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6.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charts/chart2.xml" ContentType="application/vnd.openxmlformats-officedocument.drawingml.chart+xml"/>
  <Override PartName="/ppt/theme/themeOverride2.xml" ContentType="application/vnd.openxmlformats-officedocument.themeOverride+xml"/>
  <Override PartName="/ppt/notesSlides/notesSlide9.xml" ContentType="application/vnd.openxmlformats-officedocument.presentationml.notesSlide+xml"/>
  <Override PartName="/ppt/tags/tag11.xml" ContentType="application/vnd.openxmlformats-officedocument.presentationml.tags+xml"/>
  <Override PartName="/ppt/notesSlides/notesSlide10.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19.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20.xml" ContentType="application/vnd.openxmlformats-officedocument.presentationml.tags+xml"/>
  <Override PartName="/ppt/notesSlides/notesSlide22.xml" ContentType="application/vnd.openxmlformats-officedocument.presentationml.notesSlide+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tags/tag28.xml" ContentType="application/vnd.openxmlformats-officedocument.presentationml.tags+xml"/>
  <Override PartName="/ppt/tags/tag29.xml" ContentType="application/vnd.openxmlformats-officedocument.presentationml.tags+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96" r:id="rId1"/>
  </p:sldMasterIdLst>
  <p:notesMasterIdLst>
    <p:notesMasterId r:id="rId36"/>
  </p:notesMasterIdLst>
  <p:handoutMasterIdLst>
    <p:handoutMasterId r:id="rId37"/>
  </p:handoutMasterIdLst>
  <p:sldIdLst>
    <p:sldId id="10705560" r:id="rId2"/>
    <p:sldId id="10705561" r:id="rId3"/>
    <p:sldId id="10705563" r:id="rId4"/>
    <p:sldId id="10705562" r:id="rId5"/>
    <p:sldId id="10705581" r:id="rId6"/>
    <p:sldId id="10705583" r:id="rId7"/>
    <p:sldId id="10705580" r:id="rId8"/>
    <p:sldId id="10705587" r:id="rId9"/>
    <p:sldId id="10705600" r:id="rId10"/>
    <p:sldId id="10705568" r:id="rId11"/>
    <p:sldId id="10705528" r:id="rId12"/>
    <p:sldId id="10705582" r:id="rId13"/>
    <p:sldId id="10705571" r:id="rId14"/>
    <p:sldId id="10705574" r:id="rId15"/>
    <p:sldId id="10705577" r:id="rId16"/>
    <p:sldId id="10705578" r:id="rId17"/>
    <p:sldId id="10705579" r:id="rId18"/>
    <p:sldId id="10705606" r:id="rId19"/>
    <p:sldId id="10705572" r:id="rId20"/>
    <p:sldId id="10705576" r:id="rId21"/>
    <p:sldId id="10705573" r:id="rId22"/>
    <p:sldId id="10705585" r:id="rId23"/>
    <p:sldId id="10705609" r:id="rId24"/>
    <p:sldId id="10705590" r:id="rId25"/>
    <p:sldId id="10705591" r:id="rId26"/>
    <p:sldId id="10705607" r:id="rId27"/>
    <p:sldId id="10705589" r:id="rId28"/>
    <p:sldId id="10705575" r:id="rId29"/>
    <p:sldId id="10705570" r:id="rId30"/>
    <p:sldId id="10705592" r:id="rId31"/>
    <p:sldId id="10705604" r:id="rId32"/>
    <p:sldId id="10705605" r:id="rId33"/>
    <p:sldId id="10705567" r:id="rId34"/>
    <p:sldId id="10705243" r:id="rId35"/>
  </p:sldIdLst>
  <p:sldSz cx="12192000" cy="6858000"/>
  <p:notesSz cx="7104063" cy="10234613"/>
  <p:custDataLst>
    <p:tags r:id="rId3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158" userDrawn="1">
          <p15:clr>
            <a:srgbClr val="A4A3A4"/>
          </p15:clr>
        </p15:guide>
        <p15:guide id="2" pos="3755" userDrawn="1">
          <p15:clr>
            <a:srgbClr val="A4A3A4"/>
          </p15:clr>
        </p15:guide>
        <p15:guide id="3" orient="horz" pos="201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D05DE9E-5C4A-F2EF-0AD8-2ABA9805D94A}" name="Yuri Huang" initials="YH" userId="4887f81f67b7406a" providerId="Windows Liv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Lucca Zhang" initials="LZ" lastIdx="2"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2F0D9"/>
    <a:srgbClr val="EFF8F3"/>
    <a:srgbClr val="F3FAF3"/>
    <a:srgbClr val="FFD55C"/>
    <a:srgbClr val="E7F5E4"/>
    <a:srgbClr val="0A7F28"/>
    <a:srgbClr val="70AD47"/>
    <a:srgbClr val="008D38"/>
    <a:srgbClr val="91D185"/>
    <a:srgbClr val="C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9012ECD-51FC-41F1-AA8D-1B2483CD663E}" styleName="浅色样式 2 - 强调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CF1AB2-1976-4502-BF36-3FF5EA218861}" styleName="中度样式 4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3B4B98B0-60AC-42C2-AFA5-B58CD77FA1E5}" styleName="浅色样式 1 - 强调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236" autoAdjust="0"/>
    <p:restoredTop sz="70942" autoAdjust="0"/>
  </p:normalViewPr>
  <p:slideViewPr>
    <p:cSldViewPr snapToGrid="0" showGuides="1">
      <p:cViewPr varScale="1">
        <p:scale>
          <a:sx n="58" d="100"/>
          <a:sy n="58" d="100"/>
        </p:scale>
        <p:origin x="1498" y="58"/>
      </p:cViewPr>
      <p:guideLst>
        <p:guide orient="horz" pos="3158"/>
        <p:guide pos="3755"/>
        <p:guide orient="horz" pos="201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6" d="100"/>
        <a:sy n="76" d="100"/>
      </p:scale>
      <p:origin x="0" y="-3230"/>
    </p:cViewPr>
  </p:sorterViewPr>
  <p:notesViewPr>
    <p:cSldViewPr snapToGrid="0">
      <p:cViewPr>
        <p:scale>
          <a:sx n="91" d="100"/>
          <a:sy n="91" d="100"/>
        </p:scale>
        <p:origin x="2525" y="53"/>
      </p:cViewPr>
      <p:guideLst/>
    </p:cSldViewPr>
  </p:notesViewPr>
  <p:gridSpacing cx="72000" cy="720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commentAuthors" Target="commentAuthor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handoutMaster" Target="handoutMasters/handoutMaster1.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microsoft.com/office/2018/10/relationships/authors" Targe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gs" Target="tags/tag1.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Excel_Worksheet.xlsx"/><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2" Type="http://schemas.openxmlformats.org/officeDocument/2006/relationships/package" Target="../embeddings/Microsoft_Excel_Worksheet1.xlsx"/><Relationship Id="rId1" Type="http://schemas.openxmlformats.org/officeDocument/2006/relationships/themeOverride" Target="../theme/themeOverrid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8.0176934677055861E-2"/>
          <c:y val="3.0208618424653784E-2"/>
          <c:w val="0.90629052170731095"/>
          <c:h val="0.65538959439487654"/>
        </c:manualLayout>
      </c:layout>
      <c:barChart>
        <c:barDir val="col"/>
        <c:grouping val="clustered"/>
        <c:varyColors val="0"/>
        <c:ser>
          <c:idx val="0"/>
          <c:order val="0"/>
          <c:tx>
            <c:strRef>
              <c:f>Sheet1!$B$1</c:f>
              <c:strCache>
                <c:ptCount val="1"/>
                <c:pt idx="0">
                  <c:v>CVD前</c:v>
                </c:pt>
              </c:strCache>
            </c:strRef>
          </c:tx>
          <c:spPr>
            <a:solidFill>
              <a:srgbClr val="A6A6A6"/>
            </a:solidFill>
            <a:ln>
              <a:noFill/>
            </a:ln>
          </c:spPr>
          <c:invertIfNegative val="0"/>
          <c:dPt>
            <c:idx val="0"/>
            <c:invertIfNegative val="0"/>
            <c:bubble3D val="0"/>
            <c:extLst xmlns:c15="http://schemas.microsoft.com/office/drawing/2012/chart">
              <c:ext xmlns:c16="http://schemas.microsoft.com/office/drawing/2014/chart" uri="{C3380CC4-5D6E-409C-BE32-E72D297353CC}">
                <c16:uniqueId val="{00000000-69F0-4AFF-9D8F-160444817B0B}"/>
              </c:ext>
            </c:extLst>
          </c:dPt>
          <c:dPt>
            <c:idx val="1"/>
            <c:invertIfNegative val="0"/>
            <c:bubble3D val="0"/>
            <c:extLst xmlns:c15="http://schemas.microsoft.com/office/drawing/2012/chart">
              <c:ext xmlns:c16="http://schemas.microsoft.com/office/drawing/2014/chart" uri="{C3380CC4-5D6E-409C-BE32-E72D297353CC}">
                <c16:uniqueId val="{00000001-69F0-4AFF-9D8F-160444817B0B}"/>
              </c:ext>
            </c:extLst>
          </c:dPt>
          <c:dPt>
            <c:idx val="3"/>
            <c:invertIfNegative val="0"/>
            <c:bubble3D val="0"/>
            <c:extLst>
              <c:ext xmlns:c16="http://schemas.microsoft.com/office/drawing/2014/chart" uri="{C3380CC4-5D6E-409C-BE32-E72D297353CC}">
                <c16:uniqueId val="{00000002-69F0-4AFF-9D8F-160444817B0B}"/>
              </c:ext>
            </c:extLst>
          </c:dPt>
          <c:dLbls>
            <c:dLbl>
              <c:idx val="10"/>
              <c:layout>
                <c:manualLayout>
                  <c:x val="0"/>
                  <c:y val="-4.4725784346950785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69F0-4AFF-9D8F-160444817B0B}"/>
                </c:ext>
              </c:extLst>
            </c:dLbl>
            <c:dLbl>
              <c:idx val="11"/>
              <c:layout>
                <c:manualLayout>
                  <c:x val="0"/>
                  <c:y val="-3.4404449497654338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69F0-4AFF-9D8F-160444817B0B}"/>
                </c:ext>
              </c:extLst>
            </c:dLbl>
            <c:dLbl>
              <c:idx val="15"/>
              <c:layout>
                <c:manualLayout>
                  <c:x val="-9.5949824044618057E-17"/>
                  <c:y val="-1.3761779799061761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69F0-4AFF-9D8F-160444817B0B}"/>
                </c:ext>
              </c:extLst>
            </c:dLbl>
            <c:dLbl>
              <c:idx val="16"/>
              <c:layout>
                <c:manualLayout>
                  <c:x val="0"/>
                  <c:y val="-2.4083114648358082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69F0-4AFF-9D8F-160444817B0B}"/>
                </c:ext>
              </c:extLst>
            </c:dLbl>
            <c:spPr>
              <a:noFill/>
              <a:ln>
                <a:noFill/>
              </a:ln>
              <a:effectLst/>
            </c:sp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Sheet1!$A$2:$A$9</c:f>
              <c:strCache>
                <c:ptCount val="8"/>
                <c:pt idx="0">
                  <c:v>结构化问卷</c:v>
                </c:pt>
                <c:pt idx="1">
                  <c:v>眼震</c:v>
                </c:pt>
                <c:pt idx="2">
                  <c:v>听力</c:v>
                </c:pt>
                <c:pt idx="3">
                  <c:v>头脉冲试验/HINTS</c:v>
                </c:pt>
                <c:pt idx="4">
                  <c:v>位置试验</c:v>
                </c:pt>
                <c:pt idx="5">
                  <c:v>CT/MRI(脑、颈部)</c:v>
                </c:pt>
                <c:pt idx="6">
                  <c:v>X线检查(颈部)</c:v>
                </c:pt>
                <c:pt idx="7">
                  <c:v>冷热试验/ENG/VNG</c:v>
                </c:pt>
              </c:strCache>
            </c:strRef>
          </c:cat>
          <c:val>
            <c:numRef>
              <c:f>Sheet1!$B$2:$B$9</c:f>
              <c:numCache>
                <c:formatCode>0.0%</c:formatCode>
                <c:ptCount val="8"/>
                <c:pt idx="0" formatCode="0.00%">
                  <c:v>3.1199999999999999E-2</c:v>
                </c:pt>
                <c:pt idx="1">
                  <c:v>0.13200000000000001</c:v>
                </c:pt>
                <c:pt idx="2">
                  <c:v>0.107</c:v>
                </c:pt>
                <c:pt idx="3">
                  <c:v>9.0999999999999998E-2</c:v>
                </c:pt>
                <c:pt idx="4">
                  <c:v>4.5999999999999999E-2</c:v>
                </c:pt>
                <c:pt idx="5">
                  <c:v>0.70699999999999996</c:v>
                </c:pt>
                <c:pt idx="6">
                  <c:v>0.24199999999999999</c:v>
                </c:pt>
                <c:pt idx="7">
                  <c:v>0.17</c:v>
                </c:pt>
              </c:numCache>
            </c:numRef>
          </c:val>
          <c:extLst xmlns:c15="http://schemas.microsoft.com/office/drawing/2012/chart">
            <c:ext xmlns:c16="http://schemas.microsoft.com/office/drawing/2014/chart" uri="{C3380CC4-5D6E-409C-BE32-E72D297353CC}">
              <c16:uniqueId val="{00000007-69F0-4AFF-9D8F-160444817B0B}"/>
            </c:ext>
          </c:extLst>
        </c:ser>
        <c:ser>
          <c:idx val="1"/>
          <c:order val="1"/>
          <c:tx>
            <c:strRef>
              <c:f>Sheet1!$C$1</c:f>
              <c:strCache>
                <c:ptCount val="1"/>
                <c:pt idx="0">
                  <c:v>CVD后</c:v>
                </c:pt>
              </c:strCache>
            </c:strRef>
          </c:tx>
          <c:spPr>
            <a:solidFill>
              <a:srgbClr val="008D38"/>
            </a:solidFill>
          </c:spPr>
          <c:invertIfNegative val="0"/>
          <c:dLbls>
            <c:spPr>
              <a:noFill/>
              <a:ln>
                <a:noFill/>
              </a:ln>
              <a:effectLst/>
            </c:sp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Sheet1!$A$2:$A$9</c:f>
              <c:strCache>
                <c:ptCount val="8"/>
                <c:pt idx="0">
                  <c:v>结构化问卷</c:v>
                </c:pt>
                <c:pt idx="1">
                  <c:v>眼震</c:v>
                </c:pt>
                <c:pt idx="2">
                  <c:v>听力</c:v>
                </c:pt>
                <c:pt idx="3">
                  <c:v>头脉冲试验/HINTS</c:v>
                </c:pt>
                <c:pt idx="4">
                  <c:v>位置试验</c:v>
                </c:pt>
                <c:pt idx="5">
                  <c:v>CT/MRI(脑、颈部)</c:v>
                </c:pt>
                <c:pt idx="6">
                  <c:v>X线检查(颈部)</c:v>
                </c:pt>
                <c:pt idx="7">
                  <c:v>冷热试验/ENG/VNG</c:v>
                </c:pt>
              </c:strCache>
            </c:strRef>
          </c:cat>
          <c:val>
            <c:numRef>
              <c:f>Sheet1!$C$2:$C$9</c:f>
              <c:numCache>
                <c:formatCode>0.0%</c:formatCode>
                <c:ptCount val="8"/>
                <c:pt idx="0">
                  <c:v>0.82299999999999995</c:v>
                </c:pt>
                <c:pt idx="1">
                  <c:v>0.879</c:v>
                </c:pt>
                <c:pt idx="2">
                  <c:v>0.51500000000000001</c:v>
                </c:pt>
                <c:pt idx="3">
                  <c:v>0.88700000000000001</c:v>
                </c:pt>
                <c:pt idx="4">
                  <c:v>0.81899999999999995</c:v>
                </c:pt>
                <c:pt idx="5">
                  <c:v>0.312</c:v>
                </c:pt>
                <c:pt idx="6">
                  <c:v>5.1999999999999998E-2</c:v>
                </c:pt>
                <c:pt idx="7">
                  <c:v>0.81499999999999995</c:v>
                </c:pt>
              </c:numCache>
            </c:numRef>
          </c:val>
          <c:extLst>
            <c:ext xmlns:c16="http://schemas.microsoft.com/office/drawing/2014/chart" uri="{C3380CC4-5D6E-409C-BE32-E72D297353CC}">
              <c16:uniqueId val="{00000008-69F0-4AFF-9D8F-160444817B0B}"/>
            </c:ext>
          </c:extLst>
        </c:ser>
        <c:dLbls>
          <c:dLblPos val="outEnd"/>
          <c:showLegendKey val="0"/>
          <c:showVal val="1"/>
          <c:showCatName val="0"/>
          <c:showSerName val="0"/>
          <c:showPercent val="0"/>
          <c:showBubbleSize val="0"/>
        </c:dLbls>
        <c:gapWidth val="150"/>
        <c:axId val="146719104"/>
        <c:axId val="146720256"/>
        <c:extLst/>
      </c:barChart>
      <c:catAx>
        <c:axId val="146719104"/>
        <c:scaling>
          <c:orientation val="minMax"/>
        </c:scaling>
        <c:delete val="0"/>
        <c:axPos val="b"/>
        <c:numFmt formatCode="General" sourceLinked="0"/>
        <c:majorTickMark val="out"/>
        <c:minorTickMark val="none"/>
        <c:tickLblPos val="nextTo"/>
        <c:spPr>
          <a:noFill/>
          <a:ln w="6350" cap="flat" cmpd="sng" algn="ctr">
            <a:solidFill>
              <a:schemeClr val="accent3"/>
            </a:solidFill>
            <a:prstDash val="solid"/>
            <a:miter lim="800000"/>
          </a:ln>
          <a:effectLst/>
        </c:spPr>
        <c:txPr>
          <a:bodyPr rot="-60000000" vert="horz"/>
          <a:lstStyle/>
          <a:p>
            <a:pPr>
              <a:defRPr/>
            </a:pPr>
            <a:endParaRPr lang="zh-CN"/>
          </a:p>
        </c:txPr>
        <c:crossAx val="146720256"/>
        <c:crosses val="autoZero"/>
        <c:auto val="1"/>
        <c:lblAlgn val="ctr"/>
        <c:lblOffset val="100"/>
        <c:noMultiLvlLbl val="0"/>
      </c:catAx>
      <c:valAx>
        <c:axId val="146720256"/>
        <c:scaling>
          <c:orientation val="minMax"/>
          <c:max val="1"/>
        </c:scaling>
        <c:delete val="0"/>
        <c:axPos val="l"/>
        <c:numFmt formatCode="0%" sourceLinked="0"/>
        <c:majorTickMark val="out"/>
        <c:minorTickMark val="none"/>
        <c:tickLblPos val="nextTo"/>
        <c:spPr>
          <a:noFill/>
          <a:ln w="6350" cap="flat" cmpd="sng" algn="ctr">
            <a:solidFill>
              <a:schemeClr val="accent3"/>
            </a:solidFill>
            <a:prstDash val="solid"/>
            <a:miter lim="800000"/>
          </a:ln>
          <a:effectLst/>
        </c:spPr>
        <c:txPr>
          <a:bodyPr rot="-60000000" vert="horz"/>
          <a:lstStyle/>
          <a:p>
            <a:pPr>
              <a:defRPr/>
            </a:pPr>
            <a:endParaRPr lang="zh-CN"/>
          </a:p>
        </c:txPr>
        <c:crossAx val="146719104"/>
        <c:crosses val="autoZero"/>
        <c:crossBetween val="between"/>
        <c:majorUnit val="0.2"/>
      </c:valAx>
    </c:plotArea>
    <c:plotVisOnly val="1"/>
    <c:dispBlanksAs val="gap"/>
    <c:showDLblsOverMax val="0"/>
  </c:chart>
  <c:txPr>
    <a:bodyPr/>
    <a:lstStyle/>
    <a:p>
      <a:pPr>
        <a:defRPr lang="zh-CN" sz="800">
          <a:solidFill>
            <a:schemeClr val="tx1"/>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defRPr>
      </a:pPr>
      <a:endParaRPr lang="zh-CN"/>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6.0571340464321353E-2"/>
          <c:y val="3.433706547777219E-2"/>
          <c:w val="0.90629052170731095"/>
          <c:h val="0.65339627591305471"/>
        </c:manualLayout>
      </c:layout>
      <c:barChart>
        <c:barDir val="col"/>
        <c:grouping val="clustered"/>
        <c:varyColors val="0"/>
        <c:ser>
          <c:idx val="0"/>
          <c:order val="0"/>
          <c:tx>
            <c:strRef>
              <c:f>Sheet1!$B$1</c:f>
              <c:strCache>
                <c:ptCount val="1"/>
                <c:pt idx="0">
                  <c:v>眩晕头晕医学科(CVD)前</c:v>
                </c:pt>
              </c:strCache>
            </c:strRef>
          </c:tx>
          <c:spPr>
            <a:solidFill>
              <a:srgbClr val="A6A6A6"/>
            </a:solidFill>
            <a:ln>
              <a:noFill/>
            </a:ln>
          </c:spPr>
          <c:invertIfNegative val="0"/>
          <c:dPt>
            <c:idx val="0"/>
            <c:invertIfNegative val="0"/>
            <c:bubble3D val="0"/>
            <c:extLst xmlns:c15="http://schemas.microsoft.com/office/drawing/2012/chart">
              <c:ext xmlns:c16="http://schemas.microsoft.com/office/drawing/2014/chart" uri="{C3380CC4-5D6E-409C-BE32-E72D297353CC}">
                <c16:uniqueId val="{00000000-1C53-4754-B418-E95E75CCBAAF}"/>
              </c:ext>
            </c:extLst>
          </c:dPt>
          <c:dPt>
            <c:idx val="1"/>
            <c:invertIfNegative val="0"/>
            <c:bubble3D val="0"/>
            <c:extLst xmlns:c15="http://schemas.microsoft.com/office/drawing/2012/chart">
              <c:ext xmlns:c16="http://schemas.microsoft.com/office/drawing/2014/chart" uri="{C3380CC4-5D6E-409C-BE32-E72D297353CC}">
                <c16:uniqueId val="{00000001-1C53-4754-B418-E95E75CCBAAF}"/>
              </c:ext>
            </c:extLst>
          </c:dPt>
          <c:dPt>
            <c:idx val="3"/>
            <c:invertIfNegative val="0"/>
            <c:bubble3D val="0"/>
            <c:extLst>
              <c:ext xmlns:c16="http://schemas.microsoft.com/office/drawing/2014/chart" uri="{C3380CC4-5D6E-409C-BE32-E72D297353CC}">
                <c16:uniqueId val="{00000002-1C53-4754-B418-E95E75CCBAAF}"/>
              </c:ext>
            </c:extLst>
          </c:dPt>
          <c:dLbls>
            <c:dLbl>
              <c:idx val="0"/>
              <c:delete val="1"/>
              <c:extLst>
                <c:ext xmlns:c15="http://schemas.microsoft.com/office/drawing/2012/chart" uri="{CE6537A1-D6FC-4f65-9D91-7224C49458BB}"/>
                <c:ext xmlns:c16="http://schemas.microsoft.com/office/drawing/2014/chart" uri="{C3380CC4-5D6E-409C-BE32-E72D297353CC}">
                  <c16:uniqueId val="{00000000-1C53-4754-B418-E95E75CCBAAF}"/>
                </c:ext>
              </c:extLst>
            </c:dLbl>
            <c:dLbl>
              <c:idx val="2"/>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1C53-4754-B418-E95E75CCBAAF}"/>
                </c:ext>
              </c:extLst>
            </c:dLbl>
            <c:spPr>
              <a:noFill/>
              <a:ln>
                <a:noFill/>
              </a:ln>
              <a:effectLst/>
            </c:spPr>
            <c:txPr>
              <a:bodyPr wrap="square" lIns="38100" tIns="19050" rIns="38100" bIns="19050" anchor="ctr">
                <a:spAutoFit/>
              </a:bodyPr>
              <a:lstStyle/>
              <a:p>
                <a:pPr>
                  <a:defRPr sz="1000" b="0"/>
                </a:pPr>
                <a:endParaRPr lang="zh-CN"/>
              </a:p>
            </c:txPr>
            <c:dLblPos val="outEnd"/>
            <c:showLegendKey val="0"/>
            <c:showVal val="0"/>
            <c:showCatName val="0"/>
            <c:showSerName val="0"/>
            <c:showPercent val="0"/>
            <c:showBubbleSize val="0"/>
            <c:extLst>
              <c:ext xmlns:c15="http://schemas.microsoft.com/office/drawing/2012/chart" uri="{CE6537A1-D6FC-4f65-9D91-7224C49458BB}">
                <c15:showLeaderLines val="1"/>
              </c:ext>
            </c:extLst>
          </c:dLbls>
          <c:cat>
            <c:strRef>
              <c:f>Sheet1!$A$2:$A$18</c:f>
              <c:strCache>
                <c:ptCount val="17"/>
                <c:pt idx="0">
                  <c:v>  BPPV</c:v>
                </c:pt>
                <c:pt idx="1">
                  <c:v>  前庭性偏头痛</c:v>
                </c:pt>
                <c:pt idx="2">
                  <c:v>  梅尼埃病</c:v>
                </c:pt>
                <c:pt idx="3">
                  <c:v>  CSD/PPPD</c:v>
                </c:pt>
                <c:pt idx="4">
                  <c:v>  脑血管疾病</c:v>
                </c:pt>
                <c:pt idx="5">
                  <c:v>  单侧外周前庭病变</c:v>
                </c:pt>
                <c:pt idx="6">
                  <c:v>  双侧外周前庭病变</c:v>
                </c:pt>
                <c:pt idx="7">
                  <c:v>  良性阵发性眩晕</c:v>
                </c:pt>
                <c:pt idx="8">
                  <c:v>  前庭神经炎</c:v>
                </c:pt>
                <c:pt idx="9">
                  <c:v>  多神经病</c:v>
                </c:pt>
                <c:pt idx="10">
                  <c:v>  药物相关</c:v>
                </c:pt>
                <c:pt idx="11">
                  <c:v>  突发性听力损失</c:v>
                </c:pt>
                <c:pt idx="12">
                  <c:v>  前庭阵发症</c:v>
                </c:pt>
                <c:pt idx="13">
                  <c:v>  颈椎病</c:v>
                </c:pt>
                <c:pt idx="14">
                  <c:v>  前庭综合征</c:v>
                </c:pt>
                <c:pt idx="15">
                  <c:v>  其他病因</c:v>
                </c:pt>
                <c:pt idx="16">
                  <c:v>  不明</c:v>
                </c:pt>
              </c:strCache>
            </c:strRef>
          </c:cat>
          <c:val>
            <c:numRef>
              <c:f>Sheet1!$B$2:$B$18</c:f>
              <c:numCache>
                <c:formatCode>0.00%</c:formatCode>
                <c:ptCount val="17"/>
                <c:pt idx="0">
                  <c:v>1.43E-2</c:v>
                </c:pt>
                <c:pt idx="1">
                  <c:v>1.6899999999999998E-2</c:v>
                </c:pt>
                <c:pt idx="2">
                  <c:v>0.25769999999999998</c:v>
                </c:pt>
                <c:pt idx="3">
                  <c:v>4.6800000000000001E-2</c:v>
                </c:pt>
                <c:pt idx="4">
                  <c:v>0.1396</c:v>
                </c:pt>
                <c:pt idx="5">
                  <c:v>2.4899999999999999E-2</c:v>
                </c:pt>
                <c:pt idx="6">
                  <c:v>8.6999999999999994E-3</c:v>
                </c:pt>
                <c:pt idx="7">
                  <c:v>2.8E-3</c:v>
                </c:pt>
                <c:pt idx="8">
                  <c:v>1E-3</c:v>
                </c:pt>
                <c:pt idx="9">
                  <c:v>9.1999999999999998E-3</c:v>
                </c:pt>
                <c:pt idx="10">
                  <c:v>1.6899999999999998E-2</c:v>
                </c:pt>
                <c:pt idx="11">
                  <c:v>1.5800000000000002E-2</c:v>
                </c:pt>
                <c:pt idx="12">
                  <c:v>0</c:v>
                </c:pt>
                <c:pt idx="13">
                  <c:v>0.25</c:v>
                </c:pt>
                <c:pt idx="14">
                  <c:v>0.1057</c:v>
                </c:pt>
                <c:pt idx="15">
                  <c:v>6.3399999999999998E-2</c:v>
                </c:pt>
                <c:pt idx="16">
                  <c:v>2.64E-2</c:v>
                </c:pt>
              </c:numCache>
            </c:numRef>
          </c:val>
          <c:extLst xmlns:c15="http://schemas.microsoft.com/office/drawing/2012/chart">
            <c:ext xmlns:c16="http://schemas.microsoft.com/office/drawing/2014/chart" uri="{C3380CC4-5D6E-409C-BE32-E72D297353CC}">
              <c16:uniqueId val="{00000004-1C53-4754-B418-E95E75CCBAAF}"/>
            </c:ext>
          </c:extLst>
        </c:ser>
        <c:ser>
          <c:idx val="1"/>
          <c:order val="1"/>
          <c:tx>
            <c:strRef>
              <c:f>Sheet1!$C$1</c:f>
              <c:strCache>
                <c:ptCount val="1"/>
                <c:pt idx="0">
                  <c:v>CVD后</c:v>
                </c:pt>
              </c:strCache>
            </c:strRef>
          </c:tx>
          <c:spPr>
            <a:solidFill>
              <a:srgbClr val="008D38"/>
            </a:solidFill>
          </c:spPr>
          <c:invertIfNegative val="0"/>
          <c:dLbls>
            <c:dLbl>
              <c:idx val="0"/>
              <c:delete val="1"/>
              <c:extLst>
                <c:ext xmlns:c15="http://schemas.microsoft.com/office/drawing/2012/chart" uri="{CE6537A1-D6FC-4f65-9D91-7224C49458BB}"/>
                <c:ext xmlns:c16="http://schemas.microsoft.com/office/drawing/2014/chart" uri="{C3380CC4-5D6E-409C-BE32-E72D297353CC}">
                  <c16:uniqueId val="{00000005-1C53-4754-B418-E95E75CCBAAF}"/>
                </c:ext>
              </c:extLst>
            </c:dLbl>
            <c:dLbl>
              <c:idx val="2"/>
              <c:spPr>
                <a:noFill/>
                <a:ln>
                  <a:noFill/>
                </a:ln>
                <a:effectLst/>
              </c:spPr>
              <c:txPr>
                <a:bodyPr wrap="square" lIns="38100" tIns="19050" rIns="38100" bIns="19050" anchor="ctr">
                  <a:spAutoFit/>
                </a:bodyPr>
                <a:lstStyle/>
                <a:p>
                  <a:pPr>
                    <a:defRPr sz="1000" b="1">
                      <a:solidFill>
                        <a:srgbClr val="008D38"/>
                      </a:solidFill>
                    </a:defRPr>
                  </a:pPr>
                  <a:endParaRPr lang="zh-CN"/>
                </a:p>
              </c:txPr>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1C53-4754-B418-E95E75CCBAAF}"/>
                </c:ext>
              </c:extLst>
            </c:dLbl>
            <c:spPr>
              <a:noFill/>
              <a:ln>
                <a:noFill/>
              </a:ln>
              <a:effectLst/>
            </c:spPr>
            <c:txPr>
              <a:bodyPr wrap="square" lIns="38100" tIns="19050" rIns="38100" bIns="19050" anchor="ctr">
                <a:spAutoFit/>
              </a:bodyPr>
              <a:lstStyle/>
              <a:p>
                <a:pPr>
                  <a:defRPr sz="1000">
                    <a:solidFill>
                      <a:srgbClr val="008D38"/>
                    </a:solidFill>
                  </a:defRPr>
                </a:pPr>
                <a:endParaRPr lang="zh-CN"/>
              </a:p>
            </c:txPr>
            <c:dLblPos val="outEnd"/>
            <c:showLegendKey val="0"/>
            <c:showVal val="0"/>
            <c:showCatName val="0"/>
            <c:showSerName val="0"/>
            <c:showPercent val="0"/>
            <c:showBubbleSize val="0"/>
            <c:extLst>
              <c:ext xmlns:c15="http://schemas.microsoft.com/office/drawing/2012/chart" uri="{CE6537A1-D6FC-4f65-9D91-7224C49458BB}">
                <c15:showLeaderLines val="1"/>
              </c:ext>
            </c:extLst>
          </c:dLbls>
          <c:cat>
            <c:strRef>
              <c:f>Sheet1!$A$2:$A$18</c:f>
              <c:strCache>
                <c:ptCount val="17"/>
                <c:pt idx="0">
                  <c:v>  BPPV</c:v>
                </c:pt>
                <c:pt idx="1">
                  <c:v>  前庭性偏头痛</c:v>
                </c:pt>
                <c:pt idx="2">
                  <c:v>  梅尼埃病</c:v>
                </c:pt>
                <c:pt idx="3">
                  <c:v>  CSD/PPPD</c:v>
                </c:pt>
                <c:pt idx="4">
                  <c:v>  脑血管疾病</c:v>
                </c:pt>
                <c:pt idx="5">
                  <c:v>  单侧外周前庭病变</c:v>
                </c:pt>
                <c:pt idx="6">
                  <c:v>  双侧外周前庭病变</c:v>
                </c:pt>
                <c:pt idx="7">
                  <c:v>  良性阵发性眩晕</c:v>
                </c:pt>
                <c:pt idx="8">
                  <c:v>  前庭神经炎</c:v>
                </c:pt>
                <c:pt idx="9">
                  <c:v>  多神经病</c:v>
                </c:pt>
                <c:pt idx="10">
                  <c:v>  药物相关</c:v>
                </c:pt>
                <c:pt idx="11">
                  <c:v>  突发性听力损失</c:v>
                </c:pt>
                <c:pt idx="12">
                  <c:v>  前庭阵发症</c:v>
                </c:pt>
                <c:pt idx="13">
                  <c:v>  颈椎病</c:v>
                </c:pt>
                <c:pt idx="14">
                  <c:v>  前庭综合征</c:v>
                </c:pt>
                <c:pt idx="15">
                  <c:v>  其他病因</c:v>
                </c:pt>
                <c:pt idx="16">
                  <c:v>  不明</c:v>
                </c:pt>
              </c:strCache>
            </c:strRef>
          </c:cat>
          <c:val>
            <c:numRef>
              <c:f>Sheet1!$C$2:$C$18</c:f>
              <c:numCache>
                <c:formatCode>0.00%</c:formatCode>
                <c:ptCount val="17"/>
                <c:pt idx="0">
                  <c:v>0.2392</c:v>
                </c:pt>
                <c:pt idx="1">
                  <c:v>0.1583</c:v>
                </c:pt>
                <c:pt idx="2">
                  <c:v>0.14219999999999999</c:v>
                </c:pt>
                <c:pt idx="3">
                  <c:v>0.11609999999999999</c:v>
                </c:pt>
                <c:pt idx="4">
                  <c:v>4.4499999999999998E-2</c:v>
                </c:pt>
                <c:pt idx="5">
                  <c:v>4.2000000000000003E-2</c:v>
                </c:pt>
                <c:pt idx="6">
                  <c:v>3.7699999999999997E-2</c:v>
                </c:pt>
                <c:pt idx="7">
                  <c:v>3.0700000000000002E-2</c:v>
                </c:pt>
                <c:pt idx="8">
                  <c:v>2.12E-2</c:v>
                </c:pt>
                <c:pt idx="9">
                  <c:v>2.1700000000000001E-2</c:v>
                </c:pt>
                <c:pt idx="10">
                  <c:v>1.55E-2</c:v>
                </c:pt>
                <c:pt idx="11">
                  <c:v>1.4800000000000001E-2</c:v>
                </c:pt>
                <c:pt idx="12">
                  <c:v>1.0500000000000001E-2</c:v>
                </c:pt>
                <c:pt idx="13">
                  <c:v>9.5999999999999992E-3</c:v>
                </c:pt>
                <c:pt idx="14">
                  <c:v>1.29E-2</c:v>
                </c:pt>
                <c:pt idx="15">
                  <c:v>5.7599999999999998E-2</c:v>
                </c:pt>
                <c:pt idx="16">
                  <c:v>2.5399999999999999E-2</c:v>
                </c:pt>
              </c:numCache>
            </c:numRef>
          </c:val>
          <c:extLst>
            <c:ext xmlns:c16="http://schemas.microsoft.com/office/drawing/2014/chart" uri="{C3380CC4-5D6E-409C-BE32-E72D297353CC}">
              <c16:uniqueId val="{00000007-1C53-4754-B418-E95E75CCBAAF}"/>
            </c:ext>
          </c:extLst>
        </c:ser>
        <c:dLbls>
          <c:showLegendKey val="0"/>
          <c:showVal val="0"/>
          <c:showCatName val="0"/>
          <c:showSerName val="0"/>
          <c:showPercent val="0"/>
          <c:showBubbleSize val="0"/>
        </c:dLbls>
        <c:gapWidth val="150"/>
        <c:axId val="146719104"/>
        <c:axId val="146720256"/>
        <c:extLst/>
      </c:barChart>
      <c:catAx>
        <c:axId val="146719104"/>
        <c:scaling>
          <c:orientation val="minMax"/>
        </c:scaling>
        <c:delete val="0"/>
        <c:axPos val="b"/>
        <c:numFmt formatCode="General" sourceLinked="0"/>
        <c:majorTickMark val="out"/>
        <c:minorTickMark val="none"/>
        <c:tickLblPos val="nextTo"/>
        <c:spPr>
          <a:noFill/>
          <a:ln w="6350" cap="flat" cmpd="sng" algn="ctr">
            <a:solidFill>
              <a:schemeClr val="accent3"/>
            </a:solidFill>
            <a:prstDash val="solid"/>
            <a:miter lim="800000"/>
          </a:ln>
          <a:effectLst/>
        </c:spPr>
        <c:txPr>
          <a:bodyPr rot="-60000000" vert="horz"/>
          <a:lstStyle/>
          <a:p>
            <a:pPr>
              <a:defRPr/>
            </a:pPr>
            <a:endParaRPr lang="zh-CN"/>
          </a:p>
        </c:txPr>
        <c:crossAx val="146720256"/>
        <c:crosses val="autoZero"/>
        <c:auto val="1"/>
        <c:lblAlgn val="ctr"/>
        <c:lblOffset val="100"/>
        <c:noMultiLvlLbl val="0"/>
      </c:catAx>
      <c:valAx>
        <c:axId val="146720256"/>
        <c:scaling>
          <c:orientation val="minMax"/>
          <c:max val="0.30000000000000004"/>
        </c:scaling>
        <c:delete val="0"/>
        <c:axPos val="l"/>
        <c:numFmt formatCode="0%" sourceLinked="0"/>
        <c:majorTickMark val="out"/>
        <c:minorTickMark val="none"/>
        <c:tickLblPos val="nextTo"/>
        <c:spPr>
          <a:noFill/>
          <a:ln w="6350" cap="flat" cmpd="sng" algn="ctr">
            <a:solidFill>
              <a:schemeClr val="accent3"/>
            </a:solidFill>
            <a:prstDash val="solid"/>
            <a:miter lim="800000"/>
          </a:ln>
          <a:effectLst/>
        </c:spPr>
        <c:txPr>
          <a:bodyPr rot="-60000000" vert="horz"/>
          <a:lstStyle/>
          <a:p>
            <a:pPr>
              <a:defRPr/>
            </a:pPr>
            <a:endParaRPr lang="zh-CN"/>
          </a:p>
        </c:txPr>
        <c:crossAx val="146719104"/>
        <c:crosses val="autoZero"/>
        <c:crossBetween val="between"/>
        <c:majorUnit val="0.1"/>
      </c:valAx>
    </c:plotArea>
    <c:legend>
      <c:legendPos val="t"/>
      <c:layout>
        <c:manualLayout>
          <c:xMode val="edge"/>
          <c:yMode val="edge"/>
          <c:x val="0.30064883065911102"/>
          <c:y val="8.1890799267474723E-3"/>
          <c:w val="0.39361520112866311"/>
          <c:h val="9.5864612138257477E-2"/>
        </c:manualLayout>
      </c:layout>
      <c:overlay val="0"/>
    </c:legend>
    <c:plotVisOnly val="1"/>
    <c:dispBlanksAs val="gap"/>
    <c:showDLblsOverMax val="0"/>
  </c:chart>
  <c:txPr>
    <a:bodyPr/>
    <a:lstStyle/>
    <a:p>
      <a:pPr>
        <a:defRPr lang="zh-CN" sz="800">
          <a:solidFill>
            <a:schemeClr val="tx1"/>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defRPr>
      </a:pPr>
      <a:endParaRPr lang="zh-CN"/>
    </a:p>
  </c:txPr>
  <c:externalData r:id="rId2">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t>2025/9/4</a:t>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D6C8D182-E4C8-4120-9249-FC9774456FFA}" type="datetimeFigureOut">
              <a:rPr lang="zh-CN" altLang="en-US" smtClean="0"/>
              <a:t>2025/9/4</a:t>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85D0DACE-38E0-42D2-9336-2B707D34BC6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zh-CN" altLang="zh-CN" sz="1200" kern="1200" dirty="0">
                <a:solidFill>
                  <a:schemeClr val="tx1"/>
                </a:solidFill>
                <a:effectLst/>
                <a:latin typeface="+mn-lt"/>
                <a:ea typeface="+mn-ea"/>
                <a:cs typeface="+mn-cs"/>
              </a:rPr>
              <a:t>各位朋友们，大家好，涵盖梅尼埃病</a:t>
            </a:r>
            <a:r>
              <a:rPr lang="en-US" altLang="zh-CN" sz="1200" kern="1200" dirty="0">
                <a:solidFill>
                  <a:schemeClr val="tx1"/>
                </a:solidFill>
                <a:effectLst/>
                <a:latin typeface="+mn-lt"/>
                <a:ea typeface="+mn-ea"/>
                <a:cs typeface="+mn-cs"/>
              </a:rPr>
              <a:t>(MD)</a:t>
            </a:r>
            <a:r>
              <a:rPr lang="zh-CN" altLang="zh-CN" sz="1200" kern="1200" dirty="0">
                <a:solidFill>
                  <a:schemeClr val="tx1"/>
                </a:solidFill>
                <a:effectLst/>
                <a:latin typeface="+mn-lt"/>
                <a:ea typeface="+mn-ea"/>
                <a:cs typeface="+mn-cs"/>
              </a:rPr>
              <a:t>在内的积水性内耳病，其定义大多基于临床表现，常致诊断不规范，故而在临床中制定科学合理的诊疗思路面临着诸多挑战，需要加以关注。今天要跟各位分享的主题就是——聆音辨异，鉴本求真：梅尼埃病规范性诊疗思考。</a:t>
            </a: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5D0DACE-38E0-42D2-9336-2B707D34BC6D}" type="slidenum">
              <a:rPr kumimoji="0" lang="zh-CN" altLang="en-US" sz="1200" b="0" i="0" u="none" strike="noStrike" kern="1200" cap="none" spc="0" normalizeH="0" baseline="0" noProof="0" smtClean="0">
                <a:ln>
                  <a:noFill/>
                </a:ln>
                <a:solidFill>
                  <a:prstClr val="black"/>
                </a:solidFill>
                <a:effectLst/>
                <a:uLnTx/>
                <a:uFillTx/>
                <a:latin typeface="宋体"/>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宋体"/>
              <a:ea typeface="宋体" panose="02010600030101010101" pitchFamily="2" charset="-122"/>
              <a:cs typeface="+mn-cs"/>
            </a:endParaRPr>
          </a:p>
        </p:txBody>
      </p:sp>
    </p:spTree>
    <p:extLst>
      <p:ext uri="{BB962C8B-B14F-4D97-AF65-F5344CB8AC3E}">
        <p14:creationId xmlns:p14="http://schemas.microsoft.com/office/powerpoint/2010/main" val="14568119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zh-CN" sz="1200" kern="1200" dirty="0">
                <a:solidFill>
                  <a:schemeClr val="tx1"/>
                </a:solidFill>
                <a:effectLst/>
                <a:latin typeface="+mn-lt"/>
                <a:ea typeface="+mn-ea"/>
                <a:cs typeface="+mn-cs"/>
              </a:rPr>
              <a:t>因此，我们需要提高</a:t>
            </a:r>
            <a:r>
              <a:rPr lang="en-US" altLang="zh-CN" sz="1200" kern="1200" dirty="0">
                <a:solidFill>
                  <a:schemeClr val="tx1"/>
                </a:solidFill>
                <a:effectLst/>
                <a:latin typeface="+mn-lt"/>
                <a:ea typeface="+mn-ea"/>
                <a:cs typeface="+mn-cs"/>
              </a:rPr>
              <a:t>MD</a:t>
            </a:r>
            <a:r>
              <a:rPr lang="zh-CN" altLang="zh-CN" sz="1200" kern="1200" dirty="0">
                <a:solidFill>
                  <a:schemeClr val="tx1"/>
                </a:solidFill>
                <a:effectLst/>
                <a:latin typeface="+mn-lt"/>
                <a:ea typeface="+mn-ea"/>
                <a:cs typeface="+mn-cs"/>
              </a:rPr>
              <a:t>规范性诊断的能力。接下来，进入第二部分内容分享——</a:t>
            </a:r>
            <a:r>
              <a:rPr lang="en-US" altLang="zh-CN" sz="1200" kern="1200" dirty="0">
                <a:solidFill>
                  <a:schemeClr val="tx1"/>
                </a:solidFill>
                <a:effectLst/>
                <a:latin typeface="+mn-lt"/>
                <a:ea typeface="+mn-ea"/>
                <a:cs typeface="+mn-cs"/>
              </a:rPr>
              <a:t>MD</a:t>
            </a:r>
            <a:r>
              <a:rPr lang="zh-CN" altLang="zh-CN" sz="1200" kern="1200" dirty="0">
                <a:solidFill>
                  <a:schemeClr val="tx1"/>
                </a:solidFill>
                <a:effectLst/>
                <a:latin typeface="+mn-lt"/>
                <a:ea typeface="+mn-ea"/>
                <a:cs typeface="+mn-cs"/>
              </a:rPr>
              <a:t>诊断要素与评估。</a:t>
            </a:r>
          </a:p>
        </p:txBody>
      </p:sp>
      <p:sp>
        <p:nvSpPr>
          <p:cNvPr id="4" name="灯片编号占位符 3"/>
          <p:cNvSpPr>
            <a:spLocks noGrp="1"/>
          </p:cNvSpPr>
          <p:nvPr>
            <p:ph type="sldNum" sz="quarter" idx="5"/>
          </p:nvPr>
        </p:nvSpPr>
        <p:spPr/>
        <p:txBody>
          <a:bodyPr/>
          <a:lstStyle/>
          <a:p>
            <a:fld id="{85D0DACE-38E0-42D2-9336-2B707D34BC6D}" type="slidenum">
              <a:rPr lang="zh-CN" altLang="en-US" smtClean="0"/>
              <a:t>10</a:t>
            </a:fld>
            <a:endParaRPr lang="zh-CN" altLang="en-US"/>
          </a:p>
        </p:txBody>
      </p:sp>
    </p:spTree>
    <p:extLst>
      <p:ext uri="{BB962C8B-B14F-4D97-AF65-F5344CB8AC3E}">
        <p14:creationId xmlns:p14="http://schemas.microsoft.com/office/powerpoint/2010/main" val="5406018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vl="0"/>
            <a:r>
              <a:rPr lang="zh-CN" altLang="zh-CN" sz="1200" b="1" kern="1200" dirty="0">
                <a:solidFill>
                  <a:schemeClr val="tx1"/>
                </a:solidFill>
                <a:effectLst/>
                <a:latin typeface="+mn-lt"/>
                <a:ea typeface="+mn-ea"/>
                <a:cs typeface="+mn-cs"/>
              </a:rPr>
              <a:t>重视</a:t>
            </a:r>
            <a:r>
              <a:rPr lang="en-US" altLang="zh-CN" sz="1200" b="1" kern="1200" dirty="0">
                <a:solidFill>
                  <a:schemeClr val="tx1"/>
                </a:solidFill>
                <a:effectLst/>
                <a:latin typeface="+mn-lt"/>
                <a:ea typeface="+mn-ea"/>
                <a:cs typeface="+mn-cs"/>
              </a:rPr>
              <a:t>MD</a:t>
            </a:r>
            <a:r>
              <a:rPr lang="zh-CN" altLang="zh-CN" sz="1200" b="1" kern="1200" dirty="0">
                <a:solidFill>
                  <a:schemeClr val="tx1"/>
                </a:solidFill>
                <a:effectLst/>
                <a:latin typeface="+mn-lt"/>
                <a:ea typeface="+mn-ea"/>
                <a:cs typeface="+mn-cs"/>
              </a:rPr>
              <a:t>诊断：全面评估与综合诊断结合以明确眩晕病因</a:t>
            </a:r>
            <a:r>
              <a:rPr lang="zh-CN" altLang="zh-CN" sz="1200" kern="1200" dirty="0">
                <a:solidFill>
                  <a:schemeClr val="tx1"/>
                </a:solidFill>
                <a:effectLst/>
                <a:latin typeface="+mn-lt"/>
                <a:ea typeface="+mn-ea"/>
                <a:cs typeface="+mn-cs"/>
              </a:rPr>
              <a:t>：这涉及多个学科，想要推进眩晕的诊断流程，需详细的病史询问、体格检查后，有针对性地选择辅助检查进行诊断佐证，综合分析得出</a:t>
            </a:r>
            <a:r>
              <a:rPr lang="en-US" altLang="zh-CN" sz="1200" kern="1200" dirty="0">
                <a:solidFill>
                  <a:schemeClr val="tx1"/>
                </a:solidFill>
                <a:effectLst/>
                <a:latin typeface="+mn-lt"/>
                <a:ea typeface="+mn-ea"/>
                <a:cs typeface="+mn-cs"/>
              </a:rPr>
              <a:t>MD</a:t>
            </a:r>
            <a:r>
              <a:rPr lang="zh-CN" altLang="zh-CN" sz="1200" kern="1200" dirty="0">
                <a:solidFill>
                  <a:schemeClr val="tx1"/>
                </a:solidFill>
                <a:effectLst/>
                <a:latin typeface="+mn-lt"/>
                <a:ea typeface="+mn-ea"/>
                <a:cs typeface="+mn-cs"/>
              </a:rPr>
              <a:t>病因诊断。</a:t>
            </a:r>
          </a:p>
        </p:txBody>
      </p:sp>
      <p:sp>
        <p:nvSpPr>
          <p:cNvPr id="4" name="灯片编号占位符 3"/>
          <p:cNvSpPr>
            <a:spLocks noGrp="1"/>
          </p:cNvSpPr>
          <p:nvPr>
            <p:ph type="sldNum" sz="quarter" idx="5"/>
          </p:nvPr>
        </p:nvSpPr>
        <p:spPr/>
        <p:txBody>
          <a:bodyPr/>
          <a:lstStyle/>
          <a:p>
            <a:fld id="{85D0DACE-38E0-42D2-9336-2B707D34BC6D}" type="slidenum">
              <a:rPr lang="zh-CN" altLang="en-US" smtClean="0"/>
              <a:t>11</a:t>
            </a:fld>
            <a:endParaRPr lang="zh-CN" altLang="en-US"/>
          </a:p>
        </p:txBody>
      </p:sp>
    </p:spTree>
    <p:extLst>
      <p:ext uri="{BB962C8B-B14F-4D97-AF65-F5344CB8AC3E}">
        <p14:creationId xmlns:p14="http://schemas.microsoft.com/office/powerpoint/2010/main" val="36452432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vl="0"/>
            <a:r>
              <a:rPr lang="zh-CN" altLang="zh-CN" sz="1200" b="1" kern="1200" dirty="0">
                <a:solidFill>
                  <a:schemeClr val="tx1"/>
                </a:solidFill>
                <a:effectLst/>
                <a:latin typeface="+mn-lt"/>
                <a:ea typeface="+mn-ea"/>
                <a:cs typeface="+mn-cs"/>
              </a:rPr>
              <a:t>问诊上，完整详实的</a:t>
            </a:r>
            <a:r>
              <a:rPr lang="en-US" altLang="zh-CN" sz="1200" b="1" kern="1200" dirty="0">
                <a:solidFill>
                  <a:schemeClr val="tx1"/>
                </a:solidFill>
                <a:effectLst/>
                <a:latin typeface="+mn-lt"/>
                <a:ea typeface="+mn-ea"/>
                <a:cs typeface="+mn-cs"/>
              </a:rPr>
              <a:t>MD</a:t>
            </a:r>
            <a:r>
              <a:rPr lang="zh-CN" altLang="zh-CN" sz="1200" b="1" kern="1200" dirty="0">
                <a:solidFill>
                  <a:schemeClr val="tx1"/>
                </a:solidFill>
                <a:effectLst/>
                <a:latin typeface="+mn-lt"/>
                <a:ea typeface="+mn-ea"/>
                <a:cs typeface="+mn-cs"/>
              </a:rPr>
              <a:t>病史调查必不可少：</a:t>
            </a:r>
            <a:r>
              <a:rPr lang="zh-CN" altLang="zh-CN" sz="1200" kern="1200" dirty="0">
                <a:solidFill>
                  <a:schemeClr val="tx1"/>
                </a:solidFill>
                <a:effectLst/>
                <a:latin typeface="+mn-lt"/>
                <a:ea typeface="+mn-ea"/>
                <a:cs typeface="+mn-cs"/>
              </a:rPr>
              <a:t>目前</a:t>
            </a:r>
            <a:r>
              <a:rPr lang="en-US" altLang="zh-CN" sz="1200" kern="1200" dirty="0">
                <a:solidFill>
                  <a:schemeClr val="tx1"/>
                </a:solidFill>
                <a:effectLst/>
                <a:latin typeface="+mn-lt"/>
                <a:ea typeface="+mn-ea"/>
                <a:cs typeface="+mn-cs"/>
              </a:rPr>
              <a:t>MD</a:t>
            </a:r>
            <a:r>
              <a:rPr lang="zh-CN" altLang="zh-CN" sz="1200" kern="1200" dirty="0">
                <a:solidFill>
                  <a:schemeClr val="tx1"/>
                </a:solidFill>
                <a:effectLst/>
                <a:latin typeface="+mn-lt"/>
                <a:ea typeface="+mn-ea"/>
                <a:cs typeface="+mn-cs"/>
              </a:rPr>
              <a:t>的诊断标准尚以临床表现为主，</a:t>
            </a:r>
            <a:r>
              <a:rPr lang="zh-CN" altLang="en-US" sz="1200" kern="1200" dirty="0">
                <a:solidFill>
                  <a:schemeClr val="tx1"/>
                </a:solidFill>
                <a:effectLst/>
                <a:latin typeface="+mn-lt"/>
                <a:ea typeface="+mn-ea"/>
                <a:cs typeface="+mn-cs"/>
              </a:rPr>
              <a:t>需要</a:t>
            </a:r>
            <a:r>
              <a:rPr lang="zh-CN" altLang="zh-CN" sz="1200" kern="1200" dirty="0">
                <a:solidFill>
                  <a:schemeClr val="tx1"/>
                </a:solidFill>
                <a:effectLst/>
                <a:latin typeface="+mn-lt"/>
                <a:ea typeface="+mn-ea"/>
                <a:cs typeface="+mn-cs"/>
              </a:rPr>
              <a:t>通过问诊完成准确和完整的病史采集：问诊需要还原眩晕／头晕的真实场景，并使用简练的语句如实地记录；在准确掌握前庭症状的若干亚类的定义之前，病历记录应避免仅仅使用简单的“头晕”或“眩晕”等词组替代对平衡障碍场景的描述；并须完整地记录眩晕</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头晕发作的诊断要素内容。</a:t>
            </a:r>
            <a:endParaRPr lang="en-US" altLang="zh-CN"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zh-CN" altLang="zh-CN" sz="1200" kern="1200" dirty="0">
                <a:solidFill>
                  <a:schemeClr val="tx1"/>
                </a:solidFill>
                <a:effectLst/>
                <a:latin typeface="+mn-lt"/>
                <a:ea typeface="+mn-ea"/>
                <a:cs typeface="+mn-cs"/>
              </a:rPr>
              <a:t>图示问诊内容：眩晕疾病的问诊应当包含眩晕及头晕性质、起病形式及发作频率，持续时间、诱发因素、伴随症状，以及既往史。可将眩晕疾病病史六问按照诊断思路分为核心病史以及鉴别病史。其中，眩晕及头晕性质、起病形式属于核心内容。眩晕是指没有自身运动时的旋转感或摆动感等运动幻觉，头晕是指非幻觉性的空间位置感受障碍，但不包括现实感丧失和思维迟钝、混乱等障碍。起病形式及发作频率包括急性单次持续性、反复发作性、慢性持续性，</a:t>
            </a:r>
            <a:r>
              <a:rPr lang="en-US" altLang="zh-CN" sz="1200" kern="1200" dirty="0">
                <a:solidFill>
                  <a:schemeClr val="tx1"/>
                </a:solidFill>
                <a:effectLst/>
                <a:latin typeface="+mn-lt"/>
                <a:ea typeface="+mn-ea"/>
                <a:cs typeface="+mn-cs"/>
              </a:rPr>
              <a:t>MD</a:t>
            </a:r>
            <a:r>
              <a:rPr lang="zh-CN" altLang="zh-CN" sz="1200" kern="1200" dirty="0">
                <a:solidFill>
                  <a:schemeClr val="tx1"/>
                </a:solidFill>
                <a:effectLst/>
                <a:latin typeface="+mn-lt"/>
                <a:ea typeface="+mn-ea"/>
                <a:cs typeface="+mn-cs"/>
              </a:rPr>
              <a:t>属于反复发作性，可在短时间内反复发作或在较长时间内仅发作一次。</a:t>
            </a:r>
            <a:endParaRPr lang="en-US" altLang="zh-CN"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zh-CN" altLang="zh-CN" sz="1200" kern="1200" dirty="0">
                <a:solidFill>
                  <a:schemeClr val="tx1"/>
                </a:solidFill>
                <a:effectLst/>
                <a:latin typeface="+mn-lt"/>
                <a:ea typeface="+mn-ea"/>
                <a:cs typeface="+mn-cs"/>
              </a:rPr>
              <a:t>持续时间、诱发因素、伴随症状及既往史对疾病鉴别具有很大帮助，持续时间最重要，其次为诱发因素。梅尼埃病症状持续时间一般在数十分钟至数小时，劳累、精神压力、睡眠不足等因素可能诱发。伴随症状中，耳鸣、耳闷胀感、听力下降或听觉过敏这些耳部症状可见于梅尼埃病。另外，梅尼埃病患者可有家族史。</a:t>
            </a:r>
            <a:endParaRPr lang="en-US" altLang="zh-CN"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zh-CN" altLang="zh-CN" sz="1200" kern="1200" dirty="0">
                <a:solidFill>
                  <a:schemeClr val="tx1"/>
                </a:solidFill>
                <a:effectLst/>
                <a:latin typeface="+mn-lt"/>
                <a:ea typeface="+mn-ea"/>
                <a:cs typeface="+mn-cs"/>
              </a:rPr>
              <a:t>在问诊时，要以简单易懂的方式，将前庭症状发作时的场景及细节尽量还原。此外，还需关注患者的精神心理状态及睡眠状况。</a:t>
            </a:r>
          </a:p>
        </p:txBody>
      </p:sp>
      <p:sp>
        <p:nvSpPr>
          <p:cNvPr id="4" name="灯片编号占位符 3"/>
          <p:cNvSpPr>
            <a:spLocks noGrp="1"/>
          </p:cNvSpPr>
          <p:nvPr>
            <p:ph type="sldNum" sz="quarter" idx="5"/>
          </p:nvPr>
        </p:nvSpPr>
        <p:spPr/>
        <p:txBody>
          <a:bodyPr/>
          <a:lstStyle/>
          <a:p>
            <a:fld id="{85D0DACE-38E0-42D2-9336-2B707D34BC6D}" type="slidenum">
              <a:rPr lang="zh-CN" altLang="en-US" smtClean="0"/>
              <a:t>12</a:t>
            </a:fld>
            <a:endParaRPr lang="zh-CN" altLang="en-US"/>
          </a:p>
        </p:txBody>
      </p:sp>
    </p:spTree>
    <p:extLst>
      <p:ext uri="{BB962C8B-B14F-4D97-AF65-F5344CB8AC3E}">
        <p14:creationId xmlns:p14="http://schemas.microsoft.com/office/powerpoint/2010/main" val="19969556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vl="0"/>
            <a:r>
              <a:rPr lang="zh-CN" altLang="zh-CN" sz="1200" b="1" kern="1200" dirty="0">
                <a:solidFill>
                  <a:schemeClr val="tx1"/>
                </a:solidFill>
                <a:effectLst/>
                <a:latin typeface="+mn-lt"/>
                <a:ea typeface="+mn-ea"/>
                <a:cs typeface="+mn-cs"/>
              </a:rPr>
              <a:t>临床表现方面，典型四联征是</a:t>
            </a:r>
            <a:r>
              <a:rPr lang="en-US" altLang="zh-CN" sz="1200" b="1" kern="1200" dirty="0">
                <a:solidFill>
                  <a:schemeClr val="tx1"/>
                </a:solidFill>
                <a:effectLst/>
                <a:latin typeface="+mn-lt"/>
                <a:ea typeface="+mn-ea"/>
                <a:cs typeface="+mn-cs"/>
              </a:rPr>
              <a:t>MD</a:t>
            </a:r>
            <a:r>
              <a:rPr lang="zh-CN" altLang="zh-CN" sz="1200" b="1" kern="1200" dirty="0">
                <a:solidFill>
                  <a:schemeClr val="tx1"/>
                </a:solidFill>
                <a:effectLst/>
                <a:latin typeface="+mn-lt"/>
                <a:ea typeface="+mn-ea"/>
                <a:cs typeface="+mn-cs"/>
              </a:rPr>
              <a:t>诊断的重要依据</a:t>
            </a:r>
            <a:r>
              <a:rPr lang="zh-CN" altLang="zh-CN" sz="1200" kern="1200" dirty="0">
                <a:solidFill>
                  <a:schemeClr val="tx1"/>
                </a:solidFill>
                <a:effectLst/>
                <a:latin typeface="+mn-lt"/>
                <a:ea typeface="+mn-ea"/>
                <a:cs typeface="+mn-cs"/>
              </a:rPr>
              <a:t>：</a:t>
            </a:r>
            <a:r>
              <a:rPr lang="en-US" altLang="zh-CN" sz="1200" kern="1200" dirty="0">
                <a:solidFill>
                  <a:schemeClr val="tx1"/>
                </a:solidFill>
                <a:effectLst/>
                <a:latin typeface="+mn-lt"/>
                <a:ea typeface="+mn-ea"/>
                <a:cs typeface="+mn-cs"/>
              </a:rPr>
              <a:t>MD</a:t>
            </a:r>
            <a:r>
              <a:rPr lang="zh-CN" altLang="zh-CN" sz="1200" kern="1200" dirty="0">
                <a:solidFill>
                  <a:schemeClr val="tx1"/>
                </a:solidFill>
                <a:effectLst/>
                <a:latin typeface="+mn-lt"/>
                <a:ea typeface="+mn-ea"/>
                <a:cs typeface="+mn-cs"/>
              </a:rPr>
              <a:t>是发作性眩晕疾病，分为发作期和间歇期，临床表现具有特征性：</a:t>
            </a:r>
            <a:r>
              <a:rPr lang="zh-CN" altLang="zh-CN" sz="1200" b="1" kern="1200" dirty="0">
                <a:solidFill>
                  <a:schemeClr val="tx1"/>
                </a:solidFill>
                <a:effectLst/>
                <a:latin typeface="+mn-lt"/>
                <a:ea typeface="+mn-ea"/>
                <a:cs typeface="+mn-cs"/>
              </a:rPr>
              <a:t>一、眩晕。</a:t>
            </a:r>
            <a:r>
              <a:rPr lang="zh-CN" altLang="zh-CN" sz="1200" kern="1200" dirty="0">
                <a:solidFill>
                  <a:schemeClr val="tx1"/>
                </a:solidFill>
                <a:effectLst/>
                <a:latin typeface="+mn-lt"/>
                <a:ea typeface="+mn-ea"/>
                <a:cs typeface="+mn-cs"/>
              </a:rPr>
              <a:t>发作性眩晕多持续</a:t>
            </a:r>
            <a:r>
              <a:rPr lang="en-US" altLang="zh-CN" sz="1200" kern="1200" dirty="0">
                <a:solidFill>
                  <a:schemeClr val="tx1"/>
                </a:solidFill>
                <a:effectLst/>
                <a:latin typeface="+mn-lt"/>
                <a:ea typeface="+mn-ea"/>
                <a:cs typeface="+mn-cs"/>
              </a:rPr>
              <a:t>20min</a:t>
            </a:r>
            <a:r>
              <a:rPr lang="zh-CN" altLang="zh-CN" sz="1200" kern="1200" dirty="0">
                <a:solidFill>
                  <a:schemeClr val="tx1"/>
                </a:solidFill>
                <a:effectLst/>
                <a:latin typeface="+mn-lt"/>
                <a:ea typeface="+mn-ea"/>
                <a:cs typeface="+mn-cs"/>
              </a:rPr>
              <a:t>至</a:t>
            </a:r>
            <a:r>
              <a:rPr lang="en-US" altLang="zh-CN" sz="1200" kern="1200" dirty="0">
                <a:solidFill>
                  <a:schemeClr val="tx1"/>
                </a:solidFill>
                <a:effectLst/>
                <a:latin typeface="+mn-lt"/>
                <a:ea typeface="+mn-ea"/>
                <a:cs typeface="+mn-cs"/>
              </a:rPr>
              <a:t>12h</a:t>
            </a:r>
            <a:r>
              <a:rPr lang="zh-CN" altLang="zh-CN" sz="1200" kern="1200" dirty="0">
                <a:solidFill>
                  <a:schemeClr val="tx1"/>
                </a:solidFill>
                <a:effectLst/>
                <a:latin typeface="+mn-lt"/>
                <a:ea typeface="+mn-ea"/>
                <a:cs typeface="+mn-cs"/>
              </a:rPr>
              <a:t>，常伴有恶心、呕吐等自主神经功能紊乱和走路不稳等平衡功能障碍，无意识丧失；间歇期无眩晕发作，但可伴有平衡功能障碍。双侧</a:t>
            </a:r>
            <a:r>
              <a:rPr lang="en-US" altLang="zh-CN" sz="1200" kern="1200" dirty="0">
                <a:solidFill>
                  <a:schemeClr val="tx1"/>
                </a:solidFill>
                <a:effectLst/>
                <a:latin typeface="+mn-lt"/>
                <a:ea typeface="+mn-ea"/>
                <a:cs typeface="+mn-cs"/>
              </a:rPr>
              <a:t>MD</a:t>
            </a:r>
            <a:r>
              <a:rPr lang="zh-CN" altLang="zh-CN" sz="1200" kern="1200" dirty="0">
                <a:solidFill>
                  <a:schemeClr val="tx1"/>
                </a:solidFill>
                <a:effectLst/>
                <a:latin typeface="+mn-lt"/>
                <a:ea typeface="+mn-ea"/>
                <a:cs typeface="+mn-cs"/>
              </a:rPr>
              <a:t>患者可表现为头晕、不稳感、摇晃感或振动幻视。</a:t>
            </a:r>
            <a:r>
              <a:rPr lang="zh-CN" altLang="zh-CN" sz="1200" b="1" kern="1200" dirty="0">
                <a:solidFill>
                  <a:schemeClr val="tx1"/>
                </a:solidFill>
                <a:effectLst/>
                <a:latin typeface="+mn-lt"/>
                <a:ea typeface="+mn-ea"/>
                <a:cs typeface="+mn-cs"/>
              </a:rPr>
              <a:t>二、听力下降。</a:t>
            </a:r>
            <a:r>
              <a:rPr lang="zh-CN" altLang="zh-CN" sz="1200" kern="1200" dirty="0">
                <a:solidFill>
                  <a:schemeClr val="tx1"/>
                </a:solidFill>
                <a:effectLst/>
                <a:latin typeface="+mn-lt"/>
                <a:ea typeface="+mn-ea"/>
                <a:cs typeface="+mn-cs"/>
              </a:rPr>
              <a:t>一般为波动性感音神经性听力下降，早期多以低中频为主，间歇期听力可恢复正常。随着病情进展，听力损失逐渐加重，间歇期听力无法恢复至正常或发病前水平。多数患者可出现听觉重振现象。</a:t>
            </a:r>
            <a:r>
              <a:rPr lang="zh-CN" altLang="zh-CN" sz="1200" b="1" kern="1200" dirty="0">
                <a:solidFill>
                  <a:schemeClr val="tx1"/>
                </a:solidFill>
                <a:effectLst/>
                <a:latin typeface="+mn-lt"/>
                <a:ea typeface="+mn-ea"/>
                <a:cs typeface="+mn-cs"/>
              </a:rPr>
              <a:t>三、耳鸣及耳闷胀感</a:t>
            </a:r>
            <a:r>
              <a:rPr lang="en-US" altLang="zh-CN" sz="1200" b="1" kern="1200" dirty="0">
                <a:solidFill>
                  <a:schemeClr val="tx1"/>
                </a:solidFill>
                <a:effectLst/>
                <a:latin typeface="+mn-lt"/>
                <a:ea typeface="+mn-ea"/>
                <a:cs typeface="+mn-cs"/>
              </a:rPr>
              <a:t>(</a:t>
            </a:r>
            <a:r>
              <a:rPr lang="zh-CN" altLang="zh-CN" sz="1200" b="1" kern="1200" dirty="0">
                <a:solidFill>
                  <a:schemeClr val="tx1"/>
                </a:solidFill>
                <a:effectLst/>
                <a:latin typeface="+mn-lt"/>
                <a:ea typeface="+mn-ea"/>
                <a:cs typeface="+mn-cs"/>
              </a:rPr>
              <a:t>伴随症状</a:t>
            </a:r>
            <a:r>
              <a:rPr lang="en-US" altLang="zh-CN" sz="1200" b="1" kern="1200" dirty="0">
                <a:solidFill>
                  <a:schemeClr val="tx1"/>
                </a:solidFill>
                <a:effectLst/>
                <a:latin typeface="+mn-lt"/>
                <a:ea typeface="+mn-ea"/>
                <a:cs typeface="+mn-cs"/>
              </a:rPr>
              <a:t>)</a:t>
            </a:r>
            <a:r>
              <a:rPr lang="zh-CN" altLang="zh-CN" sz="1200" b="1"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发作期常伴有耳鸣和</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或</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耳闷胀感。疾病早期间歇期可无耳鸣和</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或</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耳闷胀感，随着病情发展，耳鸣和</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或</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耳闷胀感可持续存在。</a:t>
            </a:r>
          </a:p>
        </p:txBody>
      </p:sp>
      <p:sp>
        <p:nvSpPr>
          <p:cNvPr id="4" name="灯片编号占位符 3"/>
          <p:cNvSpPr>
            <a:spLocks noGrp="1"/>
          </p:cNvSpPr>
          <p:nvPr>
            <p:ph type="sldNum" sz="quarter" idx="5"/>
          </p:nvPr>
        </p:nvSpPr>
        <p:spPr/>
        <p:txBody>
          <a:bodyPr/>
          <a:lstStyle/>
          <a:p>
            <a:fld id="{85D0DACE-38E0-42D2-9336-2B707D34BC6D}" type="slidenum">
              <a:rPr lang="zh-CN" altLang="en-US" smtClean="0"/>
              <a:t>13</a:t>
            </a:fld>
            <a:endParaRPr lang="zh-CN" altLang="en-US"/>
          </a:p>
        </p:txBody>
      </p:sp>
    </p:spTree>
    <p:extLst>
      <p:ext uri="{BB962C8B-B14F-4D97-AF65-F5344CB8AC3E}">
        <p14:creationId xmlns:p14="http://schemas.microsoft.com/office/powerpoint/2010/main" val="42920182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vl="0"/>
            <a:r>
              <a:rPr lang="en-US" altLang="zh-CN" sz="1200" b="1" kern="1200" dirty="0">
                <a:solidFill>
                  <a:schemeClr val="tx1"/>
                </a:solidFill>
                <a:effectLst/>
                <a:latin typeface="+mn-lt"/>
                <a:ea typeface="+mn-ea"/>
                <a:cs typeface="+mn-cs"/>
              </a:rPr>
              <a:t>MD</a:t>
            </a:r>
            <a:r>
              <a:rPr lang="zh-CN" altLang="zh-CN" sz="1200" b="1" kern="1200" dirty="0">
                <a:solidFill>
                  <a:schemeClr val="tx1"/>
                </a:solidFill>
                <a:effectLst/>
                <a:latin typeface="+mn-lt"/>
                <a:ea typeface="+mn-ea"/>
                <a:cs typeface="+mn-cs"/>
              </a:rPr>
              <a:t>检查方面，临床酌情进行基本检查和可选检查：</a:t>
            </a:r>
            <a:r>
              <a:rPr lang="zh-CN" altLang="zh-CN" sz="1200" kern="1200" dirty="0">
                <a:solidFill>
                  <a:schemeClr val="tx1"/>
                </a:solidFill>
                <a:effectLst/>
                <a:latin typeface="+mn-lt"/>
                <a:ea typeface="+mn-ea"/>
                <a:cs typeface="+mn-cs"/>
              </a:rPr>
              <a:t>我国指南中将检查分为两类，首先是基本检查，包括耳镜检查、纯音测听和声导抗检查。第二类为可选项目，分为听力学检查、前庭功能检查、平衡功能检查、耳鸣检查、影像学检查，以及病因学检查，根据情况可以选择进行检查。</a:t>
            </a:r>
          </a:p>
        </p:txBody>
      </p:sp>
      <p:sp>
        <p:nvSpPr>
          <p:cNvPr id="4" name="灯片编号占位符 3"/>
          <p:cNvSpPr>
            <a:spLocks noGrp="1"/>
          </p:cNvSpPr>
          <p:nvPr>
            <p:ph type="sldNum" sz="quarter" idx="5"/>
          </p:nvPr>
        </p:nvSpPr>
        <p:spPr/>
        <p:txBody>
          <a:bodyPr/>
          <a:lstStyle/>
          <a:p>
            <a:fld id="{85D0DACE-38E0-42D2-9336-2B707D34BC6D}" type="slidenum">
              <a:rPr lang="zh-CN" altLang="en-US" smtClean="0"/>
              <a:t>14</a:t>
            </a:fld>
            <a:endParaRPr lang="zh-CN" altLang="en-US"/>
          </a:p>
        </p:txBody>
      </p:sp>
    </p:spTree>
    <p:extLst>
      <p:ext uri="{BB962C8B-B14F-4D97-AF65-F5344CB8AC3E}">
        <p14:creationId xmlns:p14="http://schemas.microsoft.com/office/powerpoint/2010/main" val="324099853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vl="0"/>
            <a:r>
              <a:rPr lang="zh-CN" altLang="zh-CN" sz="1200" b="1" kern="1200" dirty="0">
                <a:solidFill>
                  <a:schemeClr val="tx1"/>
                </a:solidFill>
                <a:effectLst/>
                <a:latin typeface="+mn-lt"/>
                <a:ea typeface="+mn-ea"/>
                <a:cs typeface="+mn-cs"/>
              </a:rPr>
              <a:t>首先，要完成基本检查，优先捕捉感音神经性听力下降：</a:t>
            </a:r>
            <a:r>
              <a:rPr lang="zh-CN" altLang="zh-CN" sz="1200" kern="1200" dirty="0">
                <a:solidFill>
                  <a:schemeClr val="tx1"/>
                </a:solidFill>
                <a:effectLst/>
                <a:latin typeface="+mn-lt"/>
                <a:ea typeface="+mn-ea"/>
                <a:cs typeface="+mn-cs"/>
              </a:rPr>
              <a:t>三项基本检查项目具有各自的作用。耳镜检查外耳道是否有耵聍、异物，观察鼓膜是否有穿孔。纯音听阈测定前耳科先行声导抗检查，用于排除中耳炎症、负压、积液，结果有助于对受试者听力损失的类型形成初步印象（不可仅凭鼓室图结果判断耳聋性质）。随后，尤需进行纯音测听，是</a:t>
            </a:r>
            <a:r>
              <a:rPr lang="en-US" altLang="zh-CN" sz="1200" kern="1200" dirty="0">
                <a:solidFill>
                  <a:schemeClr val="tx1"/>
                </a:solidFill>
                <a:effectLst/>
                <a:latin typeface="+mn-lt"/>
                <a:ea typeface="+mn-ea"/>
                <a:cs typeface="+mn-cs"/>
              </a:rPr>
              <a:t>MD</a:t>
            </a:r>
            <a:r>
              <a:rPr lang="zh-CN" altLang="zh-CN" sz="1200" kern="1200" dirty="0">
                <a:solidFill>
                  <a:schemeClr val="tx1"/>
                </a:solidFill>
                <a:effectLst/>
                <a:latin typeface="+mn-lt"/>
                <a:ea typeface="+mn-ea"/>
                <a:cs typeface="+mn-cs"/>
              </a:rPr>
              <a:t>的临床诊断标准之一。</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根据诊断标准，</a:t>
            </a:r>
            <a:r>
              <a:rPr lang="en-US" altLang="zh-CN" sz="1200" kern="1200" dirty="0">
                <a:solidFill>
                  <a:schemeClr val="tx1"/>
                </a:solidFill>
                <a:effectLst/>
                <a:latin typeface="+mn-lt"/>
                <a:ea typeface="+mn-ea"/>
                <a:cs typeface="+mn-cs"/>
              </a:rPr>
              <a:t>MD</a:t>
            </a:r>
            <a:r>
              <a:rPr lang="zh-CN" altLang="zh-CN" sz="1200" kern="1200" dirty="0">
                <a:solidFill>
                  <a:schemeClr val="tx1"/>
                </a:solidFill>
                <a:effectLst/>
                <a:latin typeface="+mn-lt"/>
                <a:ea typeface="+mn-ea"/>
                <a:cs typeface="+mn-cs"/>
              </a:rPr>
              <a:t>患者至少有一次纯音测听为感音神经性听力下降。</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纯音测听排除传导性聋，且提供疾病分期依据。</a:t>
            </a:r>
            <a:endParaRPr lang="en-US" altLang="zh-CN"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zh-CN" altLang="zh-CN" sz="1200" kern="1200" dirty="0">
                <a:solidFill>
                  <a:schemeClr val="tx1"/>
                </a:solidFill>
                <a:effectLst/>
                <a:latin typeface="+mn-lt"/>
                <a:ea typeface="+mn-ea"/>
                <a:cs typeface="+mn-cs"/>
              </a:rPr>
              <a:t>我国指南听阈评价选用</a:t>
            </a:r>
            <a:r>
              <a:rPr lang="en-US" altLang="zh-CN" sz="1200" kern="1200" dirty="0">
                <a:solidFill>
                  <a:schemeClr val="tx1"/>
                </a:solidFill>
                <a:effectLst/>
                <a:latin typeface="+mn-lt"/>
                <a:ea typeface="+mn-ea"/>
                <a:cs typeface="+mn-cs"/>
              </a:rPr>
              <a:t>0.5</a:t>
            </a:r>
            <a:r>
              <a:rPr lang="zh-CN" altLang="zh-CN" sz="1200" kern="1200" dirty="0">
                <a:solidFill>
                  <a:schemeClr val="tx1"/>
                </a:solidFill>
                <a:effectLst/>
                <a:latin typeface="+mn-lt"/>
                <a:ea typeface="+mn-ea"/>
                <a:cs typeface="+mn-cs"/>
              </a:rPr>
              <a:t>、</a:t>
            </a:r>
            <a:r>
              <a:rPr lang="en-US" altLang="zh-CN" sz="1200" kern="1200" dirty="0">
                <a:solidFill>
                  <a:schemeClr val="tx1"/>
                </a:solidFill>
                <a:effectLst/>
                <a:latin typeface="+mn-lt"/>
                <a:ea typeface="+mn-ea"/>
                <a:cs typeface="+mn-cs"/>
              </a:rPr>
              <a:t>1</a:t>
            </a:r>
            <a:r>
              <a:rPr lang="zh-CN" altLang="zh-CN" sz="1200" kern="1200" dirty="0">
                <a:solidFill>
                  <a:schemeClr val="tx1"/>
                </a:solidFill>
                <a:effectLst/>
                <a:latin typeface="+mn-lt"/>
                <a:ea typeface="+mn-ea"/>
                <a:cs typeface="+mn-cs"/>
              </a:rPr>
              <a:t>和</a:t>
            </a:r>
            <a:r>
              <a:rPr lang="en-US" altLang="zh-CN" sz="1200" kern="1200" dirty="0">
                <a:solidFill>
                  <a:schemeClr val="tx1"/>
                </a:solidFill>
                <a:effectLst/>
                <a:latin typeface="+mn-lt"/>
                <a:ea typeface="+mn-ea"/>
                <a:cs typeface="+mn-cs"/>
              </a:rPr>
              <a:t>2kHz 3</a:t>
            </a:r>
            <a:r>
              <a:rPr lang="zh-CN" altLang="zh-CN" sz="1200" kern="1200" dirty="0">
                <a:solidFill>
                  <a:schemeClr val="tx1"/>
                </a:solidFill>
                <a:effectLst/>
                <a:latin typeface="+mn-lt"/>
                <a:ea typeface="+mn-ea"/>
                <a:cs typeface="+mn-cs"/>
              </a:rPr>
              <a:t>个频率。</a:t>
            </a:r>
            <a:r>
              <a:rPr lang="en-US" altLang="zh-CN" sz="1200" kern="1200" dirty="0">
                <a:solidFill>
                  <a:schemeClr val="tx1"/>
                </a:solidFill>
                <a:effectLst/>
                <a:latin typeface="+mn-lt"/>
                <a:ea typeface="+mn-ea"/>
                <a:cs typeface="+mn-cs"/>
              </a:rPr>
              <a:t>MD</a:t>
            </a:r>
            <a:r>
              <a:rPr lang="zh-CN" altLang="zh-CN" sz="1200" kern="1200" dirty="0">
                <a:solidFill>
                  <a:schemeClr val="tx1"/>
                </a:solidFill>
                <a:effectLst/>
                <a:latin typeface="+mn-lt"/>
                <a:ea typeface="+mn-ea"/>
                <a:cs typeface="+mn-cs"/>
              </a:rPr>
              <a:t>典型听力图可以发现，早期单侧的以低中频为主的感音神经性听力下降。</a:t>
            </a:r>
            <a:endParaRPr lang="en-US" altLang="zh-CN"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zh-CN" altLang="zh-CN" sz="1200" kern="1200" dirty="0">
                <a:solidFill>
                  <a:schemeClr val="tx1"/>
                </a:solidFill>
                <a:effectLst/>
                <a:latin typeface="+mn-lt"/>
                <a:ea typeface="+mn-ea"/>
                <a:cs typeface="+mn-cs"/>
              </a:rPr>
              <a:t>疾病不同时期听损演变：在</a:t>
            </a:r>
            <a:r>
              <a:rPr lang="en-US" altLang="zh-CN" sz="1200" kern="1200" dirty="0">
                <a:solidFill>
                  <a:schemeClr val="tx1"/>
                </a:solidFill>
                <a:effectLst/>
                <a:latin typeface="+mn-lt"/>
                <a:ea typeface="+mn-ea"/>
                <a:cs typeface="+mn-cs"/>
              </a:rPr>
              <a:t>MD</a:t>
            </a:r>
            <a:r>
              <a:rPr lang="zh-CN" altLang="zh-CN" sz="1200" kern="1200" dirty="0">
                <a:solidFill>
                  <a:schemeClr val="tx1"/>
                </a:solidFill>
                <a:effectLst/>
                <a:latin typeface="+mn-lt"/>
                <a:ea typeface="+mn-ea"/>
                <a:cs typeface="+mn-cs"/>
              </a:rPr>
              <a:t>早期时为低频感音神经性听力下降，此时听力下降具有波动性、可逆性。随着疾病进展，听力下降逐渐波及中频、高频区域，最终听力曲线下降为平坦型，平均听阈</a:t>
            </a:r>
            <a:r>
              <a:rPr lang="en-US" altLang="zh-CN" sz="1200" kern="1200" dirty="0">
                <a:solidFill>
                  <a:schemeClr val="tx1"/>
                </a:solidFill>
                <a:effectLst/>
                <a:latin typeface="+mn-lt"/>
                <a:ea typeface="+mn-ea"/>
                <a:cs typeface="+mn-cs"/>
              </a:rPr>
              <a:t>&gt;40dBHL</a:t>
            </a:r>
            <a:r>
              <a:rPr lang="zh-CN" altLang="zh-CN" sz="1200" kern="1200" dirty="0">
                <a:solidFill>
                  <a:schemeClr val="tx1"/>
                </a:solidFill>
                <a:effectLst/>
                <a:latin typeface="+mn-lt"/>
                <a:ea typeface="+mn-ea"/>
                <a:cs typeface="+mn-cs"/>
              </a:rPr>
              <a:t>，此期通常不可逆。</a:t>
            </a:r>
            <a:endParaRPr lang="en-US" altLang="zh-CN" sz="1200" kern="1200" dirty="0">
              <a:solidFill>
                <a:schemeClr val="tx1"/>
              </a:solidFill>
              <a:effectLst/>
              <a:latin typeface="+mn-lt"/>
              <a:ea typeface="+mn-ea"/>
              <a:cs typeface="+mn-cs"/>
            </a:endParaRPr>
          </a:p>
          <a:p>
            <a:pPr marL="171450" lvl="0" indent="-171450">
              <a:buFont typeface="Arial" panose="020B0604020202020204" pitchFamily="34" charset="0"/>
              <a:buChar char="•"/>
            </a:pPr>
            <a:endParaRPr lang="en-US" altLang="zh-CN"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zh-CN" altLang="zh-CN" sz="1200" kern="1200" dirty="0">
                <a:solidFill>
                  <a:schemeClr val="tx1"/>
                </a:solidFill>
                <a:effectLst/>
                <a:latin typeface="+mn-lt"/>
                <a:ea typeface="+mn-ea"/>
                <a:cs typeface="+mn-cs"/>
              </a:rPr>
              <a:t>注：</a:t>
            </a:r>
            <a:endParaRPr lang="en-US" altLang="zh-CN"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zh-CN" altLang="zh-CN" sz="1200" kern="1200" dirty="0">
                <a:solidFill>
                  <a:schemeClr val="tx1"/>
                </a:solidFill>
                <a:effectLst/>
                <a:latin typeface="+mn-lt"/>
                <a:ea typeface="+mn-ea"/>
                <a:cs typeface="+mn-cs"/>
              </a:rPr>
              <a:t>区分听损性质：根据听力损失的性质，可以将听力损失分为传导性听力损失、感音神经性听力损失和混合性听力损失。传导性听力损失是指骨导听力损失在正常范围内，而气导在正常范围外，且气骨导差大于</a:t>
            </a:r>
            <a:r>
              <a:rPr lang="en-US" altLang="zh-CN" sz="1200" kern="1200" dirty="0">
                <a:solidFill>
                  <a:schemeClr val="tx1"/>
                </a:solidFill>
                <a:effectLst/>
                <a:latin typeface="+mn-lt"/>
                <a:ea typeface="+mn-ea"/>
                <a:cs typeface="+mn-cs"/>
              </a:rPr>
              <a:t>10dB</a:t>
            </a:r>
            <a:r>
              <a:rPr lang="zh-CN" altLang="zh-CN" sz="1200" kern="1200" dirty="0">
                <a:solidFill>
                  <a:schemeClr val="tx1"/>
                </a:solidFill>
                <a:effectLst/>
                <a:latin typeface="+mn-lt"/>
                <a:ea typeface="+mn-ea"/>
                <a:cs typeface="+mn-cs"/>
              </a:rPr>
              <a:t>。感音神经性耳聋是指气、骨导均在正常范围之外，且气骨导差小于等于</a:t>
            </a:r>
            <a:r>
              <a:rPr lang="en-US" altLang="zh-CN" sz="1200" kern="1200" dirty="0">
                <a:solidFill>
                  <a:schemeClr val="tx1"/>
                </a:solidFill>
                <a:effectLst/>
                <a:latin typeface="+mn-lt"/>
                <a:ea typeface="+mn-ea"/>
                <a:cs typeface="+mn-cs"/>
              </a:rPr>
              <a:t>10dB</a:t>
            </a:r>
            <a:r>
              <a:rPr lang="zh-CN" altLang="zh-CN" sz="1200" kern="1200" dirty="0">
                <a:solidFill>
                  <a:schemeClr val="tx1"/>
                </a:solidFill>
                <a:effectLst/>
                <a:latin typeface="+mn-lt"/>
                <a:ea typeface="+mn-ea"/>
                <a:cs typeface="+mn-cs"/>
              </a:rPr>
              <a:t>。混合性听力损失是指气、骨导均在正常范围之外，且气骨导差大于</a:t>
            </a:r>
            <a:r>
              <a:rPr lang="en-US" altLang="zh-CN" sz="1200" kern="1200" dirty="0">
                <a:solidFill>
                  <a:schemeClr val="tx1"/>
                </a:solidFill>
                <a:effectLst/>
                <a:latin typeface="+mn-lt"/>
                <a:ea typeface="+mn-ea"/>
                <a:cs typeface="+mn-cs"/>
              </a:rPr>
              <a:t>10dB</a:t>
            </a:r>
            <a:r>
              <a:rPr lang="zh-CN" altLang="zh-CN" sz="1200" kern="1200" dirty="0">
                <a:solidFill>
                  <a:schemeClr val="tx1"/>
                </a:solidFill>
                <a:effectLst/>
                <a:latin typeface="+mn-lt"/>
                <a:ea typeface="+mn-ea"/>
                <a:cs typeface="+mn-cs"/>
              </a:rPr>
              <a:t>。</a:t>
            </a:r>
            <a:endParaRPr lang="en-US" altLang="zh-CN"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zh-CN" altLang="zh-CN" sz="1200" kern="1200" dirty="0">
                <a:solidFill>
                  <a:schemeClr val="tx1"/>
                </a:solidFill>
                <a:effectLst/>
                <a:latin typeface="+mn-lt"/>
                <a:ea typeface="+mn-ea"/>
                <a:cs typeface="+mn-cs"/>
              </a:rPr>
              <a:t>我国《突发性聋诊断和治疗指南</a:t>
            </a:r>
            <a:r>
              <a:rPr lang="en-US" altLang="zh-CN" sz="1200" kern="1200" dirty="0">
                <a:solidFill>
                  <a:schemeClr val="tx1"/>
                </a:solidFill>
                <a:effectLst/>
                <a:latin typeface="+mn-lt"/>
                <a:ea typeface="+mn-ea"/>
                <a:cs typeface="+mn-cs"/>
              </a:rPr>
              <a:t>(2015)</a:t>
            </a:r>
            <a:r>
              <a:rPr lang="zh-CN" altLang="zh-CN" sz="1200" kern="1200" dirty="0">
                <a:solidFill>
                  <a:schemeClr val="tx1"/>
                </a:solidFill>
                <a:effectLst/>
                <a:latin typeface="+mn-lt"/>
                <a:ea typeface="+mn-ea"/>
                <a:cs typeface="+mn-cs"/>
              </a:rPr>
              <a:t>》提及，低频下降型突聋为</a:t>
            </a:r>
            <a:r>
              <a:rPr lang="en-US" altLang="zh-CN" sz="1200" kern="1200" dirty="0">
                <a:solidFill>
                  <a:schemeClr val="tx1"/>
                </a:solidFill>
                <a:effectLst/>
                <a:latin typeface="+mn-lt"/>
                <a:ea typeface="+mn-ea"/>
                <a:cs typeface="+mn-cs"/>
              </a:rPr>
              <a:t>1000Hz(</a:t>
            </a:r>
            <a:r>
              <a:rPr lang="zh-CN" altLang="zh-CN" sz="1200" kern="1200" dirty="0">
                <a:solidFill>
                  <a:schemeClr val="tx1"/>
                </a:solidFill>
                <a:effectLst/>
                <a:latin typeface="+mn-lt"/>
                <a:ea typeface="+mn-ea"/>
                <a:cs typeface="+mn-cs"/>
              </a:rPr>
              <a:t>含</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以下频率听力下降，至少</a:t>
            </a:r>
            <a:r>
              <a:rPr lang="en-US" altLang="zh-CN" sz="1200" kern="1200" dirty="0">
                <a:solidFill>
                  <a:schemeClr val="tx1"/>
                </a:solidFill>
                <a:effectLst/>
                <a:latin typeface="+mn-lt"/>
                <a:ea typeface="+mn-ea"/>
                <a:cs typeface="+mn-cs"/>
              </a:rPr>
              <a:t>250</a:t>
            </a:r>
            <a:r>
              <a:rPr lang="zh-CN" altLang="zh-CN" sz="1200" kern="1200" dirty="0">
                <a:solidFill>
                  <a:schemeClr val="tx1"/>
                </a:solidFill>
                <a:effectLst/>
                <a:latin typeface="+mn-lt"/>
                <a:ea typeface="+mn-ea"/>
                <a:cs typeface="+mn-cs"/>
              </a:rPr>
              <a:t>、</a:t>
            </a:r>
            <a:r>
              <a:rPr lang="en-US" altLang="zh-CN" sz="1200" kern="1200" dirty="0">
                <a:solidFill>
                  <a:schemeClr val="tx1"/>
                </a:solidFill>
                <a:effectLst/>
                <a:latin typeface="+mn-lt"/>
                <a:ea typeface="+mn-ea"/>
                <a:cs typeface="+mn-cs"/>
              </a:rPr>
              <a:t>500Hz</a:t>
            </a:r>
            <a:r>
              <a:rPr lang="zh-CN" altLang="zh-CN" sz="1200" kern="1200" dirty="0">
                <a:solidFill>
                  <a:schemeClr val="tx1"/>
                </a:solidFill>
                <a:effectLst/>
                <a:latin typeface="+mn-lt"/>
                <a:ea typeface="+mn-ea"/>
                <a:cs typeface="+mn-cs"/>
              </a:rPr>
              <a:t>处听力损失≥</a:t>
            </a:r>
            <a:r>
              <a:rPr lang="en-US" altLang="zh-CN" sz="1200" kern="1200" dirty="0">
                <a:solidFill>
                  <a:schemeClr val="tx1"/>
                </a:solidFill>
                <a:effectLst/>
                <a:latin typeface="+mn-lt"/>
                <a:ea typeface="+mn-ea"/>
                <a:cs typeface="+mn-cs"/>
              </a:rPr>
              <a:t>20dBHL</a:t>
            </a:r>
            <a:r>
              <a:rPr lang="zh-CN" altLang="zh-CN" sz="1200" kern="1200" dirty="0">
                <a:solidFill>
                  <a:schemeClr val="tx1"/>
                </a:solidFill>
                <a:effectLst/>
                <a:latin typeface="+mn-lt"/>
                <a:ea typeface="+mn-ea"/>
                <a:cs typeface="+mn-cs"/>
              </a:rPr>
              <a:t>；中频下降型突聋为听力曲线</a:t>
            </a:r>
            <a:r>
              <a:rPr lang="en-US" altLang="zh-CN" sz="1200" kern="1200" dirty="0">
                <a:solidFill>
                  <a:schemeClr val="tx1"/>
                </a:solidFill>
                <a:effectLst/>
                <a:latin typeface="+mn-lt"/>
                <a:ea typeface="+mn-ea"/>
                <a:cs typeface="+mn-cs"/>
              </a:rPr>
              <a:t>1000Hz</a:t>
            </a:r>
            <a:r>
              <a:rPr lang="zh-CN" altLang="zh-CN" sz="1200" kern="1200" dirty="0">
                <a:solidFill>
                  <a:schemeClr val="tx1"/>
                </a:solidFill>
                <a:effectLst/>
                <a:latin typeface="+mn-lt"/>
                <a:ea typeface="+mn-ea"/>
                <a:cs typeface="+mn-cs"/>
              </a:rPr>
              <a:t>处有切迹；高频下降型为</a:t>
            </a:r>
            <a:r>
              <a:rPr lang="en-US" altLang="zh-CN" sz="1200" kern="1200" dirty="0">
                <a:solidFill>
                  <a:schemeClr val="tx1"/>
                </a:solidFill>
                <a:effectLst/>
                <a:latin typeface="+mn-lt"/>
                <a:ea typeface="+mn-ea"/>
                <a:cs typeface="+mn-cs"/>
              </a:rPr>
              <a:t>2000Hz(</a:t>
            </a:r>
            <a:r>
              <a:rPr lang="zh-CN" altLang="zh-CN" sz="1200" kern="1200" dirty="0">
                <a:solidFill>
                  <a:schemeClr val="tx1"/>
                </a:solidFill>
                <a:effectLst/>
                <a:latin typeface="+mn-lt"/>
                <a:ea typeface="+mn-ea"/>
                <a:cs typeface="+mn-cs"/>
              </a:rPr>
              <a:t>含</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以上频率听力下降，至少</a:t>
            </a:r>
            <a:r>
              <a:rPr lang="en-US" altLang="zh-CN" sz="1200" kern="1200" dirty="0">
                <a:solidFill>
                  <a:schemeClr val="tx1"/>
                </a:solidFill>
                <a:effectLst/>
                <a:latin typeface="+mn-lt"/>
                <a:ea typeface="+mn-ea"/>
                <a:cs typeface="+mn-cs"/>
              </a:rPr>
              <a:t>4000</a:t>
            </a:r>
            <a:r>
              <a:rPr lang="zh-CN" altLang="zh-CN" sz="1200" kern="1200" dirty="0">
                <a:solidFill>
                  <a:schemeClr val="tx1"/>
                </a:solidFill>
                <a:effectLst/>
                <a:latin typeface="+mn-lt"/>
                <a:ea typeface="+mn-ea"/>
                <a:cs typeface="+mn-cs"/>
              </a:rPr>
              <a:t>、</a:t>
            </a:r>
            <a:r>
              <a:rPr lang="en-US" altLang="zh-CN" sz="1200" kern="1200" dirty="0">
                <a:solidFill>
                  <a:schemeClr val="tx1"/>
                </a:solidFill>
                <a:effectLst/>
                <a:latin typeface="+mn-lt"/>
                <a:ea typeface="+mn-ea"/>
                <a:cs typeface="+mn-cs"/>
              </a:rPr>
              <a:t>8000Hz</a:t>
            </a:r>
            <a:r>
              <a:rPr lang="zh-CN" altLang="zh-CN" sz="1200" kern="1200" dirty="0">
                <a:solidFill>
                  <a:schemeClr val="tx1"/>
                </a:solidFill>
                <a:effectLst/>
                <a:latin typeface="+mn-lt"/>
                <a:ea typeface="+mn-ea"/>
                <a:cs typeface="+mn-cs"/>
              </a:rPr>
              <a:t>处听力损失≥</a:t>
            </a:r>
            <a:r>
              <a:rPr lang="en-US" altLang="zh-CN" sz="1200" kern="1200" dirty="0">
                <a:solidFill>
                  <a:schemeClr val="tx1"/>
                </a:solidFill>
                <a:effectLst/>
                <a:latin typeface="+mn-lt"/>
                <a:ea typeface="+mn-ea"/>
                <a:cs typeface="+mn-cs"/>
              </a:rPr>
              <a:t>20dBHL</a:t>
            </a:r>
            <a:r>
              <a:rPr lang="zh-CN" altLang="zh-CN" sz="1200" kern="1200" dirty="0">
                <a:solidFill>
                  <a:schemeClr val="tx1"/>
                </a:solidFill>
                <a:effectLst/>
                <a:latin typeface="+mn-lt"/>
                <a:ea typeface="+mn-ea"/>
                <a:cs typeface="+mn-cs"/>
              </a:rPr>
              <a:t>；平坦下降型为所有频率听力均下降，</a:t>
            </a:r>
            <a:r>
              <a:rPr lang="en-US" altLang="zh-CN" sz="1200" kern="1200" dirty="0">
                <a:solidFill>
                  <a:schemeClr val="tx1"/>
                </a:solidFill>
                <a:effectLst/>
                <a:latin typeface="+mn-lt"/>
                <a:ea typeface="+mn-ea"/>
                <a:cs typeface="+mn-cs"/>
              </a:rPr>
              <a:t>250~8000Hz(250</a:t>
            </a:r>
            <a:r>
              <a:rPr lang="zh-CN" altLang="zh-CN" sz="1200" kern="1200" dirty="0">
                <a:solidFill>
                  <a:schemeClr val="tx1"/>
                </a:solidFill>
                <a:effectLst/>
                <a:latin typeface="+mn-lt"/>
                <a:ea typeface="+mn-ea"/>
                <a:cs typeface="+mn-cs"/>
              </a:rPr>
              <a:t>、</a:t>
            </a:r>
            <a:r>
              <a:rPr lang="en-US" altLang="zh-CN" sz="1200" kern="1200" dirty="0">
                <a:solidFill>
                  <a:schemeClr val="tx1"/>
                </a:solidFill>
                <a:effectLst/>
                <a:latin typeface="+mn-lt"/>
                <a:ea typeface="+mn-ea"/>
                <a:cs typeface="+mn-cs"/>
              </a:rPr>
              <a:t>500</a:t>
            </a:r>
            <a:r>
              <a:rPr lang="zh-CN" altLang="zh-CN" sz="1200" kern="1200" dirty="0">
                <a:solidFill>
                  <a:schemeClr val="tx1"/>
                </a:solidFill>
                <a:effectLst/>
                <a:latin typeface="+mn-lt"/>
                <a:ea typeface="+mn-ea"/>
                <a:cs typeface="+mn-cs"/>
              </a:rPr>
              <a:t>、</a:t>
            </a:r>
            <a:r>
              <a:rPr lang="en-US" altLang="zh-CN" sz="1200" kern="1200" dirty="0">
                <a:solidFill>
                  <a:schemeClr val="tx1"/>
                </a:solidFill>
                <a:effectLst/>
                <a:latin typeface="+mn-lt"/>
                <a:ea typeface="+mn-ea"/>
                <a:cs typeface="+mn-cs"/>
              </a:rPr>
              <a:t>1000</a:t>
            </a:r>
            <a:r>
              <a:rPr lang="zh-CN" altLang="zh-CN" sz="1200" kern="1200" dirty="0">
                <a:solidFill>
                  <a:schemeClr val="tx1"/>
                </a:solidFill>
                <a:effectLst/>
                <a:latin typeface="+mn-lt"/>
                <a:ea typeface="+mn-ea"/>
                <a:cs typeface="+mn-cs"/>
              </a:rPr>
              <a:t>、</a:t>
            </a:r>
            <a:r>
              <a:rPr lang="en-US" altLang="zh-CN" sz="1200" kern="1200" dirty="0">
                <a:solidFill>
                  <a:schemeClr val="tx1"/>
                </a:solidFill>
                <a:effectLst/>
                <a:latin typeface="+mn-lt"/>
                <a:ea typeface="+mn-ea"/>
                <a:cs typeface="+mn-cs"/>
              </a:rPr>
              <a:t>2000</a:t>
            </a:r>
            <a:r>
              <a:rPr lang="zh-CN" altLang="zh-CN" sz="1200" kern="1200" dirty="0">
                <a:solidFill>
                  <a:schemeClr val="tx1"/>
                </a:solidFill>
                <a:effectLst/>
                <a:latin typeface="+mn-lt"/>
                <a:ea typeface="+mn-ea"/>
                <a:cs typeface="+mn-cs"/>
              </a:rPr>
              <a:t>、</a:t>
            </a:r>
            <a:r>
              <a:rPr lang="en-US" altLang="zh-CN" sz="1200" kern="1200" dirty="0">
                <a:solidFill>
                  <a:schemeClr val="tx1"/>
                </a:solidFill>
                <a:effectLst/>
                <a:latin typeface="+mn-lt"/>
                <a:ea typeface="+mn-ea"/>
                <a:cs typeface="+mn-cs"/>
              </a:rPr>
              <a:t>3000</a:t>
            </a:r>
            <a:r>
              <a:rPr lang="zh-CN" altLang="zh-CN" sz="1200" kern="1200" dirty="0">
                <a:solidFill>
                  <a:schemeClr val="tx1"/>
                </a:solidFill>
                <a:effectLst/>
                <a:latin typeface="+mn-lt"/>
                <a:ea typeface="+mn-ea"/>
                <a:cs typeface="+mn-cs"/>
              </a:rPr>
              <a:t>、</a:t>
            </a:r>
            <a:r>
              <a:rPr lang="en-US" altLang="zh-CN" sz="1200" kern="1200" dirty="0">
                <a:solidFill>
                  <a:schemeClr val="tx1"/>
                </a:solidFill>
                <a:effectLst/>
                <a:latin typeface="+mn-lt"/>
                <a:ea typeface="+mn-ea"/>
                <a:cs typeface="+mn-cs"/>
              </a:rPr>
              <a:t>4000</a:t>
            </a:r>
            <a:r>
              <a:rPr lang="zh-CN" altLang="zh-CN" sz="1200" kern="1200" dirty="0">
                <a:solidFill>
                  <a:schemeClr val="tx1"/>
                </a:solidFill>
                <a:effectLst/>
                <a:latin typeface="+mn-lt"/>
                <a:ea typeface="+mn-ea"/>
                <a:cs typeface="+mn-cs"/>
              </a:rPr>
              <a:t>、</a:t>
            </a:r>
            <a:r>
              <a:rPr lang="en-US" altLang="zh-CN" sz="1200" kern="1200" dirty="0">
                <a:solidFill>
                  <a:schemeClr val="tx1"/>
                </a:solidFill>
                <a:effectLst/>
                <a:latin typeface="+mn-lt"/>
                <a:ea typeface="+mn-ea"/>
                <a:cs typeface="+mn-cs"/>
              </a:rPr>
              <a:t>8000Hz)</a:t>
            </a:r>
            <a:r>
              <a:rPr lang="zh-CN" altLang="zh-CN" sz="1200" kern="1200" dirty="0">
                <a:solidFill>
                  <a:schemeClr val="tx1"/>
                </a:solidFill>
                <a:effectLst/>
                <a:latin typeface="+mn-lt"/>
                <a:ea typeface="+mn-ea"/>
                <a:cs typeface="+mn-cs"/>
              </a:rPr>
              <a:t>平均听阈≤</a:t>
            </a:r>
            <a:r>
              <a:rPr lang="en-US" altLang="zh-CN" sz="1200" kern="1200" dirty="0">
                <a:solidFill>
                  <a:schemeClr val="tx1"/>
                </a:solidFill>
                <a:effectLst/>
                <a:latin typeface="+mn-lt"/>
                <a:ea typeface="+mn-ea"/>
                <a:cs typeface="+mn-cs"/>
              </a:rPr>
              <a:t>80dBHL</a:t>
            </a:r>
            <a:r>
              <a:rPr lang="zh-CN" altLang="zh-CN" sz="1200" kern="1200" dirty="0">
                <a:solidFill>
                  <a:schemeClr val="tx1"/>
                </a:solidFill>
                <a:effectLst/>
                <a:latin typeface="+mn-lt"/>
                <a:ea typeface="+mn-ea"/>
                <a:cs typeface="+mn-cs"/>
              </a:rPr>
              <a:t>；全聋型为所有频率听力均下降，</a:t>
            </a:r>
            <a:r>
              <a:rPr lang="en-US" altLang="zh-CN" sz="1200" kern="1200" dirty="0">
                <a:solidFill>
                  <a:schemeClr val="tx1"/>
                </a:solidFill>
                <a:effectLst/>
                <a:latin typeface="+mn-lt"/>
                <a:ea typeface="+mn-ea"/>
                <a:cs typeface="+mn-cs"/>
              </a:rPr>
              <a:t>250~8000Hz(250</a:t>
            </a:r>
            <a:r>
              <a:rPr lang="zh-CN" altLang="zh-CN" sz="1200" kern="1200" dirty="0">
                <a:solidFill>
                  <a:schemeClr val="tx1"/>
                </a:solidFill>
                <a:effectLst/>
                <a:latin typeface="+mn-lt"/>
                <a:ea typeface="+mn-ea"/>
                <a:cs typeface="+mn-cs"/>
              </a:rPr>
              <a:t>、</a:t>
            </a:r>
            <a:r>
              <a:rPr lang="en-US" altLang="zh-CN" sz="1200" kern="1200" dirty="0">
                <a:solidFill>
                  <a:schemeClr val="tx1"/>
                </a:solidFill>
                <a:effectLst/>
                <a:latin typeface="+mn-lt"/>
                <a:ea typeface="+mn-ea"/>
                <a:cs typeface="+mn-cs"/>
              </a:rPr>
              <a:t>500</a:t>
            </a:r>
            <a:r>
              <a:rPr lang="zh-CN" altLang="zh-CN" sz="1200" kern="1200" dirty="0">
                <a:solidFill>
                  <a:schemeClr val="tx1"/>
                </a:solidFill>
                <a:effectLst/>
                <a:latin typeface="+mn-lt"/>
                <a:ea typeface="+mn-ea"/>
                <a:cs typeface="+mn-cs"/>
              </a:rPr>
              <a:t>、</a:t>
            </a:r>
            <a:r>
              <a:rPr lang="en-US" altLang="zh-CN" sz="1200" kern="1200" dirty="0">
                <a:solidFill>
                  <a:schemeClr val="tx1"/>
                </a:solidFill>
                <a:effectLst/>
                <a:latin typeface="+mn-lt"/>
                <a:ea typeface="+mn-ea"/>
                <a:cs typeface="+mn-cs"/>
              </a:rPr>
              <a:t>1000</a:t>
            </a:r>
            <a:r>
              <a:rPr lang="zh-CN" altLang="zh-CN" sz="1200" kern="1200" dirty="0">
                <a:solidFill>
                  <a:schemeClr val="tx1"/>
                </a:solidFill>
                <a:effectLst/>
                <a:latin typeface="+mn-lt"/>
                <a:ea typeface="+mn-ea"/>
                <a:cs typeface="+mn-cs"/>
              </a:rPr>
              <a:t>、</a:t>
            </a:r>
            <a:r>
              <a:rPr lang="en-US" altLang="zh-CN" sz="1200" kern="1200" dirty="0">
                <a:solidFill>
                  <a:schemeClr val="tx1"/>
                </a:solidFill>
                <a:effectLst/>
                <a:latin typeface="+mn-lt"/>
                <a:ea typeface="+mn-ea"/>
                <a:cs typeface="+mn-cs"/>
              </a:rPr>
              <a:t>2000</a:t>
            </a:r>
            <a:r>
              <a:rPr lang="zh-CN" altLang="zh-CN" sz="1200" kern="1200" dirty="0">
                <a:solidFill>
                  <a:schemeClr val="tx1"/>
                </a:solidFill>
                <a:effectLst/>
                <a:latin typeface="+mn-lt"/>
                <a:ea typeface="+mn-ea"/>
                <a:cs typeface="+mn-cs"/>
              </a:rPr>
              <a:t>、</a:t>
            </a:r>
            <a:r>
              <a:rPr lang="en-US" altLang="zh-CN" sz="1200" kern="1200" dirty="0">
                <a:solidFill>
                  <a:schemeClr val="tx1"/>
                </a:solidFill>
                <a:effectLst/>
                <a:latin typeface="+mn-lt"/>
                <a:ea typeface="+mn-ea"/>
                <a:cs typeface="+mn-cs"/>
              </a:rPr>
              <a:t>3000</a:t>
            </a:r>
            <a:r>
              <a:rPr lang="zh-CN" altLang="zh-CN" sz="1200" kern="1200" dirty="0">
                <a:solidFill>
                  <a:schemeClr val="tx1"/>
                </a:solidFill>
                <a:effectLst/>
                <a:latin typeface="+mn-lt"/>
                <a:ea typeface="+mn-ea"/>
                <a:cs typeface="+mn-cs"/>
              </a:rPr>
              <a:t>、</a:t>
            </a:r>
            <a:r>
              <a:rPr lang="en-US" altLang="zh-CN" sz="1200" kern="1200" dirty="0">
                <a:solidFill>
                  <a:schemeClr val="tx1"/>
                </a:solidFill>
                <a:effectLst/>
                <a:latin typeface="+mn-lt"/>
                <a:ea typeface="+mn-ea"/>
                <a:cs typeface="+mn-cs"/>
              </a:rPr>
              <a:t>4000</a:t>
            </a:r>
            <a:r>
              <a:rPr lang="zh-CN" altLang="zh-CN" sz="1200" kern="1200" dirty="0">
                <a:solidFill>
                  <a:schemeClr val="tx1"/>
                </a:solidFill>
                <a:effectLst/>
                <a:latin typeface="+mn-lt"/>
                <a:ea typeface="+mn-ea"/>
                <a:cs typeface="+mn-cs"/>
              </a:rPr>
              <a:t>、</a:t>
            </a:r>
            <a:r>
              <a:rPr lang="en-US" altLang="zh-CN" sz="1200" kern="1200" dirty="0">
                <a:solidFill>
                  <a:schemeClr val="tx1"/>
                </a:solidFill>
                <a:effectLst/>
                <a:latin typeface="+mn-lt"/>
                <a:ea typeface="+mn-ea"/>
                <a:cs typeface="+mn-cs"/>
              </a:rPr>
              <a:t>8000Hz)</a:t>
            </a:r>
            <a:r>
              <a:rPr lang="zh-CN" altLang="zh-CN" sz="1200" kern="1200" dirty="0">
                <a:solidFill>
                  <a:schemeClr val="tx1"/>
                </a:solidFill>
                <a:effectLst/>
                <a:latin typeface="+mn-lt"/>
                <a:ea typeface="+mn-ea"/>
                <a:cs typeface="+mn-cs"/>
              </a:rPr>
              <a:t>平均听阈≥</a:t>
            </a:r>
            <a:r>
              <a:rPr lang="en-US" altLang="zh-CN" sz="1200" kern="1200" dirty="0">
                <a:solidFill>
                  <a:schemeClr val="tx1"/>
                </a:solidFill>
                <a:effectLst/>
                <a:latin typeface="+mn-lt"/>
                <a:ea typeface="+mn-ea"/>
                <a:cs typeface="+mn-cs"/>
              </a:rPr>
              <a:t>81dBHL</a:t>
            </a:r>
            <a:r>
              <a:rPr lang="zh-CN" altLang="zh-CN" sz="1200" kern="1200" dirty="0">
                <a:solidFill>
                  <a:schemeClr val="tx1"/>
                </a:solidFill>
                <a:effectLst/>
                <a:latin typeface="+mn-lt"/>
                <a:ea typeface="+mn-ea"/>
                <a:cs typeface="+mn-cs"/>
              </a:rPr>
              <a:t>。</a:t>
            </a:r>
          </a:p>
          <a:p>
            <a:pPr marL="171450" indent="-171450">
              <a:buFont typeface="Arial" panose="020B0604020202020204" pitchFamily="34" charset="0"/>
              <a:buChar char="•"/>
            </a:pPr>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t>15</a:t>
            </a:fld>
            <a:endParaRPr lang="zh-CN" altLang="en-US"/>
          </a:p>
        </p:txBody>
      </p:sp>
    </p:spTree>
    <p:extLst>
      <p:ext uri="{BB962C8B-B14F-4D97-AF65-F5344CB8AC3E}">
        <p14:creationId xmlns:p14="http://schemas.microsoft.com/office/powerpoint/2010/main" val="138967465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vl="0"/>
            <a:r>
              <a:rPr lang="zh-CN" altLang="zh-CN" sz="1200" b="1" kern="1200" dirty="0">
                <a:solidFill>
                  <a:schemeClr val="tx1"/>
                </a:solidFill>
                <a:effectLst/>
                <a:latin typeface="+mn-lt"/>
                <a:ea typeface="+mn-ea"/>
                <a:cs typeface="+mn-cs"/>
              </a:rPr>
              <a:t>必要时听</a:t>
            </a:r>
            <a:r>
              <a:rPr lang="en-US" altLang="zh-CN" sz="1200" b="1" kern="1200" dirty="0">
                <a:solidFill>
                  <a:schemeClr val="tx1"/>
                </a:solidFill>
                <a:effectLst/>
                <a:latin typeface="+mn-lt"/>
                <a:ea typeface="+mn-ea"/>
                <a:cs typeface="+mn-cs"/>
              </a:rPr>
              <a:t>-</a:t>
            </a:r>
            <a:r>
              <a:rPr lang="zh-CN" altLang="zh-CN" sz="1200" b="1" kern="1200" dirty="0">
                <a:solidFill>
                  <a:schemeClr val="tx1"/>
                </a:solidFill>
                <a:effectLst/>
                <a:latin typeface="+mn-lt"/>
                <a:ea typeface="+mn-ea"/>
                <a:cs typeface="+mn-cs"/>
              </a:rPr>
              <a:t>前庭功能检查，辅助诊断</a:t>
            </a:r>
            <a:r>
              <a:rPr lang="en-US" altLang="zh-CN" sz="1200" b="1" kern="1200" dirty="0">
                <a:solidFill>
                  <a:schemeClr val="tx1"/>
                </a:solidFill>
                <a:effectLst/>
                <a:latin typeface="+mn-lt"/>
                <a:ea typeface="+mn-ea"/>
                <a:cs typeface="+mn-cs"/>
              </a:rPr>
              <a:t>MD</a:t>
            </a:r>
            <a:r>
              <a:rPr lang="zh-CN" altLang="zh-CN" sz="1200" b="1" kern="1200" dirty="0">
                <a:solidFill>
                  <a:schemeClr val="tx1"/>
                </a:solidFill>
                <a:effectLst/>
                <a:latin typeface="+mn-lt"/>
                <a:ea typeface="+mn-ea"/>
                <a:cs typeface="+mn-cs"/>
              </a:rPr>
              <a:t>或评估疾病进程</a:t>
            </a:r>
            <a:r>
              <a:rPr lang="zh-CN" altLang="zh-CN" sz="1200" kern="1200" dirty="0">
                <a:solidFill>
                  <a:schemeClr val="tx1"/>
                </a:solidFill>
                <a:effectLst/>
                <a:latin typeface="+mn-lt"/>
                <a:ea typeface="+mn-ea"/>
                <a:cs typeface="+mn-cs"/>
              </a:rPr>
              <a:t>：临床上为诊断梅尼埃病或验证内淋巴积水，以及评估前庭功能损害程度和了解疾病进程，可行多种客观检查，其中：</a:t>
            </a:r>
            <a:endParaRPr lang="en-US" altLang="zh-CN" sz="1200" kern="1200" dirty="0">
              <a:solidFill>
                <a:schemeClr val="tx1"/>
              </a:solidFill>
              <a:effectLst/>
              <a:latin typeface="+mn-lt"/>
              <a:ea typeface="+mn-ea"/>
              <a:cs typeface="+mn-cs"/>
            </a:endParaRPr>
          </a:p>
          <a:p>
            <a:pPr marL="228600" lvl="0" indent="-228600">
              <a:buFont typeface="+mj-lt"/>
              <a:buAutoNum type="arabicPeriod"/>
            </a:pPr>
            <a:r>
              <a:rPr lang="zh-CN" altLang="zh-CN" sz="1200" kern="1200" dirty="0">
                <a:solidFill>
                  <a:schemeClr val="tx1"/>
                </a:solidFill>
                <a:effectLst/>
                <a:latin typeface="+mn-lt"/>
                <a:ea typeface="+mn-ea"/>
                <a:cs typeface="+mn-cs"/>
              </a:rPr>
              <a:t>听力学检查及其作用：①脱水剂试验。甘油试验通过减少异常增加的内淋巴，检测听觉功能的变化。</a:t>
            </a:r>
            <a:r>
              <a:rPr lang="en-US" altLang="zh-CN" sz="1200" kern="1200" dirty="0">
                <a:solidFill>
                  <a:schemeClr val="tx1"/>
                </a:solidFill>
                <a:effectLst/>
                <a:latin typeface="+mn-lt"/>
                <a:ea typeface="+mn-ea"/>
                <a:cs typeface="+mn-cs"/>
              </a:rPr>
              <a:t>MD</a:t>
            </a:r>
            <a:r>
              <a:rPr lang="zh-CN" altLang="zh-CN" sz="1200" kern="1200" dirty="0">
                <a:solidFill>
                  <a:schemeClr val="tx1"/>
                </a:solidFill>
                <a:effectLst/>
                <a:latin typeface="+mn-lt"/>
                <a:ea typeface="+mn-ea"/>
                <a:cs typeface="+mn-cs"/>
              </a:rPr>
              <a:t>患者甘油试验阳性率差异较大</a:t>
            </a:r>
            <a:r>
              <a:rPr lang="en-US" altLang="zh-CN" sz="1200" kern="1200" dirty="0">
                <a:solidFill>
                  <a:schemeClr val="tx1"/>
                </a:solidFill>
                <a:effectLst/>
                <a:latin typeface="+mn-lt"/>
                <a:ea typeface="+mn-ea"/>
                <a:cs typeface="+mn-cs"/>
              </a:rPr>
              <a:t>(25</a:t>
            </a:r>
            <a:r>
              <a:rPr lang="zh-CN" altLang="zh-CN" sz="1200" kern="1200" dirty="0">
                <a:solidFill>
                  <a:schemeClr val="tx1"/>
                </a:solidFill>
                <a:effectLst/>
                <a:latin typeface="+mn-lt"/>
                <a:ea typeface="+mn-ea"/>
                <a:cs typeface="+mn-cs"/>
              </a:rPr>
              <a:t>％</a:t>
            </a:r>
            <a:r>
              <a:rPr lang="en-US" altLang="zh-CN" sz="1200" kern="1200" dirty="0">
                <a:solidFill>
                  <a:schemeClr val="tx1"/>
                </a:solidFill>
                <a:effectLst/>
                <a:latin typeface="+mn-lt"/>
                <a:ea typeface="+mn-ea"/>
                <a:cs typeface="+mn-cs"/>
              </a:rPr>
              <a:t>~75.5</a:t>
            </a:r>
            <a:r>
              <a:rPr lang="zh-CN" altLang="zh-CN" sz="1200" kern="1200" dirty="0">
                <a:solidFill>
                  <a:schemeClr val="tx1"/>
                </a:solidFill>
                <a:effectLst/>
                <a:latin typeface="+mn-lt"/>
                <a:ea typeface="+mn-ea"/>
                <a:cs typeface="+mn-cs"/>
              </a:rPr>
              <a:t>％</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，可能与阳性判断标准不一致以及所处病程不同时期等有关，阴性不能排除</a:t>
            </a:r>
            <a:r>
              <a:rPr lang="en-US" altLang="zh-CN" sz="1200" kern="1200" dirty="0">
                <a:solidFill>
                  <a:schemeClr val="tx1"/>
                </a:solidFill>
                <a:effectLst/>
                <a:latin typeface="+mn-lt"/>
                <a:ea typeface="+mn-ea"/>
                <a:cs typeface="+mn-cs"/>
              </a:rPr>
              <a:t>MD</a:t>
            </a:r>
            <a:r>
              <a:rPr lang="zh-CN" altLang="zh-CN" sz="1200" kern="1200" dirty="0">
                <a:solidFill>
                  <a:schemeClr val="tx1"/>
                </a:solidFill>
                <a:effectLst/>
                <a:latin typeface="+mn-lt"/>
                <a:ea typeface="+mn-ea"/>
                <a:cs typeface="+mn-cs"/>
              </a:rPr>
              <a:t>。现应用较少，仅推荐不典型病例酌情采用。②耳蜗电图。最常用的参数为总和电位</a:t>
            </a:r>
            <a:r>
              <a:rPr lang="en-US" altLang="zh-CN" sz="1200" kern="1200" dirty="0">
                <a:solidFill>
                  <a:schemeClr val="tx1"/>
                </a:solidFill>
                <a:effectLst/>
                <a:latin typeface="+mn-lt"/>
                <a:ea typeface="+mn-ea"/>
                <a:cs typeface="+mn-cs"/>
              </a:rPr>
              <a:t>(SP)</a:t>
            </a:r>
            <a:r>
              <a:rPr lang="zh-CN" altLang="zh-CN" sz="1200" kern="1200" dirty="0">
                <a:solidFill>
                  <a:schemeClr val="tx1"/>
                </a:solidFill>
                <a:effectLst/>
                <a:latin typeface="+mn-lt"/>
                <a:ea typeface="+mn-ea"/>
                <a:cs typeface="+mn-cs"/>
              </a:rPr>
              <a:t>与动作电位</a:t>
            </a:r>
            <a:r>
              <a:rPr lang="en-US" altLang="zh-CN" sz="1200" kern="1200" dirty="0">
                <a:solidFill>
                  <a:schemeClr val="tx1"/>
                </a:solidFill>
                <a:effectLst/>
                <a:latin typeface="+mn-lt"/>
                <a:ea typeface="+mn-ea"/>
                <a:cs typeface="+mn-cs"/>
              </a:rPr>
              <a:t>(AP)</a:t>
            </a:r>
            <a:r>
              <a:rPr lang="zh-CN" altLang="zh-CN" sz="1200" kern="1200" dirty="0">
                <a:solidFill>
                  <a:schemeClr val="tx1"/>
                </a:solidFill>
                <a:effectLst/>
                <a:latin typeface="+mn-lt"/>
                <a:ea typeface="+mn-ea"/>
                <a:cs typeface="+mn-cs"/>
              </a:rPr>
              <a:t>的比值，即</a:t>
            </a:r>
            <a:r>
              <a:rPr lang="en-US" altLang="zh-CN" sz="1200" kern="1200" dirty="0">
                <a:solidFill>
                  <a:schemeClr val="tx1"/>
                </a:solidFill>
                <a:effectLst/>
                <a:latin typeface="+mn-lt"/>
                <a:ea typeface="+mn-ea"/>
                <a:cs typeface="+mn-cs"/>
              </a:rPr>
              <a:t>-SP/AP</a:t>
            </a:r>
            <a:r>
              <a:rPr lang="zh-CN" altLang="zh-CN" sz="1200" kern="1200" dirty="0">
                <a:solidFill>
                  <a:schemeClr val="tx1"/>
                </a:solidFill>
                <a:effectLst/>
                <a:latin typeface="+mn-lt"/>
                <a:ea typeface="+mn-ea"/>
                <a:cs typeface="+mn-cs"/>
              </a:rPr>
              <a:t>。目前国内多数认为总和电位</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动作电位</a:t>
            </a:r>
            <a:r>
              <a:rPr lang="en-US" altLang="zh-CN" sz="1200" kern="1200" dirty="0">
                <a:solidFill>
                  <a:schemeClr val="tx1"/>
                </a:solidFill>
                <a:effectLst/>
                <a:latin typeface="+mn-lt"/>
                <a:ea typeface="+mn-ea"/>
                <a:cs typeface="+mn-cs"/>
              </a:rPr>
              <a:t>(-SP/AP)</a:t>
            </a:r>
            <a:r>
              <a:rPr lang="zh-CN" altLang="zh-CN" sz="1200" kern="1200" dirty="0">
                <a:solidFill>
                  <a:schemeClr val="tx1"/>
                </a:solidFill>
                <a:effectLst/>
                <a:latin typeface="+mn-lt"/>
                <a:ea typeface="+mn-ea"/>
                <a:cs typeface="+mn-cs"/>
              </a:rPr>
              <a:t>≥</a:t>
            </a:r>
            <a:r>
              <a:rPr lang="en-US" altLang="zh-CN" sz="1200" kern="1200" dirty="0">
                <a:solidFill>
                  <a:schemeClr val="tx1"/>
                </a:solidFill>
                <a:effectLst/>
                <a:latin typeface="+mn-lt"/>
                <a:ea typeface="+mn-ea"/>
                <a:cs typeface="+mn-cs"/>
              </a:rPr>
              <a:t>0.4</a:t>
            </a:r>
            <a:r>
              <a:rPr lang="zh-CN" altLang="zh-CN" sz="1200" kern="1200" dirty="0">
                <a:solidFill>
                  <a:schemeClr val="tx1"/>
                </a:solidFill>
                <a:effectLst/>
                <a:latin typeface="+mn-lt"/>
                <a:ea typeface="+mn-ea"/>
                <a:cs typeface="+mn-cs"/>
              </a:rPr>
              <a:t>可作为诊断内淋巴积水的依据，文献中耳蜗电图的敏感性和特异性差异较大，故不能仅依靠该检查来诊断疾病。</a:t>
            </a:r>
            <a:endParaRPr lang="en-US" altLang="zh-CN" sz="1200" kern="1200" dirty="0">
              <a:solidFill>
                <a:schemeClr val="tx1"/>
              </a:solidFill>
              <a:effectLst/>
              <a:latin typeface="+mn-lt"/>
              <a:ea typeface="+mn-ea"/>
              <a:cs typeface="+mn-cs"/>
            </a:endParaRPr>
          </a:p>
          <a:p>
            <a:pPr marL="228600" lvl="0" indent="-228600">
              <a:buFont typeface="+mj-lt"/>
              <a:buAutoNum type="arabicPeriod"/>
            </a:pPr>
            <a:r>
              <a:rPr lang="zh-CN" altLang="zh-CN" sz="1200" kern="1200" dirty="0">
                <a:solidFill>
                  <a:schemeClr val="tx1"/>
                </a:solidFill>
                <a:effectLst/>
                <a:latin typeface="+mn-lt"/>
                <a:ea typeface="+mn-ea"/>
                <a:cs typeface="+mn-cs"/>
              </a:rPr>
              <a:t>前庭功能检查：包括很多测试项目，不是诊断必备条件，但可作为鉴别诊断，明确累积病变的范围，以及需要评估前庭功能时作为可选。①冷热试验，反映外半规管功能，可对</a:t>
            </a:r>
            <a:r>
              <a:rPr lang="en-US" altLang="zh-CN" sz="1200" kern="1200" dirty="0">
                <a:solidFill>
                  <a:schemeClr val="tx1"/>
                </a:solidFill>
                <a:effectLst/>
                <a:latin typeface="+mn-lt"/>
                <a:ea typeface="+mn-ea"/>
                <a:cs typeface="+mn-cs"/>
              </a:rPr>
              <a:t>MD</a:t>
            </a:r>
            <a:r>
              <a:rPr lang="zh-CN" altLang="zh-CN" sz="1200" kern="1200" dirty="0">
                <a:solidFill>
                  <a:schemeClr val="tx1"/>
                </a:solidFill>
                <a:effectLst/>
                <a:latin typeface="+mn-lt"/>
                <a:ea typeface="+mn-ea"/>
                <a:cs typeface="+mn-cs"/>
              </a:rPr>
              <a:t>患侧进行定侧，</a:t>
            </a:r>
            <a:r>
              <a:rPr lang="en-US" altLang="zh-CN" sz="1200" kern="1200" dirty="0">
                <a:solidFill>
                  <a:schemeClr val="tx1"/>
                </a:solidFill>
                <a:effectLst/>
                <a:latin typeface="+mn-lt"/>
                <a:ea typeface="+mn-ea"/>
                <a:cs typeface="+mn-cs"/>
              </a:rPr>
              <a:t>MD</a:t>
            </a:r>
            <a:r>
              <a:rPr lang="zh-CN" altLang="zh-CN" sz="1200" kern="1200" dirty="0">
                <a:solidFill>
                  <a:schemeClr val="tx1"/>
                </a:solidFill>
                <a:effectLst/>
                <a:latin typeface="+mn-lt"/>
                <a:ea typeface="+mn-ea"/>
                <a:cs typeface="+mn-cs"/>
              </a:rPr>
              <a:t>患者出现半规管轻瘫的比例文献报道不一。②前庭诱发肌源性电位</a:t>
            </a:r>
            <a:r>
              <a:rPr lang="en-US" altLang="zh-CN" sz="1200" kern="1200" dirty="0">
                <a:solidFill>
                  <a:schemeClr val="tx1"/>
                </a:solidFill>
                <a:effectLst/>
                <a:latin typeface="+mn-lt"/>
                <a:ea typeface="+mn-ea"/>
                <a:cs typeface="+mn-cs"/>
              </a:rPr>
              <a:t>(VEMP)</a:t>
            </a:r>
            <a:r>
              <a:rPr lang="zh-CN" altLang="zh-CN" sz="1200" kern="1200" dirty="0">
                <a:solidFill>
                  <a:schemeClr val="tx1"/>
                </a:solidFill>
                <a:effectLst/>
                <a:latin typeface="+mn-lt"/>
                <a:ea typeface="+mn-ea"/>
                <a:cs typeface="+mn-cs"/>
              </a:rPr>
              <a:t>，分为颈性</a:t>
            </a:r>
            <a:r>
              <a:rPr lang="en-US" altLang="zh-CN" sz="1200" kern="1200" dirty="0">
                <a:solidFill>
                  <a:schemeClr val="tx1"/>
                </a:solidFill>
                <a:effectLst/>
                <a:latin typeface="+mn-lt"/>
                <a:ea typeface="+mn-ea"/>
                <a:cs typeface="+mn-cs"/>
              </a:rPr>
              <a:t>VEMP</a:t>
            </a:r>
            <a:r>
              <a:rPr lang="zh-CN" altLang="zh-CN" sz="1200" kern="1200" dirty="0">
                <a:solidFill>
                  <a:schemeClr val="tx1"/>
                </a:solidFill>
                <a:effectLst/>
                <a:latin typeface="+mn-lt"/>
                <a:ea typeface="+mn-ea"/>
                <a:cs typeface="+mn-cs"/>
              </a:rPr>
              <a:t>和眼性</a:t>
            </a:r>
            <a:r>
              <a:rPr lang="en-US" altLang="zh-CN" sz="1200" kern="1200" dirty="0">
                <a:solidFill>
                  <a:schemeClr val="tx1"/>
                </a:solidFill>
                <a:effectLst/>
                <a:latin typeface="+mn-lt"/>
                <a:ea typeface="+mn-ea"/>
                <a:cs typeface="+mn-cs"/>
              </a:rPr>
              <a:t>VEMP</a:t>
            </a:r>
            <a:r>
              <a:rPr lang="zh-CN" altLang="zh-CN" sz="1200" kern="1200" dirty="0">
                <a:solidFill>
                  <a:schemeClr val="tx1"/>
                </a:solidFill>
                <a:effectLst/>
                <a:latin typeface="+mn-lt"/>
                <a:ea typeface="+mn-ea"/>
                <a:cs typeface="+mn-cs"/>
              </a:rPr>
              <a:t>，反映不同耳石器和前庭神经通路的功能。单独</a:t>
            </a:r>
            <a:r>
              <a:rPr lang="en-US" altLang="zh-CN" sz="1200" kern="1200" dirty="0">
                <a:solidFill>
                  <a:schemeClr val="tx1"/>
                </a:solidFill>
                <a:effectLst/>
                <a:latin typeface="+mn-lt"/>
                <a:ea typeface="+mn-ea"/>
                <a:cs typeface="+mn-cs"/>
              </a:rPr>
              <a:t>VEMP</a:t>
            </a:r>
            <a:r>
              <a:rPr lang="zh-CN" altLang="zh-CN" sz="1200" kern="1200" dirty="0">
                <a:solidFill>
                  <a:schemeClr val="tx1"/>
                </a:solidFill>
                <a:effectLst/>
                <a:latin typeface="+mn-lt"/>
                <a:ea typeface="+mn-ea"/>
                <a:cs typeface="+mn-cs"/>
              </a:rPr>
              <a:t>检查不足以诊断</a:t>
            </a:r>
            <a:r>
              <a:rPr lang="en-US" altLang="zh-CN" sz="1200" kern="1200" dirty="0">
                <a:solidFill>
                  <a:schemeClr val="tx1"/>
                </a:solidFill>
                <a:effectLst/>
                <a:latin typeface="+mn-lt"/>
                <a:ea typeface="+mn-ea"/>
                <a:cs typeface="+mn-cs"/>
              </a:rPr>
              <a:t>MD</a:t>
            </a:r>
            <a:r>
              <a:rPr lang="zh-CN" altLang="zh-CN" sz="1200" kern="1200" dirty="0">
                <a:solidFill>
                  <a:schemeClr val="tx1"/>
                </a:solidFill>
                <a:effectLst/>
                <a:latin typeface="+mn-lt"/>
                <a:ea typeface="+mn-ea"/>
                <a:cs typeface="+mn-cs"/>
              </a:rPr>
              <a:t>，但可作为</a:t>
            </a:r>
            <a:r>
              <a:rPr lang="en-US" altLang="zh-CN" sz="1200" kern="1200" dirty="0">
                <a:solidFill>
                  <a:schemeClr val="tx1"/>
                </a:solidFill>
                <a:effectLst/>
                <a:latin typeface="+mn-lt"/>
                <a:ea typeface="+mn-ea"/>
                <a:cs typeface="+mn-cs"/>
              </a:rPr>
              <a:t>MD</a:t>
            </a:r>
            <a:r>
              <a:rPr lang="zh-CN" altLang="zh-CN" sz="1200" kern="1200" dirty="0">
                <a:solidFill>
                  <a:schemeClr val="tx1"/>
                </a:solidFill>
                <a:effectLst/>
                <a:latin typeface="+mn-lt"/>
                <a:ea typeface="+mn-ea"/>
                <a:cs typeface="+mn-cs"/>
              </a:rPr>
              <a:t>诊断试验组套的重要部分，且由于</a:t>
            </a:r>
            <a:r>
              <a:rPr lang="en-US" altLang="zh-CN" sz="1200" kern="1200" dirty="0">
                <a:solidFill>
                  <a:schemeClr val="tx1"/>
                </a:solidFill>
                <a:effectLst/>
                <a:latin typeface="+mn-lt"/>
                <a:ea typeface="+mn-ea"/>
                <a:cs typeface="+mn-cs"/>
              </a:rPr>
              <a:t>VEMP</a:t>
            </a:r>
            <a:r>
              <a:rPr lang="zh-CN" altLang="zh-CN" sz="1200" kern="1200" dirty="0">
                <a:solidFill>
                  <a:schemeClr val="tx1"/>
                </a:solidFill>
                <a:effectLst/>
                <a:latin typeface="+mn-lt"/>
                <a:ea typeface="+mn-ea"/>
                <a:cs typeface="+mn-cs"/>
              </a:rPr>
              <a:t>具有较高的特异性和非创伤性，可作为</a:t>
            </a:r>
            <a:r>
              <a:rPr lang="en-US" altLang="zh-CN" sz="1200" kern="1200" dirty="0">
                <a:solidFill>
                  <a:schemeClr val="tx1"/>
                </a:solidFill>
                <a:effectLst/>
                <a:latin typeface="+mn-lt"/>
                <a:ea typeface="+mn-ea"/>
                <a:cs typeface="+mn-cs"/>
              </a:rPr>
              <a:t>MD</a:t>
            </a:r>
            <a:r>
              <a:rPr lang="zh-CN" altLang="zh-CN" sz="1200" kern="1200" dirty="0">
                <a:solidFill>
                  <a:schemeClr val="tx1"/>
                </a:solidFill>
                <a:effectLst/>
                <a:latin typeface="+mn-lt"/>
                <a:ea typeface="+mn-ea"/>
                <a:cs typeface="+mn-cs"/>
              </a:rPr>
              <a:t>筛查方法。③视频头脉冲试验</a:t>
            </a:r>
            <a:r>
              <a:rPr lang="en-US" altLang="zh-CN" sz="1200" kern="1200" dirty="0">
                <a:solidFill>
                  <a:schemeClr val="tx1"/>
                </a:solidFill>
                <a:effectLst/>
                <a:latin typeface="+mn-lt"/>
                <a:ea typeface="+mn-ea"/>
                <a:cs typeface="+mn-cs"/>
              </a:rPr>
              <a:t>(</a:t>
            </a:r>
            <a:r>
              <a:rPr lang="en-US" altLang="zh-CN" sz="1200" kern="1200" dirty="0" err="1">
                <a:solidFill>
                  <a:schemeClr val="tx1"/>
                </a:solidFill>
                <a:effectLst/>
                <a:latin typeface="+mn-lt"/>
                <a:ea typeface="+mn-ea"/>
                <a:cs typeface="+mn-cs"/>
              </a:rPr>
              <a:t>vHIT</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，又称甩头试验，客观评估六个半规管的高频功能，定位损伤；是前庭眼反射</a:t>
            </a:r>
            <a:r>
              <a:rPr lang="en-US" altLang="zh-CN" sz="1200" kern="1200" dirty="0">
                <a:solidFill>
                  <a:schemeClr val="tx1"/>
                </a:solidFill>
                <a:effectLst/>
                <a:latin typeface="+mn-lt"/>
                <a:ea typeface="+mn-ea"/>
                <a:cs typeface="+mn-cs"/>
              </a:rPr>
              <a:t>(VOR)</a:t>
            </a:r>
            <a:r>
              <a:rPr lang="zh-CN" altLang="zh-CN" sz="1200" kern="1200" dirty="0">
                <a:solidFill>
                  <a:schemeClr val="tx1"/>
                </a:solidFill>
                <a:effectLst/>
                <a:latin typeface="+mn-lt"/>
                <a:ea typeface="+mn-ea"/>
                <a:cs typeface="+mn-cs"/>
              </a:rPr>
              <a:t>高频检测技术之一。单侧前庭功能障碍者敏感性高，</a:t>
            </a:r>
            <a:r>
              <a:rPr lang="en-US" altLang="zh-CN" sz="1200" kern="1200" dirty="0">
                <a:solidFill>
                  <a:schemeClr val="tx1"/>
                </a:solidFill>
                <a:effectLst/>
                <a:latin typeface="+mn-lt"/>
                <a:ea typeface="+mn-ea"/>
                <a:cs typeface="+mn-cs"/>
              </a:rPr>
              <a:t>MD</a:t>
            </a:r>
            <a:r>
              <a:rPr lang="zh-CN" altLang="zh-CN" sz="1200" kern="1200" dirty="0">
                <a:solidFill>
                  <a:schemeClr val="tx1"/>
                </a:solidFill>
                <a:effectLst/>
                <a:latin typeface="+mn-lt"/>
                <a:ea typeface="+mn-ea"/>
                <a:cs typeface="+mn-cs"/>
              </a:rPr>
              <a:t>结果可正常。</a:t>
            </a:r>
          </a:p>
          <a:p>
            <a:r>
              <a:rPr lang="en-US" altLang="zh-CN" sz="1200" kern="1200" dirty="0">
                <a:solidFill>
                  <a:schemeClr val="tx1"/>
                </a:solidFill>
                <a:effectLst/>
                <a:latin typeface="+mn-lt"/>
                <a:ea typeface="+mn-ea"/>
                <a:cs typeface="+mn-cs"/>
              </a:rPr>
              <a:t> </a:t>
            </a:r>
            <a:endParaRPr lang="zh-CN" altLang="zh-CN" sz="1200" kern="1200" dirty="0">
              <a:solidFill>
                <a:schemeClr val="tx1"/>
              </a:solidFill>
              <a:effectLst/>
              <a:latin typeface="+mn-lt"/>
              <a:ea typeface="+mn-ea"/>
              <a:cs typeface="+mn-cs"/>
            </a:endParaRPr>
          </a:p>
          <a:p>
            <a:pPr marL="171450" indent="-171450">
              <a:buFont typeface="Arial" panose="020B0604020202020204" pitchFamily="34" charset="0"/>
              <a:buChar char="•"/>
            </a:pPr>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t>16</a:t>
            </a:fld>
            <a:endParaRPr lang="zh-CN" altLang="en-US"/>
          </a:p>
        </p:txBody>
      </p:sp>
    </p:spTree>
    <p:extLst>
      <p:ext uri="{BB962C8B-B14F-4D97-AF65-F5344CB8AC3E}">
        <p14:creationId xmlns:p14="http://schemas.microsoft.com/office/powerpoint/2010/main" val="17033461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vl="0"/>
            <a:r>
              <a:rPr lang="zh-CN" altLang="zh-CN" sz="1200" b="1" kern="1200" dirty="0">
                <a:solidFill>
                  <a:schemeClr val="tx1"/>
                </a:solidFill>
                <a:effectLst/>
                <a:latin typeface="+mn-lt"/>
                <a:ea typeface="+mn-ea"/>
                <a:cs typeface="+mn-cs"/>
              </a:rPr>
              <a:t>另一类客观检查是影像学检查，提供直观形态学依据，排除诊断或验证内淋巴积水：</a:t>
            </a:r>
            <a:r>
              <a:rPr lang="zh-CN" altLang="zh-CN" sz="1200" kern="1200" dirty="0">
                <a:solidFill>
                  <a:schemeClr val="tx1"/>
                </a:solidFill>
                <a:effectLst/>
                <a:latin typeface="+mn-lt"/>
                <a:ea typeface="+mn-ea"/>
                <a:cs typeface="+mn-cs"/>
              </a:rPr>
              <a:t>首选含内听道</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桥小脑角的颅脑</a:t>
            </a:r>
            <a:r>
              <a:rPr lang="en-US" altLang="zh-CN" sz="1200" kern="1200" dirty="0">
                <a:solidFill>
                  <a:schemeClr val="tx1"/>
                </a:solidFill>
                <a:effectLst/>
                <a:latin typeface="+mn-lt"/>
                <a:ea typeface="+mn-ea"/>
                <a:cs typeface="+mn-cs"/>
              </a:rPr>
              <a:t>MRI</a:t>
            </a:r>
            <a:r>
              <a:rPr lang="zh-CN" altLang="zh-CN" sz="1200" kern="1200" dirty="0">
                <a:solidFill>
                  <a:schemeClr val="tx1"/>
                </a:solidFill>
                <a:effectLst/>
                <a:latin typeface="+mn-lt"/>
                <a:ea typeface="+mn-ea"/>
                <a:cs typeface="+mn-cs"/>
              </a:rPr>
              <a:t>，有条件者可行钆造影内耳膜迷路</a:t>
            </a:r>
            <a:r>
              <a:rPr lang="en-US" altLang="zh-CN" sz="1200" kern="1200" dirty="0">
                <a:solidFill>
                  <a:schemeClr val="tx1"/>
                </a:solidFill>
                <a:effectLst/>
                <a:latin typeface="+mn-lt"/>
                <a:ea typeface="+mn-ea"/>
                <a:cs typeface="+mn-cs"/>
              </a:rPr>
              <a:t>MRI</a:t>
            </a:r>
            <a:r>
              <a:rPr lang="zh-CN" altLang="zh-CN" sz="1200" kern="1200" dirty="0">
                <a:solidFill>
                  <a:schemeClr val="tx1"/>
                </a:solidFill>
                <a:effectLst/>
                <a:latin typeface="+mn-lt"/>
                <a:ea typeface="+mn-ea"/>
                <a:cs typeface="+mn-cs"/>
              </a:rPr>
              <a:t>成像。</a:t>
            </a:r>
            <a:endParaRPr lang="en-US" altLang="zh-CN"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altLang="zh-CN" sz="1200" kern="1200" dirty="0">
                <a:solidFill>
                  <a:schemeClr val="tx1"/>
                </a:solidFill>
                <a:effectLst/>
                <a:latin typeface="+mn-lt"/>
                <a:ea typeface="+mn-ea"/>
                <a:cs typeface="+mn-cs"/>
              </a:rPr>
              <a:t>1. </a:t>
            </a:r>
            <a:r>
              <a:rPr lang="zh-CN" altLang="zh-CN" sz="1200" kern="1200" dirty="0">
                <a:solidFill>
                  <a:schemeClr val="tx1"/>
                </a:solidFill>
                <a:effectLst/>
                <a:latin typeface="+mn-lt"/>
                <a:ea typeface="+mn-ea"/>
                <a:cs typeface="+mn-cs"/>
              </a:rPr>
              <a:t>颅脑</a:t>
            </a:r>
            <a:r>
              <a:rPr lang="en-US" altLang="zh-CN" sz="1200" kern="1200" dirty="0">
                <a:solidFill>
                  <a:schemeClr val="tx1"/>
                </a:solidFill>
                <a:effectLst/>
                <a:latin typeface="+mn-lt"/>
                <a:ea typeface="+mn-ea"/>
                <a:cs typeface="+mn-cs"/>
              </a:rPr>
              <a:t>MRI</a:t>
            </a:r>
            <a:r>
              <a:rPr lang="zh-CN" altLang="zh-CN" sz="1200" kern="1200" dirty="0">
                <a:solidFill>
                  <a:schemeClr val="tx1"/>
                </a:solidFill>
                <a:effectLst/>
                <a:latin typeface="+mn-lt"/>
                <a:ea typeface="+mn-ea"/>
                <a:cs typeface="+mn-cs"/>
              </a:rPr>
              <a:t>：含内听道</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桥小脑角的颅脑</a:t>
            </a:r>
            <a:r>
              <a:rPr lang="en-US" altLang="zh-CN" sz="1200" kern="1200" dirty="0">
                <a:solidFill>
                  <a:schemeClr val="tx1"/>
                </a:solidFill>
                <a:effectLst/>
                <a:latin typeface="+mn-lt"/>
                <a:ea typeface="+mn-ea"/>
                <a:cs typeface="+mn-cs"/>
              </a:rPr>
              <a:t>MRI</a:t>
            </a:r>
            <a:r>
              <a:rPr lang="zh-CN" altLang="zh-CN" sz="1200" kern="1200" dirty="0">
                <a:solidFill>
                  <a:schemeClr val="tx1"/>
                </a:solidFill>
                <a:effectLst/>
                <a:latin typeface="+mn-lt"/>
                <a:ea typeface="+mn-ea"/>
                <a:cs typeface="+mn-cs"/>
              </a:rPr>
              <a:t>可排除听神经瘤等蜗后病变，是鉴别、排除其他疾病的首选检查。此外，部分患者可显示前庭导水管变直变细。</a:t>
            </a:r>
            <a:endParaRPr lang="en-US" altLang="zh-CN"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altLang="zh-CN" sz="1200" kern="1200" dirty="0">
                <a:solidFill>
                  <a:schemeClr val="tx1"/>
                </a:solidFill>
                <a:effectLst/>
                <a:latin typeface="+mn-lt"/>
                <a:ea typeface="+mn-ea"/>
                <a:cs typeface="+mn-cs"/>
              </a:rPr>
              <a:t>2. </a:t>
            </a:r>
            <a:r>
              <a:rPr lang="zh-CN" altLang="zh-CN" sz="1200" kern="1200" dirty="0">
                <a:solidFill>
                  <a:schemeClr val="tx1"/>
                </a:solidFill>
                <a:effectLst/>
                <a:latin typeface="+mn-lt"/>
                <a:ea typeface="+mn-ea"/>
                <a:cs typeface="+mn-cs"/>
              </a:rPr>
              <a:t>内耳</a:t>
            </a:r>
            <a:r>
              <a:rPr lang="en-US" altLang="zh-CN" sz="1200" kern="1200" dirty="0">
                <a:solidFill>
                  <a:schemeClr val="tx1"/>
                </a:solidFill>
                <a:effectLst/>
                <a:latin typeface="+mn-lt"/>
                <a:ea typeface="+mn-ea"/>
                <a:cs typeface="+mn-cs"/>
              </a:rPr>
              <a:t>MRI</a:t>
            </a:r>
            <a:r>
              <a:rPr lang="zh-CN" altLang="zh-CN" sz="1200" kern="1200" dirty="0">
                <a:solidFill>
                  <a:schemeClr val="tx1"/>
                </a:solidFill>
                <a:effectLst/>
                <a:latin typeface="+mn-lt"/>
                <a:ea typeface="+mn-ea"/>
                <a:cs typeface="+mn-cs"/>
              </a:rPr>
              <a:t>钆造影：应用造影剂钆鼓室给药后进行膜迷路积水评价，可较为直观检查膜迷路积水程度，且使用剂量较静脉注药低，降低肾脏不良反应风险。钆对比剂经内耳进入外淋巴，造成内、外淋巴的信号差异，可通过面积、容积测量或目测评分系统，衡量内、外淋巴间隙的空间构成比，评估内淋巴积水情况。但需要注意，积水征阳性结果不等同于病理结果，若作为诊断依据临床上尚存问题需要解决：①钆造影影像学评估是半定量评价，在划定积水与非积水图像界限时，无法避免主观因素的存在；②目前内淋巴积水判断的标准和方法尚未统一；③某些因素可能会导致阴性结果，如部分病程较短的</a:t>
            </a:r>
            <a:r>
              <a:rPr lang="en-US" altLang="zh-CN" sz="1200" kern="1200" dirty="0">
                <a:solidFill>
                  <a:schemeClr val="tx1"/>
                </a:solidFill>
                <a:effectLst/>
                <a:latin typeface="+mn-lt"/>
                <a:ea typeface="+mn-ea"/>
                <a:cs typeface="+mn-cs"/>
              </a:rPr>
              <a:t>MD</a:t>
            </a:r>
            <a:r>
              <a:rPr lang="zh-CN" altLang="zh-CN" sz="1200" kern="1200" dirty="0">
                <a:solidFill>
                  <a:schemeClr val="tx1"/>
                </a:solidFill>
                <a:effectLst/>
                <a:latin typeface="+mn-lt"/>
                <a:ea typeface="+mn-ea"/>
                <a:cs typeface="+mn-cs"/>
              </a:rPr>
              <a:t>；④某些非</a:t>
            </a:r>
            <a:r>
              <a:rPr lang="en-US" altLang="zh-CN" sz="1200" kern="1200" dirty="0">
                <a:solidFill>
                  <a:schemeClr val="tx1"/>
                </a:solidFill>
                <a:effectLst/>
                <a:latin typeface="+mn-lt"/>
                <a:ea typeface="+mn-ea"/>
                <a:cs typeface="+mn-cs"/>
              </a:rPr>
              <a:t>MD</a:t>
            </a:r>
            <a:r>
              <a:rPr lang="zh-CN" altLang="zh-CN" sz="1200" kern="1200" dirty="0">
                <a:solidFill>
                  <a:schemeClr val="tx1"/>
                </a:solidFill>
                <a:effectLst/>
                <a:latin typeface="+mn-lt"/>
                <a:ea typeface="+mn-ea"/>
                <a:cs typeface="+mn-cs"/>
              </a:rPr>
              <a:t>的耳科或眩晕疾病可显示阳性结果，如突聋、大前庭水管综合征，甚至上半规管裂综合征。因此，虽然该技术能相对客观地判断内淋巴积水，是很好的辅助诊断技术，但目前尚不能成为梅尼埃病诊断的客观标准和依据。</a:t>
            </a:r>
          </a:p>
          <a:p>
            <a:pPr marL="171450" indent="-171450">
              <a:buFont typeface="Arial" panose="020B0604020202020204" pitchFamily="34" charset="0"/>
              <a:buChar char="•"/>
            </a:pPr>
            <a:endParaRPr lang="en-US" altLang="zh-CN" i="0"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t>17</a:t>
            </a:fld>
            <a:endParaRPr lang="zh-CN" altLang="en-US"/>
          </a:p>
        </p:txBody>
      </p:sp>
    </p:spTree>
    <p:extLst>
      <p:ext uri="{BB962C8B-B14F-4D97-AF65-F5344CB8AC3E}">
        <p14:creationId xmlns:p14="http://schemas.microsoft.com/office/powerpoint/2010/main" val="407079922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1381F5-F8DA-1567-9226-0C357579410B}"/>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913AE285-10BB-A092-31F7-1544F76AC74B}"/>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903266EA-31E6-4F2D-0D88-9F4C74F254B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zh-CN" sz="1200" kern="1200" dirty="0">
                <a:solidFill>
                  <a:schemeClr val="tx1"/>
                </a:solidFill>
                <a:effectLst/>
                <a:latin typeface="+mn-lt"/>
                <a:ea typeface="+mn-ea"/>
                <a:cs typeface="+mn-cs"/>
              </a:rPr>
              <a:t>熟悉了</a:t>
            </a:r>
            <a:r>
              <a:rPr lang="en-US" altLang="zh-CN" sz="1200" kern="1200" dirty="0">
                <a:solidFill>
                  <a:schemeClr val="tx1"/>
                </a:solidFill>
                <a:effectLst/>
                <a:latin typeface="+mn-lt"/>
                <a:ea typeface="+mn-ea"/>
                <a:cs typeface="+mn-cs"/>
              </a:rPr>
              <a:t>MD</a:t>
            </a:r>
            <a:r>
              <a:rPr lang="zh-CN" altLang="zh-CN" sz="1200" kern="1200" dirty="0">
                <a:solidFill>
                  <a:schemeClr val="tx1"/>
                </a:solidFill>
                <a:effectLst/>
                <a:latin typeface="+mn-lt"/>
                <a:ea typeface="+mn-ea"/>
                <a:cs typeface="+mn-cs"/>
              </a:rPr>
              <a:t>的诊断要素与评估，可以为准确诊断和鉴别</a:t>
            </a:r>
            <a:r>
              <a:rPr lang="zh-CN" altLang="en-US" sz="1200" kern="1200" dirty="0">
                <a:solidFill>
                  <a:schemeClr val="tx1"/>
                </a:solidFill>
                <a:effectLst/>
                <a:latin typeface="+mn-lt"/>
                <a:ea typeface="+mn-ea"/>
                <a:cs typeface="+mn-cs"/>
              </a:rPr>
              <a:t>乃至治疗</a:t>
            </a:r>
            <a:r>
              <a:rPr lang="zh-CN" altLang="zh-CN" sz="1200" kern="1200" dirty="0">
                <a:solidFill>
                  <a:schemeClr val="tx1"/>
                </a:solidFill>
                <a:effectLst/>
                <a:latin typeface="+mn-lt"/>
                <a:ea typeface="+mn-ea"/>
                <a:cs typeface="+mn-cs"/>
              </a:rPr>
              <a:t>打下坚实基础。近年来，我们对梅尼埃病的认知也不断加深，下面，我们进入第三部分内容——</a:t>
            </a:r>
            <a:r>
              <a:rPr lang="en-US" altLang="zh-CN" sz="1200" kern="1200" dirty="0">
                <a:solidFill>
                  <a:schemeClr val="tx1"/>
                </a:solidFill>
                <a:effectLst/>
                <a:latin typeface="+mn-lt"/>
                <a:ea typeface="+mn-ea"/>
                <a:cs typeface="+mn-cs"/>
              </a:rPr>
              <a:t>MD</a:t>
            </a:r>
            <a:r>
              <a:rPr lang="zh-CN" altLang="zh-CN" sz="1200" kern="1200" dirty="0">
                <a:solidFill>
                  <a:schemeClr val="tx1"/>
                </a:solidFill>
                <a:effectLst/>
                <a:latin typeface="+mn-lt"/>
                <a:ea typeface="+mn-ea"/>
                <a:cs typeface="+mn-cs"/>
              </a:rPr>
              <a:t>鉴别诊断与治疗。</a:t>
            </a:r>
          </a:p>
          <a:p>
            <a:endParaRPr lang="zh-CN" altLang="en-US" dirty="0"/>
          </a:p>
        </p:txBody>
      </p:sp>
      <p:sp>
        <p:nvSpPr>
          <p:cNvPr id="4" name="灯片编号占位符 3">
            <a:extLst>
              <a:ext uri="{FF2B5EF4-FFF2-40B4-BE49-F238E27FC236}">
                <a16:creationId xmlns:a16="http://schemas.microsoft.com/office/drawing/2014/main" id="{D21BBC1F-01CE-A6F0-181A-F4E4241CDB67}"/>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5D0DACE-38E0-42D2-9336-2B707D34BC6D}" type="slidenum">
              <a:rPr kumimoji="0" lang="zh-CN" altLang="en-US" sz="1200" b="0" i="0" u="none" strike="noStrike" kern="1200" cap="none" spc="0" normalizeH="0" baseline="0" noProof="0" smtClean="0">
                <a:ln>
                  <a:noFill/>
                </a:ln>
                <a:solidFill>
                  <a:prstClr val="black"/>
                </a:solidFill>
                <a:effectLst/>
                <a:uLnTx/>
                <a:uFillTx/>
                <a:latin typeface="宋体"/>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zh-CN" altLang="en-US" sz="1200" b="0" i="0" u="none" strike="noStrike" kern="1200" cap="none" spc="0" normalizeH="0" baseline="0" noProof="0">
              <a:ln>
                <a:noFill/>
              </a:ln>
              <a:solidFill>
                <a:prstClr val="black"/>
              </a:solidFill>
              <a:effectLst/>
              <a:uLnTx/>
              <a:uFillTx/>
              <a:latin typeface="宋体"/>
              <a:ea typeface="宋体" panose="02010600030101010101" pitchFamily="2" charset="-122"/>
              <a:cs typeface="+mn-cs"/>
            </a:endParaRPr>
          </a:p>
        </p:txBody>
      </p:sp>
    </p:spTree>
    <p:extLst>
      <p:ext uri="{BB962C8B-B14F-4D97-AF65-F5344CB8AC3E}">
        <p14:creationId xmlns:p14="http://schemas.microsoft.com/office/powerpoint/2010/main" val="183985019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vl="0"/>
            <a:r>
              <a:rPr lang="zh-CN" altLang="zh-CN" sz="1200" b="1" kern="1200" dirty="0">
                <a:solidFill>
                  <a:schemeClr val="tx1"/>
                </a:solidFill>
                <a:effectLst/>
                <a:latin typeface="+mn-lt"/>
                <a:ea typeface="+mn-ea"/>
                <a:cs typeface="+mn-cs"/>
              </a:rPr>
              <a:t>首先，要明确</a:t>
            </a:r>
            <a:r>
              <a:rPr lang="en-US" altLang="zh-CN" sz="1200" b="1" kern="1200" dirty="0">
                <a:solidFill>
                  <a:schemeClr val="tx1"/>
                </a:solidFill>
                <a:effectLst/>
                <a:latin typeface="+mn-lt"/>
                <a:ea typeface="+mn-ea"/>
                <a:cs typeface="+mn-cs"/>
              </a:rPr>
              <a:t>MD</a:t>
            </a:r>
            <a:r>
              <a:rPr lang="zh-CN" altLang="zh-CN" sz="1200" b="1" kern="1200" dirty="0">
                <a:solidFill>
                  <a:schemeClr val="tx1"/>
                </a:solidFill>
                <a:effectLst/>
                <a:latin typeface="+mn-lt"/>
                <a:ea typeface="+mn-ea"/>
                <a:cs typeface="+mn-cs"/>
              </a:rPr>
              <a:t>分级诊断：</a:t>
            </a:r>
            <a:r>
              <a:rPr lang="zh-CN" altLang="zh-CN" sz="1200" kern="1200" dirty="0">
                <a:solidFill>
                  <a:schemeClr val="tx1"/>
                </a:solidFill>
                <a:effectLst/>
                <a:latin typeface="+mn-lt"/>
                <a:ea typeface="+mn-ea"/>
                <a:cs typeface="+mn-cs"/>
              </a:rPr>
              <a:t>我国指南延续</a:t>
            </a:r>
            <a:r>
              <a:rPr lang="en-US" altLang="zh-CN" sz="1200" kern="1200" dirty="0">
                <a:solidFill>
                  <a:schemeClr val="tx1"/>
                </a:solidFill>
                <a:effectLst/>
                <a:latin typeface="+mn-lt"/>
                <a:ea typeface="+mn-ea"/>
                <a:cs typeface="+mn-cs"/>
              </a:rPr>
              <a:t>2015</a:t>
            </a:r>
            <a:r>
              <a:rPr lang="zh-CN" altLang="zh-CN" sz="1200" kern="1200" dirty="0">
                <a:solidFill>
                  <a:schemeClr val="tx1"/>
                </a:solidFill>
                <a:effectLst/>
                <a:latin typeface="+mn-lt"/>
                <a:ea typeface="+mn-ea"/>
                <a:cs typeface="+mn-cs"/>
              </a:rPr>
              <a:t>年</a:t>
            </a:r>
            <a:r>
              <a:rPr lang="en-US" altLang="zh-CN" sz="1200" kern="1200" dirty="0">
                <a:solidFill>
                  <a:schemeClr val="tx1"/>
                </a:solidFill>
                <a:effectLst/>
                <a:latin typeface="+mn-lt"/>
                <a:ea typeface="+mn-ea"/>
                <a:cs typeface="+mn-cs"/>
              </a:rPr>
              <a:t>Barany</a:t>
            </a:r>
            <a:r>
              <a:rPr lang="zh-CN" altLang="zh-CN" sz="1200" kern="1200" dirty="0">
                <a:solidFill>
                  <a:schemeClr val="tx1"/>
                </a:solidFill>
                <a:effectLst/>
                <a:latin typeface="+mn-lt"/>
                <a:ea typeface="+mn-ea"/>
                <a:cs typeface="+mn-cs"/>
              </a:rPr>
              <a:t>协会版指南意见，诊断标准包括临床诊断和疑似诊断，区别在于眩晕持续时间和纯音听力结果。要知道，除了</a:t>
            </a:r>
            <a:r>
              <a:rPr lang="en-US" altLang="zh-CN" sz="1200" kern="1200" dirty="0">
                <a:solidFill>
                  <a:schemeClr val="tx1"/>
                </a:solidFill>
                <a:effectLst/>
                <a:latin typeface="+mn-lt"/>
                <a:ea typeface="+mn-ea"/>
                <a:cs typeface="+mn-cs"/>
              </a:rPr>
              <a:t>2017</a:t>
            </a:r>
            <a:r>
              <a:rPr lang="zh-CN" altLang="zh-CN" sz="1200" kern="1200" dirty="0">
                <a:solidFill>
                  <a:schemeClr val="tx1"/>
                </a:solidFill>
                <a:effectLst/>
                <a:latin typeface="+mn-lt"/>
                <a:ea typeface="+mn-ea"/>
                <a:cs typeface="+mn-cs"/>
              </a:rPr>
              <a:t>版中国指南，</a:t>
            </a:r>
            <a:r>
              <a:rPr lang="en-US" altLang="zh-CN" sz="1200" kern="1200" dirty="0">
                <a:solidFill>
                  <a:schemeClr val="tx1"/>
                </a:solidFill>
                <a:effectLst/>
                <a:latin typeface="+mn-lt"/>
                <a:ea typeface="+mn-ea"/>
                <a:cs typeface="+mn-cs"/>
              </a:rPr>
              <a:t>2018</a:t>
            </a:r>
            <a:r>
              <a:rPr lang="zh-CN" altLang="zh-CN" sz="1200" kern="1200" dirty="0">
                <a:solidFill>
                  <a:schemeClr val="tx1"/>
                </a:solidFill>
                <a:effectLst/>
                <a:latin typeface="+mn-lt"/>
                <a:ea typeface="+mn-ea"/>
                <a:cs typeface="+mn-cs"/>
              </a:rPr>
              <a:t>版国际共识、欧洲声明和</a:t>
            </a:r>
            <a:r>
              <a:rPr lang="en-US" altLang="zh-CN" sz="1200" kern="1200" dirty="0">
                <a:solidFill>
                  <a:schemeClr val="tx1"/>
                </a:solidFill>
                <a:effectLst/>
                <a:latin typeface="+mn-lt"/>
                <a:ea typeface="+mn-ea"/>
                <a:cs typeface="+mn-cs"/>
              </a:rPr>
              <a:t>2020</a:t>
            </a:r>
            <a:r>
              <a:rPr lang="zh-CN" altLang="zh-CN" sz="1200" kern="1200" dirty="0">
                <a:solidFill>
                  <a:schemeClr val="tx1"/>
                </a:solidFill>
                <a:effectLst/>
                <a:latin typeface="+mn-lt"/>
                <a:ea typeface="+mn-ea"/>
                <a:cs typeface="+mn-cs"/>
              </a:rPr>
              <a:t>版美国指南均延续</a:t>
            </a:r>
            <a:r>
              <a:rPr lang="en-US" altLang="zh-CN" sz="1200" kern="1200" dirty="0">
                <a:solidFill>
                  <a:schemeClr val="tx1"/>
                </a:solidFill>
                <a:effectLst/>
                <a:latin typeface="+mn-lt"/>
                <a:ea typeface="+mn-ea"/>
                <a:cs typeface="+mn-cs"/>
              </a:rPr>
              <a:t>2015</a:t>
            </a:r>
            <a:r>
              <a:rPr lang="zh-CN" altLang="zh-CN" sz="1200" kern="1200" dirty="0">
                <a:solidFill>
                  <a:schemeClr val="tx1"/>
                </a:solidFill>
                <a:effectLst/>
                <a:latin typeface="+mn-lt"/>
                <a:ea typeface="+mn-ea"/>
                <a:cs typeface="+mn-cs"/>
              </a:rPr>
              <a:t>年</a:t>
            </a:r>
            <a:r>
              <a:rPr lang="en-US" altLang="zh-CN" sz="1200" kern="1200" dirty="0">
                <a:solidFill>
                  <a:schemeClr val="tx1"/>
                </a:solidFill>
                <a:effectLst/>
                <a:latin typeface="+mn-lt"/>
                <a:ea typeface="+mn-ea"/>
                <a:cs typeface="+mn-cs"/>
              </a:rPr>
              <a:t>Barany</a:t>
            </a:r>
            <a:r>
              <a:rPr lang="zh-CN" altLang="zh-CN" sz="1200" kern="1200" dirty="0">
                <a:solidFill>
                  <a:schemeClr val="tx1"/>
                </a:solidFill>
                <a:effectLst/>
                <a:latin typeface="+mn-lt"/>
                <a:ea typeface="+mn-ea"/>
                <a:cs typeface="+mn-cs"/>
              </a:rPr>
              <a:t>协会版指南意见。明确提出梅尼埃病的分级诊断，符合临床实际，考虑到了患者的病程和临床表现的差异性，有助于提高疾病诊断水平。</a:t>
            </a:r>
          </a:p>
        </p:txBody>
      </p:sp>
      <p:sp>
        <p:nvSpPr>
          <p:cNvPr id="4" name="灯片编号占位符 3"/>
          <p:cNvSpPr>
            <a:spLocks noGrp="1"/>
          </p:cNvSpPr>
          <p:nvPr>
            <p:ph type="sldNum" sz="quarter" idx="5"/>
          </p:nvPr>
        </p:nvSpPr>
        <p:spPr/>
        <p:txBody>
          <a:bodyPr/>
          <a:lstStyle/>
          <a:p>
            <a:fld id="{85D0DACE-38E0-42D2-9336-2B707D34BC6D}" type="slidenum">
              <a:rPr lang="zh-CN" altLang="en-US" smtClean="0"/>
              <a:t>19</a:t>
            </a:fld>
            <a:endParaRPr lang="zh-CN" altLang="en-US"/>
          </a:p>
        </p:txBody>
      </p:sp>
    </p:spTree>
    <p:extLst>
      <p:ext uri="{BB962C8B-B14F-4D97-AF65-F5344CB8AC3E}">
        <p14:creationId xmlns:p14="http://schemas.microsoft.com/office/powerpoint/2010/main" val="18836528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zh-CN" sz="1200" kern="1200" dirty="0">
                <a:solidFill>
                  <a:schemeClr val="tx1"/>
                </a:solidFill>
                <a:effectLst/>
                <a:latin typeface="+mn-lt"/>
                <a:ea typeface="+mn-ea"/>
                <a:cs typeface="+mn-cs"/>
              </a:rPr>
              <a:t>关于这一话题，将从三个部分来进行分享，首先，是了解</a:t>
            </a:r>
            <a:r>
              <a:rPr lang="en-US" altLang="zh-CN" sz="1200" kern="1200" dirty="0">
                <a:solidFill>
                  <a:schemeClr val="tx1"/>
                </a:solidFill>
                <a:effectLst/>
                <a:latin typeface="+mn-lt"/>
                <a:ea typeface="+mn-ea"/>
                <a:cs typeface="+mn-cs"/>
              </a:rPr>
              <a:t>MD</a:t>
            </a:r>
            <a:r>
              <a:rPr lang="zh-CN" altLang="zh-CN" sz="1200" kern="1200" dirty="0">
                <a:solidFill>
                  <a:schemeClr val="tx1"/>
                </a:solidFill>
                <a:effectLst/>
                <a:latin typeface="+mn-lt"/>
                <a:ea typeface="+mn-ea"/>
                <a:cs typeface="+mn-cs"/>
              </a:rPr>
              <a:t>疾病现状与挑战。</a:t>
            </a:r>
          </a:p>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5D0DACE-38E0-42D2-9336-2B707D34BC6D}" type="slidenum">
              <a:rPr kumimoji="0" lang="zh-CN" altLang="en-US" sz="1200" b="0" i="0" u="none" strike="noStrike" kern="1200" cap="none" spc="0" normalizeH="0" baseline="0" noProof="0" smtClean="0">
                <a:ln>
                  <a:noFill/>
                </a:ln>
                <a:solidFill>
                  <a:prstClr val="black"/>
                </a:solidFill>
                <a:effectLst/>
                <a:uLnTx/>
                <a:uFillTx/>
                <a:latin typeface="宋体"/>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zh-CN" altLang="en-US" sz="1200" b="0" i="0" u="none" strike="noStrike" kern="1200" cap="none" spc="0" normalizeH="0" baseline="0" noProof="0">
              <a:ln>
                <a:noFill/>
              </a:ln>
              <a:solidFill>
                <a:prstClr val="black"/>
              </a:solidFill>
              <a:effectLst/>
              <a:uLnTx/>
              <a:uFillTx/>
              <a:latin typeface="宋体"/>
              <a:ea typeface="宋体" panose="02010600030101010101" pitchFamily="2" charset="-122"/>
              <a:cs typeface="+mn-cs"/>
            </a:endParaRPr>
          </a:p>
        </p:txBody>
      </p:sp>
    </p:spTree>
    <p:extLst>
      <p:ext uri="{BB962C8B-B14F-4D97-AF65-F5344CB8AC3E}">
        <p14:creationId xmlns:p14="http://schemas.microsoft.com/office/powerpoint/2010/main" val="272100477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vl="0"/>
            <a:r>
              <a:rPr lang="zh-CN" altLang="zh-CN" sz="1200" b="1" kern="1200" dirty="0">
                <a:solidFill>
                  <a:schemeClr val="tx1"/>
                </a:solidFill>
                <a:effectLst/>
                <a:latin typeface="+mn-lt"/>
                <a:ea typeface="+mn-ea"/>
                <a:cs typeface="+mn-cs"/>
              </a:rPr>
              <a:t>临床诊断中，还可以按照听力损失程度进行临床分期：</a:t>
            </a:r>
            <a:r>
              <a:rPr lang="zh-CN" altLang="zh-CN" sz="1200" kern="1200" dirty="0">
                <a:solidFill>
                  <a:schemeClr val="tx1"/>
                </a:solidFill>
                <a:effectLst/>
                <a:latin typeface="+mn-lt"/>
                <a:ea typeface="+mn-ea"/>
                <a:cs typeface="+mn-cs"/>
              </a:rPr>
              <a:t>我国指南中，根据患者最近</a:t>
            </a:r>
            <a:r>
              <a:rPr lang="en-US" altLang="zh-CN" sz="1200" kern="1200" dirty="0">
                <a:solidFill>
                  <a:schemeClr val="tx1"/>
                </a:solidFill>
                <a:effectLst/>
                <a:latin typeface="+mn-lt"/>
                <a:ea typeface="+mn-ea"/>
                <a:cs typeface="+mn-cs"/>
              </a:rPr>
              <a:t>6</a:t>
            </a:r>
            <a:r>
              <a:rPr lang="zh-CN" altLang="zh-CN" sz="1200" kern="1200" dirty="0">
                <a:solidFill>
                  <a:schemeClr val="tx1"/>
                </a:solidFill>
                <a:effectLst/>
                <a:latin typeface="+mn-lt"/>
                <a:ea typeface="+mn-ea"/>
                <a:cs typeface="+mn-cs"/>
              </a:rPr>
              <a:t>个月内间歇期听力最差时</a:t>
            </a:r>
            <a:r>
              <a:rPr lang="en-US" altLang="zh-CN" sz="1200" kern="1200" dirty="0">
                <a:solidFill>
                  <a:schemeClr val="tx1"/>
                </a:solidFill>
                <a:effectLst/>
                <a:latin typeface="+mn-lt"/>
                <a:ea typeface="+mn-ea"/>
                <a:cs typeface="+mn-cs"/>
              </a:rPr>
              <a:t>0.5</a:t>
            </a:r>
            <a:r>
              <a:rPr lang="zh-CN" altLang="zh-CN" sz="1200" kern="1200" dirty="0">
                <a:solidFill>
                  <a:schemeClr val="tx1"/>
                </a:solidFill>
                <a:effectLst/>
                <a:latin typeface="+mn-lt"/>
                <a:ea typeface="+mn-ea"/>
                <a:cs typeface="+mn-cs"/>
              </a:rPr>
              <a:t>、</a:t>
            </a:r>
            <a:r>
              <a:rPr lang="en-US" altLang="zh-CN" sz="1200" kern="1200" dirty="0">
                <a:solidFill>
                  <a:schemeClr val="tx1"/>
                </a:solidFill>
                <a:effectLst/>
                <a:latin typeface="+mn-lt"/>
                <a:ea typeface="+mn-ea"/>
                <a:cs typeface="+mn-cs"/>
              </a:rPr>
              <a:t>1.0</a:t>
            </a:r>
            <a:r>
              <a:rPr lang="zh-CN" altLang="zh-CN" sz="1200" kern="1200" dirty="0">
                <a:solidFill>
                  <a:schemeClr val="tx1"/>
                </a:solidFill>
                <a:effectLst/>
                <a:latin typeface="+mn-lt"/>
                <a:ea typeface="+mn-ea"/>
                <a:cs typeface="+mn-cs"/>
              </a:rPr>
              <a:t>及</a:t>
            </a:r>
            <a:r>
              <a:rPr lang="en-US" altLang="zh-CN" sz="1200" kern="1200" dirty="0">
                <a:solidFill>
                  <a:schemeClr val="tx1"/>
                </a:solidFill>
                <a:effectLst/>
                <a:latin typeface="+mn-lt"/>
                <a:ea typeface="+mn-ea"/>
                <a:cs typeface="+mn-cs"/>
              </a:rPr>
              <a:t>2.0 kHz</a:t>
            </a:r>
            <a:r>
              <a:rPr lang="zh-CN" altLang="zh-CN" sz="1200" kern="1200" dirty="0">
                <a:solidFill>
                  <a:schemeClr val="tx1"/>
                </a:solidFill>
                <a:effectLst/>
                <a:latin typeface="+mn-lt"/>
                <a:ea typeface="+mn-ea"/>
                <a:cs typeface="+mn-cs"/>
              </a:rPr>
              <a:t>纯音的平均听阈进行分期，包括一至四期，标准</a:t>
            </a:r>
            <a:r>
              <a:rPr lang="zh-CN" altLang="en-US" sz="1200" kern="1200" dirty="0">
                <a:solidFill>
                  <a:schemeClr val="tx1"/>
                </a:solidFill>
                <a:effectLst/>
                <a:latin typeface="+mn-lt"/>
                <a:ea typeface="+mn-ea"/>
                <a:cs typeface="+mn-cs"/>
              </a:rPr>
              <a:t>如图</a:t>
            </a:r>
            <a:r>
              <a:rPr lang="zh-CN" altLang="zh-CN" sz="1200" kern="1200" dirty="0">
                <a:solidFill>
                  <a:schemeClr val="tx1"/>
                </a:solidFill>
                <a:effectLst/>
                <a:latin typeface="+mn-lt"/>
                <a:ea typeface="+mn-ea"/>
                <a:cs typeface="+mn-cs"/>
              </a:rPr>
              <a:t>所示。梅尼埃病的临床分期与治疗方法的选择及预后判断有关。双侧梅尼埃病，需分别确定两侧的临床分期。</a:t>
            </a:r>
          </a:p>
        </p:txBody>
      </p:sp>
      <p:sp>
        <p:nvSpPr>
          <p:cNvPr id="4" name="灯片编号占位符 3"/>
          <p:cNvSpPr>
            <a:spLocks noGrp="1"/>
          </p:cNvSpPr>
          <p:nvPr>
            <p:ph type="sldNum" sz="quarter" idx="5"/>
          </p:nvPr>
        </p:nvSpPr>
        <p:spPr/>
        <p:txBody>
          <a:bodyPr/>
          <a:lstStyle/>
          <a:p>
            <a:fld id="{85D0DACE-38E0-42D2-9336-2B707D34BC6D}" type="slidenum">
              <a:rPr lang="zh-CN" altLang="en-US" smtClean="0"/>
              <a:t>20</a:t>
            </a:fld>
            <a:endParaRPr lang="zh-CN" altLang="en-US"/>
          </a:p>
        </p:txBody>
      </p:sp>
    </p:spTree>
    <p:extLst>
      <p:ext uri="{BB962C8B-B14F-4D97-AF65-F5344CB8AC3E}">
        <p14:creationId xmlns:p14="http://schemas.microsoft.com/office/powerpoint/2010/main" val="298294330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vl="0"/>
            <a:r>
              <a:rPr lang="zh-CN" altLang="zh-CN" sz="1200" b="1" kern="1200" dirty="0">
                <a:solidFill>
                  <a:schemeClr val="tx1"/>
                </a:solidFill>
                <a:effectLst/>
                <a:latin typeface="+mn-lt"/>
                <a:ea typeface="+mn-ea"/>
                <a:cs typeface="+mn-cs"/>
              </a:rPr>
              <a:t>积极鉴别诊断，防范误诊漏诊发生：</a:t>
            </a:r>
            <a:r>
              <a:rPr lang="zh-CN" altLang="zh-CN" sz="1200" kern="1200" dirty="0">
                <a:solidFill>
                  <a:schemeClr val="tx1"/>
                </a:solidFill>
                <a:effectLst/>
                <a:latin typeface="+mn-lt"/>
                <a:ea typeface="+mn-ea"/>
                <a:cs typeface="+mn-cs"/>
              </a:rPr>
              <a:t>总的来说，鉴别诊断需要留意：①诊断依据，梅尼埃病的诊断和鉴别诊断必须依据完整详实的病史调查和必要的听</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平衡功能检查、影像学检查等。②共病可能，如梅尼埃病患者合并其他不同类型的眩晕疾病，则需分别做出多个眩晕疾病的诊断。③分离表现，部分患者的耳蜗症状和前庭症状不是同时出现，中间有可能间隔数月至数年。在临床实践中，需要排除其他眩晕和</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或</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听损症状相关的疾病，例如前庭中枢系统中的前庭性偏头痛、后循环缺血，同为前庭周围系统的突发性聋、</a:t>
            </a:r>
            <a:r>
              <a:rPr lang="en-US" altLang="zh-CN" sz="1200" kern="1200" dirty="0">
                <a:solidFill>
                  <a:schemeClr val="tx1"/>
                </a:solidFill>
                <a:effectLst/>
                <a:latin typeface="+mn-lt"/>
                <a:ea typeface="+mn-ea"/>
                <a:cs typeface="+mn-cs"/>
              </a:rPr>
              <a:t>BPPV</a:t>
            </a:r>
            <a:r>
              <a:rPr lang="zh-CN" altLang="zh-CN" sz="1200" kern="1200" dirty="0">
                <a:solidFill>
                  <a:schemeClr val="tx1"/>
                </a:solidFill>
                <a:effectLst/>
                <a:latin typeface="+mn-lt"/>
                <a:ea typeface="+mn-ea"/>
                <a:cs typeface="+mn-cs"/>
              </a:rPr>
              <a:t>、迷路炎、前庭神经炎、前庭阵发症、外淋巴瘘、前庭神经鞘瘤，以及其他诸如药物中毒性眩晕。下面让我们具体来看。</a:t>
            </a:r>
          </a:p>
        </p:txBody>
      </p:sp>
      <p:sp>
        <p:nvSpPr>
          <p:cNvPr id="4" name="灯片编号占位符 3"/>
          <p:cNvSpPr>
            <a:spLocks noGrp="1"/>
          </p:cNvSpPr>
          <p:nvPr>
            <p:ph type="sldNum" sz="quarter" idx="5"/>
          </p:nvPr>
        </p:nvSpPr>
        <p:spPr/>
        <p:txBody>
          <a:bodyPr/>
          <a:lstStyle/>
          <a:p>
            <a:fld id="{85D0DACE-38E0-42D2-9336-2B707D34BC6D}" type="slidenum">
              <a:rPr lang="zh-CN" altLang="en-US" smtClean="0"/>
              <a:t>21</a:t>
            </a:fld>
            <a:endParaRPr lang="zh-CN" altLang="en-US"/>
          </a:p>
        </p:txBody>
      </p:sp>
    </p:spTree>
    <p:extLst>
      <p:ext uri="{BB962C8B-B14F-4D97-AF65-F5344CB8AC3E}">
        <p14:creationId xmlns:p14="http://schemas.microsoft.com/office/powerpoint/2010/main" val="354263119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zh-CN" altLang="zh-CN" sz="1200" b="1" kern="1200" dirty="0">
                <a:solidFill>
                  <a:schemeClr val="tx1"/>
                </a:solidFill>
                <a:effectLst/>
                <a:latin typeface="+mn-lt"/>
                <a:ea typeface="+mn-ea"/>
                <a:cs typeface="+mn-cs"/>
              </a:rPr>
              <a:t>首先，重点鉴别与</a:t>
            </a:r>
            <a:r>
              <a:rPr lang="en-US" altLang="zh-CN" sz="1200" b="1" kern="1200" dirty="0">
                <a:solidFill>
                  <a:schemeClr val="tx1"/>
                </a:solidFill>
                <a:effectLst/>
                <a:latin typeface="+mn-lt"/>
                <a:ea typeface="+mn-ea"/>
                <a:cs typeface="+mn-cs"/>
              </a:rPr>
              <a:t>MD</a:t>
            </a:r>
            <a:r>
              <a:rPr lang="zh-CN" altLang="zh-CN" sz="1200" b="1" kern="1200" dirty="0">
                <a:solidFill>
                  <a:schemeClr val="tx1"/>
                </a:solidFill>
                <a:effectLst/>
                <a:latin typeface="+mn-lt"/>
                <a:ea typeface="+mn-ea"/>
                <a:cs typeface="+mn-cs"/>
              </a:rPr>
              <a:t>临床表现极为相似的前庭性偏头痛</a:t>
            </a:r>
            <a:r>
              <a:rPr lang="en-US" altLang="zh-CN" sz="1200" b="1" kern="1200" dirty="0">
                <a:solidFill>
                  <a:schemeClr val="tx1"/>
                </a:solidFill>
                <a:effectLst/>
                <a:latin typeface="+mn-lt"/>
                <a:ea typeface="+mn-ea"/>
                <a:cs typeface="+mn-cs"/>
              </a:rPr>
              <a:t>(VM)</a:t>
            </a:r>
            <a:r>
              <a:rPr lang="zh-CN" altLang="zh-CN" sz="1200" b="1"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a:t>
            </a:r>
            <a:r>
              <a:rPr lang="en-US" altLang="zh-CN" sz="1200" kern="1200" dirty="0">
                <a:solidFill>
                  <a:schemeClr val="tx1"/>
                </a:solidFill>
                <a:effectLst/>
                <a:latin typeface="+mn-lt"/>
                <a:ea typeface="+mn-ea"/>
                <a:cs typeface="+mn-cs"/>
              </a:rPr>
              <a:t>VM</a:t>
            </a:r>
            <a:r>
              <a:rPr lang="zh-CN" altLang="zh-CN" sz="1200" kern="1200" dirty="0">
                <a:solidFill>
                  <a:schemeClr val="tx1"/>
                </a:solidFill>
                <a:effectLst/>
                <a:latin typeface="+mn-lt"/>
                <a:ea typeface="+mn-ea"/>
                <a:cs typeface="+mn-cs"/>
              </a:rPr>
              <a:t>为发作性</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前庭中枢性）两种疾病的诊断主要依赖临床症状和必要的听力学检查，进行排除性诊断。鉴别要点包括，</a:t>
            </a:r>
            <a:r>
              <a:rPr lang="en-US" altLang="zh-CN" sz="1200" kern="1200" dirty="0">
                <a:solidFill>
                  <a:schemeClr val="tx1"/>
                </a:solidFill>
                <a:effectLst/>
                <a:latin typeface="+mn-lt"/>
                <a:ea typeface="+mn-ea"/>
                <a:cs typeface="+mn-cs"/>
              </a:rPr>
              <a:t>VM</a:t>
            </a:r>
            <a:r>
              <a:rPr lang="zh-CN" altLang="zh-CN" sz="1200" kern="1200" dirty="0">
                <a:solidFill>
                  <a:schemeClr val="tx1"/>
                </a:solidFill>
                <a:effectLst/>
                <a:latin typeface="+mn-lt"/>
                <a:ea typeface="+mn-ea"/>
                <a:cs typeface="+mn-cs"/>
              </a:rPr>
              <a:t>患者发病年龄通常较</a:t>
            </a:r>
            <a:r>
              <a:rPr lang="en-US" altLang="zh-CN" sz="1200" kern="1200" dirty="0">
                <a:solidFill>
                  <a:schemeClr val="tx1"/>
                </a:solidFill>
                <a:effectLst/>
                <a:latin typeface="+mn-lt"/>
                <a:ea typeface="+mn-ea"/>
                <a:cs typeface="+mn-cs"/>
              </a:rPr>
              <a:t>MD</a:t>
            </a:r>
            <a:r>
              <a:rPr lang="zh-CN" altLang="zh-CN" sz="1200" kern="1200" dirty="0">
                <a:solidFill>
                  <a:schemeClr val="tx1"/>
                </a:solidFill>
                <a:effectLst/>
                <a:latin typeface="+mn-lt"/>
                <a:ea typeface="+mn-ea"/>
                <a:cs typeface="+mn-cs"/>
              </a:rPr>
              <a:t>小；眩晕发作时间早，持续时间跨度较大，短至数分钟，长可达</a:t>
            </a:r>
            <a:r>
              <a:rPr lang="en-US" altLang="zh-CN" sz="1200" kern="1200" dirty="0">
                <a:solidFill>
                  <a:schemeClr val="tx1"/>
                </a:solidFill>
                <a:effectLst/>
                <a:latin typeface="+mn-lt"/>
                <a:ea typeface="+mn-ea"/>
                <a:cs typeface="+mn-cs"/>
              </a:rPr>
              <a:t>2~3</a:t>
            </a:r>
            <a:r>
              <a:rPr lang="zh-CN" altLang="zh-CN" sz="1200" kern="1200" dirty="0">
                <a:solidFill>
                  <a:schemeClr val="tx1"/>
                </a:solidFill>
                <a:effectLst/>
                <a:latin typeface="+mn-lt"/>
                <a:ea typeface="+mn-ea"/>
                <a:cs typeface="+mn-cs"/>
              </a:rPr>
              <a:t>天；而</a:t>
            </a:r>
            <a:r>
              <a:rPr lang="en-US" altLang="zh-CN" sz="1200" kern="1200" dirty="0">
                <a:solidFill>
                  <a:schemeClr val="tx1"/>
                </a:solidFill>
                <a:effectLst/>
                <a:latin typeface="+mn-lt"/>
                <a:ea typeface="+mn-ea"/>
                <a:cs typeface="+mn-cs"/>
              </a:rPr>
              <a:t>MD</a:t>
            </a:r>
            <a:r>
              <a:rPr lang="zh-CN" altLang="zh-CN" sz="1200" kern="1200" dirty="0">
                <a:solidFill>
                  <a:schemeClr val="tx1"/>
                </a:solidFill>
                <a:effectLst/>
                <a:latin typeface="+mn-lt"/>
                <a:ea typeface="+mn-ea"/>
                <a:cs typeface="+mn-cs"/>
              </a:rPr>
              <a:t>患者眩晕发作一般持续数分钟至数小时。</a:t>
            </a:r>
            <a:r>
              <a:rPr lang="en-US" altLang="zh-CN" sz="1200" kern="1200" dirty="0">
                <a:solidFill>
                  <a:schemeClr val="tx1"/>
                </a:solidFill>
                <a:effectLst/>
                <a:latin typeface="+mn-lt"/>
                <a:ea typeface="+mn-ea"/>
                <a:cs typeface="+mn-cs"/>
              </a:rPr>
              <a:t>VM</a:t>
            </a:r>
            <a:r>
              <a:rPr lang="zh-CN" altLang="zh-CN" sz="1200" kern="1200" dirty="0">
                <a:solidFill>
                  <a:schemeClr val="tx1"/>
                </a:solidFill>
                <a:effectLst/>
                <a:latin typeface="+mn-lt"/>
                <a:ea typeface="+mn-ea"/>
                <a:cs typeface="+mn-cs"/>
              </a:rPr>
              <a:t>发作较</a:t>
            </a:r>
            <a:r>
              <a:rPr lang="en-US" altLang="zh-CN" sz="1200" kern="1200" dirty="0">
                <a:solidFill>
                  <a:schemeClr val="tx1"/>
                </a:solidFill>
                <a:effectLst/>
                <a:latin typeface="+mn-lt"/>
                <a:ea typeface="+mn-ea"/>
                <a:cs typeface="+mn-cs"/>
              </a:rPr>
              <a:t>MD</a:t>
            </a:r>
            <a:r>
              <a:rPr lang="zh-CN" altLang="zh-CN" sz="1200" kern="1200" dirty="0">
                <a:solidFill>
                  <a:schemeClr val="tx1"/>
                </a:solidFill>
                <a:effectLst/>
                <a:latin typeface="+mn-lt"/>
                <a:ea typeface="+mn-ea"/>
                <a:cs typeface="+mn-cs"/>
              </a:rPr>
              <a:t>频繁，发作时以伴有畏光、畏声或视觉先兆的头痛为主要症状，耳部症状</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耳鸣、耳闷胀感等</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常为次要或伴随症状。典型听力图可见</a:t>
            </a:r>
            <a:r>
              <a:rPr lang="en-US" altLang="zh-CN" sz="1200" kern="1200" dirty="0">
                <a:solidFill>
                  <a:schemeClr val="tx1"/>
                </a:solidFill>
                <a:effectLst/>
                <a:latin typeface="+mn-lt"/>
                <a:ea typeface="+mn-ea"/>
                <a:cs typeface="+mn-cs"/>
              </a:rPr>
              <a:t>VM</a:t>
            </a:r>
            <a:r>
              <a:rPr lang="zh-CN" altLang="zh-CN" sz="1200" kern="1200" dirty="0">
                <a:solidFill>
                  <a:schemeClr val="tx1"/>
                </a:solidFill>
                <a:effectLst/>
                <a:latin typeface="+mn-lt"/>
                <a:ea typeface="+mn-ea"/>
                <a:cs typeface="+mn-cs"/>
              </a:rPr>
              <a:t>患者听力多见下降型曲线，且常常双侧对称。严格遵守诊断标准，对存在耳蜗症状的患者定期复查纯音听阈测试，长期随访是避免漏诊及误诊的最好选择。</a:t>
            </a:r>
          </a:p>
          <a:p>
            <a:pPr marL="171450" indent="-171450">
              <a:buFont typeface="Arial" panose="020B0604020202020204" pitchFamily="34" charset="0"/>
              <a:buChar char="•"/>
            </a:pPr>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t>22</a:t>
            </a:fld>
            <a:endParaRPr lang="zh-CN" altLang="en-US"/>
          </a:p>
        </p:txBody>
      </p:sp>
    </p:spTree>
    <p:extLst>
      <p:ext uri="{BB962C8B-B14F-4D97-AF65-F5344CB8AC3E}">
        <p14:creationId xmlns:p14="http://schemas.microsoft.com/office/powerpoint/2010/main" val="76576209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AC62BE-60A8-2ECC-3339-C9C2D58E2C3E}"/>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1D5392F7-EDB9-05A4-AF05-C759569E8BF7}"/>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F7AC2903-10FF-B503-C8C1-EA21CE882252}"/>
              </a:ext>
            </a:extLst>
          </p:cNvPr>
          <p:cNvSpPr>
            <a:spLocks noGrp="1"/>
          </p:cNvSpPr>
          <p:nvPr>
            <p:ph type="body" idx="1"/>
          </p:nvPr>
        </p:nvSpPr>
        <p:spPr/>
        <p:txBody>
          <a:bodyPr/>
          <a:lstStyle/>
          <a:p>
            <a:pPr lvl="0"/>
            <a:r>
              <a:rPr lang="zh-CN" altLang="zh-CN" sz="1200" b="1" kern="1200" dirty="0">
                <a:solidFill>
                  <a:schemeClr val="tx1"/>
                </a:solidFill>
                <a:effectLst/>
                <a:latin typeface="+mn-lt"/>
                <a:ea typeface="+mn-ea"/>
                <a:cs typeface="+mn-cs"/>
              </a:rPr>
              <a:t>此外，需要鉴别恶性中枢性眩晕</a:t>
            </a:r>
            <a:r>
              <a:rPr lang="en-US" altLang="zh-CN" sz="1200" b="1" kern="1200" dirty="0">
                <a:solidFill>
                  <a:schemeClr val="tx1"/>
                </a:solidFill>
                <a:effectLst/>
                <a:latin typeface="+mn-lt"/>
                <a:ea typeface="+mn-ea"/>
                <a:cs typeface="+mn-cs"/>
              </a:rPr>
              <a:t>-</a:t>
            </a:r>
            <a:r>
              <a:rPr lang="zh-CN" altLang="zh-CN" sz="1200" b="1" kern="1200" dirty="0">
                <a:solidFill>
                  <a:schemeClr val="tx1"/>
                </a:solidFill>
                <a:effectLst/>
                <a:latin typeface="+mn-lt"/>
                <a:ea typeface="+mn-ea"/>
                <a:cs typeface="+mn-cs"/>
              </a:rPr>
              <a:t>后循环缺血：</a:t>
            </a:r>
            <a:r>
              <a:rPr lang="zh-CN" altLang="zh-CN" sz="1200" kern="1200" dirty="0">
                <a:solidFill>
                  <a:schemeClr val="tx1"/>
                </a:solidFill>
                <a:effectLst/>
                <a:latin typeface="+mn-lt"/>
                <a:ea typeface="+mn-ea"/>
                <a:cs typeface="+mn-cs"/>
              </a:rPr>
              <a:t>听觉前庭症状同时出现提示有小脑前下动脉</a:t>
            </a:r>
            <a:r>
              <a:rPr lang="en-US" altLang="zh-CN" sz="1200" kern="1200" dirty="0">
                <a:solidFill>
                  <a:schemeClr val="tx1"/>
                </a:solidFill>
                <a:effectLst/>
                <a:latin typeface="+mn-lt"/>
                <a:ea typeface="+mn-ea"/>
                <a:cs typeface="+mn-cs"/>
              </a:rPr>
              <a:t>(AICA)</a:t>
            </a:r>
            <a:r>
              <a:rPr lang="zh-CN" altLang="zh-CN" sz="1200" kern="1200" dirty="0">
                <a:solidFill>
                  <a:schemeClr val="tx1"/>
                </a:solidFill>
                <a:effectLst/>
                <a:latin typeface="+mn-lt"/>
                <a:ea typeface="+mn-ea"/>
                <a:cs typeface="+mn-cs"/>
              </a:rPr>
              <a:t>梗死的可能：急性听觉前庭功能障碍可能是</a:t>
            </a:r>
            <a:r>
              <a:rPr lang="en-US" altLang="zh-CN" sz="1200" kern="1200" dirty="0">
                <a:solidFill>
                  <a:schemeClr val="tx1"/>
                </a:solidFill>
                <a:effectLst/>
                <a:latin typeface="+mn-lt"/>
                <a:ea typeface="+mn-ea"/>
                <a:cs typeface="+mn-cs"/>
              </a:rPr>
              <a:t>AICA</a:t>
            </a:r>
            <a:r>
              <a:rPr lang="zh-CN" altLang="zh-CN" sz="1200" kern="1200" dirty="0">
                <a:solidFill>
                  <a:schemeClr val="tx1"/>
                </a:solidFill>
                <a:effectLst/>
                <a:latin typeface="+mn-lt"/>
                <a:ea typeface="+mn-ea"/>
                <a:cs typeface="+mn-cs"/>
              </a:rPr>
              <a:t>供血区梗死的先兆表现，少数可表现为类似</a:t>
            </a:r>
            <a:r>
              <a:rPr lang="en-US" altLang="zh-CN" sz="1200" kern="1200" dirty="0">
                <a:solidFill>
                  <a:schemeClr val="tx1"/>
                </a:solidFill>
                <a:effectLst/>
                <a:latin typeface="+mn-lt"/>
                <a:ea typeface="+mn-ea"/>
                <a:cs typeface="+mn-cs"/>
              </a:rPr>
              <a:t>MD</a:t>
            </a:r>
            <a:r>
              <a:rPr lang="zh-CN" altLang="zh-CN" sz="1200" kern="1200" dirty="0">
                <a:solidFill>
                  <a:schemeClr val="tx1"/>
                </a:solidFill>
                <a:effectLst/>
                <a:latin typeface="+mn-lt"/>
                <a:ea typeface="+mn-ea"/>
                <a:cs typeface="+mn-cs"/>
              </a:rPr>
              <a:t>的发作性前庭综合征表现。鉴别时需要注意：①重视危险因素评估，例如高血压、吸烟、高胆固醇血症、心房纤颤和冠状动脉疾病。②识别中枢性预警体征，包括意识障碍、复视、视野缺损或模糊、眼球运动异常、言语障碍、吞咽困难、饮水呛咳、中枢性面舌瘫、交叉性或偏身感觉障碍、偏侧或四肢无力、共济失调或严重平衡障碍。③掌握甄别依据，完善</a:t>
            </a:r>
            <a:r>
              <a:rPr lang="en-US" altLang="zh-CN" sz="1200" kern="1200" dirty="0">
                <a:solidFill>
                  <a:schemeClr val="tx1"/>
                </a:solidFill>
                <a:effectLst/>
                <a:latin typeface="+mn-lt"/>
                <a:ea typeface="+mn-ea"/>
                <a:cs typeface="+mn-cs"/>
              </a:rPr>
              <a:t>HINTS</a:t>
            </a:r>
            <a:r>
              <a:rPr lang="zh-CN" altLang="zh-CN" sz="1200" kern="1200" dirty="0">
                <a:solidFill>
                  <a:schemeClr val="tx1"/>
                </a:solidFill>
                <a:effectLst/>
                <a:latin typeface="+mn-lt"/>
                <a:ea typeface="+mn-ea"/>
                <a:cs typeface="+mn-cs"/>
              </a:rPr>
              <a:t>检查。</a:t>
            </a:r>
            <a:r>
              <a:rPr lang="en-US" altLang="zh-CN" sz="1200" kern="1200" dirty="0">
                <a:solidFill>
                  <a:schemeClr val="tx1"/>
                </a:solidFill>
                <a:effectLst/>
                <a:latin typeface="+mn-lt"/>
                <a:ea typeface="+mn-ea"/>
                <a:cs typeface="+mn-cs"/>
              </a:rPr>
              <a:t>HINTS</a:t>
            </a:r>
            <a:r>
              <a:rPr lang="zh-CN" altLang="zh-CN" sz="1200" kern="1200" dirty="0">
                <a:solidFill>
                  <a:schemeClr val="tx1"/>
                </a:solidFill>
                <a:effectLst/>
                <a:latin typeface="+mn-lt"/>
                <a:ea typeface="+mn-ea"/>
                <a:cs typeface="+mn-cs"/>
              </a:rPr>
              <a:t>检查由头脉冲试验、凝视试验和扭转偏斜试验组成，是急性前庭综合征</a:t>
            </a:r>
            <a:r>
              <a:rPr lang="en-US" altLang="zh-CN" sz="1200" kern="1200" dirty="0">
                <a:solidFill>
                  <a:schemeClr val="tx1"/>
                </a:solidFill>
                <a:effectLst/>
                <a:latin typeface="+mn-lt"/>
                <a:ea typeface="+mn-ea"/>
                <a:cs typeface="+mn-cs"/>
              </a:rPr>
              <a:t>(AVS)</a:t>
            </a:r>
            <a:r>
              <a:rPr lang="zh-CN" altLang="zh-CN" sz="1200" kern="1200" dirty="0">
                <a:solidFill>
                  <a:schemeClr val="tx1"/>
                </a:solidFill>
                <a:effectLst/>
                <a:latin typeface="+mn-lt"/>
                <a:ea typeface="+mn-ea"/>
                <a:cs typeface="+mn-cs"/>
              </a:rPr>
              <a:t>床旁检查的一种，主要用于快速区分中枢性和外周性头晕或眩晕。</a:t>
            </a:r>
            <a:r>
              <a:rPr lang="en-US" altLang="zh-CN" sz="1200" kern="1200" dirty="0">
                <a:solidFill>
                  <a:schemeClr val="tx1"/>
                </a:solidFill>
                <a:effectLst/>
                <a:latin typeface="+mn-lt"/>
                <a:ea typeface="+mn-ea"/>
                <a:cs typeface="+mn-cs"/>
              </a:rPr>
              <a:t>HINTS Plus</a:t>
            </a:r>
            <a:r>
              <a:rPr lang="zh-CN" altLang="zh-CN" sz="1200" kern="1200" dirty="0">
                <a:solidFill>
                  <a:schemeClr val="tx1"/>
                </a:solidFill>
                <a:effectLst/>
                <a:latin typeface="+mn-lt"/>
                <a:ea typeface="+mn-ea"/>
                <a:cs typeface="+mn-cs"/>
              </a:rPr>
              <a:t>检查增加了评估急性听损的听力试验，进一步提高中枢性急性前庭综合征筛查的特异性和敏感性，有助于更好的甄别。例如，出现旋转性、垂直性或方向改变的水平性眼震，头脉冲试验可显示患侧异常，扭转偏斜试验可能存在眼偏斜，以及常常有听力减退，则高度提示为小脑前下动脉分布区脑卒中。④监测治疗效果，如经治疗后症状无好转，甚至逐渐加重者，需考虑中枢性眩晕可能。</a:t>
            </a:r>
            <a:endParaRPr lang="en-US" altLang="zh-CN" sz="1200" kern="1200" dirty="0">
              <a:solidFill>
                <a:schemeClr val="tx1"/>
              </a:solidFill>
              <a:effectLst/>
              <a:latin typeface="+mn-lt"/>
              <a:ea typeface="+mn-ea"/>
              <a:cs typeface="+mn-cs"/>
            </a:endParaRPr>
          </a:p>
          <a:p>
            <a:pPr lvl="0"/>
            <a:endParaRPr lang="en-US" altLang="zh-CN"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zh-CN" altLang="zh-CN" sz="1200" kern="1200" dirty="0">
                <a:solidFill>
                  <a:schemeClr val="tx1"/>
                </a:solidFill>
                <a:effectLst/>
                <a:latin typeface="+mn-lt"/>
                <a:ea typeface="+mn-ea"/>
                <a:cs typeface="+mn-cs"/>
              </a:rPr>
              <a:t>注：</a:t>
            </a:r>
            <a:endParaRPr lang="en-US" altLang="zh-CN"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zh-CN" altLang="zh-CN" sz="1200" kern="1200" dirty="0">
                <a:solidFill>
                  <a:schemeClr val="tx1"/>
                </a:solidFill>
                <a:effectLst/>
                <a:latin typeface="+mn-lt"/>
                <a:ea typeface="+mn-ea"/>
                <a:cs typeface="+mn-cs"/>
              </a:rPr>
              <a:t>后循环缺血，是指因后循环</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椎</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基底动脉</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血管狭窄、原位血栓形成或栓塞导致脑组织缺血而引起的临床综合征，危险因素有高血压、吸烟、高胆固醇血症、心房纤颤和冠状动脉疾病。其临床症状复杂，头晕</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眩晕最常见，可有复视、构音障碍、吞咽困难及共济失调，伴头痛及恶心呕吐、听力下降等，部分患者表现为面部麻木感，新发头痛或性质改变的头痛；少部分患者以孤立性眩晕为主要表现，局灶性神经功能缺损症状缺如。常见体征包括单侧肢体无力、共济失调、构音障碍以及眼球震颤，共济运动检查如指鼻试验、指指试验、轮替试验、跟膝胫试验等可呈阳性。</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altLang="zh-CN" sz="1200" dirty="0"/>
          </a:p>
        </p:txBody>
      </p:sp>
      <p:sp>
        <p:nvSpPr>
          <p:cNvPr id="4" name="灯片编号占位符 3">
            <a:extLst>
              <a:ext uri="{FF2B5EF4-FFF2-40B4-BE49-F238E27FC236}">
                <a16:creationId xmlns:a16="http://schemas.microsoft.com/office/drawing/2014/main" id="{A271E503-972E-9794-3FAE-4F9748AB4595}"/>
              </a:ext>
            </a:extLst>
          </p:cNvPr>
          <p:cNvSpPr>
            <a:spLocks noGrp="1"/>
          </p:cNvSpPr>
          <p:nvPr>
            <p:ph type="sldNum" sz="quarter" idx="5"/>
          </p:nvPr>
        </p:nvSpPr>
        <p:spPr/>
        <p:txBody>
          <a:bodyPr/>
          <a:lstStyle/>
          <a:p>
            <a:fld id="{85D0DACE-38E0-42D2-9336-2B707D34BC6D}" type="slidenum">
              <a:rPr lang="zh-CN" altLang="en-US" smtClean="0"/>
              <a:t>23</a:t>
            </a:fld>
            <a:endParaRPr lang="zh-CN" altLang="en-US"/>
          </a:p>
        </p:txBody>
      </p:sp>
    </p:spTree>
    <p:extLst>
      <p:ext uri="{BB962C8B-B14F-4D97-AF65-F5344CB8AC3E}">
        <p14:creationId xmlns:p14="http://schemas.microsoft.com/office/powerpoint/2010/main" val="27943323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vl="0"/>
            <a:r>
              <a:rPr lang="zh-CN" altLang="zh-CN" sz="1200" kern="1200" dirty="0">
                <a:solidFill>
                  <a:schemeClr val="tx1"/>
                </a:solidFill>
                <a:effectLst/>
                <a:latin typeface="+mn-lt"/>
                <a:ea typeface="+mn-ea"/>
                <a:cs typeface="+mn-cs"/>
              </a:rPr>
              <a:t>鉴别诊断中，需注意伴听力障碍的周围性眩晕，包括突聋、迷路炎以及外淋巴瘘：</a:t>
            </a:r>
            <a:endParaRPr lang="en-US" altLang="zh-CN"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altLang="zh-CN" sz="1200" kern="1200" dirty="0">
                <a:solidFill>
                  <a:schemeClr val="tx1"/>
                </a:solidFill>
                <a:effectLst/>
                <a:latin typeface="+mn-lt"/>
                <a:ea typeface="+mn-ea"/>
                <a:cs typeface="+mn-cs"/>
              </a:rPr>
              <a:t>1. </a:t>
            </a:r>
            <a:r>
              <a:rPr lang="zh-CN" altLang="zh-CN" sz="1200" kern="1200" dirty="0">
                <a:solidFill>
                  <a:schemeClr val="tx1"/>
                </a:solidFill>
                <a:effectLst/>
                <a:latin typeface="+mn-lt"/>
                <a:ea typeface="+mn-ea"/>
                <a:cs typeface="+mn-cs"/>
              </a:rPr>
              <a:t>突聋（可归为急性持续性头晕</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眩晕），指</a:t>
            </a:r>
            <a:r>
              <a:rPr lang="en-US" altLang="zh-CN" sz="1200" kern="1200" dirty="0">
                <a:solidFill>
                  <a:schemeClr val="tx1"/>
                </a:solidFill>
                <a:effectLst/>
                <a:latin typeface="+mn-lt"/>
                <a:ea typeface="+mn-ea"/>
                <a:cs typeface="+mn-cs"/>
              </a:rPr>
              <a:t>72h</a:t>
            </a:r>
            <a:r>
              <a:rPr lang="zh-CN" altLang="zh-CN" sz="1200" kern="1200" dirty="0">
                <a:solidFill>
                  <a:schemeClr val="tx1"/>
                </a:solidFill>
                <a:effectLst/>
                <a:latin typeface="+mn-lt"/>
                <a:ea typeface="+mn-ea"/>
                <a:cs typeface="+mn-cs"/>
              </a:rPr>
              <a:t>内突然发生的、原因不明的感音神经性听力损失，至少在相邻的两个频率听力下降≥</a:t>
            </a:r>
            <a:r>
              <a:rPr lang="en-US" altLang="zh-CN" sz="1200" kern="1200" dirty="0">
                <a:solidFill>
                  <a:schemeClr val="tx1"/>
                </a:solidFill>
                <a:effectLst/>
                <a:latin typeface="+mn-lt"/>
                <a:ea typeface="+mn-ea"/>
                <a:cs typeface="+mn-cs"/>
              </a:rPr>
              <a:t>20 </a:t>
            </a:r>
            <a:r>
              <a:rPr lang="en-US" altLang="zh-CN" sz="1200" kern="1200" dirty="0" err="1">
                <a:solidFill>
                  <a:schemeClr val="tx1"/>
                </a:solidFill>
                <a:effectLst/>
                <a:latin typeface="+mn-lt"/>
                <a:ea typeface="+mn-ea"/>
                <a:cs typeface="+mn-cs"/>
              </a:rPr>
              <a:t>dBHL</a:t>
            </a:r>
            <a:r>
              <a:rPr lang="zh-CN" altLang="zh-CN" sz="1200" kern="1200" dirty="0">
                <a:solidFill>
                  <a:schemeClr val="tx1"/>
                </a:solidFill>
                <a:effectLst/>
                <a:latin typeface="+mn-lt"/>
                <a:ea typeface="+mn-ea"/>
                <a:cs typeface="+mn-cs"/>
              </a:rPr>
              <a:t>。鉴别时需注意，早期</a:t>
            </a:r>
            <a:r>
              <a:rPr lang="en-US" altLang="zh-CN" sz="1200" kern="1200" dirty="0">
                <a:solidFill>
                  <a:schemeClr val="tx1"/>
                </a:solidFill>
                <a:effectLst/>
                <a:latin typeface="+mn-lt"/>
                <a:ea typeface="+mn-ea"/>
                <a:cs typeface="+mn-cs"/>
              </a:rPr>
              <a:t>MD</a:t>
            </a:r>
            <a:r>
              <a:rPr lang="zh-CN" altLang="zh-CN" sz="1200" kern="1200" dirty="0">
                <a:solidFill>
                  <a:schemeClr val="tx1"/>
                </a:solidFill>
                <a:effectLst/>
                <a:latin typeface="+mn-lt"/>
                <a:ea typeface="+mn-ea"/>
                <a:cs typeface="+mn-cs"/>
              </a:rPr>
              <a:t>可以听力下降单一症状作为主要表现；低频型突聋可同时伴有耳鸣、耳闷胀感，偶有眩晕，但仅一次突然发生，极少反复发作，且听力损失快而重，无反复波动，主要以病史鉴别。</a:t>
            </a:r>
            <a:endParaRPr lang="en-US" altLang="zh-CN"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altLang="zh-CN" sz="1200" kern="1200" dirty="0">
                <a:solidFill>
                  <a:schemeClr val="tx1"/>
                </a:solidFill>
                <a:effectLst/>
                <a:latin typeface="+mn-lt"/>
                <a:ea typeface="+mn-ea"/>
                <a:cs typeface="+mn-cs"/>
              </a:rPr>
              <a:t>2. </a:t>
            </a:r>
            <a:r>
              <a:rPr lang="zh-CN" altLang="zh-CN" sz="1200" kern="1200" dirty="0">
                <a:solidFill>
                  <a:schemeClr val="tx1"/>
                </a:solidFill>
                <a:effectLst/>
                <a:latin typeface="+mn-lt"/>
                <a:ea typeface="+mn-ea"/>
                <a:cs typeface="+mn-cs"/>
              </a:rPr>
              <a:t>迷路炎（可归为急性持续性头晕</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眩晕），常继发于上呼吸道病毒感染、急</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慢性中耳炎、胆脂瘤或细菌性脑膜炎、手术、外伤等。典型症状包括急性眩晕、感音神经性听力下降、恶心呕吐，单耳多见，分为非骨化性和骨化性迷路炎。</a:t>
            </a:r>
            <a:r>
              <a:rPr lang="en-US" altLang="zh-CN" sz="1200" kern="1200" dirty="0">
                <a:solidFill>
                  <a:schemeClr val="tx1"/>
                </a:solidFill>
                <a:effectLst/>
                <a:latin typeface="+mn-lt"/>
                <a:ea typeface="+mn-ea"/>
                <a:cs typeface="+mn-cs"/>
              </a:rPr>
              <a:t>MRI</a:t>
            </a:r>
            <a:r>
              <a:rPr lang="zh-CN" altLang="zh-CN" sz="1200" kern="1200" dirty="0">
                <a:solidFill>
                  <a:schemeClr val="tx1"/>
                </a:solidFill>
                <a:effectLst/>
                <a:latin typeface="+mn-lt"/>
                <a:ea typeface="+mn-ea"/>
                <a:cs typeface="+mn-cs"/>
              </a:rPr>
              <a:t>平扫</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增强是非骨化性迷路炎的首选影像学检查，可见耳蜗、前庭、半规管不规则强化，高分辨率</a:t>
            </a:r>
            <a:r>
              <a:rPr lang="en-US" altLang="zh-CN" sz="1200" kern="1200" dirty="0">
                <a:solidFill>
                  <a:schemeClr val="tx1"/>
                </a:solidFill>
                <a:effectLst/>
                <a:latin typeface="+mn-lt"/>
                <a:ea typeface="+mn-ea"/>
                <a:cs typeface="+mn-cs"/>
              </a:rPr>
              <a:t>CT(HRCT)</a:t>
            </a:r>
            <a:r>
              <a:rPr lang="zh-CN" altLang="zh-CN" sz="1200" kern="1200" dirty="0">
                <a:solidFill>
                  <a:schemeClr val="tx1"/>
                </a:solidFill>
                <a:effectLst/>
                <a:latin typeface="+mn-lt"/>
                <a:ea typeface="+mn-ea"/>
                <a:cs typeface="+mn-cs"/>
              </a:rPr>
              <a:t>是骨化性迷路炎的首选检查，可见耳蜗、前庭、半规管密度不均匀增高，部分管腔窄，严重闭塞。既往疾病史、影像学检查、鼓膜穿孔，可与</a:t>
            </a:r>
            <a:r>
              <a:rPr lang="en-US" altLang="zh-CN" sz="1200" kern="1200" dirty="0">
                <a:solidFill>
                  <a:schemeClr val="tx1"/>
                </a:solidFill>
                <a:effectLst/>
                <a:latin typeface="+mn-lt"/>
                <a:ea typeface="+mn-ea"/>
                <a:cs typeface="+mn-cs"/>
              </a:rPr>
              <a:t>MD</a:t>
            </a:r>
            <a:r>
              <a:rPr lang="zh-CN" altLang="zh-CN" sz="1200" kern="1200" dirty="0">
                <a:solidFill>
                  <a:schemeClr val="tx1"/>
                </a:solidFill>
                <a:effectLst/>
                <a:latin typeface="+mn-lt"/>
                <a:ea typeface="+mn-ea"/>
                <a:cs typeface="+mn-cs"/>
              </a:rPr>
              <a:t>鉴别。</a:t>
            </a:r>
            <a:endParaRPr lang="en-US" altLang="zh-CN"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altLang="zh-CN" sz="1200" kern="1200" dirty="0">
                <a:solidFill>
                  <a:schemeClr val="tx1"/>
                </a:solidFill>
                <a:effectLst/>
                <a:latin typeface="+mn-lt"/>
                <a:ea typeface="+mn-ea"/>
                <a:cs typeface="+mn-cs"/>
              </a:rPr>
              <a:t>3. </a:t>
            </a:r>
            <a:r>
              <a:rPr lang="zh-CN" altLang="zh-CN" sz="1200" kern="1200" dirty="0">
                <a:solidFill>
                  <a:schemeClr val="tx1"/>
                </a:solidFill>
                <a:effectLst/>
                <a:latin typeface="+mn-lt"/>
                <a:ea typeface="+mn-ea"/>
                <a:cs typeface="+mn-cs"/>
              </a:rPr>
              <a:t>外淋巴瘘（可归为发作性），指各种原因引起的外淋巴与中耳腔直接的骨质破损，或膜性组织和</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或</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韧带破裂所致的外淋巴溢出至中耳的一组疾病，最主要的症状是听力下降、波动性耳鸣、眩晕等。纯音测听结果与体位有关，耳鸣呈多样性、波动性，为流水样或流水感，尤其是在气压急剧变化、弯腰搬重物、咳嗽等动作时加重，瘘管试验阳性，中耳手术探查明确外淋巴液溢出，有助于鉴别诊断。多与气压伤、举重、用力、外伤等病史有关，结合病史和相关检查可鉴别。</a:t>
            </a:r>
          </a:p>
          <a:p>
            <a:pPr marL="0" indent="0">
              <a:buFont typeface="Arial" panose="020B0604020202020204" pitchFamily="34" charset="0"/>
              <a:buNone/>
            </a:pPr>
            <a:endParaRPr lang="en-US" altLang="zh-CN" dirty="0">
              <a:sym typeface="微软雅黑" panose="020B0503020204020204" pitchFamily="34" charset="-122"/>
            </a:endParaRPr>
          </a:p>
        </p:txBody>
      </p:sp>
      <p:sp>
        <p:nvSpPr>
          <p:cNvPr id="4" name="灯片编号占位符 3"/>
          <p:cNvSpPr>
            <a:spLocks noGrp="1"/>
          </p:cNvSpPr>
          <p:nvPr>
            <p:ph type="sldNum" sz="quarter" idx="5"/>
          </p:nvPr>
        </p:nvSpPr>
        <p:spPr/>
        <p:txBody>
          <a:bodyPr/>
          <a:lstStyle/>
          <a:p>
            <a:fld id="{85D0DACE-38E0-42D2-9336-2B707D34BC6D}" type="slidenum">
              <a:rPr lang="zh-CN" altLang="en-US" smtClean="0"/>
              <a:t>24</a:t>
            </a:fld>
            <a:endParaRPr lang="zh-CN" altLang="en-US"/>
          </a:p>
        </p:txBody>
      </p:sp>
    </p:spTree>
    <p:extLst>
      <p:ext uri="{BB962C8B-B14F-4D97-AF65-F5344CB8AC3E}">
        <p14:creationId xmlns:p14="http://schemas.microsoft.com/office/powerpoint/2010/main" val="292358841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vl="0"/>
            <a:r>
              <a:rPr lang="zh-CN" altLang="zh-CN" sz="1200" b="1" kern="1200" dirty="0">
                <a:solidFill>
                  <a:schemeClr val="tx1"/>
                </a:solidFill>
                <a:effectLst/>
                <a:latin typeface="+mn-lt"/>
                <a:ea typeface="+mn-ea"/>
                <a:cs typeface="+mn-cs"/>
              </a:rPr>
              <a:t>鉴别表现耳蜗</a:t>
            </a:r>
            <a:r>
              <a:rPr lang="en-US" altLang="zh-CN" sz="1200" b="1" kern="1200" dirty="0">
                <a:solidFill>
                  <a:schemeClr val="tx1"/>
                </a:solidFill>
                <a:effectLst/>
                <a:latin typeface="+mn-lt"/>
                <a:ea typeface="+mn-ea"/>
                <a:cs typeface="+mn-cs"/>
              </a:rPr>
              <a:t>-</a:t>
            </a:r>
            <a:r>
              <a:rPr lang="zh-CN" altLang="zh-CN" sz="1200" b="1" kern="1200" dirty="0">
                <a:solidFill>
                  <a:schemeClr val="tx1"/>
                </a:solidFill>
                <a:effectLst/>
                <a:latin typeface="+mn-lt"/>
                <a:ea typeface="+mn-ea"/>
                <a:cs typeface="+mn-cs"/>
              </a:rPr>
              <a:t>前庭症状的占位病变：前庭神经鞘瘤：</a:t>
            </a:r>
            <a:r>
              <a:rPr lang="zh-CN" altLang="zh-CN" sz="1200" kern="1200" dirty="0">
                <a:solidFill>
                  <a:schemeClr val="tx1"/>
                </a:solidFill>
                <a:effectLst/>
                <a:latin typeface="+mn-lt"/>
                <a:ea typeface="+mn-ea"/>
                <a:cs typeface="+mn-cs"/>
              </a:rPr>
              <a:t>又称听神经瘤，与</a:t>
            </a:r>
            <a:r>
              <a:rPr lang="en-US" altLang="zh-CN" sz="1200" kern="1200" dirty="0">
                <a:solidFill>
                  <a:schemeClr val="tx1"/>
                </a:solidFill>
                <a:effectLst/>
                <a:latin typeface="+mn-lt"/>
                <a:ea typeface="+mn-ea"/>
                <a:cs typeface="+mn-cs"/>
              </a:rPr>
              <a:t>MD</a:t>
            </a:r>
            <a:r>
              <a:rPr lang="zh-CN" altLang="zh-CN" sz="1200" kern="1200" dirty="0">
                <a:solidFill>
                  <a:schemeClr val="tx1"/>
                </a:solidFill>
                <a:effectLst/>
                <a:latin typeface="+mn-lt"/>
                <a:ea typeface="+mn-ea"/>
                <a:cs typeface="+mn-cs"/>
              </a:rPr>
              <a:t>临床表现相仿，包括突发</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逐渐进展的单侧感音神经性听力下降、耳鸣，以及前庭功能障碍如轻度头晕、不稳感。其症状随肿瘤生长而进展，可分为四期，即内听道内期、脑池期、脑干压迫期、脑水肿期。内听道内期常见症状有听力损失、耳鸣、眩晕；而脑池期表现为听力损失加重、眩晕减轻，平衡障碍加重，疾病处于此二期时可以完美模仿</a:t>
            </a:r>
            <a:r>
              <a:rPr lang="en-US" altLang="zh-CN" sz="1200" kern="1200" dirty="0">
                <a:solidFill>
                  <a:schemeClr val="tx1"/>
                </a:solidFill>
                <a:effectLst/>
                <a:latin typeface="+mn-lt"/>
                <a:ea typeface="+mn-ea"/>
                <a:cs typeface="+mn-cs"/>
              </a:rPr>
              <a:t>MD</a:t>
            </a:r>
            <a:r>
              <a:rPr lang="zh-CN" altLang="zh-CN" sz="1200" kern="1200" dirty="0">
                <a:solidFill>
                  <a:schemeClr val="tx1"/>
                </a:solidFill>
                <a:effectLst/>
                <a:latin typeface="+mn-lt"/>
                <a:ea typeface="+mn-ea"/>
                <a:cs typeface="+mn-cs"/>
              </a:rPr>
              <a:t>的周期性发作。这是因为肿瘤生长影响内耳血液循环，可出现内耳积水，眩晕反复发作，类似于梅尼埃病，但是发作频繁且无规律，并同时伴有平衡功能障碍，走路不稳，向一侧偏斜和倾倒。鉴别时可注意，①问诊</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临床表现</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，可询问患者是否在疾病早期出现过走路不稳、倾斜等平衡功能障碍。因肿瘤生长缓慢，在前庭中枢的代偿作用下，前庭眩晕症状多可消失，但平衡障碍常不同程度存在。②筛查，常规听力检查</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纯音测听、言语识别率</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可</a:t>
            </a:r>
            <a:r>
              <a:rPr lang="zh-CN" altLang="zh-CN" sz="1200" kern="1200">
                <a:solidFill>
                  <a:schemeClr val="tx1"/>
                </a:solidFill>
                <a:effectLst/>
                <a:latin typeface="+mn-lt"/>
                <a:ea typeface="+mn-ea"/>
                <a:cs typeface="+mn-cs"/>
              </a:rPr>
              <a:t>用于</a:t>
            </a:r>
            <a:r>
              <a:rPr lang="zh-CN" altLang="en-US" sz="1200" kern="1200">
                <a:solidFill>
                  <a:schemeClr val="tx1"/>
                </a:solidFill>
                <a:effectLst/>
                <a:latin typeface="+mn-lt"/>
                <a:ea typeface="+mn-ea"/>
                <a:cs typeface="+mn-cs"/>
              </a:rPr>
              <a:t>前</a:t>
            </a:r>
            <a:r>
              <a:rPr lang="zh-CN" altLang="zh-CN" sz="1200" kern="1200">
                <a:solidFill>
                  <a:schemeClr val="tx1"/>
                </a:solidFill>
                <a:effectLst/>
                <a:latin typeface="+mn-lt"/>
                <a:ea typeface="+mn-ea"/>
                <a:cs typeface="+mn-cs"/>
              </a:rPr>
              <a:t>庭</a:t>
            </a:r>
            <a:r>
              <a:rPr lang="zh-CN" altLang="zh-CN" sz="1200" kern="1200" dirty="0">
                <a:solidFill>
                  <a:schemeClr val="tx1"/>
                </a:solidFill>
                <a:effectLst/>
                <a:latin typeface="+mn-lt"/>
                <a:ea typeface="+mn-ea"/>
                <a:cs typeface="+mn-cs"/>
              </a:rPr>
              <a:t>神经鞘瘤的筛查，通常表现为不对称的高频下降型听力损失，且言语识别率受损程度与纯音测听所得结果并不一致。③诊断。</a:t>
            </a:r>
            <a:r>
              <a:rPr lang="en-US" altLang="zh-CN" sz="1200" kern="1200" dirty="0">
                <a:solidFill>
                  <a:schemeClr val="tx1"/>
                </a:solidFill>
                <a:effectLst/>
                <a:latin typeface="+mn-lt"/>
                <a:ea typeface="+mn-ea"/>
                <a:cs typeface="+mn-cs"/>
              </a:rPr>
              <a:t>MRI</a:t>
            </a:r>
            <a:r>
              <a:rPr lang="zh-CN" altLang="zh-CN" sz="1200" kern="1200" dirty="0">
                <a:solidFill>
                  <a:schemeClr val="tx1"/>
                </a:solidFill>
                <a:effectLst/>
                <a:latin typeface="+mn-lt"/>
                <a:ea typeface="+mn-ea"/>
                <a:cs typeface="+mn-cs"/>
              </a:rPr>
              <a:t>是目前诊断前庭神经鞘瘤的金标准，增强</a:t>
            </a:r>
            <a:r>
              <a:rPr lang="en-US" altLang="zh-CN" sz="1200" kern="1200" dirty="0">
                <a:solidFill>
                  <a:schemeClr val="tx1"/>
                </a:solidFill>
                <a:effectLst/>
                <a:latin typeface="+mn-lt"/>
                <a:ea typeface="+mn-ea"/>
                <a:cs typeface="+mn-cs"/>
              </a:rPr>
              <a:t>MRI</a:t>
            </a:r>
            <a:r>
              <a:rPr lang="zh-CN" altLang="zh-CN" sz="1200" kern="1200" dirty="0">
                <a:solidFill>
                  <a:schemeClr val="tx1"/>
                </a:solidFill>
                <a:effectLst/>
                <a:latin typeface="+mn-lt"/>
                <a:ea typeface="+mn-ea"/>
                <a:cs typeface="+mn-cs"/>
              </a:rPr>
              <a:t>能发现小至</a:t>
            </a:r>
            <a:r>
              <a:rPr lang="en-US" altLang="zh-CN" sz="1200" kern="1200" dirty="0">
                <a:solidFill>
                  <a:schemeClr val="tx1"/>
                </a:solidFill>
                <a:effectLst/>
                <a:latin typeface="+mn-lt"/>
                <a:ea typeface="+mn-ea"/>
                <a:cs typeface="+mn-cs"/>
              </a:rPr>
              <a:t>1mm</a:t>
            </a:r>
            <a:r>
              <a:rPr lang="zh-CN" altLang="zh-CN" sz="1200" kern="1200" dirty="0">
                <a:solidFill>
                  <a:schemeClr val="tx1"/>
                </a:solidFill>
                <a:effectLst/>
                <a:latin typeface="+mn-lt"/>
                <a:ea typeface="+mn-ea"/>
                <a:cs typeface="+mn-cs"/>
              </a:rPr>
              <a:t>的内听道内肿瘤。</a:t>
            </a:r>
          </a:p>
        </p:txBody>
      </p:sp>
      <p:sp>
        <p:nvSpPr>
          <p:cNvPr id="4" name="灯片编号占位符 3"/>
          <p:cNvSpPr>
            <a:spLocks noGrp="1"/>
          </p:cNvSpPr>
          <p:nvPr>
            <p:ph type="sldNum" sz="quarter" idx="5"/>
          </p:nvPr>
        </p:nvSpPr>
        <p:spPr/>
        <p:txBody>
          <a:bodyPr/>
          <a:lstStyle/>
          <a:p>
            <a:fld id="{85D0DACE-38E0-42D2-9336-2B707D34BC6D}" type="slidenum">
              <a:rPr lang="zh-CN" altLang="en-US" smtClean="0"/>
              <a:t>25</a:t>
            </a:fld>
            <a:endParaRPr lang="zh-CN" altLang="en-US"/>
          </a:p>
        </p:txBody>
      </p:sp>
    </p:spTree>
    <p:extLst>
      <p:ext uri="{BB962C8B-B14F-4D97-AF65-F5344CB8AC3E}">
        <p14:creationId xmlns:p14="http://schemas.microsoft.com/office/powerpoint/2010/main" val="389486639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4FD0DA-07E2-8E56-E5FA-BF5953273FDD}"/>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5B397314-384B-3838-6E86-707B767EE1A7}"/>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CFE5CA63-7097-ECCE-4F66-7B40E1AC1C32}"/>
              </a:ext>
            </a:extLst>
          </p:cNvPr>
          <p:cNvSpPr>
            <a:spLocks noGrp="1"/>
          </p:cNvSpPr>
          <p:nvPr>
            <p:ph type="body" idx="1"/>
          </p:nvPr>
        </p:nvSpPr>
        <p:spPr/>
        <p:txBody>
          <a:bodyPr/>
          <a:lstStyle/>
          <a:p>
            <a:pPr lvl="0"/>
            <a:r>
              <a:rPr lang="zh-CN" altLang="zh-CN" sz="1200" b="1" kern="1200" dirty="0">
                <a:solidFill>
                  <a:schemeClr val="tx1"/>
                </a:solidFill>
                <a:effectLst/>
                <a:latin typeface="+mn-lt"/>
                <a:ea typeface="+mn-ea"/>
                <a:cs typeface="+mn-cs"/>
              </a:rPr>
              <a:t>鉴别引起内耳及前庭损害的药物中毒性眩晕</a:t>
            </a:r>
            <a:r>
              <a:rPr lang="zh-CN" altLang="zh-CN" sz="1200" kern="1200" dirty="0">
                <a:solidFill>
                  <a:schemeClr val="tx1"/>
                </a:solidFill>
                <a:effectLst/>
                <a:latin typeface="+mn-lt"/>
                <a:ea typeface="+mn-ea"/>
                <a:cs typeface="+mn-cs"/>
              </a:rPr>
              <a:t>：多种药物可引起内耳及前庭神经损害，药物使用史及临床表现为诊断的主要依据。首先，从概念上讲，药物性前庭性头晕</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眩晕指服用药物一定时期后</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过敏反应除外</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出现的以周围环境不稳、颠簸不定感及平衡障碍为主要表现的头晕</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眩晕，一般无视物旋转或自身旋转，可伴或不伴眼球震颤，急性、亚急性起病为主，呈急性病程或慢性病程，很少呈发作性表现。从病因上看，见于使用耳毒性药物者。其中，以氨基糖苷类抗生素最为常见</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硫酸盐链霉素中毒最为严重</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，其他已知包括大环内酯类抗生素、抗肿瘤药、解热镇痛抗炎药、抗疟药、袢利尿剂、抗肝素化制剂和铊化物制剂等。问诊时，需详细询问患者症状特点，并重视用药史：</a:t>
            </a:r>
            <a:endParaRPr lang="en-US" altLang="zh-CN"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zh-CN" altLang="zh-CN" sz="1200" kern="1200" dirty="0">
                <a:solidFill>
                  <a:schemeClr val="tx1"/>
                </a:solidFill>
                <a:effectLst/>
                <a:latin typeface="+mn-lt"/>
                <a:ea typeface="+mn-ea"/>
                <a:cs typeface="+mn-cs"/>
              </a:rPr>
              <a:t>①细节：需详细询问患者症状特点，如持续时间、发作性质、诱发因素、伴随症状</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如神经系统、听觉或视觉症状</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、发作频率及其他各类病史</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既往史、药物史、家族史</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等，区分眩晕、头晕、晕厥和平衡障碍，辨别急性、发作性、慢性前庭综合征。</a:t>
            </a:r>
            <a:endParaRPr lang="en-US" altLang="zh-CN"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zh-CN" altLang="zh-CN" sz="1200" kern="1200" dirty="0">
                <a:solidFill>
                  <a:schemeClr val="tx1"/>
                </a:solidFill>
                <a:effectLst/>
                <a:latin typeface="+mn-lt"/>
                <a:ea typeface="+mn-ea"/>
                <a:cs typeface="+mn-cs"/>
              </a:rPr>
              <a:t>②用药：对老年人、认知功能障碍、情绪异常、多病共存者，更应重视用药史</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包括保健药品等</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和饮食生活习惯的询问，最好能与患者及知情家属共同书写药物使用清单，理清相关症状发生的时间顺序，甄别症状发生与药物的关系。</a:t>
            </a:r>
            <a:endParaRPr lang="en-US" altLang="zh-CN"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zh-CN" altLang="zh-CN" sz="1200" kern="1200" dirty="0">
                <a:solidFill>
                  <a:schemeClr val="tx1"/>
                </a:solidFill>
                <a:effectLst/>
                <a:latin typeface="+mn-lt"/>
                <a:ea typeface="+mn-ea"/>
                <a:cs typeface="+mn-cs"/>
              </a:rPr>
              <a:t>③表现：主要临床表现为耳鸣、耳聋、眩晕和失衡。耳聋可发生在用药期间，也可在停药后出现，甚至</a:t>
            </a:r>
            <a:r>
              <a:rPr lang="en-US" altLang="zh-CN" sz="1200" kern="1200" dirty="0">
                <a:solidFill>
                  <a:schemeClr val="tx1"/>
                </a:solidFill>
                <a:effectLst/>
                <a:latin typeface="+mn-lt"/>
                <a:ea typeface="+mn-ea"/>
                <a:cs typeface="+mn-cs"/>
              </a:rPr>
              <a:t>1</a:t>
            </a:r>
            <a:r>
              <a:rPr lang="zh-CN" altLang="zh-CN" sz="1200" kern="1200" dirty="0">
                <a:solidFill>
                  <a:schemeClr val="tx1"/>
                </a:solidFill>
                <a:effectLst/>
                <a:latin typeface="+mn-lt"/>
                <a:ea typeface="+mn-ea"/>
                <a:cs typeface="+mn-cs"/>
              </a:rPr>
              <a:t>年或</a:t>
            </a:r>
            <a:r>
              <a:rPr lang="en-US" altLang="zh-CN" sz="1200" kern="1200" dirty="0">
                <a:solidFill>
                  <a:schemeClr val="tx1"/>
                </a:solidFill>
                <a:effectLst/>
                <a:latin typeface="+mn-lt"/>
                <a:ea typeface="+mn-ea"/>
                <a:cs typeface="+mn-cs"/>
              </a:rPr>
              <a:t>1</a:t>
            </a:r>
            <a:r>
              <a:rPr lang="zh-CN" altLang="zh-CN" sz="1200" kern="1200" dirty="0">
                <a:solidFill>
                  <a:schemeClr val="tx1"/>
                </a:solidFill>
                <a:effectLst/>
                <a:latin typeface="+mn-lt"/>
                <a:ea typeface="+mn-ea"/>
                <a:cs typeface="+mn-cs"/>
              </a:rPr>
              <a:t>年以后，仍可继续加重。不同药物伴随症状和病程有所不同（详情可见画外右侧表格列出内容）。</a:t>
            </a:r>
            <a:endParaRPr lang="en-US" altLang="zh-CN" sz="1200" kern="1200" dirty="0">
              <a:solidFill>
                <a:schemeClr val="tx1"/>
              </a:solidFill>
              <a:effectLst/>
              <a:latin typeface="+mn-lt"/>
              <a:ea typeface="+mn-ea"/>
              <a:cs typeface="+mn-cs"/>
            </a:endParaRPr>
          </a:p>
          <a:p>
            <a:pPr marL="171450" lvl="0" indent="-171450">
              <a:buFont typeface="Arial" panose="020B0604020202020204" pitchFamily="34" charset="0"/>
              <a:buChar char="•"/>
            </a:pPr>
            <a:endParaRPr lang="en-US" altLang="zh-CN"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zh-CN" altLang="zh-CN" sz="1200" kern="1200" dirty="0">
                <a:solidFill>
                  <a:schemeClr val="tx1"/>
                </a:solidFill>
                <a:effectLst/>
                <a:latin typeface="+mn-lt"/>
                <a:ea typeface="+mn-ea"/>
                <a:cs typeface="+mn-cs"/>
              </a:rPr>
              <a:t>注：</a:t>
            </a:r>
            <a:endParaRPr lang="en-US" altLang="zh-CN"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zh-CN" altLang="zh-CN" sz="1200" kern="1200" dirty="0">
                <a:solidFill>
                  <a:schemeClr val="tx1"/>
                </a:solidFill>
                <a:effectLst/>
                <a:latin typeface="+mn-lt"/>
                <a:ea typeface="+mn-ea"/>
                <a:cs typeface="+mn-cs"/>
              </a:rPr>
              <a:t>多种药物可引起内耳及前庭神经损害。急性药物中毒多在用药后数天内发生眩晕、恶心、呕吐。慢性中毒常在用药治疗几周后出现，由于双侧前庭同时损害，患者仅表现轻度眩晕，更多为一种周围环境摇晃不稳的摆动幻觉，及躯干的平衡障碍，因此在行走、头部转动或转身时症状更明显，并在上述动作停止后，似觉原来的动作仍在继续进行。前庭功能检查示双侧前庭功能减退。药物使用史及临床表现为诊断的主要依据。</a:t>
            </a:r>
          </a:p>
        </p:txBody>
      </p:sp>
      <p:sp>
        <p:nvSpPr>
          <p:cNvPr id="4" name="灯片编号占位符 3">
            <a:extLst>
              <a:ext uri="{FF2B5EF4-FFF2-40B4-BE49-F238E27FC236}">
                <a16:creationId xmlns:a16="http://schemas.microsoft.com/office/drawing/2014/main" id="{6C30FD54-15CD-BE36-6043-DB7C4D17A8E6}"/>
              </a:ext>
            </a:extLst>
          </p:cNvPr>
          <p:cNvSpPr>
            <a:spLocks noGrp="1"/>
          </p:cNvSpPr>
          <p:nvPr>
            <p:ph type="sldNum" sz="quarter" idx="5"/>
          </p:nvPr>
        </p:nvSpPr>
        <p:spPr/>
        <p:txBody>
          <a:bodyPr/>
          <a:lstStyle/>
          <a:p>
            <a:fld id="{85D0DACE-38E0-42D2-9336-2B707D34BC6D}" type="slidenum">
              <a:rPr lang="zh-CN" altLang="en-US" smtClean="0"/>
              <a:t>26</a:t>
            </a:fld>
            <a:endParaRPr lang="zh-CN" altLang="en-US"/>
          </a:p>
        </p:txBody>
      </p:sp>
    </p:spTree>
    <p:extLst>
      <p:ext uri="{BB962C8B-B14F-4D97-AF65-F5344CB8AC3E}">
        <p14:creationId xmlns:p14="http://schemas.microsoft.com/office/powerpoint/2010/main" val="164179771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vl="0"/>
            <a:r>
              <a:rPr lang="zh-CN" altLang="zh-CN" sz="1200" b="1" kern="1200" dirty="0">
                <a:solidFill>
                  <a:schemeClr val="tx1"/>
                </a:solidFill>
                <a:effectLst/>
                <a:latin typeface="+mn-lt"/>
                <a:ea typeface="+mn-ea"/>
                <a:cs typeface="+mn-cs"/>
              </a:rPr>
              <a:t>鉴别其他积水性内耳病分型：迟发性</a:t>
            </a:r>
            <a:r>
              <a:rPr lang="en-US" altLang="zh-CN" sz="1200" b="1" kern="1200" dirty="0">
                <a:solidFill>
                  <a:schemeClr val="tx1"/>
                </a:solidFill>
                <a:effectLst/>
                <a:latin typeface="+mn-lt"/>
                <a:ea typeface="+mn-ea"/>
                <a:cs typeface="+mn-cs"/>
              </a:rPr>
              <a:t>/</a:t>
            </a:r>
            <a:r>
              <a:rPr lang="zh-CN" altLang="zh-CN" sz="1200" b="1" kern="1200" dirty="0">
                <a:solidFill>
                  <a:schemeClr val="tx1"/>
                </a:solidFill>
                <a:effectLst/>
                <a:latin typeface="+mn-lt"/>
                <a:ea typeface="+mn-ea"/>
                <a:cs typeface="+mn-cs"/>
              </a:rPr>
              <a:t>继发性膜迷路积水：</a:t>
            </a:r>
            <a:r>
              <a:rPr lang="zh-CN" altLang="zh-CN" sz="1200" kern="1200" dirty="0">
                <a:solidFill>
                  <a:schemeClr val="tx1"/>
                </a:solidFill>
                <a:effectLst/>
                <a:latin typeface="+mn-lt"/>
                <a:ea typeface="+mn-ea"/>
                <a:cs typeface="+mn-cs"/>
              </a:rPr>
              <a:t>（属于发作性）</a:t>
            </a:r>
            <a:r>
              <a:rPr lang="zh-CN" altLang="en-US" sz="1200" kern="1200" dirty="0">
                <a:solidFill>
                  <a:schemeClr val="tx1"/>
                </a:solidFill>
                <a:effectLst/>
                <a:latin typeface="+mn-lt"/>
                <a:ea typeface="+mn-ea"/>
                <a:cs typeface="+mn-cs"/>
              </a:rPr>
              <a:t>注意</a:t>
            </a:r>
            <a:r>
              <a:rPr lang="zh-CN" altLang="zh-CN" sz="1200" kern="1200" dirty="0">
                <a:solidFill>
                  <a:schemeClr val="tx1"/>
                </a:solidFill>
                <a:effectLst/>
                <a:latin typeface="+mn-lt"/>
                <a:ea typeface="+mn-ea"/>
                <a:cs typeface="+mn-cs"/>
              </a:rPr>
              <a:t>进行区别： </a:t>
            </a:r>
            <a:endParaRPr lang="en-US" altLang="zh-CN"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zh-CN" altLang="zh-CN" sz="1200" kern="1200" dirty="0">
                <a:solidFill>
                  <a:schemeClr val="tx1"/>
                </a:solidFill>
                <a:effectLst/>
                <a:latin typeface="+mn-lt"/>
                <a:ea typeface="+mn-ea"/>
                <a:cs typeface="+mn-cs"/>
              </a:rPr>
              <a:t>迟发性膜迷路积水</a:t>
            </a:r>
            <a:r>
              <a:rPr lang="en-US" altLang="zh-CN" sz="1200" kern="1200" dirty="0">
                <a:solidFill>
                  <a:schemeClr val="tx1"/>
                </a:solidFill>
                <a:effectLst/>
                <a:latin typeface="+mn-lt"/>
                <a:ea typeface="+mn-ea"/>
                <a:cs typeface="+mn-cs"/>
              </a:rPr>
              <a:t>(DEH)</a:t>
            </a:r>
            <a:r>
              <a:rPr lang="zh-CN" altLang="zh-CN" sz="1200" kern="1200" dirty="0">
                <a:solidFill>
                  <a:schemeClr val="tx1"/>
                </a:solidFill>
                <a:effectLst/>
                <a:latin typeface="+mn-lt"/>
                <a:ea typeface="+mn-ea"/>
                <a:cs typeface="+mn-cs"/>
              </a:rPr>
              <a:t>，一侧或双耳重度</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极重度耳聋</a:t>
            </a:r>
            <a:r>
              <a:rPr lang="en-US" altLang="zh-CN" sz="1200" kern="1200" dirty="0">
                <a:solidFill>
                  <a:schemeClr val="tx1"/>
                </a:solidFill>
                <a:effectLst/>
                <a:latin typeface="+mn-lt"/>
                <a:ea typeface="+mn-ea"/>
                <a:cs typeface="+mn-cs"/>
              </a:rPr>
              <a:t>1</a:t>
            </a:r>
            <a:r>
              <a:rPr lang="zh-CN" altLang="zh-CN" sz="1200" kern="1200" dirty="0">
                <a:solidFill>
                  <a:schemeClr val="tx1"/>
                </a:solidFill>
                <a:effectLst/>
                <a:latin typeface="+mn-lt"/>
                <a:ea typeface="+mn-ea"/>
                <a:cs typeface="+mn-cs"/>
              </a:rPr>
              <a:t>年或数年</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最长可达</a:t>
            </a:r>
            <a:r>
              <a:rPr lang="en-US" altLang="zh-CN" sz="1200" kern="1200" dirty="0">
                <a:solidFill>
                  <a:schemeClr val="tx1"/>
                </a:solidFill>
                <a:effectLst/>
                <a:latin typeface="+mn-lt"/>
                <a:ea typeface="+mn-ea"/>
                <a:cs typeface="+mn-cs"/>
              </a:rPr>
              <a:t>74</a:t>
            </a:r>
            <a:r>
              <a:rPr lang="zh-CN" altLang="zh-CN" sz="1200" kern="1200" dirty="0">
                <a:solidFill>
                  <a:schemeClr val="tx1"/>
                </a:solidFill>
                <a:effectLst/>
                <a:latin typeface="+mn-lt"/>
                <a:ea typeface="+mn-ea"/>
                <a:cs typeface="+mn-cs"/>
              </a:rPr>
              <a:t>年</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后出现发作性眩晕，同侧耳出现发作性眩晕、或对侧耳出现波动性听力下降、发作性眩晕，可分为对侧型、同侧型、双侧型。耳聋和眩晕出现的时间间隔不恒定，但两症状间的不连贯性是恒定的。本病原发性耳聋的病因有外伤</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声损伤或物理损伤</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、病毒性迷路炎、慢性化脓性中耳炎、脑膜炎、白喉、麻疹，以及儿童早期不明原因的感音神经性聋等。梅尼埃病早期很少出现严重听力下降，这一点可与迟发性膜迷路积水鉴别。</a:t>
            </a:r>
            <a:endParaRPr lang="en-US" altLang="zh-CN"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zh-CN" altLang="zh-CN" sz="1200" kern="1200" dirty="0">
                <a:solidFill>
                  <a:schemeClr val="tx1"/>
                </a:solidFill>
                <a:effectLst/>
                <a:latin typeface="+mn-lt"/>
                <a:ea typeface="+mn-ea"/>
                <a:cs typeface="+mn-cs"/>
              </a:rPr>
              <a:t>继发性膜迷路积水，是指由已知疾病引起的膜迷路积水，包括梅毒、病毒性迷路炎、头部外伤后、脑膜炎、脑积水、自身免疫性内耳病、慢性化脓性中耳炎、迷路震荡以及</a:t>
            </a:r>
            <a:r>
              <a:rPr lang="en-US" altLang="zh-CN" sz="1200" kern="1200" dirty="0">
                <a:solidFill>
                  <a:schemeClr val="tx1"/>
                </a:solidFill>
                <a:effectLst/>
                <a:latin typeface="+mn-lt"/>
                <a:ea typeface="+mn-ea"/>
                <a:cs typeface="+mn-cs"/>
              </a:rPr>
              <a:t>Cogan</a:t>
            </a:r>
            <a:r>
              <a:rPr lang="zh-CN" altLang="zh-CN" sz="1200" kern="1200" dirty="0">
                <a:solidFill>
                  <a:schemeClr val="tx1"/>
                </a:solidFill>
                <a:effectLst/>
                <a:latin typeface="+mn-lt"/>
                <a:ea typeface="+mn-ea"/>
                <a:cs typeface="+mn-cs"/>
              </a:rPr>
              <a:t>综合征等。而梅尼埃病属于特发性膜迷路积水，即原因不明的膜迷路积水。</a:t>
            </a:r>
            <a:endParaRPr lang="en-US" altLang="zh-CN"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zh-CN" altLang="zh-CN" sz="1200" kern="1200" dirty="0">
                <a:solidFill>
                  <a:schemeClr val="tx1"/>
                </a:solidFill>
                <a:effectLst/>
                <a:latin typeface="+mn-lt"/>
                <a:ea typeface="+mn-ea"/>
                <a:cs typeface="+mn-cs"/>
              </a:rPr>
              <a:t>避免误诊的要点：①详细询问首次眩晕与耳聋出现的时间间隔：</a:t>
            </a:r>
            <a:r>
              <a:rPr lang="en-US" altLang="zh-CN" sz="1200" kern="1200" dirty="0">
                <a:solidFill>
                  <a:schemeClr val="tx1"/>
                </a:solidFill>
                <a:effectLst/>
                <a:latin typeface="+mn-lt"/>
                <a:ea typeface="+mn-ea"/>
                <a:cs typeface="+mn-cs"/>
              </a:rPr>
              <a:t>DEH</a:t>
            </a:r>
            <a:r>
              <a:rPr lang="zh-CN" altLang="zh-CN" sz="1200" kern="1200" dirty="0">
                <a:solidFill>
                  <a:schemeClr val="tx1"/>
                </a:solidFill>
                <a:effectLst/>
                <a:latin typeface="+mn-lt"/>
                <a:ea typeface="+mn-ea"/>
                <a:cs typeface="+mn-cs"/>
              </a:rPr>
              <a:t>往往是单侧重度或极重度耳聋出现一年或数年后才出现眩晕症状。</a:t>
            </a:r>
            <a:r>
              <a:rPr lang="en-US" altLang="zh-CN" sz="1200" kern="1200" dirty="0">
                <a:solidFill>
                  <a:schemeClr val="tx1"/>
                </a:solidFill>
                <a:effectLst/>
                <a:latin typeface="+mn-lt"/>
                <a:ea typeface="+mn-ea"/>
                <a:cs typeface="+mn-cs"/>
              </a:rPr>
              <a:t>MD</a:t>
            </a:r>
            <a:r>
              <a:rPr lang="zh-CN" altLang="zh-CN" sz="1200" kern="1200" dirty="0">
                <a:solidFill>
                  <a:schemeClr val="tx1"/>
                </a:solidFill>
                <a:effectLst/>
                <a:latin typeface="+mn-lt"/>
                <a:ea typeface="+mn-ea"/>
                <a:cs typeface="+mn-cs"/>
              </a:rPr>
              <a:t>早期很少出现严重听力损失，借此与同侧</a:t>
            </a:r>
            <a:r>
              <a:rPr lang="en-US" altLang="zh-CN" sz="1200" kern="1200" dirty="0">
                <a:solidFill>
                  <a:schemeClr val="tx1"/>
                </a:solidFill>
                <a:effectLst/>
                <a:latin typeface="+mn-lt"/>
                <a:ea typeface="+mn-ea"/>
                <a:cs typeface="+mn-cs"/>
              </a:rPr>
              <a:t>DEH</a:t>
            </a:r>
            <a:r>
              <a:rPr lang="zh-CN" altLang="zh-CN" sz="1200" kern="1200" dirty="0">
                <a:solidFill>
                  <a:schemeClr val="tx1"/>
                </a:solidFill>
                <a:effectLst/>
                <a:latin typeface="+mn-lt"/>
                <a:ea typeface="+mn-ea"/>
                <a:cs typeface="+mn-cs"/>
              </a:rPr>
              <a:t>相鉴别。②寻找及排除可能的病因：</a:t>
            </a:r>
            <a:r>
              <a:rPr lang="en-US" altLang="zh-CN" sz="1200" kern="1200" dirty="0">
                <a:solidFill>
                  <a:schemeClr val="tx1"/>
                </a:solidFill>
                <a:effectLst/>
                <a:latin typeface="+mn-lt"/>
                <a:ea typeface="+mn-ea"/>
                <a:cs typeface="+mn-cs"/>
              </a:rPr>
              <a:t>MD</a:t>
            </a:r>
            <a:r>
              <a:rPr lang="zh-CN" altLang="zh-CN" sz="1200" kern="1200" dirty="0">
                <a:solidFill>
                  <a:schemeClr val="tx1"/>
                </a:solidFill>
                <a:effectLst/>
                <a:latin typeface="+mn-lt"/>
                <a:ea typeface="+mn-ea"/>
                <a:cs typeface="+mn-cs"/>
              </a:rPr>
              <a:t>属特发性，发生原因不明，诊断条件之一是听觉和前庭系统不存在任何病因性疾病。</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t>27</a:t>
            </a:fld>
            <a:endParaRPr lang="zh-CN" altLang="en-US"/>
          </a:p>
        </p:txBody>
      </p:sp>
    </p:spTree>
    <p:extLst>
      <p:ext uri="{BB962C8B-B14F-4D97-AF65-F5344CB8AC3E}">
        <p14:creationId xmlns:p14="http://schemas.microsoft.com/office/powerpoint/2010/main" val="70181109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vl="0"/>
            <a:r>
              <a:rPr lang="zh-CN" altLang="zh-CN" sz="1200" b="1" kern="1200" dirty="0">
                <a:solidFill>
                  <a:schemeClr val="tx1"/>
                </a:solidFill>
                <a:effectLst/>
                <a:latin typeface="+mn-lt"/>
                <a:ea typeface="+mn-ea"/>
                <a:cs typeface="+mn-cs"/>
              </a:rPr>
              <a:t>进行</a:t>
            </a:r>
            <a:r>
              <a:rPr lang="en-US" altLang="zh-CN" sz="1200" b="1" kern="1200" dirty="0">
                <a:solidFill>
                  <a:schemeClr val="tx1"/>
                </a:solidFill>
                <a:effectLst/>
                <a:latin typeface="+mn-lt"/>
                <a:ea typeface="+mn-ea"/>
                <a:cs typeface="+mn-cs"/>
              </a:rPr>
              <a:t>MD</a:t>
            </a:r>
            <a:r>
              <a:rPr lang="zh-CN" altLang="zh-CN" sz="1200" b="1" kern="1200" dirty="0">
                <a:solidFill>
                  <a:schemeClr val="tx1"/>
                </a:solidFill>
                <a:effectLst/>
                <a:latin typeface="+mn-lt"/>
                <a:ea typeface="+mn-ea"/>
                <a:cs typeface="+mn-cs"/>
              </a:rPr>
              <a:t>针对性治疗，有效控制症状，保留内耳功能是目标：</a:t>
            </a:r>
            <a:r>
              <a:rPr lang="en-US" altLang="zh-CN" sz="1200" kern="1200" dirty="0">
                <a:solidFill>
                  <a:schemeClr val="tx1"/>
                </a:solidFill>
                <a:effectLst/>
                <a:latin typeface="+mn-lt"/>
                <a:ea typeface="+mn-ea"/>
                <a:cs typeface="+mn-cs"/>
              </a:rPr>
              <a:t>MD</a:t>
            </a:r>
            <a:r>
              <a:rPr lang="zh-CN" altLang="zh-CN" sz="1200" kern="1200" dirty="0">
                <a:solidFill>
                  <a:schemeClr val="tx1"/>
                </a:solidFill>
                <a:effectLst/>
                <a:latin typeface="+mn-lt"/>
                <a:ea typeface="+mn-ea"/>
                <a:cs typeface="+mn-cs"/>
              </a:rPr>
              <a:t>的治疗目的是，减少或控制眩晕发作，保存听力，减轻耳鸣及耳闷胀感。针对</a:t>
            </a:r>
            <a:r>
              <a:rPr lang="en-US" altLang="zh-CN" sz="1200" kern="1200" dirty="0">
                <a:solidFill>
                  <a:schemeClr val="tx1"/>
                </a:solidFill>
                <a:effectLst/>
                <a:latin typeface="+mn-lt"/>
                <a:ea typeface="+mn-ea"/>
                <a:cs typeface="+mn-cs"/>
              </a:rPr>
              <a:t>MD</a:t>
            </a:r>
            <a:r>
              <a:rPr lang="zh-CN" altLang="zh-CN" sz="1200" kern="1200" dirty="0">
                <a:solidFill>
                  <a:schemeClr val="tx1"/>
                </a:solidFill>
                <a:effectLst/>
                <a:latin typeface="+mn-lt"/>
                <a:ea typeface="+mn-ea"/>
                <a:cs typeface="+mn-cs"/>
              </a:rPr>
              <a:t>治疗方案，基于</a:t>
            </a:r>
            <a:r>
              <a:rPr lang="en-US" altLang="zh-CN" sz="1200" kern="1200" dirty="0">
                <a:solidFill>
                  <a:schemeClr val="tx1"/>
                </a:solidFill>
                <a:effectLst/>
                <a:latin typeface="+mn-lt"/>
                <a:ea typeface="+mn-ea"/>
                <a:cs typeface="+mn-cs"/>
              </a:rPr>
              <a:t>MD</a:t>
            </a:r>
            <a:r>
              <a:rPr lang="zh-CN" altLang="zh-CN" sz="1200" kern="1200" dirty="0">
                <a:solidFill>
                  <a:schemeClr val="tx1"/>
                </a:solidFill>
                <a:effectLst/>
                <a:latin typeface="+mn-lt"/>
                <a:ea typeface="+mn-ea"/>
                <a:cs typeface="+mn-cs"/>
              </a:rPr>
              <a:t>的病程、各种治疗对眩晕的控制率及对听力的影响等因素进行选择，根据不同分期有相应的治疗方案；其中需注意，在进行对内耳功能有潜在损伤的治疗前，需根据患者意愿综合考虑并充分告知。</a:t>
            </a:r>
            <a:endParaRPr lang="en-US" altLang="zh-CN"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zh-CN" altLang="zh-CN" sz="1200" kern="1200" dirty="0">
                <a:solidFill>
                  <a:schemeClr val="tx1"/>
                </a:solidFill>
                <a:effectLst/>
                <a:latin typeface="+mn-lt"/>
                <a:ea typeface="+mn-ea"/>
                <a:cs typeface="+mn-cs"/>
              </a:rPr>
              <a:t>基于听力损失程度将梅尼埃病分为四期，根据不同分期分别提出了针对性的治疗方案，除了基础治疗和前庭康复训练外，比如一期可以进行鼓室注射糖皮质激素，二期可以进行低压脉冲治疗，三期可以开始进行内淋巴囊手术和鼓室注射庆大霉素治疗，到了四期可以进行三个半规管阻塞术、前庭神经切断术、迷路切除术治疗。</a:t>
            </a:r>
          </a:p>
          <a:p>
            <a:pPr marL="0" indent="0">
              <a:buFont typeface="Arial" panose="020B0604020202020204" pitchFamily="34" charset="0"/>
              <a:buNone/>
            </a:pPr>
            <a:endParaRPr lang="en-US" altLang="zh-CN"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t>28</a:t>
            </a:fld>
            <a:endParaRPr lang="zh-CN" altLang="en-US"/>
          </a:p>
        </p:txBody>
      </p:sp>
    </p:spTree>
    <p:extLst>
      <p:ext uri="{BB962C8B-B14F-4D97-AF65-F5344CB8AC3E}">
        <p14:creationId xmlns:p14="http://schemas.microsoft.com/office/powerpoint/2010/main" val="150674894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vl="0"/>
            <a:r>
              <a:rPr lang="zh-CN" altLang="zh-CN" sz="1200" kern="1200" dirty="0">
                <a:solidFill>
                  <a:schemeClr val="tx1"/>
                </a:solidFill>
                <a:effectLst/>
                <a:latin typeface="+mn-lt"/>
                <a:ea typeface="+mn-ea"/>
                <a:cs typeface="+mn-cs"/>
              </a:rPr>
              <a:t>另外，</a:t>
            </a:r>
            <a:r>
              <a:rPr lang="zh-CN" altLang="zh-CN" sz="1200" kern="1200">
                <a:solidFill>
                  <a:schemeClr val="tx1"/>
                </a:solidFill>
                <a:effectLst/>
                <a:latin typeface="+mn-lt"/>
                <a:ea typeface="+mn-ea"/>
                <a:cs typeface="+mn-cs"/>
              </a:rPr>
              <a:t>我国指</a:t>
            </a:r>
            <a:r>
              <a:rPr lang="zh-CN" altLang="zh-CN" sz="1200" kern="1200" dirty="0">
                <a:solidFill>
                  <a:schemeClr val="tx1"/>
                </a:solidFill>
                <a:effectLst/>
                <a:latin typeface="+mn-lt"/>
                <a:ea typeface="+mn-ea"/>
                <a:cs typeface="+mn-cs"/>
              </a:rPr>
              <a:t>南根据发作期和间歇期分别提出了详细的治疗方案：一、在发作期，治疗原则是控制眩晕、对症治疗。方案包括前庭抑制剂，糖皮质激素，支持治疗，以及改善微循环药物等。二、间歇期治疗核心是从保守到破坏性的阶梯化治疗。治疗原则为减少、控制或预防眩晕发作，同时最大限度地保护患者现存的内耳功能。方法包括患者教育，调整生活方式，倍他司汀，利尿剂，鼓室注射糖皮质激素，鼓室低压脉冲治疗，鼓室注射庆大霉素</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存在听损风险</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，以及手术治疗</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内淋巴囊手术、三个半规管阻塞术、前庭神经切断术、迷路切除术等，术式从听</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前庭功能保留、部分损伤、听功能保留前庭功能丧失，直至听</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前庭功能全部丧失</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。三、前庭和听力康复治疗。在控制眩晕的基础上，尽可能保留耳蜗及前庭功能，提高患者生活质量。</a:t>
            </a:r>
          </a:p>
        </p:txBody>
      </p:sp>
      <p:sp>
        <p:nvSpPr>
          <p:cNvPr id="4" name="灯片编号占位符 3"/>
          <p:cNvSpPr>
            <a:spLocks noGrp="1"/>
          </p:cNvSpPr>
          <p:nvPr>
            <p:ph type="sldNum" sz="quarter" idx="5"/>
          </p:nvPr>
        </p:nvSpPr>
        <p:spPr/>
        <p:txBody>
          <a:bodyPr/>
          <a:lstStyle/>
          <a:p>
            <a:fld id="{85D0DACE-38E0-42D2-9336-2B707D34BC6D}" type="slidenum">
              <a:rPr lang="zh-CN" altLang="en-US" smtClean="0"/>
              <a:t>29</a:t>
            </a:fld>
            <a:endParaRPr lang="zh-CN" altLang="en-US"/>
          </a:p>
        </p:txBody>
      </p:sp>
    </p:spTree>
    <p:extLst>
      <p:ext uri="{BB962C8B-B14F-4D97-AF65-F5344CB8AC3E}">
        <p14:creationId xmlns:p14="http://schemas.microsoft.com/office/powerpoint/2010/main" val="8092596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vl="0"/>
            <a:r>
              <a:rPr lang="zh-CN" altLang="zh-CN" sz="1200" kern="1200" dirty="0">
                <a:solidFill>
                  <a:schemeClr val="tx1"/>
                </a:solidFill>
                <a:effectLst/>
                <a:latin typeface="+mn-lt"/>
                <a:ea typeface="+mn-ea"/>
                <a:cs typeface="+mn-cs"/>
              </a:rPr>
              <a:t>众所众知，眩晕</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头晕临床高发，梅尼埃病</a:t>
            </a:r>
            <a:r>
              <a:rPr lang="en-US" altLang="zh-CN" sz="1200" kern="1200" dirty="0">
                <a:solidFill>
                  <a:schemeClr val="tx1"/>
                </a:solidFill>
                <a:effectLst/>
                <a:latin typeface="+mn-lt"/>
                <a:ea typeface="+mn-ea"/>
                <a:cs typeface="+mn-cs"/>
              </a:rPr>
              <a:t>(MD)</a:t>
            </a:r>
            <a:r>
              <a:rPr lang="zh-CN" altLang="zh-CN" sz="1200" kern="1200" dirty="0">
                <a:solidFill>
                  <a:schemeClr val="tx1"/>
                </a:solidFill>
                <a:effectLst/>
                <a:latin typeface="+mn-lt"/>
                <a:ea typeface="+mn-ea"/>
                <a:cs typeface="+mn-cs"/>
              </a:rPr>
              <a:t>等多种病因需获关注：首先，眩晕</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头晕为一类临床常见病，大规模的人群研究中显示每年影响</a:t>
            </a:r>
            <a:r>
              <a:rPr lang="en-US" altLang="zh-CN" sz="1200" kern="1200" dirty="0">
                <a:solidFill>
                  <a:schemeClr val="tx1"/>
                </a:solidFill>
                <a:effectLst/>
                <a:latin typeface="+mn-lt"/>
                <a:ea typeface="+mn-ea"/>
                <a:cs typeface="+mn-cs"/>
              </a:rPr>
              <a:t>15%</a:t>
            </a:r>
            <a:r>
              <a:rPr lang="zh-CN" altLang="zh-CN" sz="1200" kern="1200" dirty="0">
                <a:solidFill>
                  <a:schemeClr val="tx1"/>
                </a:solidFill>
                <a:effectLst/>
                <a:latin typeface="+mn-lt"/>
                <a:ea typeface="+mn-ea"/>
                <a:cs typeface="+mn-cs"/>
              </a:rPr>
              <a:t>到</a:t>
            </a:r>
            <a:r>
              <a:rPr lang="en-US" altLang="zh-CN" sz="1200" kern="1200" dirty="0">
                <a:solidFill>
                  <a:schemeClr val="tx1"/>
                </a:solidFill>
                <a:effectLst/>
                <a:latin typeface="+mn-lt"/>
                <a:ea typeface="+mn-ea"/>
                <a:cs typeface="+mn-cs"/>
              </a:rPr>
              <a:t>20%</a:t>
            </a:r>
            <a:r>
              <a:rPr lang="zh-CN" altLang="zh-CN" sz="1200" kern="1200" dirty="0">
                <a:solidFill>
                  <a:schemeClr val="tx1"/>
                </a:solidFill>
                <a:effectLst/>
                <a:latin typeface="+mn-lt"/>
                <a:ea typeface="+mn-ea"/>
                <a:cs typeface="+mn-cs"/>
              </a:rPr>
              <a:t>以上的成人。病因中，梅尼埃病</a:t>
            </a:r>
            <a:r>
              <a:rPr lang="en-US" altLang="zh-CN" sz="1200" kern="1200" dirty="0">
                <a:solidFill>
                  <a:schemeClr val="tx1"/>
                </a:solidFill>
                <a:effectLst/>
                <a:latin typeface="+mn-lt"/>
                <a:ea typeface="+mn-ea"/>
                <a:cs typeface="+mn-cs"/>
              </a:rPr>
              <a:t>(MD)</a:t>
            </a:r>
            <a:r>
              <a:rPr lang="zh-CN" altLang="zh-CN" sz="1200" kern="1200" dirty="0">
                <a:solidFill>
                  <a:schemeClr val="tx1"/>
                </a:solidFill>
                <a:effectLst/>
                <a:latin typeface="+mn-lt"/>
                <a:ea typeface="+mn-ea"/>
                <a:cs typeface="+mn-cs"/>
              </a:rPr>
              <a:t>占眩晕</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头晕病例的</a:t>
            </a:r>
            <a:r>
              <a:rPr lang="en-US" altLang="zh-CN" sz="1200" kern="1200" dirty="0">
                <a:solidFill>
                  <a:schemeClr val="tx1"/>
                </a:solidFill>
                <a:effectLst/>
                <a:latin typeface="+mn-lt"/>
                <a:ea typeface="+mn-ea"/>
                <a:cs typeface="+mn-cs"/>
              </a:rPr>
              <a:t>10%~23%</a:t>
            </a:r>
            <a:r>
              <a:rPr lang="zh-CN" altLang="zh-CN" sz="1200" kern="1200" dirty="0">
                <a:solidFill>
                  <a:schemeClr val="tx1"/>
                </a:solidFill>
                <a:effectLst/>
                <a:latin typeface="+mn-lt"/>
                <a:ea typeface="+mn-ea"/>
                <a:cs typeface="+mn-cs"/>
              </a:rPr>
              <a:t>，在诸多常见周围前庭疾病及中枢前庭系统可能病变中，同样不容忽视。</a:t>
            </a:r>
            <a:endParaRPr lang="en-US" altLang="zh-CN" sz="1200" kern="1200" dirty="0">
              <a:solidFill>
                <a:schemeClr val="tx1"/>
              </a:solidFill>
              <a:effectLst/>
              <a:latin typeface="+mn-lt"/>
              <a:ea typeface="+mn-ea"/>
              <a:cs typeface="+mn-cs"/>
            </a:endParaRPr>
          </a:p>
          <a:p>
            <a:pPr lvl="0"/>
            <a:endParaRPr lang="en-US" altLang="zh-CN"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zh-CN" altLang="zh-CN" sz="1200" kern="1200" dirty="0">
                <a:solidFill>
                  <a:schemeClr val="tx1"/>
                </a:solidFill>
                <a:effectLst/>
                <a:latin typeface="+mn-lt"/>
                <a:ea typeface="+mn-ea"/>
                <a:cs typeface="+mn-cs"/>
              </a:rPr>
              <a:t>图注：</a:t>
            </a:r>
            <a:endParaRPr lang="en-US" altLang="zh-CN"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zh-CN" altLang="zh-CN" sz="1200" kern="1200" dirty="0">
                <a:solidFill>
                  <a:schemeClr val="tx1"/>
                </a:solidFill>
                <a:effectLst/>
                <a:latin typeface="+mn-lt"/>
                <a:ea typeface="+mn-ea"/>
                <a:cs typeface="+mn-cs"/>
              </a:rPr>
              <a:t>常见前庭疾病可分为周围性病变和中枢性病变。常见的周围性前庭障碍中，分开显示了影响前庭神经（左</a:t>
            </a:r>
            <a:r>
              <a:rPr lang="zh-CN" altLang="en-US" sz="1200" kern="1200" dirty="0">
                <a:solidFill>
                  <a:schemeClr val="tx1"/>
                </a:solidFill>
                <a:effectLst/>
                <a:latin typeface="+mn-lt"/>
                <a:ea typeface="+mn-ea"/>
                <a:cs typeface="+mn-cs"/>
              </a:rPr>
              <a:t>图</a:t>
            </a:r>
            <a:r>
              <a:rPr lang="zh-CN" altLang="zh-CN" sz="1200" kern="1200" dirty="0">
                <a:solidFill>
                  <a:schemeClr val="tx1"/>
                </a:solidFill>
                <a:effectLst/>
                <a:latin typeface="+mn-lt"/>
                <a:ea typeface="+mn-ea"/>
                <a:cs typeface="+mn-cs"/>
              </a:rPr>
              <a:t>）或迷路（右</a:t>
            </a:r>
            <a:r>
              <a:rPr lang="zh-CN" altLang="en-US" sz="1200" kern="1200" dirty="0">
                <a:solidFill>
                  <a:schemeClr val="tx1"/>
                </a:solidFill>
                <a:effectLst/>
                <a:latin typeface="+mn-lt"/>
                <a:ea typeface="+mn-ea"/>
                <a:cs typeface="+mn-cs"/>
              </a:rPr>
              <a:t>图</a:t>
            </a:r>
            <a:r>
              <a:rPr lang="zh-CN" altLang="zh-CN" sz="1200" kern="1200" dirty="0">
                <a:solidFill>
                  <a:schemeClr val="tx1"/>
                </a:solidFill>
                <a:effectLst/>
                <a:latin typeface="+mn-lt"/>
                <a:ea typeface="+mn-ea"/>
                <a:cs typeface="+mn-cs"/>
              </a:rPr>
              <a:t>）的常见障碍的位置。典型的前庭神经障碍包括单侧周围性前庭病（例如，前庭神经炎或前庭神经鞘瘤）、双侧前庭病以及由神经血管交叉压迫引起的前庭阵发症。迷路障碍包括由于后半规管或水平半规管管结石症引起的良性阵发性位置性眩晕、存在内淋巴积水的梅尼埃病、由于骨性缺损导致的上半规管裂综合征以及罕见的迷路缺血。另外，前庭中枢性结构病变可引起前庭中枢性头晕</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眩晕，包括前庭神经核以上传导通路（常为脑干、小脑或前庭皮层及皮层下白质）。中枢前庭系统示意图展示了从前庭核到多感官前庭皮层区域</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如顶叶</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岛叶前庭皮层（</a:t>
            </a:r>
            <a:r>
              <a:rPr lang="en-US" altLang="zh-CN" sz="1200" kern="1200" dirty="0">
                <a:solidFill>
                  <a:schemeClr val="tx1"/>
                </a:solidFill>
                <a:effectLst/>
                <a:latin typeface="+mn-lt"/>
                <a:ea typeface="+mn-ea"/>
                <a:cs typeface="+mn-cs"/>
              </a:rPr>
              <a:t>PIVC</a:t>
            </a:r>
            <a:r>
              <a:rPr lang="zh-CN" altLang="zh-CN" sz="1200" kern="1200" dirty="0">
                <a:solidFill>
                  <a:schemeClr val="tx1"/>
                </a:solidFill>
                <a:effectLst/>
                <a:latin typeface="+mn-lt"/>
                <a:ea typeface="+mn-ea"/>
                <a:cs typeface="+mn-cs"/>
              </a:rPr>
              <a:t>）和视觉皮层的内侧上颞区（</a:t>
            </a:r>
            <a:r>
              <a:rPr lang="en-US" altLang="zh-CN" sz="1200" kern="1200" dirty="0">
                <a:solidFill>
                  <a:schemeClr val="tx1"/>
                </a:solidFill>
                <a:effectLst/>
                <a:latin typeface="+mn-lt"/>
                <a:ea typeface="+mn-ea"/>
                <a:cs typeface="+mn-cs"/>
              </a:rPr>
              <a:t>MST</a:t>
            </a:r>
            <a:r>
              <a:rPr lang="zh-CN" altLang="zh-CN" sz="1200" kern="1200" dirty="0">
                <a:solidFill>
                  <a:schemeClr val="tx1"/>
                </a:solidFill>
                <a:effectLst/>
                <a:latin typeface="+mn-lt"/>
                <a:ea typeface="+mn-ea"/>
                <a:cs typeface="+mn-cs"/>
              </a:rPr>
              <a:t>）</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的双侧中枢前庭系统的结构组织。</a:t>
            </a:r>
          </a:p>
        </p:txBody>
      </p:sp>
      <p:sp>
        <p:nvSpPr>
          <p:cNvPr id="4" name="灯片编号占位符 3"/>
          <p:cNvSpPr>
            <a:spLocks noGrp="1"/>
          </p:cNvSpPr>
          <p:nvPr>
            <p:ph type="sldNum" sz="quarter" idx="5"/>
          </p:nvPr>
        </p:nvSpPr>
        <p:spPr/>
        <p:txBody>
          <a:bodyPr/>
          <a:lstStyle/>
          <a:p>
            <a:fld id="{85D0DACE-38E0-42D2-9336-2B707D34BC6D}" type="slidenum">
              <a:rPr lang="zh-CN" altLang="en-US" smtClean="0"/>
              <a:t>3</a:t>
            </a:fld>
            <a:endParaRPr lang="zh-CN" altLang="en-US"/>
          </a:p>
        </p:txBody>
      </p:sp>
    </p:spTree>
    <p:extLst>
      <p:ext uri="{BB962C8B-B14F-4D97-AF65-F5344CB8AC3E}">
        <p14:creationId xmlns:p14="http://schemas.microsoft.com/office/powerpoint/2010/main" val="383108842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vl="0"/>
            <a:r>
              <a:rPr lang="en-US" altLang="zh-CN" sz="1200" b="1" kern="1200" dirty="0">
                <a:solidFill>
                  <a:schemeClr val="tx1"/>
                </a:solidFill>
                <a:effectLst/>
                <a:latin typeface="+mn-lt"/>
                <a:ea typeface="+mn-ea"/>
                <a:cs typeface="+mn-cs"/>
              </a:rPr>
              <a:t>MD</a:t>
            </a:r>
            <a:r>
              <a:rPr lang="zh-CN" altLang="zh-CN" sz="1200" b="1" kern="1200" dirty="0">
                <a:solidFill>
                  <a:schemeClr val="tx1"/>
                </a:solidFill>
                <a:effectLst/>
                <a:latin typeface="+mn-lt"/>
                <a:ea typeface="+mn-ea"/>
                <a:cs typeface="+mn-cs"/>
              </a:rPr>
              <a:t>诊治流程思考，以更少检查获取更准确诊疗是今后临床实践的努力方向：</a:t>
            </a:r>
            <a:r>
              <a:rPr lang="zh-CN" altLang="zh-CN" sz="1200" kern="1200" dirty="0">
                <a:solidFill>
                  <a:schemeClr val="tx1"/>
                </a:solidFill>
                <a:effectLst/>
                <a:latin typeface="+mn-lt"/>
                <a:ea typeface="+mn-ea"/>
                <a:cs typeface="+mn-cs"/>
              </a:rPr>
              <a:t>如图所示为</a:t>
            </a:r>
            <a:r>
              <a:rPr lang="en-US" altLang="zh-CN" sz="1200" kern="1200" dirty="0">
                <a:solidFill>
                  <a:schemeClr val="tx1"/>
                </a:solidFill>
                <a:effectLst/>
                <a:latin typeface="+mn-lt"/>
                <a:ea typeface="+mn-ea"/>
                <a:cs typeface="+mn-cs"/>
              </a:rPr>
              <a:t>MD</a:t>
            </a:r>
            <a:r>
              <a:rPr lang="zh-CN" altLang="zh-CN" sz="1200" kern="1200" dirty="0">
                <a:solidFill>
                  <a:schemeClr val="tx1"/>
                </a:solidFill>
                <a:effectLst/>
                <a:latin typeface="+mn-lt"/>
                <a:ea typeface="+mn-ea"/>
                <a:cs typeface="+mn-cs"/>
              </a:rPr>
              <a:t>颇为复杂的诊治流程，无疑是具有挑战的，因此，需要改进</a:t>
            </a:r>
            <a:r>
              <a:rPr lang="en-US" altLang="zh-CN" sz="1200" kern="1200" dirty="0">
                <a:solidFill>
                  <a:schemeClr val="tx1"/>
                </a:solidFill>
                <a:effectLst/>
                <a:latin typeface="+mn-lt"/>
                <a:ea typeface="+mn-ea"/>
                <a:cs typeface="+mn-cs"/>
              </a:rPr>
              <a:t>MD</a:t>
            </a:r>
            <a:r>
              <a:rPr lang="zh-CN" altLang="zh-CN" sz="1200" kern="1200" dirty="0">
                <a:solidFill>
                  <a:schemeClr val="tx1"/>
                </a:solidFill>
                <a:effectLst/>
                <a:latin typeface="+mn-lt"/>
                <a:ea typeface="+mn-ea"/>
                <a:cs typeface="+mn-cs"/>
              </a:rPr>
              <a:t>临床诊断与治疗结果，以尽可能少的检查得出更准确的诊断并给以适度、适当的临床干预，提升症状控制，减少不必要的检查和药物治疗。其中，需重视</a:t>
            </a:r>
            <a:r>
              <a:rPr lang="en-US" altLang="zh-CN" sz="1200" kern="1200" dirty="0">
                <a:solidFill>
                  <a:schemeClr val="tx1"/>
                </a:solidFill>
                <a:effectLst/>
                <a:latin typeface="+mn-lt"/>
                <a:ea typeface="+mn-ea"/>
                <a:cs typeface="+mn-cs"/>
              </a:rPr>
              <a:t>MD</a:t>
            </a:r>
            <a:r>
              <a:rPr lang="zh-CN" altLang="zh-CN" sz="1200" kern="1200" dirty="0">
                <a:solidFill>
                  <a:schemeClr val="tx1"/>
                </a:solidFill>
                <a:effectLst/>
                <a:latin typeface="+mn-lt"/>
                <a:ea typeface="+mn-ea"/>
                <a:cs typeface="+mn-cs"/>
              </a:rPr>
              <a:t>患者健康教育，促进医患共同决策：①告知：向患者解释</a:t>
            </a:r>
            <a:r>
              <a:rPr lang="en-US" altLang="zh-CN" sz="1200" kern="1200" dirty="0">
                <a:solidFill>
                  <a:schemeClr val="tx1"/>
                </a:solidFill>
                <a:effectLst/>
                <a:latin typeface="+mn-lt"/>
                <a:ea typeface="+mn-ea"/>
                <a:cs typeface="+mn-cs"/>
              </a:rPr>
              <a:t>MD</a:t>
            </a:r>
            <a:r>
              <a:rPr lang="zh-CN" altLang="zh-CN" sz="1200" kern="1200" dirty="0">
                <a:solidFill>
                  <a:schemeClr val="tx1"/>
                </a:solidFill>
                <a:effectLst/>
                <a:latin typeface="+mn-lt"/>
                <a:ea typeface="+mn-ea"/>
                <a:cs typeface="+mn-cs"/>
              </a:rPr>
              <a:t>的发病原因、发作诱因、治疗方式及疾病预后，消除患者焦虑和恐惧心理，增加患者依从性。②随访：由于病情发展变化及个体差异，治疗过程中需重视随访，指导患者自我观察，记录疾病症状、病程及进展，并进行宣教。</a:t>
            </a:r>
          </a:p>
        </p:txBody>
      </p:sp>
      <p:sp>
        <p:nvSpPr>
          <p:cNvPr id="4" name="灯片编号占位符 3"/>
          <p:cNvSpPr>
            <a:spLocks noGrp="1"/>
          </p:cNvSpPr>
          <p:nvPr>
            <p:ph type="sldNum" sz="quarter" idx="5"/>
          </p:nvPr>
        </p:nvSpPr>
        <p:spPr/>
        <p:txBody>
          <a:bodyPr/>
          <a:lstStyle/>
          <a:p>
            <a:fld id="{85D0DACE-38E0-42D2-9336-2B707D34BC6D}" type="slidenum">
              <a:rPr lang="zh-CN" altLang="en-US" smtClean="0"/>
              <a:t>30</a:t>
            </a:fld>
            <a:endParaRPr lang="zh-CN" altLang="en-US"/>
          </a:p>
        </p:txBody>
      </p:sp>
    </p:spTree>
    <p:extLst>
      <p:ext uri="{BB962C8B-B14F-4D97-AF65-F5344CB8AC3E}">
        <p14:creationId xmlns:p14="http://schemas.microsoft.com/office/powerpoint/2010/main" val="57582244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5D0DACE-38E0-42D2-9336-2B707D34BC6D}" type="slidenum">
              <a:rPr lang="zh-CN" altLang="en-US" smtClean="0"/>
              <a:t>31</a:t>
            </a:fld>
            <a:endParaRPr lang="zh-CN" altLang="en-US"/>
          </a:p>
        </p:txBody>
      </p:sp>
    </p:spTree>
    <p:extLst>
      <p:ext uri="{BB962C8B-B14F-4D97-AF65-F5344CB8AC3E}">
        <p14:creationId xmlns:p14="http://schemas.microsoft.com/office/powerpoint/2010/main" val="242210275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5D0DACE-38E0-42D2-9336-2B707D34BC6D}" type="slidenum">
              <a:rPr lang="zh-CN" altLang="en-US" smtClean="0"/>
              <a:t>32</a:t>
            </a:fld>
            <a:endParaRPr lang="zh-CN" altLang="en-US"/>
          </a:p>
        </p:txBody>
      </p:sp>
    </p:spTree>
    <p:extLst>
      <p:ext uri="{BB962C8B-B14F-4D97-AF65-F5344CB8AC3E}">
        <p14:creationId xmlns:p14="http://schemas.microsoft.com/office/powerpoint/2010/main" val="404983452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zh-CN" altLang="zh-CN" sz="1200" kern="1200" dirty="0">
                <a:solidFill>
                  <a:schemeClr val="tx1"/>
                </a:solidFill>
                <a:effectLst/>
                <a:latin typeface="+mn-lt"/>
                <a:ea typeface="+mn-ea"/>
                <a:cs typeface="+mn-cs"/>
              </a:rPr>
              <a:t>最后，我们对今天分享的话题内容做一个简要的回顾：一、</a:t>
            </a:r>
            <a:r>
              <a:rPr lang="en-US" altLang="zh-CN" sz="1200" kern="1200" dirty="0">
                <a:solidFill>
                  <a:schemeClr val="tx1"/>
                </a:solidFill>
                <a:effectLst/>
                <a:latin typeface="+mn-lt"/>
                <a:ea typeface="+mn-ea"/>
                <a:cs typeface="+mn-cs"/>
              </a:rPr>
              <a:t>MD</a:t>
            </a:r>
            <a:r>
              <a:rPr lang="zh-CN" altLang="zh-CN" sz="1200" kern="1200" dirty="0">
                <a:solidFill>
                  <a:schemeClr val="tx1"/>
                </a:solidFill>
                <a:effectLst/>
                <a:latin typeface="+mn-lt"/>
                <a:ea typeface="+mn-ea"/>
                <a:cs typeface="+mn-cs"/>
              </a:rPr>
              <a:t>疾病现状与挑战。梅尼埃病</a:t>
            </a:r>
            <a:r>
              <a:rPr lang="en-US" altLang="zh-CN" sz="1200" kern="1200" dirty="0">
                <a:solidFill>
                  <a:schemeClr val="tx1"/>
                </a:solidFill>
                <a:effectLst/>
                <a:latin typeface="+mn-lt"/>
                <a:ea typeface="+mn-ea"/>
                <a:cs typeface="+mn-cs"/>
              </a:rPr>
              <a:t>(MD)</a:t>
            </a:r>
            <a:r>
              <a:rPr lang="zh-CN" altLang="zh-CN" sz="1200" kern="1200" dirty="0">
                <a:solidFill>
                  <a:schemeClr val="tx1"/>
                </a:solidFill>
                <a:effectLst/>
                <a:latin typeface="+mn-lt"/>
                <a:ea typeface="+mn-ea"/>
                <a:cs typeface="+mn-cs"/>
              </a:rPr>
              <a:t>是常见的耳源性眩晕疾病，病因不明，其症状多样且具有异质性，并可能与其他内耳疾病重叠，临床诊疗面临挑战。二、</a:t>
            </a:r>
            <a:r>
              <a:rPr lang="en-US" altLang="zh-CN" sz="1200" kern="1200" dirty="0">
                <a:solidFill>
                  <a:schemeClr val="tx1"/>
                </a:solidFill>
                <a:effectLst/>
                <a:latin typeface="+mn-lt"/>
                <a:ea typeface="+mn-ea"/>
                <a:cs typeface="+mn-cs"/>
              </a:rPr>
              <a:t>MD</a:t>
            </a:r>
            <a:r>
              <a:rPr lang="zh-CN" altLang="zh-CN" sz="1200" kern="1200" dirty="0">
                <a:solidFill>
                  <a:schemeClr val="tx1"/>
                </a:solidFill>
                <a:effectLst/>
                <a:latin typeface="+mn-lt"/>
                <a:ea typeface="+mn-ea"/>
                <a:cs typeface="+mn-cs"/>
              </a:rPr>
              <a:t>诊断要素与评估。熟悉病因诊断流程，详细询问病史、收集典型四联征表现，结合恰当的听</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前庭功能检查、影像学检查等，必要时可多次复查，从而达成早期准确的</a:t>
            </a:r>
            <a:r>
              <a:rPr lang="en-US" altLang="zh-CN" sz="1200" kern="1200" dirty="0">
                <a:solidFill>
                  <a:schemeClr val="tx1"/>
                </a:solidFill>
                <a:effectLst/>
                <a:latin typeface="+mn-lt"/>
                <a:ea typeface="+mn-ea"/>
                <a:cs typeface="+mn-cs"/>
              </a:rPr>
              <a:t>MD</a:t>
            </a:r>
            <a:r>
              <a:rPr lang="zh-CN" altLang="zh-CN" sz="1200" kern="1200" dirty="0">
                <a:solidFill>
                  <a:schemeClr val="tx1"/>
                </a:solidFill>
                <a:effectLst/>
                <a:latin typeface="+mn-lt"/>
                <a:ea typeface="+mn-ea"/>
                <a:cs typeface="+mn-cs"/>
              </a:rPr>
              <a:t>诊断。三、</a:t>
            </a:r>
            <a:r>
              <a:rPr lang="en-US" altLang="zh-CN" sz="1200" kern="1200" dirty="0">
                <a:solidFill>
                  <a:schemeClr val="tx1"/>
                </a:solidFill>
                <a:effectLst/>
                <a:latin typeface="+mn-lt"/>
                <a:ea typeface="+mn-ea"/>
                <a:cs typeface="+mn-cs"/>
              </a:rPr>
              <a:t>MD</a:t>
            </a:r>
            <a:r>
              <a:rPr lang="zh-CN" altLang="zh-CN" sz="1200" kern="1200" dirty="0">
                <a:solidFill>
                  <a:schemeClr val="tx1"/>
                </a:solidFill>
                <a:effectLst/>
                <a:latin typeface="+mn-lt"/>
                <a:ea typeface="+mn-ea"/>
                <a:cs typeface="+mn-cs"/>
              </a:rPr>
              <a:t>鉴别诊断与治疗。明确</a:t>
            </a:r>
            <a:r>
              <a:rPr lang="en-US" altLang="zh-CN" sz="1200" kern="1200" dirty="0">
                <a:solidFill>
                  <a:schemeClr val="tx1"/>
                </a:solidFill>
                <a:effectLst/>
                <a:latin typeface="+mn-lt"/>
                <a:ea typeface="+mn-ea"/>
                <a:cs typeface="+mn-cs"/>
              </a:rPr>
              <a:t>MD</a:t>
            </a:r>
            <a:r>
              <a:rPr lang="zh-CN" altLang="zh-CN" sz="1200" kern="1200" dirty="0">
                <a:solidFill>
                  <a:schemeClr val="tx1"/>
                </a:solidFill>
                <a:effectLst/>
                <a:latin typeface="+mn-lt"/>
                <a:ea typeface="+mn-ea"/>
                <a:cs typeface="+mn-cs"/>
              </a:rPr>
              <a:t>诊断标准及临床分期，开拓诊断思维，积极鉴别、排除其他眩晕和</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或</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听损症状相关疾病，指导针对性的治疗方案，提升症状控制、保留内耳功能。</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altLang="zh-CN" sz="1200"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t>33</a:t>
            </a:fld>
            <a:endParaRPr lang="zh-CN" altLang="en-US"/>
          </a:p>
        </p:txBody>
      </p:sp>
    </p:spTree>
    <p:extLst>
      <p:ext uri="{BB962C8B-B14F-4D97-AF65-F5344CB8AC3E}">
        <p14:creationId xmlns:p14="http://schemas.microsoft.com/office/powerpoint/2010/main" val="368903803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zh-CN" sz="1200" kern="1200" dirty="0">
                <a:solidFill>
                  <a:schemeClr val="tx1"/>
                </a:solidFill>
                <a:effectLst/>
                <a:latin typeface="+mn-lt"/>
                <a:ea typeface="+mn-ea"/>
                <a:cs typeface="+mn-cs"/>
              </a:rPr>
              <a:t>感谢各位的倾听！本次的分享到此结束，欢迎大家提问和讨论。</a:t>
            </a:r>
          </a:p>
        </p:txBody>
      </p:sp>
      <p:sp>
        <p:nvSpPr>
          <p:cNvPr id="4" name="灯片编号占位符 3"/>
          <p:cNvSpPr>
            <a:spLocks noGrp="1"/>
          </p:cNvSpPr>
          <p:nvPr>
            <p:ph type="sldNum" sz="quarter" idx="5"/>
          </p:nvPr>
        </p:nvSpPr>
        <p:spPr/>
        <p:txBody>
          <a:bodyPr/>
          <a:lstStyle/>
          <a:p>
            <a:fld id="{85D0DACE-38E0-42D2-9336-2B707D34BC6D}" type="slidenum">
              <a:rPr lang="zh-CN" altLang="en-US" smtClean="0"/>
              <a:t>34</a:t>
            </a:fld>
            <a:endParaRPr lang="zh-CN" altLang="en-US"/>
          </a:p>
        </p:txBody>
      </p:sp>
    </p:spTree>
    <p:extLst>
      <p:ext uri="{BB962C8B-B14F-4D97-AF65-F5344CB8AC3E}">
        <p14:creationId xmlns:p14="http://schemas.microsoft.com/office/powerpoint/2010/main" val="12742012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vl="0"/>
            <a:r>
              <a:rPr lang="zh-CN" altLang="zh-CN" sz="1200" kern="1200" dirty="0">
                <a:solidFill>
                  <a:schemeClr val="tx1"/>
                </a:solidFill>
                <a:effectLst/>
                <a:latin typeface="+mn-lt"/>
                <a:ea typeface="+mn-ea"/>
                <a:cs typeface="+mn-cs"/>
              </a:rPr>
              <a:t>从疾病概况上看，梅尼埃病</a:t>
            </a:r>
            <a:r>
              <a:rPr lang="en-US" altLang="zh-CN" sz="1200" kern="1200" dirty="0">
                <a:solidFill>
                  <a:schemeClr val="tx1"/>
                </a:solidFill>
                <a:effectLst/>
                <a:latin typeface="+mn-lt"/>
                <a:ea typeface="+mn-ea"/>
                <a:cs typeface="+mn-cs"/>
              </a:rPr>
              <a:t>(MD)</a:t>
            </a:r>
            <a:r>
              <a:rPr lang="zh-CN" altLang="zh-CN" sz="1200" kern="1200" dirty="0">
                <a:solidFill>
                  <a:schemeClr val="tx1"/>
                </a:solidFill>
                <a:effectLst/>
                <a:latin typeface="+mn-lt"/>
                <a:ea typeface="+mn-ea"/>
                <a:cs typeface="+mn-cs"/>
              </a:rPr>
              <a:t>是常见的耳源性眩晕疾病：临床定义中，梅尼埃病</a:t>
            </a:r>
            <a:r>
              <a:rPr lang="en-US" altLang="zh-CN" sz="1200" kern="1200" dirty="0">
                <a:solidFill>
                  <a:schemeClr val="tx1"/>
                </a:solidFill>
                <a:effectLst/>
                <a:latin typeface="+mn-lt"/>
                <a:ea typeface="+mn-ea"/>
                <a:cs typeface="+mn-cs"/>
              </a:rPr>
              <a:t>(MD)</a:t>
            </a:r>
            <a:r>
              <a:rPr lang="zh-CN" altLang="zh-CN" sz="1200" kern="1200" dirty="0">
                <a:solidFill>
                  <a:schemeClr val="tx1"/>
                </a:solidFill>
                <a:effectLst/>
                <a:latin typeface="+mn-lt"/>
                <a:ea typeface="+mn-ea"/>
                <a:cs typeface="+mn-cs"/>
              </a:rPr>
              <a:t>是一种原因不明的、以膜迷路积水为主要病理特征的内耳病，临床表现为发作性眩晕、波动性听力下降、耳鸣和</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或</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耳闷胀感。文献报道的</a:t>
            </a:r>
            <a:r>
              <a:rPr lang="en-US" altLang="zh-CN" sz="1200" kern="1200" dirty="0">
                <a:solidFill>
                  <a:schemeClr val="tx1"/>
                </a:solidFill>
                <a:effectLst/>
                <a:latin typeface="+mn-lt"/>
                <a:ea typeface="+mn-ea"/>
                <a:cs typeface="+mn-cs"/>
              </a:rPr>
              <a:t>MD</a:t>
            </a:r>
            <a:r>
              <a:rPr lang="zh-CN" altLang="zh-CN" sz="1200" kern="1200" dirty="0">
                <a:solidFill>
                  <a:schemeClr val="tx1"/>
                </a:solidFill>
                <a:effectLst/>
                <a:latin typeface="+mn-lt"/>
                <a:ea typeface="+mn-ea"/>
                <a:cs typeface="+mn-cs"/>
              </a:rPr>
              <a:t>发病及患病率差异较大，具有以下流行病学特征：</a:t>
            </a:r>
            <a:endParaRPr lang="en-US" altLang="zh-CN"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zh-CN" altLang="zh-CN" sz="1200" kern="1200" dirty="0">
                <a:solidFill>
                  <a:schemeClr val="tx1"/>
                </a:solidFill>
                <a:effectLst/>
                <a:latin typeface="+mn-lt"/>
                <a:ea typeface="+mn-ea"/>
                <a:cs typeface="+mn-cs"/>
              </a:rPr>
              <a:t>人口学特征方面：年龄上，</a:t>
            </a:r>
            <a:r>
              <a:rPr lang="en-US" altLang="zh-CN" sz="1200" kern="1200" dirty="0">
                <a:solidFill>
                  <a:schemeClr val="tx1"/>
                </a:solidFill>
                <a:effectLst/>
                <a:latin typeface="+mn-lt"/>
                <a:ea typeface="+mn-ea"/>
                <a:cs typeface="+mn-cs"/>
              </a:rPr>
              <a:t>MD</a:t>
            </a:r>
            <a:r>
              <a:rPr lang="zh-CN" altLang="zh-CN" sz="1200" kern="1200" dirty="0">
                <a:solidFill>
                  <a:schemeClr val="tx1"/>
                </a:solidFill>
                <a:effectLst/>
                <a:latin typeface="+mn-lt"/>
                <a:ea typeface="+mn-ea"/>
                <a:cs typeface="+mn-cs"/>
              </a:rPr>
              <a:t>在任何年龄段均可发病，</a:t>
            </a:r>
            <a:r>
              <a:rPr lang="en-US" altLang="zh-CN" sz="1200" kern="1200" dirty="0">
                <a:solidFill>
                  <a:schemeClr val="tx1"/>
                </a:solidFill>
                <a:effectLst/>
                <a:latin typeface="+mn-lt"/>
                <a:ea typeface="+mn-ea"/>
                <a:cs typeface="+mn-cs"/>
              </a:rPr>
              <a:t>40~60</a:t>
            </a:r>
            <a:r>
              <a:rPr lang="zh-CN" altLang="zh-CN" sz="1200" kern="1200" dirty="0">
                <a:solidFill>
                  <a:schemeClr val="tx1"/>
                </a:solidFill>
                <a:effectLst/>
                <a:latin typeface="+mn-lt"/>
                <a:ea typeface="+mn-ea"/>
                <a:cs typeface="+mn-cs"/>
              </a:rPr>
              <a:t>岁高发；</a:t>
            </a:r>
            <a:r>
              <a:rPr lang="en-US" altLang="zh-CN" sz="1200" kern="1200" dirty="0">
                <a:solidFill>
                  <a:schemeClr val="tx1"/>
                </a:solidFill>
                <a:effectLst/>
                <a:latin typeface="+mn-lt"/>
                <a:ea typeface="+mn-ea"/>
                <a:cs typeface="+mn-cs"/>
              </a:rPr>
              <a:t>65</a:t>
            </a:r>
            <a:r>
              <a:rPr lang="zh-CN" altLang="zh-CN" sz="1200" kern="1200" dirty="0">
                <a:solidFill>
                  <a:schemeClr val="tx1"/>
                </a:solidFill>
                <a:effectLst/>
                <a:latin typeface="+mn-lt"/>
                <a:ea typeface="+mn-ea"/>
                <a:cs typeface="+mn-cs"/>
              </a:rPr>
              <a:t>岁及以上发病患者占</a:t>
            </a:r>
            <a:r>
              <a:rPr lang="en-US" altLang="zh-CN" sz="1200" kern="1200" dirty="0">
                <a:solidFill>
                  <a:schemeClr val="tx1"/>
                </a:solidFill>
                <a:effectLst/>
                <a:latin typeface="+mn-lt"/>
                <a:ea typeface="+mn-ea"/>
                <a:cs typeface="+mn-cs"/>
              </a:rPr>
              <a:t>10%</a:t>
            </a:r>
            <a:r>
              <a:rPr lang="zh-CN" altLang="zh-CN" sz="1200" kern="1200" dirty="0">
                <a:solidFill>
                  <a:schemeClr val="tx1"/>
                </a:solidFill>
                <a:effectLst/>
                <a:latin typeface="+mn-lt"/>
                <a:ea typeface="+mn-ea"/>
                <a:cs typeface="+mn-cs"/>
              </a:rPr>
              <a:t>，小于</a:t>
            </a:r>
            <a:r>
              <a:rPr lang="en-US" altLang="zh-CN" sz="1200" kern="1200" dirty="0">
                <a:solidFill>
                  <a:schemeClr val="tx1"/>
                </a:solidFill>
                <a:effectLst/>
                <a:latin typeface="+mn-lt"/>
                <a:ea typeface="+mn-ea"/>
                <a:cs typeface="+mn-cs"/>
              </a:rPr>
              <a:t>18</a:t>
            </a:r>
            <a:r>
              <a:rPr lang="zh-CN" altLang="zh-CN" sz="1200" kern="1200" dirty="0">
                <a:solidFill>
                  <a:schemeClr val="tx1"/>
                </a:solidFill>
                <a:effectLst/>
                <a:latin typeface="+mn-lt"/>
                <a:ea typeface="+mn-ea"/>
                <a:cs typeface="+mn-cs"/>
              </a:rPr>
              <a:t>岁发病的患者不到</a:t>
            </a:r>
            <a:r>
              <a:rPr lang="en-US" altLang="zh-CN" sz="1200" kern="1200" dirty="0">
                <a:solidFill>
                  <a:schemeClr val="tx1"/>
                </a:solidFill>
                <a:effectLst/>
                <a:latin typeface="+mn-lt"/>
                <a:ea typeface="+mn-ea"/>
                <a:cs typeface="+mn-cs"/>
              </a:rPr>
              <a:t>3%</a:t>
            </a:r>
            <a:r>
              <a:rPr lang="zh-CN" altLang="zh-CN" sz="1200" kern="1200" dirty="0">
                <a:solidFill>
                  <a:schemeClr val="tx1"/>
                </a:solidFill>
                <a:effectLst/>
                <a:latin typeface="+mn-lt"/>
                <a:ea typeface="+mn-ea"/>
                <a:cs typeface="+mn-cs"/>
              </a:rPr>
              <a:t>。随年龄增长，患病率逐渐升高。性别上，</a:t>
            </a:r>
            <a:r>
              <a:rPr lang="en-US" altLang="zh-CN" sz="1200" kern="1200" dirty="0">
                <a:solidFill>
                  <a:schemeClr val="tx1"/>
                </a:solidFill>
                <a:effectLst/>
                <a:latin typeface="+mn-lt"/>
                <a:ea typeface="+mn-ea"/>
                <a:cs typeface="+mn-cs"/>
              </a:rPr>
              <a:t>MD</a:t>
            </a:r>
            <a:r>
              <a:rPr lang="zh-CN" altLang="zh-CN" sz="1200" kern="1200" dirty="0">
                <a:solidFill>
                  <a:schemeClr val="tx1"/>
                </a:solidFill>
                <a:effectLst/>
                <a:latin typeface="+mn-lt"/>
                <a:ea typeface="+mn-ea"/>
                <a:cs typeface="+mn-cs"/>
              </a:rPr>
              <a:t>患者中女性略占优势，女性与男性的性别比约为</a:t>
            </a:r>
            <a:r>
              <a:rPr lang="en-US" altLang="zh-CN" sz="1200" kern="1200" dirty="0">
                <a:solidFill>
                  <a:schemeClr val="tx1"/>
                </a:solidFill>
                <a:effectLst/>
                <a:latin typeface="+mn-lt"/>
                <a:ea typeface="+mn-ea"/>
                <a:cs typeface="+mn-cs"/>
              </a:rPr>
              <a:t>1.3:1</a:t>
            </a:r>
            <a:r>
              <a:rPr lang="zh-CN" altLang="zh-CN" sz="1200" kern="1200" dirty="0">
                <a:solidFill>
                  <a:schemeClr val="tx1"/>
                </a:solidFill>
                <a:effectLst/>
                <a:latin typeface="+mn-lt"/>
                <a:ea typeface="+mn-ea"/>
                <a:cs typeface="+mn-cs"/>
              </a:rPr>
              <a:t>。另外，</a:t>
            </a:r>
            <a:r>
              <a:rPr lang="en-US" altLang="zh-CN" sz="1200" kern="1200" dirty="0">
                <a:solidFill>
                  <a:schemeClr val="tx1"/>
                </a:solidFill>
                <a:effectLst/>
                <a:latin typeface="+mn-lt"/>
                <a:ea typeface="+mn-ea"/>
                <a:cs typeface="+mn-cs"/>
              </a:rPr>
              <a:t>MD</a:t>
            </a:r>
            <a:r>
              <a:rPr lang="zh-CN" altLang="zh-CN" sz="1200" kern="1200" dirty="0">
                <a:solidFill>
                  <a:schemeClr val="tx1"/>
                </a:solidFill>
                <a:effectLst/>
                <a:latin typeface="+mn-lt"/>
                <a:ea typeface="+mn-ea"/>
                <a:cs typeface="+mn-cs"/>
              </a:rPr>
              <a:t>患者存在家族聚集倾向。</a:t>
            </a:r>
            <a:r>
              <a:rPr lang="en-US" altLang="zh-CN" sz="1200" kern="1200" dirty="0">
                <a:solidFill>
                  <a:schemeClr val="tx1"/>
                </a:solidFill>
                <a:effectLst/>
                <a:latin typeface="+mn-lt"/>
                <a:ea typeface="+mn-ea"/>
                <a:cs typeface="+mn-cs"/>
              </a:rPr>
              <a:t>10%~20%</a:t>
            </a:r>
            <a:r>
              <a:rPr lang="zh-CN" altLang="zh-CN" sz="1200" kern="1200" dirty="0">
                <a:solidFill>
                  <a:schemeClr val="tx1"/>
                </a:solidFill>
                <a:effectLst/>
                <a:latin typeface="+mn-lt"/>
                <a:ea typeface="+mn-ea"/>
                <a:cs typeface="+mn-cs"/>
              </a:rPr>
              <a:t>的患者存在家族聚集性。家族性</a:t>
            </a:r>
            <a:r>
              <a:rPr lang="en-US" altLang="zh-CN" sz="1200" kern="1200" dirty="0">
                <a:solidFill>
                  <a:schemeClr val="tx1"/>
                </a:solidFill>
                <a:effectLst/>
                <a:latin typeface="+mn-lt"/>
                <a:ea typeface="+mn-ea"/>
                <a:cs typeface="+mn-cs"/>
              </a:rPr>
              <a:t>MD</a:t>
            </a:r>
            <a:r>
              <a:rPr lang="zh-CN" altLang="zh-CN" sz="1200" kern="1200" dirty="0">
                <a:solidFill>
                  <a:schemeClr val="tx1"/>
                </a:solidFill>
                <a:effectLst/>
                <a:latin typeface="+mn-lt"/>
                <a:ea typeface="+mn-ea"/>
                <a:cs typeface="+mn-cs"/>
              </a:rPr>
              <a:t>有多种遗传方式，最常见为常染色体显性遗传。</a:t>
            </a:r>
            <a:endParaRPr lang="en-US" altLang="zh-CN"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zh-CN" altLang="zh-CN" sz="1200" kern="1200" dirty="0">
                <a:solidFill>
                  <a:schemeClr val="tx1"/>
                </a:solidFill>
                <a:effectLst/>
                <a:latin typeface="+mn-lt"/>
                <a:ea typeface="+mn-ea"/>
                <a:cs typeface="+mn-cs"/>
              </a:rPr>
              <a:t>疾病特征方面：初起病时常仅累及单侧耳，随疾病发展，可逐渐累及双耳。一项</a:t>
            </a:r>
            <a:r>
              <a:rPr lang="en-US" altLang="zh-CN" sz="1200" kern="1200" dirty="0">
                <a:solidFill>
                  <a:schemeClr val="tx1"/>
                </a:solidFill>
                <a:effectLst/>
                <a:latin typeface="+mn-lt"/>
                <a:ea typeface="+mn-ea"/>
                <a:cs typeface="+mn-cs"/>
              </a:rPr>
              <a:t>2025</a:t>
            </a:r>
            <a:r>
              <a:rPr lang="zh-CN" altLang="zh-CN" sz="1200" kern="1200" dirty="0">
                <a:solidFill>
                  <a:schemeClr val="tx1"/>
                </a:solidFill>
                <a:effectLst/>
                <a:latin typeface="+mn-lt"/>
                <a:ea typeface="+mn-ea"/>
                <a:cs typeface="+mn-cs"/>
              </a:rPr>
              <a:t>年发表的最新</a:t>
            </a:r>
            <a:r>
              <a:rPr lang="en-US" altLang="zh-CN" sz="1200" kern="1200" dirty="0">
                <a:solidFill>
                  <a:schemeClr val="tx1"/>
                </a:solidFill>
                <a:effectLst/>
                <a:latin typeface="+mn-lt"/>
                <a:ea typeface="+mn-ea"/>
                <a:cs typeface="+mn-cs"/>
              </a:rPr>
              <a:t>Meta</a:t>
            </a:r>
            <a:r>
              <a:rPr lang="zh-CN" altLang="zh-CN" sz="1200" kern="1200" dirty="0">
                <a:solidFill>
                  <a:schemeClr val="tx1"/>
                </a:solidFill>
                <a:effectLst/>
                <a:latin typeface="+mn-lt"/>
                <a:ea typeface="+mn-ea"/>
                <a:cs typeface="+mn-cs"/>
              </a:rPr>
              <a:t>分析显示，单侧</a:t>
            </a:r>
            <a:r>
              <a:rPr lang="en-US" altLang="zh-CN" sz="1200" kern="1200" dirty="0">
                <a:solidFill>
                  <a:schemeClr val="tx1"/>
                </a:solidFill>
                <a:effectLst/>
                <a:latin typeface="+mn-lt"/>
                <a:ea typeface="+mn-ea"/>
                <a:cs typeface="+mn-cs"/>
              </a:rPr>
              <a:t>MD</a:t>
            </a:r>
            <a:r>
              <a:rPr lang="zh-CN" altLang="zh-CN" sz="1200" kern="1200" dirty="0">
                <a:solidFill>
                  <a:schemeClr val="tx1"/>
                </a:solidFill>
                <a:effectLst/>
                <a:latin typeface="+mn-lt"/>
                <a:ea typeface="+mn-ea"/>
                <a:cs typeface="+mn-cs"/>
              </a:rPr>
              <a:t>进展为双侧的风险为</a:t>
            </a:r>
            <a:r>
              <a:rPr lang="en-US" altLang="zh-CN" sz="1200" kern="1200" dirty="0">
                <a:solidFill>
                  <a:schemeClr val="tx1"/>
                </a:solidFill>
                <a:effectLst/>
                <a:latin typeface="+mn-lt"/>
                <a:ea typeface="+mn-ea"/>
                <a:cs typeface="+mn-cs"/>
              </a:rPr>
              <a:t>13%(95% CI 12</a:t>
            </a:r>
            <a:r>
              <a:rPr lang="zh-CN" altLang="zh-CN" sz="1200" kern="1200" dirty="0">
                <a:solidFill>
                  <a:schemeClr val="tx1"/>
                </a:solidFill>
                <a:effectLst/>
                <a:latin typeface="+mn-lt"/>
                <a:ea typeface="+mn-ea"/>
                <a:cs typeface="+mn-cs"/>
              </a:rPr>
              <a:t>–</a:t>
            </a:r>
            <a:r>
              <a:rPr lang="en-US" altLang="zh-CN" sz="1200" kern="1200" dirty="0">
                <a:solidFill>
                  <a:schemeClr val="tx1"/>
                </a:solidFill>
                <a:effectLst/>
                <a:latin typeface="+mn-lt"/>
                <a:ea typeface="+mn-ea"/>
                <a:cs typeface="+mn-cs"/>
              </a:rPr>
              <a:t>15%)</a:t>
            </a:r>
            <a:r>
              <a:rPr lang="zh-CN" altLang="zh-CN" sz="1200" kern="1200" dirty="0">
                <a:solidFill>
                  <a:schemeClr val="tx1"/>
                </a:solidFill>
                <a:effectLst/>
                <a:latin typeface="+mn-lt"/>
                <a:ea typeface="+mn-ea"/>
                <a:cs typeface="+mn-cs"/>
              </a:rPr>
              <a:t>，平均转变时间为</a:t>
            </a:r>
            <a:r>
              <a:rPr lang="en-US" altLang="zh-CN" sz="1200" kern="1200" dirty="0">
                <a:solidFill>
                  <a:schemeClr val="tx1"/>
                </a:solidFill>
                <a:effectLst/>
                <a:latin typeface="+mn-lt"/>
                <a:ea typeface="+mn-ea"/>
                <a:cs typeface="+mn-cs"/>
              </a:rPr>
              <a:t>8.2</a:t>
            </a:r>
            <a:r>
              <a:rPr lang="zh-CN" altLang="zh-CN" sz="1200" kern="1200" dirty="0">
                <a:solidFill>
                  <a:schemeClr val="tx1"/>
                </a:solidFill>
                <a:effectLst/>
                <a:latin typeface="+mn-lt"/>
                <a:ea typeface="+mn-ea"/>
                <a:cs typeface="+mn-cs"/>
              </a:rPr>
              <a:t>年</a:t>
            </a:r>
            <a:r>
              <a:rPr lang="en-US" altLang="zh-CN" sz="1200" kern="1200" dirty="0">
                <a:solidFill>
                  <a:schemeClr val="tx1"/>
                </a:solidFill>
                <a:effectLst/>
                <a:latin typeface="+mn-lt"/>
                <a:ea typeface="+mn-ea"/>
                <a:cs typeface="+mn-cs"/>
              </a:rPr>
              <a:t>(95% CI 5.9–10.6)</a:t>
            </a:r>
            <a:r>
              <a:rPr lang="zh-CN" altLang="zh-CN" sz="1200" kern="1200" dirty="0">
                <a:solidFill>
                  <a:schemeClr val="tx1"/>
                </a:solidFill>
                <a:effectLst/>
                <a:latin typeface="+mn-lt"/>
                <a:ea typeface="+mn-ea"/>
                <a:cs typeface="+mn-cs"/>
              </a:rPr>
              <a:t>。</a:t>
            </a:r>
          </a:p>
        </p:txBody>
      </p:sp>
      <p:sp>
        <p:nvSpPr>
          <p:cNvPr id="4" name="灯片编号占位符 3"/>
          <p:cNvSpPr>
            <a:spLocks noGrp="1"/>
          </p:cNvSpPr>
          <p:nvPr>
            <p:ph type="sldNum" sz="quarter" idx="5"/>
          </p:nvPr>
        </p:nvSpPr>
        <p:spPr/>
        <p:txBody>
          <a:bodyPr/>
          <a:lstStyle/>
          <a:p>
            <a:fld id="{85D0DACE-38E0-42D2-9336-2B707D34BC6D}" type="slidenum">
              <a:rPr lang="zh-CN" altLang="en-US" smtClean="0"/>
              <a:t>4</a:t>
            </a:fld>
            <a:endParaRPr lang="zh-CN" altLang="en-US"/>
          </a:p>
        </p:txBody>
      </p:sp>
    </p:spTree>
    <p:extLst>
      <p:ext uri="{BB962C8B-B14F-4D97-AF65-F5344CB8AC3E}">
        <p14:creationId xmlns:p14="http://schemas.microsoft.com/office/powerpoint/2010/main" val="31634044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vl="0"/>
            <a:r>
              <a:rPr lang="en-US" altLang="zh-CN" sz="1200" b="1" kern="1200" dirty="0">
                <a:solidFill>
                  <a:schemeClr val="tx1"/>
                </a:solidFill>
                <a:effectLst/>
                <a:latin typeface="+mn-lt"/>
                <a:ea typeface="+mn-ea"/>
                <a:cs typeface="+mn-cs"/>
              </a:rPr>
              <a:t>MD</a:t>
            </a:r>
            <a:r>
              <a:rPr lang="zh-CN" altLang="zh-CN" sz="1200" b="1" kern="1200" dirty="0">
                <a:solidFill>
                  <a:schemeClr val="tx1"/>
                </a:solidFill>
                <a:effectLst/>
                <a:latin typeface="+mn-lt"/>
                <a:ea typeface="+mn-ea"/>
                <a:cs typeface="+mn-cs"/>
              </a:rPr>
              <a:t>病因不明，多种致病与诱发因素参与内淋巴积水产生</a:t>
            </a:r>
            <a:r>
              <a:rPr lang="zh-CN" altLang="zh-CN" sz="1200" kern="1200" dirty="0">
                <a:solidFill>
                  <a:schemeClr val="tx1"/>
                </a:solidFill>
                <a:effectLst/>
                <a:latin typeface="+mn-lt"/>
                <a:ea typeface="+mn-ea"/>
                <a:cs typeface="+mn-cs"/>
              </a:rPr>
              <a:t>：从发病机制上看，目前仍认为</a:t>
            </a:r>
            <a:r>
              <a:rPr lang="en-US" altLang="zh-CN" sz="1200" kern="1200" dirty="0">
                <a:solidFill>
                  <a:schemeClr val="tx1"/>
                </a:solidFill>
                <a:effectLst/>
                <a:latin typeface="+mn-lt"/>
                <a:ea typeface="+mn-ea"/>
                <a:cs typeface="+mn-cs"/>
              </a:rPr>
              <a:t>MD</a:t>
            </a:r>
            <a:r>
              <a:rPr lang="zh-CN" altLang="zh-CN" sz="1200" kern="1200" dirty="0">
                <a:solidFill>
                  <a:schemeClr val="tx1"/>
                </a:solidFill>
                <a:effectLst/>
                <a:latin typeface="+mn-lt"/>
                <a:ea typeface="+mn-ea"/>
                <a:cs typeface="+mn-cs"/>
              </a:rPr>
              <a:t>具有特发性，图示</a:t>
            </a:r>
            <a:r>
              <a:rPr lang="en-US" altLang="zh-CN" sz="1200" kern="1200" dirty="0">
                <a:solidFill>
                  <a:schemeClr val="tx1"/>
                </a:solidFill>
                <a:effectLst/>
                <a:latin typeface="+mn-lt"/>
                <a:ea typeface="+mn-ea"/>
                <a:cs typeface="+mn-cs"/>
              </a:rPr>
              <a:t>MD</a:t>
            </a:r>
            <a:r>
              <a:rPr lang="zh-CN" altLang="zh-CN" sz="1200" kern="1200" dirty="0">
                <a:solidFill>
                  <a:schemeClr val="tx1"/>
                </a:solidFill>
                <a:effectLst/>
                <a:latin typeface="+mn-lt"/>
                <a:ea typeface="+mn-ea"/>
                <a:cs typeface="+mn-cs"/>
              </a:rPr>
              <a:t>病理生理学过程，内淋巴积水是</a:t>
            </a:r>
            <a:r>
              <a:rPr lang="en-US" altLang="zh-CN" sz="1200" kern="1200" dirty="0">
                <a:solidFill>
                  <a:schemeClr val="tx1"/>
                </a:solidFill>
                <a:effectLst/>
                <a:latin typeface="+mn-lt"/>
                <a:ea typeface="+mn-ea"/>
                <a:cs typeface="+mn-cs"/>
              </a:rPr>
              <a:t>MD</a:t>
            </a:r>
            <a:r>
              <a:rPr lang="zh-CN" altLang="zh-CN" sz="1200" kern="1200" dirty="0">
                <a:solidFill>
                  <a:schemeClr val="tx1"/>
                </a:solidFill>
                <a:effectLst/>
                <a:latin typeface="+mn-lt"/>
                <a:ea typeface="+mn-ea"/>
                <a:cs typeface="+mn-cs"/>
              </a:rPr>
              <a:t>的组织病理学标志，同时也是必要非充分条件，可能与内淋巴产生和吸收失衡有关。目前公认的发病机制主要有内淋巴管机械阻塞与内淋巴吸收障碍学说、免疫反应学说、内耳缺血学说等。通常认为</a:t>
            </a:r>
            <a:r>
              <a:rPr lang="en-US" altLang="zh-CN" sz="1200" kern="1200" dirty="0">
                <a:solidFill>
                  <a:schemeClr val="tx1"/>
                </a:solidFill>
                <a:effectLst/>
                <a:latin typeface="+mn-lt"/>
                <a:ea typeface="+mn-ea"/>
                <a:cs typeface="+mn-cs"/>
              </a:rPr>
              <a:t>MD</a:t>
            </a:r>
            <a:r>
              <a:rPr lang="zh-CN" altLang="zh-CN" sz="1200" kern="1200" dirty="0">
                <a:solidFill>
                  <a:schemeClr val="tx1"/>
                </a:solidFill>
                <a:effectLst/>
                <a:latin typeface="+mn-lt"/>
                <a:ea typeface="+mn-ea"/>
                <a:cs typeface="+mn-cs"/>
              </a:rPr>
              <a:t>的发病有多种因素参与，其诱因包括天气或季节变化、应激及负面生活事件，劳累或睡眠障碍等；潜在的致病因素包括内源性和外源性两类，打乱内淋巴平衡，最终导致内淋巴积水的形成。</a:t>
            </a:r>
          </a:p>
        </p:txBody>
      </p:sp>
      <p:sp>
        <p:nvSpPr>
          <p:cNvPr id="4" name="灯片编号占位符 3"/>
          <p:cNvSpPr>
            <a:spLocks noGrp="1"/>
          </p:cNvSpPr>
          <p:nvPr>
            <p:ph type="sldNum" sz="quarter" idx="5"/>
          </p:nvPr>
        </p:nvSpPr>
        <p:spPr/>
        <p:txBody>
          <a:bodyPr/>
          <a:lstStyle/>
          <a:p>
            <a:fld id="{85D0DACE-38E0-42D2-9336-2B707D34BC6D}" type="slidenum">
              <a:rPr lang="zh-CN" altLang="en-US" smtClean="0"/>
              <a:t>5</a:t>
            </a:fld>
            <a:endParaRPr lang="zh-CN" altLang="en-US"/>
          </a:p>
        </p:txBody>
      </p:sp>
    </p:spTree>
    <p:extLst>
      <p:ext uri="{BB962C8B-B14F-4D97-AF65-F5344CB8AC3E}">
        <p14:creationId xmlns:p14="http://schemas.microsoft.com/office/powerpoint/2010/main" val="2178888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vl="0"/>
            <a:r>
              <a:rPr lang="zh-CN" altLang="zh-CN" sz="1200" b="1" kern="1200" dirty="0">
                <a:solidFill>
                  <a:schemeClr val="tx1"/>
                </a:solidFill>
                <a:effectLst/>
                <a:latin typeface="+mn-lt"/>
                <a:ea typeface="+mn-ea"/>
                <a:cs typeface="+mn-cs"/>
              </a:rPr>
              <a:t>随病程进展，</a:t>
            </a:r>
            <a:r>
              <a:rPr lang="en-US" altLang="zh-CN" sz="1200" b="1" kern="1200" dirty="0">
                <a:solidFill>
                  <a:schemeClr val="tx1"/>
                </a:solidFill>
                <a:effectLst/>
                <a:latin typeface="+mn-lt"/>
                <a:ea typeface="+mn-ea"/>
                <a:cs typeface="+mn-cs"/>
              </a:rPr>
              <a:t>MD</a:t>
            </a:r>
            <a:r>
              <a:rPr lang="zh-CN" altLang="zh-CN" sz="1200" b="1" kern="1200" dirty="0">
                <a:solidFill>
                  <a:schemeClr val="tx1"/>
                </a:solidFill>
                <a:effectLst/>
                <a:latin typeface="+mn-lt"/>
                <a:ea typeface="+mn-ea"/>
                <a:cs typeface="+mn-cs"/>
              </a:rPr>
              <a:t>临床特征逐渐显现：</a:t>
            </a:r>
            <a:r>
              <a:rPr lang="en-US" altLang="zh-CN" sz="1200" kern="1200" dirty="0">
                <a:solidFill>
                  <a:schemeClr val="tx1"/>
                </a:solidFill>
                <a:effectLst/>
                <a:latin typeface="+mn-lt"/>
                <a:ea typeface="+mn-ea"/>
                <a:cs typeface="+mn-cs"/>
              </a:rPr>
              <a:t>MD</a:t>
            </a:r>
            <a:r>
              <a:rPr lang="zh-CN" altLang="zh-CN" sz="1200" kern="1200" dirty="0">
                <a:solidFill>
                  <a:schemeClr val="tx1"/>
                </a:solidFill>
                <a:effectLst/>
                <a:latin typeface="+mn-lt"/>
                <a:ea typeface="+mn-ea"/>
                <a:cs typeface="+mn-cs"/>
              </a:rPr>
              <a:t>属于发作性眩晕疾病，可表现眩晕、听力减退、耳鸣和耳闷</a:t>
            </a:r>
            <a:r>
              <a:rPr lang="en-US" altLang="zh-CN" sz="1200" kern="1200" dirty="0">
                <a:solidFill>
                  <a:schemeClr val="tx1"/>
                </a:solidFill>
                <a:effectLst/>
                <a:latin typeface="+mn-lt"/>
                <a:ea typeface="+mn-ea"/>
                <a:cs typeface="+mn-cs"/>
              </a:rPr>
              <a:t>4</a:t>
            </a:r>
            <a:r>
              <a:rPr lang="zh-CN" altLang="zh-CN" sz="1200" kern="1200" dirty="0">
                <a:solidFill>
                  <a:schemeClr val="tx1"/>
                </a:solidFill>
                <a:effectLst/>
                <a:latin typeface="+mn-lt"/>
                <a:ea typeface="+mn-ea"/>
                <a:cs typeface="+mn-cs"/>
              </a:rPr>
              <a:t>个典型症状，从症状进展演变上看，首次发病时这些典型症状并非一定同时或同期出现，眩晕发作与耳部症状的出现顺序、相隔时间也不尽相同，甚至可相隔数年。多数患者在疾病的发展、演变过程中会出现</a:t>
            </a:r>
            <a:r>
              <a:rPr lang="en-US" altLang="zh-CN" sz="1200" kern="1200" dirty="0">
                <a:solidFill>
                  <a:schemeClr val="tx1"/>
                </a:solidFill>
                <a:effectLst/>
                <a:latin typeface="+mn-lt"/>
                <a:ea typeface="+mn-ea"/>
                <a:cs typeface="+mn-cs"/>
              </a:rPr>
              <a:t>3</a:t>
            </a:r>
            <a:r>
              <a:rPr lang="zh-CN" altLang="zh-CN" sz="1200" kern="1200" dirty="0">
                <a:solidFill>
                  <a:schemeClr val="tx1"/>
                </a:solidFill>
                <a:effectLst/>
                <a:latin typeface="+mn-lt"/>
                <a:ea typeface="+mn-ea"/>
                <a:cs typeface="+mn-cs"/>
              </a:rPr>
              <a:t>种及以上的症状，临床实践中需加以关注</a:t>
            </a:r>
            <a:r>
              <a:rPr lang="zh-CN" altLang="en-US" sz="1200" kern="1200" dirty="0">
                <a:solidFill>
                  <a:schemeClr val="tx1"/>
                </a:solidFill>
                <a:effectLst/>
                <a:latin typeface="+mn-lt"/>
                <a:ea typeface="+mn-ea"/>
                <a:cs typeface="+mn-cs"/>
              </a:rPr>
              <a:t>。</a:t>
            </a:r>
            <a:endParaRPr lang="en-US" altLang="zh-CN"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zh-CN" altLang="zh-CN" sz="1200" b="1" kern="1200" dirty="0">
                <a:solidFill>
                  <a:schemeClr val="tx1"/>
                </a:solidFill>
                <a:effectLst/>
                <a:latin typeface="+mn-lt"/>
                <a:ea typeface="+mn-ea"/>
                <a:cs typeface="+mn-cs"/>
              </a:rPr>
              <a:t>（一）疾病早期：</a:t>
            </a:r>
            <a:endParaRPr lang="en-US" altLang="zh-CN" sz="1200" b="1" kern="1200" dirty="0">
              <a:solidFill>
                <a:schemeClr val="tx1"/>
              </a:solidFill>
              <a:effectLst/>
              <a:latin typeface="+mn-lt"/>
              <a:ea typeface="+mn-ea"/>
              <a:cs typeface="+mn-cs"/>
            </a:endParaRPr>
          </a:p>
          <a:p>
            <a:pPr marL="171450" lvl="0" indent="-171450">
              <a:buFont typeface="Arial" panose="020B0604020202020204" pitchFamily="34" charset="0"/>
              <a:buChar char="•"/>
            </a:pPr>
            <a:r>
              <a:rPr lang="zh-CN" altLang="zh-CN" sz="1200" kern="1200" dirty="0">
                <a:solidFill>
                  <a:schemeClr val="tx1"/>
                </a:solidFill>
                <a:effectLst/>
                <a:latin typeface="+mn-lt"/>
                <a:ea typeface="+mn-ea"/>
                <a:cs typeface="+mn-cs"/>
              </a:rPr>
              <a:t>疾病初起时即表现出典型四联征</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眩晕、听力下降、耳鸣、耳闷胀感</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的患者不到</a:t>
            </a:r>
            <a:r>
              <a:rPr lang="en-US" altLang="zh-CN" sz="1200" kern="1200" dirty="0">
                <a:solidFill>
                  <a:schemeClr val="tx1"/>
                </a:solidFill>
                <a:effectLst/>
                <a:latin typeface="+mn-lt"/>
                <a:ea typeface="+mn-ea"/>
                <a:cs typeface="+mn-cs"/>
              </a:rPr>
              <a:t>30%</a:t>
            </a:r>
            <a:r>
              <a:rPr lang="zh-CN" altLang="zh-CN" sz="1200" kern="1200" dirty="0">
                <a:solidFill>
                  <a:schemeClr val="tx1"/>
                </a:solidFill>
                <a:effectLst/>
                <a:latin typeface="+mn-lt"/>
                <a:ea typeface="+mn-ea"/>
                <a:cs typeface="+mn-cs"/>
              </a:rPr>
              <a:t>。眩晕是最主要的临床表现，典型者为突然发作的旋转性眩晕，患者睁眼时感周围物体绕自身水平旋转或向前、向后滚翻；闭眼时感自身旋转但意识始终清楚。眩晕发作较轻者，患者仅有不稳感，如上、下颠簸感或往返运动感等。持续时间多为</a:t>
            </a:r>
            <a:r>
              <a:rPr lang="en-US" altLang="zh-CN" sz="1200" kern="1200" dirty="0">
                <a:solidFill>
                  <a:schemeClr val="tx1"/>
                </a:solidFill>
                <a:effectLst/>
                <a:latin typeface="+mn-lt"/>
                <a:ea typeface="+mn-ea"/>
                <a:cs typeface="+mn-cs"/>
              </a:rPr>
              <a:t>20</a:t>
            </a:r>
            <a:r>
              <a:rPr lang="zh-CN" altLang="zh-CN" sz="1200" kern="1200" dirty="0">
                <a:solidFill>
                  <a:schemeClr val="tx1"/>
                </a:solidFill>
                <a:effectLst/>
                <a:latin typeface="+mn-lt"/>
                <a:ea typeface="+mn-ea"/>
                <a:cs typeface="+mn-cs"/>
              </a:rPr>
              <a:t>分钟</a:t>
            </a:r>
            <a:r>
              <a:rPr lang="en-US" altLang="zh-CN" sz="1200" kern="1200" dirty="0">
                <a:solidFill>
                  <a:schemeClr val="tx1"/>
                </a:solidFill>
                <a:effectLst/>
                <a:latin typeface="+mn-lt"/>
                <a:ea typeface="+mn-ea"/>
                <a:cs typeface="+mn-cs"/>
              </a:rPr>
              <a:t>~12</a:t>
            </a:r>
            <a:r>
              <a:rPr lang="zh-CN" altLang="zh-CN" sz="1200" kern="1200" dirty="0">
                <a:solidFill>
                  <a:schemeClr val="tx1"/>
                </a:solidFill>
                <a:effectLst/>
                <a:latin typeface="+mn-lt"/>
                <a:ea typeface="+mn-ea"/>
                <a:cs typeface="+mn-cs"/>
              </a:rPr>
              <a:t>小时。睁眼时、向患侧卧时眩晕加重，故喜闭目向健侧静卧。常伴有恶心、呕吐等自主神经功能紊乱及不平衡感。头部的任何运动均可使眩晕加重。眩晕发作的次数愈多，则每次发作持续的时间愈长，间歇期愈短。</a:t>
            </a:r>
            <a:endParaRPr lang="en-US" altLang="zh-CN"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zh-CN" altLang="zh-CN" sz="1200" kern="1200" dirty="0">
                <a:solidFill>
                  <a:schemeClr val="tx1"/>
                </a:solidFill>
                <a:effectLst/>
                <a:latin typeface="+mn-lt"/>
                <a:ea typeface="+mn-ea"/>
                <a:cs typeface="+mn-cs"/>
              </a:rPr>
              <a:t>耳鸣也是梅尼埃病早期常见的症状。耳鸣的出现可能早于眩晕、听力下降及其他耳部症状。耳鸣常在疾病发作期出现，多表现为低频、隆隆样声音。耳鸣声音特征的突然改变，常预示着疾病的发作。</a:t>
            </a:r>
            <a:endParaRPr lang="en-US" altLang="zh-CN"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zh-CN" altLang="zh-CN" sz="1200" kern="1200" dirty="0">
                <a:solidFill>
                  <a:schemeClr val="tx1"/>
                </a:solidFill>
                <a:effectLst/>
                <a:latin typeface="+mn-lt"/>
                <a:ea typeface="+mn-ea"/>
                <a:cs typeface="+mn-cs"/>
              </a:rPr>
              <a:t>在疾病早期，听力下降较轻，可不被患者察觉。多在眩晕发作时听力下降加重，眩晕缓解后减轻。</a:t>
            </a:r>
            <a:endParaRPr lang="en-US" altLang="zh-CN"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zh-CN" altLang="zh-CN" sz="1200" b="1" kern="1200" dirty="0">
                <a:solidFill>
                  <a:schemeClr val="tx1"/>
                </a:solidFill>
                <a:effectLst/>
                <a:latin typeface="+mn-lt"/>
                <a:ea typeface="+mn-ea"/>
                <a:cs typeface="+mn-cs"/>
              </a:rPr>
              <a:t>（二）疾病中期：</a:t>
            </a:r>
            <a:r>
              <a:rPr lang="zh-CN" altLang="zh-CN" sz="1200" kern="1200" dirty="0">
                <a:solidFill>
                  <a:schemeClr val="tx1"/>
                </a:solidFill>
                <a:effectLst/>
                <a:latin typeface="+mn-lt"/>
                <a:ea typeface="+mn-ea"/>
                <a:cs typeface="+mn-cs"/>
              </a:rPr>
              <a:t>梅尼埃病发展至中期时，波动性听力下降逐渐成为最明显的临床特征。尽管梅尼埃病累及耳蜗基底膜全段，但多表现为低、中频的感音神经性听力下降，单纯高频听力受损者少见。眩晕发作逐渐减少。耳鸣音调逐渐增大，且持续时间较前延长。</a:t>
            </a:r>
            <a:endParaRPr lang="en-US" altLang="zh-CN"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zh-CN" altLang="zh-CN" sz="1200" b="1" kern="1200" dirty="0">
                <a:solidFill>
                  <a:schemeClr val="tx1"/>
                </a:solidFill>
                <a:effectLst/>
                <a:latin typeface="+mn-lt"/>
                <a:ea typeface="+mn-ea"/>
                <a:cs typeface="+mn-cs"/>
              </a:rPr>
              <a:t>（三）疾病晚期：</a:t>
            </a:r>
            <a:r>
              <a:rPr lang="zh-CN" altLang="zh-CN" sz="1200" kern="1200" dirty="0">
                <a:solidFill>
                  <a:schemeClr val="tx1"/>
                </a:solidFill>
                <a:effectLst/>
                <a:latin typeface="+mn-lt"/>
                <a:ea typeface="+mn-ea"/>
                <a:cs typeface="+mn-cs"/>
              </a:rPr>
              <a:t>疾病发展至晚期时，听力下降已不可逆。随着病情的发展，听力损失逐渐加重，但极少全聋，间歇期亦无缓解；眩晕发作逐渐消失，代之以持续的不平衡感，可继发持续性姿势</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知觉性头晕，早期积极干预可避免。耳鸣成为最主要的临床表现，耳鸣可出现多种音调的嘈杂声，如铃声、蝉鸣声、电机声等等，少数患者可出现两侧耳鸣或由一侧延及对侧，此为两耳受累之征象。耳鸣持续存在，影响患者的生活质量。个别晚期患者可出现</a:t>
            </a:r>
            <a:r>
              <a:rPr lang="en-US" altLang="zh-CN" sz="1200" kern="1200" dirty="0">
                <a:solidFill>
                  <a:schemeClr val="tx1"/>
                </a:solidFill>
                <a:effectLst/>
                <a:latin typeface="+mn-lt"/>
                <a:ea typeface="+mn-ea"/>
                <a:cs typeface="+mn-cs"/>
              </a:rPr>
              <a:t>Dandy</a:t>
            </a:r>
            <a:r>
              <a:rPr lang="zh-CN" altLang="zh-CN" sz="1200" kern="1200" dirty="0">
                <a:solidFill>
                  <a:schemeClr val="tx1"/>
                </a:solidFill>
                <a:effectLst/>
                <a:latin typeface="+mn-lt"/>
                <a:ea typeface="+mn-ea"/>
                <a:cs typeface="+mn-cs"/>
              </a:rPr>
              <a:t>综合征，即在头部运动时，出现短暂的平衡失调，头部运动停止后，平衡失调亦消失。但</a:t>
            </a:r>
            <a:r>
              <a:rPr lang="en-US" altLang="zh-CN" sz="1200" kern="1200" dirty="0">
                <a:solidFill>
                  <a:schemeClr val="tx1"/>
                </a:solidFill>
                <a:effectLst/>
                <a:latin typeface="+mn-lt"/>
                <a:ea typeface="+mn-ea"/>
                <a:cs typeface="+mn-cs"/>
              </a:rPr>
              <a:t>Dandy</a:t>
            </a:r>
            <a:r>
              <a:rPr lang="zh-CN" altLang="zh-CN" sz="1200" kern="1200" dirty="0">
                <a:solidFill>
                  <a:schemeClr val="tx1"/>
                </a:solidFill>
                <a:effectLst/>
                <a:latin typeface="+mn-lt"/>
                <a:ea typeface="+mn-ea"/>
                <a:cs typeface="+mn-cs"/>
              </a:rPr>
              <a:t>综合征并非梅尼埃病的特异表现，耳毒性损伤、中枢神经系统肿瘤、外伤等也可出现。</a:t>
            </a:r>
            <a:endParaRPr lang="en-US" altLang="zh-CN"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zh-CN" altLang="zh-CN" sz="1200" b="1" kern="1200" dirty="0">
                <a:solidFill>
                  <a:schemeClr val="tx1"/>
                </a:solidFill>
                <a:effectLst/>
                <a:latin typeface="+mn-lt"/>
                <a:ea typeface="+mn-ea"/>
                <a:cs typeface="+mn-cs"/>
              </a:rPr>
              <a:t>（四）特殊类型：</a:t>
            </a:r>
            <a:r>
              <a:rPr lang="zh-CN" altLang="zh-CN" sz="1200" kern="1200" dirty="0">
                <a:solidFill>
                  <a:schemeClr val="tx1"/>
                </a:solidFill>
                <a:effectLst/>
                <a:latin typeface="+mn-lt"/>
                <a:ea typeface="+mn-ea"/>
                <a:cs typeface="+mn-cs"/>
              </a:rPr>
              <a:t>梅尼埃病的特殊临床类型包括</a:t>
            </a:r>
            <a:r>
              <a:rPr lang="en-US" altLang="zh-CN" sz="1200" kern="1200" dirty="0" err="1">
                <a:solidFill>
                  <a:schemeClr val="tx1"/>
                </a:solidFill>
                <a:effectLst/>
                <a:latin typeface="+mn-lt"/>
                <a:ea typeface="+mn-ea"/>
                <a:cs typeface="+mn-cs"/>
              </a:rPr>
              <a:t>Tumarkin</a:t>
            </a:r>
            <a:r>
              <a:rPr lang="zh-CN" altLang="zh-CN" sz="1200" kern="1200" dirty="0">
                <a:solidFill>
                  <a:schemeClr val="tx1"/>
                </a:solidFill>
                <a:effectLst/>
                <a:latin typeface="+mn-lt"/>
                <a:ea typeface="+mn-ea"/>
                <a:cs typeface="+mn-cs"/>
              </a:rPr>
              <a:t>耳石危象、</a:t>
            </a:r>
            <a:r>
              <a:rPr lang="en-US" altLang="zh-CN" sz="1200" kern="1200" dirty="0" err="1">
                <a:solidFill>
                  <a:schemeClr val="tx1"/>
                </a:solidFill>
                <a:effectLst/>
                <a:latin typeface="+mn-lt"/>
                <a:ea typeface="+mn-ea"/>
                <a:cs typeface="+mn-cs"/>
              </a:rPr>
              <a:t>Lermoyez</a:t>
            </a:r>
            <a:r>
              <a:rPr lang="zh-CN" altLang="zh-CN" sz="1200" kern="1200" dirty="0">
                <a:solidFill>
                  <a:schemeClr val="tx1"/>
                </a:solidFill>
                <a:effectLst/>
                <a:latin typeface="+mn-lt"/>
                <a:ea typeface="+mn-ea"/>
                <a:cs typeface="+mn-cs"/>
              </a:rPr>
              <a:t>发作。患者猝倒而无任何预感，但神志清楚，偶伴眩晕者，称</a:t>
            </a:r>
            <a:r>
              <a:rPr lang="en-US" altLang="zh-CN" sz="1200" kern="1200" dirty="0" err="1">
                <a:solidFill>
                  <a:schemeClr val="tx1"/>
                </a:solidFill>
                <a:effectLst/>
                <a:latin typeface="+mn-lt"/>
                <a:ea typeface="+mn-ea"/>
                <a:cs typeface="+mn-cs"/>
              </a:rPr>
              <a:t>Tumarkin</a:t>
            </a:r>
            <a:r>
              <a:rPr lang="zh-CN" altLang="zh-CN" sz="1200" kern="1200" dirty="0">
                <a:solidFill>
                  <a:schemeClr val="tx1"/>
                </a:solidFill>
                <a:effectLst/>
                <a:latin typeface="+mn-lt"/>
                <a:ea typeface="+mn-ea"/>
                <a:cs typeface="+mn-cs"/>
              </a:rPr>
              <a:t>耳石危象</a:t>
            </a:r>
            <a:r>
              <a:rPr lang="en-US" altLang="zh-CN" sz="1200" kern="1200" dirty="0">
                <a:solidFill>
                  <a:schemeClr val="tx1"/>
                </a:solidFill>
                <a:effectLst/>
                <a:latin typeface="+mn-lt"/>
                <a:ea typeface="+mn-ea"/>
                <a:cs typeface="+mn-cs"/>
              </a:rPr>
              <a:t>(</a:t>
            </a:r>
            <a:r>
              <a:rPr lang="en-US" altLang="zh-CN" sz="1200" kern="1200" dirty="0" err="1">
                <a:solidFill>
                  <a:schemeClr val="tx1"/>
                </a:solidFill>
                <a:effectLst/>
                <a:latin typeface="+mn-lt"/>
                <a:ea typeface="+mn-ea"/>
                <a:cs typeface="+mn-cs"/>
              </a:rPr>
              <a:t>Tumarkin</a:t>
            </a:r>
            <a:r>
              <a:rPr lang="en-US" altLang="zh-CN" sz="1200" kern="1200" dirty="0">
                <a:solidFill>
                  <a:schemeClr val="tx1"/>
                </a:solidFill>
                <a:effectLst/>
                <a:latin typeface="+mn-lt"/>
                <a:ea typeface="+mn-ea"/>
                <a:cs typeface="+mn-cs"/>
              </a:rPr>
              <a:t> otolithic crises)</a:t>
            </a:r>
            <a:r>
              <a:rPr lang="zh-CN" altLang="zh-CN" sz="1200" kern="1200" dirty="0">
                <a:solidFill>
                  <a:schemeClr val="tx1"/>
                </a:solidFill>
                <a:effectLst/>
                <a:latin typeface="+mn-lt"/>
                <a:ea typeface="+mn-ea"/>
                <a:cs typeface="+mn-cs"/>
              </a:rPr>
              <a:t>或椭圆囊危象</a:t>
            </a:r>
            <a:r>
              <a:rPr lang="en-US" altLang="zh-CN" sz="1200" kern="1200" dirty="0">
                <a:solidFill>
                  <a:schemeClr val="tx1"/>
                </a:solidFill>
                <a:effectLst/>
                <a:latin typeface="+mn-lt"/>
                <a:ea typeface="+mn-ea"/>
                <a:cs typeface="+mn-cs"/>
              </a:rPr>
              <a:t>(utricular crises)</a:t>
            </a:r>
            <a:r>
              <a:rPr lang="zh-CN" altLang="zh-CN" sz="1200" kern="1200" dirty="0">
                <a:solidFill>
                  <a:schemeClr val="tx1"/>
                </a:solidFill>
                <a:effectLst/>
                <a:latin typeface="+mn-lt"/>
                <a:ea typeface="+mn-ea"/>
                <a:cs typeface="+mn-cs"/>
              </a:rPr>
              <a:t>。发作前患者先感耳鸣、耳胀满感、听力下降，而在眩晕发作即将发作、发作中或发作后耳蜗症状消失，称作</a:t>
            </a:r>
            <a:r>
              <a:rPr lang="en-US" altLang="zh-CN" sz="1200" kern="1200" dirty="0" err="1">
                <a:solidFill>
                  <a:schemeClr val="tx1"/>
                </a:solidFill>
                <a:effectLst/>
                <a:latin typeface="+mn-lt"/>
                <a:ea typeface="+mn-ea"/>
                <a:cs typeface="+mn-cs"/>
              </a:rPr>
              <a:t>Lermoyez</a:t>
            </a:r>
            <a:r>
              <a:rPr lang="zh-CN" altLang="zh-CN" sz="1200" kern="1200" dirty="0">
                <a:solidFill>
                  <a:schemeClr val="tx1"/>
                </a:solidFill>
                <a:effectLst/>
                <a:latin typeface="+mn-lt"/>
                <a:ea typeface="+mn-ea"/>
                <a:cs typeface="+mn-cs"/>
              </a:rPr>
              <a:t>综合征，这类患者少见。</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altLang="zh-CN" sz="1200"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t>6</a:t>
            </a:fld>
            <a:endParaRPr lang="zh-CN" altLang="en-US"/>
          </a:p>
        </p:txBody>
      </p:sp>
    </p:spTree>
    <p:extLst>
      <p:ext uri="{BB962C8B-B14F-4D97-AF65-F5344CB8AC3E}">
        <p14:creationId xmlns:p14="http://schemas.microsoft.com/office/powerpoint/2010/main" val="20413720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zh-CN" altLang="zh-CN" sz="1200" kern="1200" dirty="0">
                <a:solidFill>
                  <a:schemeClr val="tx1"/>
                </a:solidFill>
                <a:effectLst/>
                <a:latin typeface="+mn-lt"/>
                <a:ea typeface="+mn-ea"/>
                <a:cs typeface="+mn-cs"/>
              </a:rPr>
              <a:t>临床挑战还表现在，眩晕疾病可能症状相似，初步诊断存在困难，如</a:t>
            </a:r>
            <a:r>
              <a:rPr lang="zh-CN" altLang="zh-CN" sz="1200" b="1" kern="1200" dirty="0">
                <a:solidFill>
                  <a:schemeClr val="tx1"/>
                </a:solidFill>
                <a:effectLst/>
                <a:latin typeface="+mn-lt"/>
                <a:ea typeface="+mn-ea"/>
                <a:cs typeface="+mn-cs"/>
              </a:rPr>
              <a:t>梅尼埃病</a:t>
            </a:r>
            <a:r>
              <a:rPr lang="en-US" altLang="zh-CN" sz="1200" b="1" kern="1200" dirty="0">
                <a:solidFill>
                  <a:schemeClr val="tx1"/>
                </a:solidFill>
                <a:effectLst/>
                <a:latin typeface="+mn-lt"/>
                <a:ea typeface="+mn-ea"/>
                <a:cs typeface="+mn-cs"/>
              </a:rPr>
              <a:t>(MD)</a:t>
            </a:r>
            <a:r>
              <a:rPr lang="zh-CN" altLang="zh-CN" sz="1200" b="1" kern="1200" dirty="0">
                <a:solidFill>
                  <a:schemeClr val="tx1"/>
                </a:solidFill>
                <a:effectLst/>
                <a:latin typeface="+mn-lt"/>
                <a:ea typeface="+mn-ea"/>
                <a:cs typeface="+mn-cs"/>
              </a:rPr>
              <a:t>和前庭偏头痛</a:t>
            </a:r>
            <a:r>
              <a:rPr lang="en-US" altLang="zh-CN" sz="1200" b="1" kern="1200" dirty="0">
                <a:solidFill>
                  <a:schemeClr val="tx1"/>
                </a:solidFill>
                <a:effectLst/>
                <a:latin typeface="+mn-lt"/>
                <a:ea typeface="+mn-ea"/>
                <a:cs typeface="+mn-cs"/>
              </a:rPr>
              <a:t>(VM)</a:t>
            </a:r>
            <a:r>
              <a:rPr lang="zh-CN" altLang="zh-CN" sz="1200" b="1" kern="1200" dirty="0">
                <a:solidFill>
                  <a:schemeClr val="tx1"/>
                </a:solidFill>
                <a:effectLst/>
                <a:latin typeface="+mn-lt"/>
                <a:ea typeface="+mn-ea"/>
                <a:cs typeface="+mn-cs"/>
              </a:rPr>
              <a:t>临床表现高度重叠，增加鉴别难度：</a:t>
            </a:r>
            <a:r>
              <a:rPr lang="zh-CN" altLang="zh-CN" sz="1200" kern="1200" dirty="0">
                <a:solidFill>
                  <a:schemeClr val="tx1"/>
                </a:solidFill>
                <a:effectLst/>
                <a:latin typeface="+mn-lt"/>
                <a:ea typeface="+mn-ea"/>
                <a:cs typeface="+mn-cs"/>
              </a:rPr>
              <a:t>一方面，从临床特点比较上看，二者症状重叠性较大，目前尚无高度特异性的症状可以鉴别；病史及体格检查在诊断中占据重要地位，因此易受到主观因素干扰。梅尼埃病早期耳蜗症状可不显著，部分梅尼埃病可合并偏头痛样发作，而部分前庭性偏头痛可能出现耳蜗症状。另一方面，两种疾病可能同时存在，研究显示</a:t>
            </a:r>
            <a:r>
              <a:rPr lang="en-US" altLang="zh-CN" sz="1200" kern="1200" dirty="0">
                <a:solidFill>
                  <a:schemeClr val="tx1"/>
                </a:solidFill>
                <a:effectLst/>
                <a:latin typeface="+mn-lt"/>
                <a:ea typeface="+mn-ea"/>
                <a:cs typeface="+mn-cs"/>
              </a:rPr>
              <a:t>MD</a:t>
            </a:r>
            <a:r>
              <a:rPr lang="zh-CN" altLang="zh-CN" sz="1200" kern="1200" dirty="0">
                <a:solidFill>
                  <a:schemeClr val="tx1"/>
                </a:solidFill>
                <a:effectLst/>
                <a:latin typeface="+mn-lt"/>
                <a:ea typeface="+mn-ea"/>
                <a:cs typeface="+mn-cs"/>
              </a:rPr>
              <a:t>合并</a:t>
            </a:r>
            <a:r>
              <a:rPr lang="en-US" altLang="zh-CN" sz="1200" kern="1200" dirty="0">
                <a:solidFill>
                  <a:schemeClr val="tx1"/>
                </a:solidFill>
                <a:effectLst/>
                <a:latin typeface="+mn-lt"/>
                <a:ea typeface="+mn-ea"/>
                <a:cs typeface="+mn-cs"/>
              </a:rPr>
              <a:t>VM</a:t>
            </a:r>
            <a:r>
              <a:rPr lang="zh-CN" altLang="zh-CN" sz="1200" kern="1200" dirty="0">
                <a:solidFill>
                  <a:schemeClr val="tx1"/>
                </a:solidFill>
                <a:effectLst/>
                <a:latin typeface="+mn-lt"/>
                <a:ea typeface="+mn-ea"/>
                <a:cs typeface="+mn-cs"/>
              </a:rPr>
              <a:t>的患者占诊断为</a:t>
            </a:r>
            <a:r>
              <a:rPr lang="en-US" altLang="zh-CN" sz="1200" kern="1200" dirty="0">
                <a:solidFill>
                  <a:schemeClr val="tx1"/>
                </a:solidFill>
                <a:effectLst/>
                <a:latin typeface="+mn-lt"/>
                <a:ea typeface="+mn-ea"/>
                <a:cs typeface="+mn-cs"/>
              </a:rPr>
              <a:t>MD</a:t>
            </a:r>
            <a:r>
              <a:rPr lang="zh-CN" altLang="zh-CN" sz="1200" kern="1200" dirty="0">
                <a:solidFill>
                  <a:schemeClr val="tx1"/>
                </a:solidFill>
                <a:effectLst/>
                <a:latin typeface="+mn-lt"/>
                <a:ea typeface="+mn-ea"/>
                <a:cs typeface="+mn-cs"/>
              </a:rPr>
              <a:t>者或</a:t>
            </a:r>
            <a:r>
              <a:rPr lang="en-US" altLang="zh-CN" sz="1200" kern="1200" dirty="0">
                <a:solidFill>
                  <a:schemeClr val="tx1"/>
                </a:solidFill>
                <a:effectLst/>
                <a:latin typeface="+mn-lt"/>
                <a:ea typeface="+mn-ea"/>
                <a:cs typeface="+mn-cs"/>
              </a:rPr>
              <a:t>VM</a:t>
            </a:r>
            <a:r>
              <a:rPr lang="zh-CN" altLang="zh-CN" sz="1200" kern="1200" dirty="0">
                <a:solidFill>
                  <a:schemeClr val="tx1"/>
                </a:solidFill>
                <a:effectLst/>
                <a:latin typeface="+mn-lt"/>
                <a:ea typeface="+mn-ea"/>
                <a:cs typeface="+mn-cs"/>
              </a:rPr>
              <a:t>者的</a:t>
            </a:r>
            <a:r>
              <a:rPr lang="en-US" altLang="zh-CN" sz="1200" kern="1200" dirty="0">
                <a:solidFill>
                  <a:schemeClr val="tx1"/>
                </a:solidFill>
                <a:effectLst/>
                <a:latin typeface="+mn-lt"/>
                <a:ea typeface="+mn-ea"/>
                <a:cs typeface="+mn-cs"/>
              </a:rPr>
              <a:t>23%~28%</a:t>
            </a:r>
            <a:r>
              <a:rPr lang="zh-CN" altLang="zh-CN" sz="1200" kern="1200" dirty="0">
                <a:solidFill>
                  <a:schemeClr val="tx1"/>
                </a:solidFill>
                <a:effectLst/>
                <a:latin typeface="+mn-lt"/>
                <a:ea typeface="+mn-ea"/>
                <a:cs typeface="+mn-cs"/>
              </a:rPr>
              <a:t>，增加鉴别诊断难度。</a:t>
            </a:r>
          </a:p>
          <a:p>
            <a:pPr marL="0" indent="0">
              <a:buFont typeface="Arial" panose="020B0604020202020204" pitchFamily="34" charset="0"/>
              <a:buNone/>
            </a:pPr>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t>7</a:t>
            </a:fld>
            <a:endParaRPr lang="zh-CN" altLang="en-US"/>
          </a:p>
        </p:txBody>
      </p:sp>
    </p:spTree>
    <p:extLst>
      <p:ext uri="{BB962C8B-B14F-4D97-AF65-F5344CB8AC3E}">
        <p14:creationId xmlns:p14="http://schemas.microsoft.com/office/powerpoint/2010/main" val="42444286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zh-CN" altLang="zh-CN" sz="1200" b="1" kern="1200" dirty="0">
                <a:solidFill>
                  <a:schemeClr val="tx1"/>
                </a:solidFill>
                <a:effectLst/>
                <a:latin typeface="+mn-lt"/>
                <a:ea typeface="+mn-ea"/>
                <a:cs typeface="+mn-cs"/>
              </a:rPr>
              <a:t>临床</a:t>
            </a:r>
            <a:r>
              <a:rPr lang="en-US" altLang="zh-CN" sz="1200" b="1" kern="1200" dirty="0">
                <a:solidFill>
                  <a:schemeClr val="tx1"/>
                </a:solidFill>
                <a:effectLst/>
                <a:latin typeface="+mn-lt"/>
                <a:ea typeface="+mn-ea"/>
                <a:cs typeface="+mn-cs"/>
              </a:rPr>
              <a:t>MD</a:t>
            </a:r>
            <a:r>
              <a:rPr lang="zh-CN" altLang="zh-CN" sz="1200" b="1" kern="1200" dirty="0">
                <a:solidFill>
                  <a:schemeClr val="tx1"/>
                </a:solidFill>
                <a:effectLst/>
                <a:latin typeface="+mn-lt"/>
                <a:ea typeface="+mn-ea"/>
                <a:cs typeface="+mn-cs"/>
              </a:rPr>
              <a:t>识别能力具有提升空间</a:t>
            </a:r>
            <a:r>
              <a:rPr lang="zh-CN" altLang="zh-CN" sz="1200" kern="1200" dirty="0">
                <a:solidFill>
                  <a:schemeClr val="tx1"/>
                </a:solidFill>
                <a:effectLst/>
                <a:latin typeface="+mn-lt"/>
                <a:ea typeface="+mn-ea"/>
                <a:cs typeface="+mn-cs"/>
              </a:rPr>
              <a:t>：一项我国西北地区三级医院大型回顾性研究</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调查近</a:t>
            </a:r>
            <a:r>
              <a:rPr lang="en-US" altLang="zh-CN" sz="1200" kern="1200" dirty="0">
                <a:solidFill>
                  <a:schemeClr val="tx1"/>
                </a:solidFill>
                <a:effectLst/>
                <a:latin typeface="+mn-lt"/>
                <a:ea typeface="+mn-ea"/>
                <a:cs typeface="+mn-cs"/>
              </a:rPr>
              <a:t>3</a:t>
            </a:r>
            <a:r>
              <a:rPr lang="zh-CN" altLang="zh-CN" sz="1200" kern="1200" dirty="0">
                <a:solidFill>
                  <a:schemeClr val="tx1"/>
                </a:solidFill>
                <a:effectLst/>
                <a:latin typeface="+mn-lt"/>
                <a:ea typeface="+mn-ea"/>
                <a:cs typeface="+mn-cs"/>
              </a:rPr>
              <a:t>万眩晕</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头晕患者</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显示，眩晕头晕医学科</a:t>
            </a:r>
            <a:r>
              <a:rPr lang="en-US" altLang="zh-CN" sz="1200" kern="1200" dirty="0">
                <a:solidFill>
                  <a:schemeClr val="tx1"/>
                </a:solidFill>
                <a:effectLst/>
                <a:latin typeface="+mn-lt"/>
                <a:ea typeface="+mn-ea"/>
                <a:cs typeface="+mn-cs"/>
              </a:rPr>
              <a:t>(CVD)</a:t>
            </a:r>
            <a:r>
              <a:rPr lang="zh-CN" altLang="zh-CN" sz="1200" kern="1200" dirty="0">
                <a:solidFill>
                  <a:schemeClr val="tx1"/>
                </a:solidFill>
                <a:effectLst/>
                <a:latin typeface="+mn-lt"/>
                <a:ea typeface="+mn-ea"/>
                <a:cs typeface="+mn-cs"/>
              </a:rPr>
              <a:t>建立前后：①诊断谱发生变化，提示可能存在</a:t>
            </a:r>
            <a:r>
              <a:rPr lang="en-US" altLang="zh-CN" sz="1200" kern="1200" dirty="0">
                <a:solidFill>
                  <a:schemeClr val="tx1"/>
                </a:solidFill>
                <a:effectLst/>
                <a:latin typeface="+mn-lt"/>
                <a:ea typeface="+mn-ea"/>
                <a:cs typeface="+mn-cs"/>
              </a:rPr>
              <a:t>MD</a:t>
            </a:r>
            <a:r>
              <a:rPr lang="zh-CN" altLang="zh-CN" sz="1200" kern="1200" dirty="0">
                <a:solidFill>
                  <a:schemeClr val="tx1"/>
                </a:solidFill>
                <a:effectLst/>
                <a:latin typeface="+mn-lt"/>
                <a:ea typeface="+mn-ea"/>
                <a:cs typeface="+mn-cs"/>
              </a:rPr>
              <a:t>误诊问题。</a:t>
            </a:r>
            <a:r>
              <a:rPr lang="en-US" altLang="zh-CN" sz="1200" kern="1200" dirty="0">
                <a:solidFill>
                  <a:schemeClr val="tx1"/>
                </a:solidFill>
                <a:effectLst/>
                <a:latin typeface="+mn-lt"/>
                <a:ea typeface="+mn-ea"/>
                <a:cs typeface="+mn-cs"/>
              </a:rPr>
              <a:t>CVD</a:t>
            </a:r>
            <a:r>
              <a:rPr lang="zh-CN" altLang="zh-CN" sz="1200" kern="1200" dirty="0">
                <a:solidFill>
                  <a:schemeClr val="tx1"/>
                </a:solidFill>
                <a:effectLst/>
                <a:latin typeface="+mn-lt"/>
                <a:ea typeface="+mn-ea"/>
                <a:cs typeface="+mn-cs"/>
              </a:rPr>
              <a:t>前后的</a:t>
            </a:r>
            <a:r>
              <a:rPr lang="en-US" altLang="zh-CN" sz="1200" kern="1200" dirty="0">
                <a:solidFill>
                  <a:schemeClr val="tx1"/>
                </a:solidFill>
                <a:effectLst/>
                <a:latin typeface="+mn-lt"/>
                <a:ea typeface="+mn-ea"/>
                <a:cs typeface="+mn-cs"/>
              </a:rPr>
              <a:t>MD</a:t>
            </a:r>
            <a:r>
              <a:rPr lang="zh-CN" altLang="zh-CN" sz="1200" kern="1200" dirty="0">
                <a:solidFill>
                  <a:schemeClr val="tx1"/>
                </a:solidFill>
                <a:effectLst/>
                <a:latin typeface="+mn-lt"/>
                <a:ea typeface="+mn-ea"/>
                <a:cs typeface="+mn-cs"/>
              </a:rPr>
              <a:t>诊断率从</a:t>
            </a:r>
            <a:r>
              <a:rPr lang="en-US" altLang="zh-CN" sz="1200" kern="1200" dirty="0">
                <a:solidFill>
                  <a:schemeClr val="tx1"/>
                </a:solidFill>
                <a:effectLst/>
                <a:latin typeface="+mn-lt"/>
                <a:ea typeface="+mn-ea"/>
                <a:cs typeface="+mn-cs"/>
              </a:rPr>
              <a:t>25.77%</a:t>
            </a:r>
            <a:r>
              <a:rPr lang="zh-CN" altLang="zh-CN" sz="1200" kern="1200" dirty="0">
                <a:solidFill>
                  <a:schemeClr val="tx1"/>
                </a:solidFill>
                <a:effectLst/>
                <a:latin typeface="+mn-lt"/>
                <a:ea typeface="+mn-ea"/>
                <a:cs typeface="+mn-cs"/>
              </a:rPr>
              <a:t>到</a:t>
            </a:r>
            <a:r>
              <a:rPr lang="en-US" altLang="zh-CN" sz="1200" kern="1200" dirty="0">
                <a:solidFill>
                  <a:schemeClr val="tx1"/>
                </a:solidFill>
                <a:effectLst/>
                <a:latin typeface="+mn-lt"/>
                <a:ea typeface="+mn-ea"/>
                <a:cs typeface="+mn-cs"/>
              </a:rPr>
              <a:t>14.22%(P</a:t>
            </a:r>
            <a:r>
              <a:rPr lang="zh-CN" altLang="zh-CN" sz="1200" kern="1200" dirty="0">
                <a:solidFill>
                  <a:schemeClr val="tx1"/>
                </a:solidFill>
                <a:effectLst/>
                <a:latin typeface="+mn-lt"/>
                <a:ea typeface="+mn-ea"/>
                <a:cs typeface="+mn-cs"/>
              </a:rPr>
              <a:t>＜</a:t>
            </a:r>
            <a:r>
              <a:rPr lang="en-US" altLang="zh-CN" sz="1200" kern="1200" dirty="0">
                <a:solidFill>
                  <a:schemeClr val="tx1"/>
                </a:solidFill>
                <a:effectLst/>
                <a:latin typeface="+mn-lt"/>
                <a:ea typeface="+mn-ea"/>
                <a:cs typeface="+mn-cs"/>
              </a:rPr>
              <a:t>0.001)</a:t>
            </a:r>
            <a:r>
              <a:rPr lang="zh-CN" altLang="zh-CN" sz="1200" kern="1200" dirty="0">
                <a:solidFill>
                  <a:schemeClr val="tx1"/>
                </a:solidFill>
                <a:effectLst/>
                <a:latin typeface="+mn-lt"/>
                <a:ea typeface="+mn-ea"/>
                <a:cs typeface="+mn-cs"/>
              </a:rPr>
              <a:t>，由第一位降至第三位。②医学检查见差异，提示可能存在听</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前庭相关检查使用不充分、依赖</a:t>
            </a:r>
            <a:r>
              <a:rPr lang="en-US" altLang="zh-CN" sz="1200" kern="1200" dirty="0">
                <a:solidFill>
                  <a:schemeClr val="tx1"/>
                </a:solidFill>
                <a:effectLst/>
                <a:latin typeface="+mn-lt"/>
                <a:ea typeface="+mn-ea"/>
                <a:cs typeface="+mn-cs"/>
              </a:rPr>
              <a:t>CT/MRI</a:t>
            </a:r>
            <a:r>
              <a:rPr lang="zh-CN" altLang="zh-CN" sz="1200" kern="1200" dirty="0">
                <a:solidFill>
                  <a:schemeClr val="tx1"/>
                </a:solidFill>
                <a:effectLst/>
                <a:latin typeface="+mn-lt"/>
                <a:ea typeface="+mn-ea"/>
                <a:cs typeface="+mn-cs"/>
              </a:rPr>
              <a:t>和颈椎</a:t>
            </a:r>
            <a:r>
              <a:rPr lang="en-US" altLang="zh-CN" sz="1200" kern="1200" dirty="0">
                <a:solidFill>
                  <a:schemeClr val="tx1"/>
                </a:solidFill>
                <a:effectLst/>
                <a:latin typeface="+mn-lt"/>
                <a:ea typeface="+mn-ea"/>
                <a:cs typeface="+mn-cs"/>
              </a:rPr>
              <a:t>X</a:t>
            </a:r>
            <a:r>
              <a:rPr lang="zh-CN" altLang="zh-CN" sz="1200" kern="1200" dirty="0">
                <a:solidFill>
                  <a:schemeClr val="tx1"/>
                </a:solidFill>
                <a:effectLst/>
                <a:latin typeface="+mn-lt"/>
                <a:ea typeface="+mn-ea"/>
                <a:cs typeface="+mn-cs"/>
              </a:rPr>
              <a:t>线等非针对性影像检查等问题。例如听力检查使用率</a:t>
            </a:r>
            <a:r>
              <a:rPr lang="en-US" altLang="zh-CN" sz="1200" kern="1200" dirty="0">
                <a:solidFill>
                  <a:schemeClr val="tx1"/>
                </a:solidFill>
                <a:effectLst/>
                <a:latin typeface="+mn-lt"/>
                <a:ea typeface="+mn-ea"/>
                <a:cs typeface="+mn-cs"/>
              </a:rPr>
              <a:t>CVD</a:t>
            </a:r>
            <a:r>
              <a:rPr lang="zh-CN" altLang="zh-CN" sz="1200" kern="1200" dirty="0">
                <a:solidFill>
                  <a:schemeClr val="tx1"/>
                </a:solidFill>
                <a:effectLst/>
                <a:latin typeface="+mn-lt"/>
                <a:ea typeface="+mn-ea"/>
                <a:cs typeface="+mn-cs"/>
              </a:rPr>
              <a:t>前后分别为</a:t>
            </a:r>
            <a:r>
              <a:rPr lang="en-US" altLang="zh-CN" sz="1200" kern="1200" dirty="0">
                <a:solidFill>
                  <a:schemeClr val="tx1"/>
                </a:solidFill>
                <a:effectLst/>
                <a:latin typeface="+mn-lt"/>
                <a:ea typeface="+mn-ea"/>
                <a:cs typeface="+mn-cs"/>
              </a:rPr>
              <a:t>10.7%</a:t>
            </a:r>
            <a:r>
              <a:rPr lang="zh-CN" altLang="zh-CN" sz="1200" kern="1200" dirty="0">
                <a:solidFill>
                  <a:schemeClr val="tx1"/>
                </a:solidFill>
                <a:effectLst/>
                <a:latin typeface="+mn-lt"/>
                <a:ea typeface="+mn-ea"/>
                <a:cs typeface="+mn-cs"/>
              </a:rPr>
              <a:t>和</a:t>
            </a:r>
            <a:r>
              <a:rPr lang="en-US" altLang="zh-CN" sz="1200" kern="1200" dirty="0">
                <a:solidFill>
                  <a:schemeClr val="tx1"/>
                </a:solidFill>
                <a:effectLst/>
                <a:latin typeface="+mn-lt"/>
                <a:ea typeface="+mn-ea"/>
                <a:cs typeface="+mn-cs"/>
              </a:rPr>
              <a:t>51.5%(P</a:t>
            </a:r>
            <a:r>
              <a:rPr lang="zh-CN" altLang="zh-CN" sz="1200" kern="1200" dirty="0">
                <a:solidFill>
                  <a:schemeClr val="tx1"/>
                </a:solidFill>
                <a:effectLst/>
                <a:latin typeface="+mn-lt"/>
                <a:ea typeface="+mn-ea"/>
                <a:cs typeface="+mn-cs"/>
              </a:rPr>
              <a:t>＜</a:t>
            </a:r>
            <a:r>
              <a:rPr lang="en-US" altLang="zh-CN" sz="1200" kern="1200" dirty="0">
                <a:solidFill>
                  <a:schemeClr val="tx1"/>
                </a:solidFill>
                <a:effectLst/>
                <a:latin typeface="+mn-lt"/>
                <a:ea typeface="+mn-ea"/>
                <a:cs typeface="+mn-cs"/>
              </a:rPr>
              <a:t>0.001)</a:t>
            </a:r>
            <a:r>
              <a:rPr lang="zh-CN" altLang="zh-CN" sz="1200" kern="1200" dirty="0">
                <a:solidFill>
                  <a:schemeClr val="tx1"/>
                </a:solidFill>
                <a:effectLst/>
                <a:latin typeface="+mn-lt"/>
                <a:ea typeface="+mn-ea"/>
                <a:cs typeface="+mn-cs"/>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t>8</a:t>
            </a:fld>
            <a:endParaRPr lang="zh-CN" altLang="en-US"/>
          </a:p>
        </p:txBody>
      </p:sp>
    </p:spTree>
    <p:extLst>
      <p:ext uri="{BB962C8B-B14F-4D97-AF65-F5344CB8AC3E}">
        <p14:creationId xmlns:p14="http://schemas.microsoft.com/office/powerpoint/2010/main" val="2201488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vl="0"/>
            <a:r>
              <a:rPr lang="zh-CN" altLang="zh-CN" sz="1200" b="1" kern="1200" dirty="0">
                <a:solidFill>
                  <a:schemeClr val="tx1"/>
                </a:solidFill>
                <a:effectLst/>
                <a:latin typeface="+mn-lt"/>
                <a:ea typeface="+mn-ea"/>
                <a:cs typeface="+mn-cs"/>
              </a:rPr>
              <a:t>我们需要直面</a:t>
            </a:r>
            <a:r>
              <a:rPr lang="en-US" altLang="zh-CN" sz="1200" b="1" kern="1200" dirty="0">
                <a:solidFill>
                  <a:schemeClr val="tx1"/>
                </a:solidFill>
                <a:effectLst/>
                <a:latin typeface="+mn-lt"/>
                <a:ea typeface="+mn-ea"/>
                <a:cs typeface="+mn-cs"/>
              </a:rPr>
              <a:t>MD</a:t>
            </a:r>
            <a:r>
              <a:rPr lang="zh-CN" altLang="zh-CN" sz="1200" b="1" kern="1200" dirty="0">
                <a:solidFill>
                  <a:schemeClr val="tx1"/>
                </a:solidFill>
                <a:effectLst/>
                <a:latin typeface="+mn-lt"/>
                <a:ea typeface="+mn-ea"/>
                <a:cs typeface="+mn-cs"/>
              </a:rPr>
              <a:t>临床精准诊疗挑战：</a:t>
            </a:r>
            <a:r>
              <a:rPr lang="zh-CN" altLang="zh-CN" sz="1200" kern="1200" dirty="0">
                <a:solidFill>
                  <a:schemeClr val="tx1"/>
                </a:solidFill>
                <a:effectLst/>
                <a:latin typeface="+mn-lt"/>
                <a:ea typeface="+mn-ea"/>
                <a:cs typeface="+mn-cs"/>
              </a:rPr>
              <a:t>（背景小结）可以从疾病、患者和医生三方面考虑，①疾病本身特点：</a:t>
            </a:r>
            <a:r>
              <a:rPr lang="en-US" altLang="zh-CN" sz="1200" kern="1200" dirty="0">
                <a:solidFill>
                  <a:schemeClr val="tx1"/>
                </a:solidFill>
                <a:effectLst/>
                <a:latin typeface="+mn-lt"/>
                <a:ea typeface="+mn-ea"/>
                <a:cs typeface="+mn-cs"/>
              </a:rPr>
              <a:t>MD</a:t>
            </a:r>
            <a:r>
              <a:rPr lang="zh-CN" altLang="zh-CN" sz="1200" kern="1200" dirty="0">
                <a:solidFill>
                  <a:schemeClr val="tx1"/>
                </a:solidFill>
                <a:effectLst/>
                <a:latin typeface="+mn-lt"/>
                <a:ea typeface="+mn-ea"/>
                <a:cs typeface="+mn-cs"/>
              </a:rPr>
              <a:t>症状多样且具有异质性，严重程度和组合可能因人而异；并且，</a:t>
            </a:r>
            <a:r>
              <a:rPr lang="en-US" altLang="zh-CN" sz="1200" kern="1200" dirty="0">
                <a:solidFill>
                  <a:schemeClr val="tx1"/>
                </a:solidFill>
                <a:effectLst/>
                <a:latin typeface="+mn-lt"/>
                <a:ea typeface="+mn-ea"/>
                <a:cs typeface="+mn-cs"/>
              </a:rPr>
              <a:t>MD</a:t>
            </a:r>
            <a:r>
              <a:rPr lang="zh-CN" altLang="zh-CN" sz="1200" kern="1200" dirty="0">
                <a:solidFill>
                  <a:schemeClr val="tx1"/>
                </a:solidFill>
                <a:effectLst/>
                <a:latin typeface="+mn-lt"/>
                <a:ea typeface="+mn-ea"/>
                <a:cs typeface="+mn-cs"/>
              </a:rPr>
              <a:t>症状可能与其他内耳疾病重叠；目前尚无针对</a:t>
            </a:r>
            <a:r>
              <a:rPr lang="en-US" altLang="zh-CN" sz="1200" kern="1200" dirty="0">
                <a:solidFill>
                  <a:schemeClr val="tx1"/>
                </a:solidFill>
                <a:effectLst/>
                <a:latin typeface="+mn-lt"/>
                <a:ea typeface="+mn-ea"/>
                <a:cs typeface="+mn-cs"/>
              </a:rPr>
              <a:t>MD</a:t>
            </a:r>
            <a:r>
              <a:rPr lang="zh-CN" altLang="zh-CN" sz="1200" kern="1200" dirty="0">
                <a:solidFill>
                  <a:schemeClr val="tx1"/>
                </a:solidFill>
                <a:effectLst/>
                <a:latin typeface="+mn-lt"/>
                <a:ea typeface="+mn-ea"/>
                <a:cs typeface="+mn-cs"/>
              </a:rPr>
              <a:t>的明确检测，通常据病史、症状和排除其他疾病进行诊断。②患者就诊障碍：门诊梅尼埃病患者对疾病的知晓可能不足；患者凭借想象主观判断挂号，可能经过多个科室、多家医院就诊。③医生诊疗挑战：各个专科医生擅长及关注领域可能存在局限性；若诊断方面缺少经验，全面分析病史病情存难度，查体可能不完整等，导致精准诊疗面临挑战。</a:t>
            </a:r>
          </a:p>
        </p:txBody>
      </p:sp>
      <p:sp>
        <p:nvSpPr>
          <p:cNvPr id="4" name="灯片编号占位符 3"/>
          <p:cNvSpPr>
            <a:spLocks noGrp="1"/>
          </p:cNvSpPr>
          <p:nvPr>
            <p:ph type="sldNum" sz="quarter" idx="5"/>
          </p:nvPr>
        </p:nvSpPr>
        <p:spPr/>
        <p:txBody>
          <a:bodyPr/>
          <a:lstStyle/>
          <a:p>
            <a:fld id="{85D0DACE-38E0-42D2-9336-2B707D34BC6D}" type="slidenum">
              <a:rPr lang="zh-CN" altLang="en-US" smtClean="0"/>
              <a:t>9</a:t>
            </a:fld>
            <a:endParaRPr lang="zh-CN" altLang="en-US"/>
          </a:p>
        </p:txBody>
      </p:sp>
    </p:spTree>
    <p:extLst>
      <p:ext uri="{BB962C8B-B14F-4D97-AF65-F5344CB8AC3E}">
        <p14:creationId xmlns:p14="http://schemas.microsoft.com/office/powerpoint/2010/main" val="53062889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3.xml"/><Relationship Id="rId1" Type="http://schemas.openxmlformats.org/officeDocument/2006/relationships/tags" Target="../tags/tag2.xml"/><Relationship Id="rId4" Type="http://schemas.openxmlformats.org/officeDocument/2006/relationships/image" Target="../media/image2.jpg"/></Relationships>
</file>

<file path=ppt/slideLayouts/_rels/slideLayout14.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5.xml"/><Relationship Id="rId1" Type="http://schemas.openxmlformats.org/officeDocument/2006/relationships/tags" Target="../tags/tag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8" name="图片 7" descr="图示&#10;&#10;AI 生成的内容可能不正确。">
            <a:extLst>
              <a:ext uri="{FF2B5EF4-FFF2-40B4-BE49-F238E27FC236}">
                <a16:creationId xmlns:a16="http://schemas.microsoft.com/office/drawing/2014/main" id="{665A7732-7DB2-7CC5-CA17-0F75ABEFF32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ctrTitle"/>
          </p:nvPr>
        </p:nvSpPr>
        <p:spPr>
          <a:xfrm>
            <a:off x="1524000" y="1122363"/>
            <a:ext cx="9144000" cy="2387600"/>
          </a:xfrm>
        </p:spPr>
        <p:txBody>
          <a:bodyPr anchor="b"/>
          <a:lstStyle>
            <a:lvl1pPr algn="ctr">
              <a:defRPr sz="6000">
                <a:latin typeface="微软雅黑" panose="020B0503020204020204" pitchFamily="34" charset="-122"/>
                <a:ea typeface="微软雅黑" panose="020B0503020204020204" pitchFamily="34" charset="-122"/>
              </a:defRPr>
            </a:lvl1pPr>
          </a:lstStyle>
          <a:p>
            <a:r>
              <a:rPr lang="zh-CN" altLang="en-US"/>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lvl1pPr>
              <a:defRPr>
                <a:latin typeface="微软雅黑" panose="020B0503020204020204" pitchFamily="34" charset="-122"/>
                <a:ea typeface="微软雅黑" panose="020B0503020204020204" pitchFamily="34" charset="-122"/>
              </a:defRPr>
            </a:lvl1pPr>
          </a:lstStyle>
          <a:p>
            <a:fld id="{C764DE79-268F-4C1A-8933-263129D2AF90}" type="datetimeFigureOut">
              <a:rPr lang="en-US" smtClean="0"/>
              <a:pPr/>
              <a:t>9/4/2025</a:t>
            </a:fld>
            <a:endParaRPr lang="en-US" dirty="0"/>
          </a:p>
        </p:txBody>
      </p:sp>
      <p:sp>
        <p:nvSpPr>
          <p:cNvPr id="5" name="Footer Placeholder 4"/>
          <p:cNvSpPr>
            <a:spLocks noGrp="1"/>
          </p:cNvSpPr>
          <p:nvPr>
            <p:ph type="ftr" sz="quarter" idx="11"/>
          </p:nvPr>
        </p:nvSpPr>
        <p:spPr/>
        <p:txBody>
          <a:bodyPr/>
          <a:lstStyle>
            <a:lvl1pPr>
              <a:defRPr>
                <a:latin typeface="微软雅黑" panose="020B0503020204020204" pitchFamily="34" charset="-122"/>
                <a:ea typeface="微软雅黑" panose="020B0503020204020204" pitchFamily="34" charset="-122"/>
              </a:defRPr>
            </a:lvl1pPr>
          </a:lstStyle>
          <a:p>
            <a:endParaRPr lang="en-US" dirty="0"/>
          </a:p>
        </p:txBody>
      </p:sp>
      <p:sp>
        <p:nvSpPr>
          <p:cNvPr id="6" name="Slide Number Placeholder 5"/>
          <p:cNvSpPr>
            <a:spLocks noGrp="1"/>
          </p:cNvSpPr>
          <p:nvPr>
            <p:ph type="sldNum" sz="quarter" idx="12"/>
          </p:nvPr>
        </p:nvSpPr>
        <p:spPr/>
        <p:txBody>
          <a:bodyPr/>
          <a:lstStyle>
            <a:lvl1pPr>
              <a:defRPr>
                <a:latin typeface="微软雅黑" panose="020B0503020204020204" pitchFamily="34" charset="-122"/>
                <a:ea typeface="微软雅黑" panose="020B0503020204020204" pitchFamily="34" charset="-122"/>
              </a:defRPr>
            </a:lvl1pPr>
          </a:lstStyle>
          <a:p>
            <a:fld id="{48F63A3B-78C7-47BE-AE5E-E10140E04643}" type="slidenum">
              <a:rPr lang="en-US" smtClean="0"/>
              <a:pPr/>
              <a:t>‹#›</a:t>
            </a:fld>
            <a:endParaRPr lang="en-US" dirty="0"/>
          </a:p>
        </p:txBody>
      </p:sp>
      <p:grpSp>
        <p:nvGrpSpPr>
          <p:cNvPr id="7" name="组合 6">
            <a:extLst>
              <a:ext uri="{FF2B5EF4-FFF2-40B4-BE49-F238E27FC236}">
                <a16:creationId xmlns:a16="http://schemas.microsoft.com/office/drawing/2014/main" id="{F42DC831-D4C7-E746-F6E4-8F18F9970EEC}"/>
              </a:ext>
            </a:extLst>
          </p:cNvPr>
          <p:cNvGrpSpPr/>
          <p:nvPr userDrawn="1"/>
        </p:nvGrpSpPr>
        <p:grpSpPr>
          <a:xfrm>
            <a:off x="-921424" y="0"/>
            <a:ext cx="761154" cy="1635327"/>
            <a:chOff x="-921424" y="2938155"/>
            <a:chExt cx="761154" cy="1635327"/>
          </a:xfrm>
        </p:grpSpPr>
        <p:sp>
          <p:nvSpPr>
            <p:cNvPr id="9" name="矩形 8">
              <a:extLst>
                <a:ext uri="{FF2B5EF4-FFF2-40B4-BE49-F238E27FC236}">
                  <a16:creationId xmlns:a16="http://schemas.microsoft.com/office/drawing/2014/main" id="{A2A1E1FD-86C7-D7F1-9D05-D004F22EB2B9}"/>
                </a:ext>
              </a:extLst>
            </p:cNvPr>
            <p:cNvSpPr/>
            <p:nvPr userDrawn="1"/>
          </p:nvSpPr>
          <p:spPr>
            <a:xfrm>
              <a:off x="-921424" y="4253424"/>
              <a:ext cx="761154" cy="320058"/>
            </a:xfrm>
            <a:prstGeom prst="rect">
              <a:avLst/>
            </a:prstGeom>
            <a:solidFill>
              <a:srgbClr val="D9D9D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1" name="矩形 10">
              <a:extLst>
                <a:ext uri="{FF2B5EF4-FFF2-40B4-BE49-F238E27FC236}">
                  <a16:creationId xmlns:a16="http://schemas.microsoft.com/office/drawing/2014/main" id="{D96BE1BB-AB9D-3E64-5545-BAAC82610293}"/>
                </a:ext>
              </a:extLst>
            </p:cNvPr>
            <p:cNvSpPr/>
            <p:nvPr userDrawn="1"/>
          </p:nvSpPr>
          <p:spPr>
            <a:xfrm>
              <a:off x="-921424" y="2938155"/>
              <a:ext cx="761154" cy="320058"/>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2" name="矩形 11">
              <a:extLst>
                <a:ext uri="{FF2B5EF4-FFF2-40B4-BE49-F238E27FC236}">
                  <a16:creationId xmlns:a16="http://schemas.microsoft.com/office/drawing/2014/main" id="{7C27D59F-800B-19F7-6CEA-B1365C86F13D}"/>
                </a:ext>
              </a:extLst>
            </p:cNvPr>
            <p:cNvSpPr/>
            <p:nvPr userDrawn="1"/>
          </p:nvSpPr>
          <p:spPr>
            <a:xfrm>
              <a:off x="-921424" y="3376578"/>
              <a:ext cx="761154" cy="320058"/>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矩形 14">
              <a:extLst>
                <a:ext uri="{FF2B5EF4-FFF2-40B4-BE49-F238E27FC236}">
                  <a16:creationId xmlns:a16="http://schemas.microsoft.com/office/drawing/2014/main" id="{2B727F95-3569-AFE4-D1F6-02D48C0BC6EA}"/>
                </a:ext>
              </a:extLst>
            </p:cNvPr>
            <p:cNvSpPr/>
            <p:nvPr userDrawn="1"/>
          </p:nvSpPr>
          <p:spPr>
            <a:xfrm>
              <a:off x="-921424" y="3815001"/>
              <a:ext cx="761154" cy="320058"/>
            </a:xfrm>
            <a:prstGeom prst="rect">
              <a:avLst/>
            </a:prstGeom>
            <a:solidFill>
              <a:srgbClr val="A6A6A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400214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C764DE79-268F-4C1A-8933-263129D2AF90}" type="datetimeFigureOut">
              <a:rPr lang="en-US" dirty="0"/>
              <a:t>9/4/2025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9637046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9/4/2025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72992456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9/4/2025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59279868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pic>
        <p:nvPicPr>
          <p:cNvPr id="10" name="图片 9" descr="电脑屏幕的照片&#10;&#10;AI 生成的内容可能不正确。">
            <a:extLst>
              <a:ext uri="{FF2B5EF4-FFF2-40B4-BE49-F238E27FC236}">
                <a16:creationId xmlns:a16="http://schemas.microsoft.com/office/drawing/2014/main" id="{2001BA74-34F9-D849-0C0F-1B047A5A8378}"/>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标题 1"/>
          <p:cNvSpPr>
            <a:spLocks noGrp="1"/>
          </p:cNvSpPr>
          <p:nvPr>
            <p:ph type="title"/>
            <p:custDataLst>
              <p:tags r:id="rId1"/>
            </p:custDataLst>
          </p:nvPr>
        </p:nvSpPr>
        <p:spPr>
          <a:xfrm>
            <a:off x="838200" y="300630"/>
            <a:ext cx="10515139" cy="464074"/>
          </a:xfrm>
          <a:prstGeom prst="rect">
            <a:avLst/>
          </a:prstGeom>
        </p:spPr>
        <p:txBody>
          <a:bodyPr anchor="ctr">
            <a:noAutofit/>
          </a:bodyPr>
          <a:lstStyle>
            <a:lvl1pPr>
              <a:defRPr sz="2800" b="1">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dirty="0"/>
              <a:t>单击此处编辑母版标题样式</a:t>
            </a:r>
          </a:p>
        </p:txBody>
      </p:sp>
      <p:sp>
        <p:nvSpPr>
          <p:cNvPr id="5" name="灯片编号占位符 5"/>
          <p:cNvSpPr>
            <a:spLocks noGrp="1"/>
          </p:cNvSpPr>
          <p:nvPr>
            <p:ph type="sldNum" sz="quarter" idx="12"/>
            <p:custDataLst>
              <p:tags r:id="rId2"/>
            </p:custDataLst>
          </p:nvPr>
        </p:nvSpPr>
        <p:spPr>
          <a:xfrm>
            <a:off x="8610600" y="6356351"/>
            <a:ext cx="2743200" cy="365125"/>
          </a:xfrm>
          <a:prstGeom prst="rect">
            <a:avLst/>
          </a:prstGeom>
        </p:spPr>
        <p:txBody>
          <a:bodyPr/>
          <a:lstStyle>
            <a:lvl1pPr>
              <a:defRPr>
                <a:latin typeface="微软雅黑" panose="020B0503020204020204" pitchFamily="34" charset="-122"/>
                <a:ea typeface="微软雅黑" panose="020B0503020204020204" pitchFamily="34" charset="-122"/>
                <a:cs typeface="Arial" panose="020B0604020202020204" pitchFamily="34" charset="0"/>
              </a:defRPr>
            </a:lvl1pPr>
          </a:lstStyle>
          <a:p>
            <a:fld id="{1468FCAE-9B70-4E1D-8DB2-03D57AE0542F}" type="slidenum">
              <a:rPr lang="zh-CN" altLang="en-US" smtClean="0"/>
              <a:pPr/>
              <a:t>‹#›</a:t>
            </a:fld>
            <a:endParaRPr lang="zh-CN" altLang="en-US"/>
          </a:p>
        </p:txBody>
      </p:sp>
      <p:sp>
        <p:nvSpPr>
          <p:cNvPr id="8" name="文本占位符 7">
            <a:extLst>
              <a:ext uri="{FF2B5EF4-FFF2-40B4-BE49-F238E27FC236}">
                <a16:creationId xmlns:a16="http://schemas.microsoft.com/office/drawing/2014/main" id="{69C75423-DF70-4524-8E5B-0687A66AB1C5}"/>
              </a:ext>
            </a:extLst>
          </p:cNvPr>
          <p:cNvSpPr>
            <a:spLocks noGrp="1"/>
          </p:cNvSpPr>
          <p:nvPr>
            <p:ph type="body" sz="quarter" idx="13"/>
          </p:nvPr>
        </p:nvSpPr>
        <p:spPr>
          <a:xfrm>
            <a:off x="838200" y="1052736"/>
            <a:ext cx="10515600" cy="4680519"/>
          </a:xfrm>
          <a:prstGeom prst="rect">
            <a:avLst/>
          </a:prstGeom>
        </p:spPr>
        <p:txBody>
          <a:bodyPr/>
          <a:lstStyle>
            <a:lvl1pPr>
              <a:lnSpc>
                <a:spcPct val="120000"/>
              </a:lnSpc>
              <a:spcBef>
                <a:spcPts val="0"/>
              </a:spcBef>
              <a:defRPr sz="1600">
                <a:latin typeface="微软雅黑" panose="020B0503020204020204" pitchFamily="34" charset="-122"/>
                <a:ea typeface="微软雅黑" panose="020B0503020204020204" pitchFamily="34" charset="-122"/>
                <a:cs typeface="Arial" panose="020B0604020202020204" pitchFamily="34" charset="0"/>
              </a:defRPr>
            </a:lvl1pPr>
            <a:lvl2pPr>
              <a:lnSpc>
                <a:spcPct val="120000"/>
              </a:lnSpc>
              <a:spcBef>
                <a:spcPts val="0"/>
              </a:spcBef>
              <a:defRPr sz="1400">
                <a:latin typeface="微软雅黑" panose="020B0503020204020204" pitchFamily="34" charset="-122"/>
                <a:ea typeface="微软雅黑" panose="020B0503020204020204" pitchFamily="34" charset="-122"/>
                <a:cs typeface="Arial" panose="020B0604020202020204" pitchFamily="34" charset="0"/>
              </a:defRPr>
            </a:lvl2pPr>
            <a:lvl3pPr>
              <a:lnSpc>
                <a:spcPct val="120000"/>
              </a:lnSpc>
              <a:spcBef>
                <a:spcPts val="0"/>
              </a:spcBef>
              <a:defRPr sz="1200">
                <a:latin typeface="微软雅黑" panose="020B0503020204020204" pitchFamily="34" charset="-122"/>
                <a:ea typeface="微软雅黑" panose="020B0503020204020204" pitchFamily="34" charset="-122"/>
                <a:cs typeface="Arial" panose="020B0604020202020204" pitchFamily="34" charset="0"/>
              </a:defRPr>
            </a:lvl3pPr>
            <a:lvl4pPr>
              <a:lnSpc>
                <a:spcPct val="120000"/>
              </a:lnSpc>
              <a:spcBef>
                <a:spcPts val="0"/>
              </a:spcBef>
              <a:defRPr sz="1100">
                <a:latin typeface="微软雅黑" panose="020B0503020204020204" pitchFamily="34" charset="-122"/>
                <a:ea typeface="微软雅黑" panose="020B0503020204020204" pitchFamily="34" charset="-122"/>
                <a:cs typeface="Arial" panose="020B0604020202020204" pitchFamily="34" charset="0"/>
              </a:defRPr>
            </a:lvl4pPr>
            <a:lvl5pPr>
              <a:lnSpc>
                <a:spcPct val="120000"/>
              </a:lnSpc>
              <a:spcBef>
                <a:spcPts val="0"/>
              </a:spcBef>
              <a:defRPr sz="1100">
                <a:latin typeface="微软雅黑" panose="020B0503020204020204" pitchFamily="34" charset="-122"/>
                <a:ea typeface="微软雅黑" panose="020B0503020204020204" pitchFamily="34" charset="-122"/>
                <a:cs typeface="Arial" panose="020B0604020202020204" pitchFamily="34" charset="0"/>
              </a:defRPr>
            </a:lvl5p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12" name="内容占位符 11">
            <a:extLst>
              <a:ext uri="{FF2B5EF4-FFF2-40B4-BE49-F238E27FC236}">
                <a16:creationId xmlns:a16="http://schemas.microsoft.com/office/drawing/2014/main" id="{DA386394-94F3-6002-19C9-F8D66FEB0932}"/>
              </a:ext>
            </a:extLst>
          </p:cNvPr>
          <p:cNvSpPr>
            <a:spLocks noGrp="1"/>
          </p:cNvSpPr>
          <p:nvPr>
            <p:ph sz="quarter" idx="14"/>
          </p:nvPr>
        </p:nvSpPr>
        <p:spPr>
          <a:xfrm>
            <a:off x="2328671" y="6021288"/>
            <a:ext cx="9024667" cy="700187"/>
          </a:xfrm>
          <a:prstGeom prst="rect">
            <a:avLst/>
          </a:prstGeom>
        </p:spPr>
        <p:txBody>
          <a:bodyPr anchor="b"/>
          <a:lstStyle>
            <a:lvl1pPr marL="0" indent="0">
              <a:lnSpc>
                <a:spcPct val="100000"/>
              </a:lnSpc>
              <a:spcBef>
                <a:spcPts val="0"/>
              </a:spcBef>
              <a:buNone/>
              <a:defRPr sz="7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457200" indent="0">
              <a:buNone/>
              <a:defRPr sz="800"/>
            </a:lvl2pPr>
            <a:lvl3pPr>
              <a:defRPr sz="800"/>
            </a:lvl3pPr>
            <a:lvl4pPr>
              <a:defRPr sz="800"/>
            </a:lvl4pPr>
            <a:lvl5pPr>
              <a:defRPr sz="800"/>
            </a:lvl5pPr>
          </a:lstStyle>
          <a:p>
            <a:pPr lvl="0"/>
            <a:r>
              <a:rPr lang="zh-CN" altLang="en-US" dirty="0"/>
              <a:t>单击此处编辑母版文本样式</a:t>
            </a:r>
          </a:p>
        </p:txBody>
      </p:sp>
      <p:sp>
        <p:nvSpPr>
          <p:cNvPr id="3" name="矩形 2">
            <a:extLst>
              <a:ext uri="{FF2B5EF4-FFF2-40B4-BE49-F238E27FC236}">
                <a16:creationId xmlns:a16="http://schemas.microsoft.com/office/drawing/2014/main" id="{ACD060FA-C464-323A-A454-E7892DA9321A}"/>
              </a:ext>
            </a:extLst>
          </p:cNvPr>
          <p:cNvSpPr/>
          <p:nvPr userDrawn="1"/>
        </p:nvSpPr>
        <p:spPr>
          <a:xfrm>
            <a:off x="-921424" y="0"/>
            <a:ext cx="761154" cy="320058"/>
          </a:xfrm>
          <a:prstGeom prst="rect">
            <a:avLst/>
          </a:prstGeom>
          <a:solidFill>
            <a:srgbClr val="0A7F2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 name="矩形 3">
            <a:extLst>
              <a:ext uri="{FF2B5EF4-FFF2-40B4-BE49-F238E27FC236}">
                <a16:creationId xmlns:a16="http://schemas.microsoft.com/office/drawing/2014/main" id="{AC08EF79-EA69-3278-0199-325523C5333F}"/>
              </a:ext>
            </a:extLst>
          </p:cNvPr>
          <p:cNvSpPr/>
          <p:nvPr userDrawn="1"/>
        </p:nvSpPr>
        <p:spPr>
          <a:xfrm>
            <a:off x="-921424" y="1753692"/>
            <a:ext cx="761154" cy="320058"/>
          </a:xfrm>
          <a:prstGeom prst="rect">
            <a:avLst/>
          </a:prstGeom>
          <a:solidFill>
            <a:srgbClr val="A6A6A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 name="矩形 5">
            <a:extLst>
              <a:ext uri="{FF2B5EF4-FFF2-40B4-BE49-F238E27FC236}">
                <a16:creationId xmlns:a16="http://schemas.microsoft.com/office/drawing/2014/main" id="{999A4868-2579-33A6-5248-6D43AEB8C9FC}"/>
              </a:ext>
            </a:extLst>
          </p:cNvPr>
          <p:cNvSpPr/>
          <p:nvPr userDrawn="1"/>
        </p:nvSpPr>
        <p:spPr>
          <a:xfrm>
            <a:off x="-921424" y="876846"/>
            <a:ext cx="761154" cy="320058"/>
          </a:xfrm>
          <a:prstGeom prst="rect">
            <a:avLst/>
          </a:prstGeom>
          <a:solidFill>
            <a:srgbClr val="E2F0D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矩形 6">
            <a:extLst>
              <a:ext uri="{FF2B5EF4-FFF2-40B4-BE49-F238E27FC236}">
                <a16:creationId xmlns:a16="http://schemas.microsoft.com/office/drawing/2014/main" id="{787DE849-853A-A2E2-7648-8B5C970C9D4B}"/>
              </a:ext>
            </a:extLst>
          </p:cNvPr>
          <p:cNvSpPr/>
          <p:nvPr userDrawn="1"/>
        </p:nvSpPr>
        <p:spPr>
          <a:xfrm>
            <a:off x="-921424" y="1315269"/>
            <a:ext cx="761154" cy="320058"/>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9" name="矩形 8">
            <a:extLst>
              <a:ext uri="{FF2B5EF4-FFF2-40B4-BE49-F238E27FC236}">
                <a16:creationId xmlns:a16="http://schemas.microsoft.com/office/drawing/2014/main" id="{2F3BFBC9-101A-FE7B-1CDC-E10500C83321}"/>
              </a:ext>
            </a:extLst>
          </p:cNvPr>
          <p:cNvSpPr/>
          <p:nvPr userDrawn="1"/>
        </p:nvSpPr>
        <p:spPr>
          <a:xfrm>
            <a:off x="-921424" y="2192115"/>
            <a:ext cx="761154" cy="320058"/>
          </a:xfrm>
          <a:prstGeom prst="rect">
            <a:avLst/>
          </a:prstGeom>
          <a:solidFill>
            <a:srgbClr val="D9D9D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1" name="矩形 10">
            <a:extLst>
              <a:ext uri="{FF2B5EF4-FFF2-40B4-BE49-F238E27FC236}">
                <a16:creationId xmlns:a16="http://schemas.microsoft.com/office/drawing/2014/main" id="{F81A68A7-C247-AB79-33E1-7397AD6FE439}"/>
              </a:ext>
            </a:extLst>
          </p:cNvPr>
          <p:cNvSpPr/>
          <p:nvPr userDrawn="1"/>
        </p:nvSpPr>
        <p:spPr>
          <a:xfrm>
            <a:off x="-921424" y="438423"/>
            <a:ext cx="761154" cy="320058"/>
          </a:xfrm>
          <a:prstGeom prst="rect">
            <a:avLst/>
          </a:prstGeom>
          <a:solidFill>
            <a:srgbClr val="EFF8F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5543328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_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838200" y="300630"/>
            <a:ext cx="10515139" cy="608090"/>
          </a:xfrm>
          <a:prstGeom prst="rect">
            <a:avLst/>
          </a:prstGeom>
        </p:spPr>
        <p:txBody>
          <a:bodyPr anchor="b">
            <a:noAutofit/>
          </a:bodyPr>
          <a:lstStyle>
            <a:lvl1pPr algn="ctr">
              <a:defRPr sz="2600" b="1">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dirty="0"/>
              <a:t>单击此处编辑母版标题样式</a:t>
            </a:r>
          </a:p>
        </p:txBody>
      </p:sp>
      <p:sp>
        <p:nvSpPr>
          <p:cNvPr id="5" name="灯片编号占位符 5"/>
          <p:cNvSpPr>
            <a:spLocks noGrp="1"/>
          </p:cNvSpPr>
          <p:nvPr>
            <p:ph type="sldNum" sz="quarter" idx="12"/>
            <p:custDataLst>
              <p:tags r:id="rId2"/>
            </p:custDataLst>
          </p:nvPr>
        </p:nvSpPr>
        <p:spPr>
          <a:xfrm>
            <a:off x="8610600" y="6356351"/>
            <a:ext cx="2743200" cy="365125"/>
          </a:xfrm>
          <a:prstGeom prst="rect">
            <a:avLst/>
          </a:prstGeom>
        </p:spPr>
        <p:txBody>
          <a:bodyPr/>
          <a:lstStyle>
            <a:lvl1pPr>
              <a:defRPr>
                <a:latin typeface="微软雅黑" panose="020B0503020204020204" pitchFamily="34" charset="-122"/>
                <a:ea typeface="微软雅黑" panose="020B0503020204020204" pitchFamily="34" charset="-122"/>
                <a:cs typeface="Arial" panose="020B0604020202020204" pitchFamily="34" charset="0"/>
              </a:defRPr>
            </a:lvl1pPr>
          </a:lstStyle>
          <a:p>
            <a:fld id="{1468FCAE-9B70-4E1D-8DB2-03D57AE0542F}" type="slidenum">
              <a:rPr lang="zh-CN" altLang="en-US" smtClean="0"/>
              <a:pPr/>
              <a:t>‹#›</a:t>
            </a:fld>
            <a:endParaRPr lang="zh-CN" altLang="en-US"/>
          </a:p>
        </p:txBody>
      </p:sp>
      <p:sp>
        <p:nvSpPr>
          <p:cNvPr id="8" name="文本占位符 7">
            <a:extLst>
              <a:ext uri="{FF2B5EF4-FFF2-40B4-BE49-F238E27FC236}">
                <a16:creationId xmlns:a16="http://schemas.microsoft.com/office/drawing/2014/main" id="{69C75423-DF70-4524-8E5B-0687A66AB1C5}"/>
              </a:ext>
            </a:extLst>
          </p:cNvPr>
          <p:cNvSpPr>
            <a:spLocks noGrp="1"/>
          </p:cNvSpPr>
          <p:nvPr>
            <p:ph type="body" sz="quarter" idx="13"/>
          </p:nvPr>
        </p:nvSpPr>
        <p:spPr>
          <a:xfrm>
            <a:off x="838200" y="1052736"/>
            <a:ext cx="10515600" cy="4680519"/>
          </a:xfrm>
          <a:prstGeom prst="rect">
            <a:avLst/>
          </a:prstGeom>
        </p:spPr>
        <p:txBody>
          <a:bodyPr/>
          <a:lstStyle>
            <a:lvl1pPr>
              <a:lnSpc>
                <a:spcPct val="120000"/>
              </a:lnSpc>
              <a:spcBef>
                <a:spcPts val="0"/>
              </a:spcBef>
              <a:defRPr sz="1600">
                <a:latin typeface="微软雅黑" panose="020B0503020204020204" pitchFamily="34" charset="-122"/>
                <a:ea typeface="微软雅黑" panose="020B0503020204020204" pitchFamily="34" charset="-122"/>
                <a:cs typeface="Arial" panose="020B0604020202020204" pitchFamily="34" charset="0"/>
              </a:defRPr>
            </a:lvl1pPr>
            <a:lvl2pPr>
              <a:lnSpc>
                <a:spcPct val="120000"/>
              </a:lnSpc>
              <a:spcBef>
                <a:spcPts val="0"/>
              </a:spcBef>
              <a:defRPr sz="1400">
                <a:latin typeface="微软雅黑" panose="020B0503020204020204" pitchFamily="34" charset="-122"/>
                <a:ea typeface="微软雅黑" panose="020B0503020204020204" pitchFamily="34" charset="-122"/>
                <a:cs typeface="Arial" panose="020B0604020202020204" pitchFamily="34" charset="0"/>
              </a:defRPr>
            </a:lvl2pPr>
            <a:lvl3pPr>
              <a:lnSpc>
                <a:spcPct val="120000"/>
              </a:lnSpc>
              <a:spcBef>
                <a:spcPts val="0"/>
              </a:spcBef>
              <a:defRPr sz="1200">
                <a:latin typeface="微软雅黑" panose="020B0503020204020204" pitchFamily="34" charset="-122"/>
                <a:ea typeface="微软雅黑" panose="020B0503020204020204" pitchFamily="34" charset="-122"/>
                <a:cs typeface="Arial" panose="020B0604020202020204" pitchFamily="34" charset="0"/>
              </a:defRPr>
            </a:lvl3pPr>
            <a:lvl4pPr>
              <a:lnSpc>
                <a:spcPct val="120000"/>
              </a:lnSpc>
              <a:spcBef>
                <a:spcPts val="0"/>
              </a:spcBef>
              <a:defRPr sz="1100">
                <a:latin typeface="微软雅黑" panose="020B0503020204020204" pitchFamily="34" charset="-122"/>
                <a:ea typeface="微软雅黑" panose="020B0503020204020204" pitchFamily="34" charset="-122"/>
                <a:cs typeface="Arial" panose="020B0604020202020204" pitchFamily="34" charset="0"/>
              </a:defRPr>
            </a:lvl4pPr>
            <a:lvl5pPr>
              <a:lnSpc>
                <a:spcPct val="120000"/>
              </a:lnSpc>
              <a:spcBef>
                <a:spcPts val="0"/>
              </a:spcBef>
              <a:defRPr sz="1100">
                <a:latin typeface="微软雅黑" panose="020B0503020204020204" pitchFamily="34" charset="-122"/>
                <a:ea typeface="微软雅黑" panose="020B0503020204020204" pitchFamily="34" charset="-122"/>
                <a:cs typeface="Arial" panose="020B0604020202020204" pitchFamily="34" charset="0"/>
              </a:defRPr>
            </a:lvl5p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12" name="内容占位符 11">
            <a:extLst>
              <a:ext uri="{FF2B5EF4-FFF2-40B4-BE49-F238E27FC236}">
                <a16:creationId xmlns:a16="http://schemas.microsoft.com/office/drawing/2014/main" id="{DA386394-94F3-6002-19C9-F8D66FEB0932}"/>
              </a:ext>
            </a:extLst>
          </p:cNvPr>
          <p:cNvSpPr>
            <a:spLocks noGrp="1"/>
          </p:cNvSpPr>
          <p:nvPr>
            <p:ph sz="quarter" idx="14"/>
          </p:nvPr>
        </p:nvSpPr>
        <p:spPr>
          <a:xfrm>
            <a:off x="837739" y="6021288"/>
            <a:ext cx="10515600" cy="700187"/>
          </a:xfrm>
          <a:prstGeom prst="rect">
            <a:avLst/>
          </a:prstGeom>
        </p:spPr>
        <p:txBody>
          <a:bodyPr anchor="b"/>
          <a:lstStyle>
            <a:lvl1pPr marL="0" indent="0">
              <a:lnSpc>
                <a:spcPct val="100000"/>
              </a:lnSpc>
              <a:spcBef>
                <a:spcPts val="0"/>
              </a:spcBef>
              <a:buNone/>
              <a:defRPr sz="7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457200" indent="0">
              <a:buNone/>
              <a:defRPr sz="800"/>
            </a:lvl2pPr>
            <a:lvl3pPr>
              <a:defRPr sz="800"/>
            </a:lvl3pPr>
            <a:lvl4pPr>
              <a:defRPr sz="800"/>
            </a:lvl4pPr>
            <a:lvl5pPr>
              <a:defRPr sz="800"/>
            </a:lvl5pPr>
          </a:lstStyle>
          <a:p>
            <a:pPr lvl="0"/>
            <a:r>
              <a:rPr lang="zh-CN" altLang="en-US" dirty="0"/>
              <a:t>单击此处编辑母版文本样式</a:t>
            </a:r>
          </a:p>
        </p:txBody>
      </p:sp>
      <p:grpSp>
        <p:nvGrpSpPr>
          <p:cNvPr id="16" name="组合 15">
            <a:extLst>
              <a:ext uri="{FF2B5EF4-FFF2-40B4-BE49-F238E27FC236}">
                <a16:creationId xmlns:a16="http://schemas.microsoft.com/office/drawing/2014/main" id="{FBE5F0FB-5F7C-E6BB-D2E7-F0C05FF78E48}"/>
              </a:ext>
            </a:extLst>
          </p:cNvPr>
          <p:cNvGrpSpPr/>
          <p:nvPr userDrawn="1"/>
        </p:nvGrpSpPr>
        <p:grpSpPr>
          <a:xfrm>
            <a:off x="-921424" y="0"/>
            <a:ext cx="761154" cy="2512173"/>
            <a:chOff x="-921424" y="0"/>
            <a:chExt cx="761154" cy="2512173"/>
          </a:xfrm>
        </p:grpSpPr>
        <p:grpSp>
          <p:nvGrpSpPr>
            <p:cNvPr id="17" name="组合 16">
              <a:extLst>
                <a:ext uri="{FF2B5EF4-FFF2-40B4-BE49-F238E27FC236}">
                  <a16:creationId xmlns:a16="http://schemas.microsoft.com/office/drawing/2014/main" id="{ACA11CD1-749B-F348-0D1B-B269131FD3E4}"/>
                </a:ext>
              </a:extLst>
            </p:cNvPr>
            <p:cNvGrpSpPr/>
            <p:nvPr/>
          </p:nvGrpSpPr>
          <p:grpSpPr>
            <a:xfrm>
              <a:off x="-921424" y="0"/>
              <a:ext cx="761154" cy="1635327"/>
              <a:chOff x="-921424" y="2938155"/>
              <a:chExt cx="761154" cy="1635327"/>
            </a:xfrm>
          </p:grpSpPr>
          <p:sp>
            <p:nvSpPr>
              <p:cNvPr id="20" name="矩形 19">
                <a:extLst>
                  <a:ext uri="{FF2B5EF4-FFF2-40B4-BE49-F238E27FC236}">
                    <a16:creationId xmlns:a16="http://schemas.microsoft.com/office/drawing/2014/main" id="{C56B57A8-25AE-F55D-1CBC-90685528C929}"/>
                  </a:ext>
                </a:extLst>
              </p:cNvPr>
              <p:cNvSpPr/>
              <p:nvPr userDrawn="1"/>
            </p:nvSpPr>
            <p:spPr>
              <a:xfrm>
                <a:off x="-921424" y="4253424"/>
                <a:ext cx="761154" cy="320058"/>
              </a:xfrm>
              <a:prstGeom prst="rect">
                <a:avLst/>
              </a:prstGeom>
              <a:solidFill>
                <a:srgbClr val="D9D9D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a:extLst>
                  <a:ext uri="{FF2B5EF4-FFF2-40B4-BE49-F238E27FC236}">
                    <a16:creationId xmlns:a16="http://schemas.microsoft.com/office/drawing/2014/main" id="{0315648F-421A-1EA8-43C3-691DA4B2A2D4}"/>
                  </a:ext>
                </a:extLst>
              </p:cNvPr>
              <p:cNvSpPr/>
              <p:nvPr userDrawn="1"/>
            </p:nvSpPr>
            <p:spPr>
              <a:xfrm>
                <a:off x="-921424" y="2938155"/>
                <a:ext cx="761154" cy="320058"/>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a:extLst>
                  <a:ext uri="{FF2B5EF4-FFF2-40B4-BE49-F238E27FC236}">
                    <a16:creationId xmlns:a16="http://schemas.microsoft.com/office/drawing/2014/main" id="{9EFB8309-0A6A-2F33-F90C-E321C877E1D2}"/>
                  </a:ext>
                </a:extLst>
              </p:cNvPr>
              <p:cNvSpPr/>
              <p:nvPr userDrawn="1"/>
            </p:nvSpPr>
            <p:spPr>
              <a:xfrm>
                <a:off x="-921424" y="3376578"/>
                <a:ext cx="761154" cy="320058"/>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a:extLst>
                  <a:ext uri="{FF2B5EF4-FFF2-40B4-BE49-F238E27FC236}">
                    <a16:creationId xmlns:a16="http://schemas.microsoft.com/office/drawing/2014/main" id="{E06B0FEE-02AF-3FF9-B2C3-0C58A4791941}"/>
                  </a:ext>
                </a:extLst>
              </p:cNvPr>
              <p:cNvSpPr/>
              <p:nvPr userDrawn="1"/>
            </p:nvSpPr>
            <p:spPr>
              <a:xfrm>
                <a:off x="-921424" y="3815001"/>
                <a:ext cx="761154" cy="320058"/>
              </a:xfrm>
              <a:prstGeom prst="rect">
                <a:avLst/>
              </a:prstGeom>
              <a:solidFill>
                <a:srgbClr val="A6A6A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矩形 17">
              <a:extLst>
                <a:ext uri="{FF2B5EF4-FFF2-40B4-BE49-F238E27FC236}">
                  <a16:creationId xmlns:a16="http://schemas.microsoft.com/office/drawing/2014/main" id="{09E498CB-0C7B-4284-3CF6-C884E36DF932}"/>
                </a:ext>
              </a:extLst>
            </p:cNvPr>
            <p:cNvSpPr/>
            <p:nvPr/>
          </p:nvSpPr>
          <p:spPr>
            <a:xfrm>
              <a:off x="-921424" y="2192115"/>
              <a:ext cx="761154" cy="320058"/>
            </a:xfrm>
            <a:prstGeom prst="rect">
              <a:avLst/>
            </a:prstGeom>
            <a:solidFill>
              <a:srgbClr val="00006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extLst>
                <a:ext uri="{FF2B5EF4-FFF2-40B4-BE49-F238E27FC236}">
                  <a16:creationId xmlns:a16="http://schemas.microsoft.com/office/drawing/2014/main" id="{49AC17C0-D809-B60B-CAC7-B37F53F14957}"/>
                </a:ext>
              </a:extLst>
            </p:cNvPr>
            <p:cNvSpPr/>
            <p:nvPr/>
          </p:nvSpPr>
          <p:spPr>
            <a:xfrm>
              <a:off x="-921424" y="1753692"/>
              <a:ext cx="761154" cy="320058"/>
            </a:xfrm>
            <a:prstGeom prst="rect">
              <a:avLst/>
            </a:prstGeom>
            <a:solidFill>
              <a:srgbClr val="FFFF6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矩形 2">
            <a:extLst>
              <a:ext uri="{FF2B5EF4-FFF2-40B4-BE49-F238E27FC236}">
                <a16:creationId xmlns:a16="http://schemas.microsoft.com/office/drawing/2014/main" id="{32FD2C1F-73FA-5D25-ECD1-C38EDB43E8B5}"/>
              </a:ext>
            </a:extLst>
          </p:cNvPr>
          <p:cNvSpPr/>
          <p:nvPr userDrawn="1"/>
        </p:nvSpPr>
        <p:spPr>
          <a:xfrm>
            <a:off x="-921424" y="2630538"/>
            <a:ext cx="761154" cy="320058"/>
          </a:xfrm>
          <a:prstGeom prst="rect">
            <a:avLst/>
          </a:prstGeom>
          <a:solidFill>
            <a:srgbClr val="ECF1F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 name="矩形 3">
            <a:extLst>
              <a:ext uri="{FF2B5EF4-FFF2-40B4-BE49-F238E27FC236}">
                <a16:creationId xmlns:a16="http://schemas.microsoft.com/office/drawing/2014/main" id="{8AAF18A7-7CEE-FF99-EBAA-EA591F1AB6CA}"/>
              </a:ext>
            </a:extLst>
          </p:cNvPr>
          <p:cNvSpPr/>
          <p:nvPr userDrawn="1"/>
        </p:nvSpPr>
        <p:spPr>
          <a:xfrm>
            <a:off x="-921424" y="3068960"/>
            <a:ext cx="761154" cy="320058"/>
          </a:xfrm>
          <a:prstGeom prst="rect">
            <a:avLst/>
          </a:prstGeom>
          <a:solidFill>
            <a:srgbClr val="FFF3F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 name="矩形 5">
            <a:extLst>
              <a:ext uri="{FF2B5EF4-FFF2-40B4-BE49-F238E27FC236}">
                <a16:creationId xmlns:a16="http://schemas.microsoft.com/office/drawing/2014/main" id="{7D6C6643-2934-5CD9-725B-4B8EF15C57D4}"/>
              </a:ext>
            </a:extLst>
          </p:cNvPr>
          <p:cNvSpPr/>
          <p:nvPr userDrawn="1"/>
        </p:nvSpPr>
        <p:spPr>
          <a:xfrm>
            <a:off x="-921424" y="3507382"/>
            <a:ext cx="761154" cy="320058"/>
          </a:xfrm>
          <a:prstGeom prst="rect">
            <a:avLst/>
          </a:prstGeom>
          <a:solidFill>
            <a:srgbClr val="F2F2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190791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1_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l">
              <a:defRPr sz="6000"/>
            </a:lvl1pPr>
          </a:lstStyle>
          <a:p>
            <a:r>
              <a:rPr lang="zh-CN" altLang="en-US" dirty="0"/>
              <a:t>单击此处编辑母版标题样式</a:t>
            </a:r>
            <a:endParaRPr lang="en-US" dirty="0"/>
          </a:p>
        </p:txBody>
      </p:sp>
      <p:sp>
        <p:nvSpPr>
          <p:cNvPr id="3" name="Subtitle 2"/>
          <p:cNvSpPr>
            <a:spLocks noGrp="1"/>
          </p:cNvSpPr>
          <p:nvPr>
            <p:ph type="subTitle" idx="1"/>
          </p:nvPr>
        </p:nvSpPr>
        <p:spPr>
          <a:xfrm>
            <a:off x="1524000" y="4293096"/>
            <a:ext cx="9144000" cy="964704"/>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9/4/2025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2127659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9/4/2025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4618265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C764DE79-268F-4C1A-8933-263129D2AF90}" type="datetimeFigureOut">
              <a:rPr lang="en-US" dirty="0"/>
              <a:t>9/4/2025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6222106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Date Placeholder 4"/>
          <p:cNvSpPr>
            <a:spLocks noGrp="1"/>
          </p:cNvSpPr>
          <p:nvPr>
            <p:ph type="dt" sz="half" idx="10"/>
          </p:nvPr>
        </p:nvSpPr>
        <p:spPr/>
        <p:txBody>
          <a:bodyPr/>
          <a:lstStyle/>
          <a:p>
            <a:fld id="{C764DE79-268F-4C1A-8933-263129D2AF90}" type="datetimeFigureOut">
              <a:rPr lang="en-US" dirty="0"/>
              <a:t>9/4/2025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6970086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7" name="Date Placeholder 6"/>
          <p:cNvSpPr>
            <a:spLocks noGrp="1"/>
          </p:cNvSpPr>
          <p:nvPr>
            <p:ph type="dt" sz="half" idx="10"/>
          </p:nvPr>
        </p:nvSpPr>
        <p:spPr/>
        <p:txBody>
          <a:bodyPr/>
          <a:lstStyle/>
          <a:p>
            <a:fld id="{C764DE79-268F-4C1A-8933-263129D2AF90}" type="datetimeFigureOut">
              <a:rPr lang="en-US" dirty="0"/>
              <a:t>9/4/2025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3797151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C764DE79-268F-4C1A-8933-263129D2AF90}" type="datetimeFigureOut">
              <a:rPr lang="en-US" dirty="0"/>
              <a:t>9/4/2025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4884631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dirty="0"/>
              <a:t>9/4/2025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1652288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C764DE79-268F-4C1A-8933-263129D2AF90}" type="datetimeFigureOut">
              <a:rPr lang="en-US" dirty="0"/>
              <a:t>9/4/2025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5726105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微软雅黑" panose="020B0503020204020204" pitchFamily="34" charset="-122"/>
                <a:ea typeface="微软雅黑" panose="020B0503020204020204" pitchFamily="34" charset="-122"/>
                <a:cs typeface="Arial" panose="020B0604020202020204" pitchFamily="34" charset="0"/>
              </a:defRPr>
            </a:lvl1pPr>
          </a:lstStyle>
          <a:p>
            <a:fld id="{C764DE79-268F-4C1A-8933-263129D2AF90}" type="datetimeFigureOut">
              <a:rPr lang="en-US" smtClean="0"/>
              <a:pPr/>
              <a:t>9/4/2025</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微软雅黑" panose="020B0503020204020204" pitchFamily="34" charset="-122"/>
                <a:ea typeface="微软雅黑" panose="020B0503020204020204" pitchFamily="34" charset="-122"/>
                <a:cs typeface="Arial" panose="020B0604020202020204" pitchFamily="34" charset="0"/>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微软雅黑" panose="020B0503020204020204" pitchFamily="34" charset="-122"/>
                <a:ea typeface="微软雅黑" panose="020B0503020204020204" pitchFamily="34" charset="-122"/>
                <a:cs typeface="Arial" panose="020B0604020202020204" pitchFamily="34" charset="0"/>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4232670686"/>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 id="2147483708" r:id="rId12"/>
    <p:sldLayoutId id="2147483709" r:id="rId13"/>
    <p:sldLayoutId id="2147483710" r:id="rId14"/>
  </p:sldLayoutIdLst>
  <p:txStyles>
    <p:titleStyle>
      <a:lvl1pPr algn="l" defTabSz="914400" rtl="0" eaLnBrk="1" latinLnBrk="0" hangingPunct="1">
        <a:lnSpc>
          <a:spcPct val="90000"/>
        </a:lnSpc>
        <a:spcBef>
          <a:spcPct val="0"/>
        </a:spcBef>
        <a:buNone/>
        <a:defRPr sz="4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3.xml"/><Relationship Id="rId1" Type="http://schemas.openxmlformats.org/officeDocument/2006/relationships/tags" Target="../tags/tag11.xml"/></Relationships>
</file>

<file path=ppt/slides/_rels/slide11.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5" Type="http://schemas.openxmlformats.org/officeDocument/2006/relationships/notesSlide" Target="../notesSlides/notesSlide11.xml"/><Relationship Id="rId4"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13.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tags" Target="../tags/tag17.xml"/><Relationship Id="rId7" Type="http://schemas.openxmlformats.org/officeDocument/2006/relationships/image" Target="../media/image13.png"/><Relationship Id="rId2" Type="http://schemas.openxmlformats.org/officeDocument/2006/relationships/tags" Target="../tags/tag16.xml"/><Relationship Id="rId1" Type="http://schemas.openxmlformats.org/officeDocument/2006/relationships/tags" Target="../tags/tag15.xml"/><Relationship Id="rId6" Type="http://schemas.openxmlformats.org/officeDocument/2006/relationships/notesSlide" Target="../notesSlides/notesSlide15.xml"/><Relationship Id="rId5" Type="http://schemas.openxmlformats.org/officeDocument/2006/relationships/slideLayout" Target="../slideLayouts/slideLayout13.xml"/><Relationship Id="rId4" Type="http://schemas.openxmlformats.org/officeDocument/2006/relationships/tags" Target="../tags/tag1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3.xml"/><Relationship Id="rId1" Type="http://schemas.openxmlformats.org/officeDocument/2006/relationships/tags" Target="../tags/tag1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3.xml"/><Relationship Id="rId1" Type="http://schemas.openxmlformats.org/officeDocument/2006/relationships/tags" Target="../tags/tag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3.xml"/><Relationship Id="rId1" Type="http://schemas.openxmlformats.org/officeDocument/2006/relationships/tags" Target="../tags/tag20.xml"/><Relationship Id="rId5" Type="http://schemas.openxmlformats.org/officeDocument/2006/relationships/image" Target="../media/image16.png"/><Relationship Id="rId4" Type="http://schemas.openxmlformats.org/officeDocument/2006/relationships/image" Target="../media/image15.png"/></Relationships>
</file>

<file path=ppt/slides/_rels/slide23.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tags" Target="../tags/tag23.xml"/><Relationship Id="rId7" Type="http://schemas.openxmlformats.org/officeDocument/2006/relationships/tags" Target="../tags/tag27.xml"/><Relationship Id="rId2" Type="http://schemas.openxmlformats.org/officeDocument/2006/relationships/tags" Target="../tags/tag22.xml"/><Relationship Id="rId1" Type="http://schemas.openxmlformats.org/officeDocument/2006/relationships/tags" Target="../tags/tag21.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9"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3.xml"/><Relationship Id="rId5" Type="http://schemas.openxmlformats.org/officeDocument/2006/relationships/image" Target="../media/image5.png"/><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tags" Target="../tags/tag9.xml"/><Relationship Id="rId7" Type="http://schemas.openxmlformats.org/officeDocument/2006/relationships/image" Target="../media/image6.png"/><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notesSlide" Target="../notesSlides/notesSlide4.xml"/><Relationship Id="rId5" Type="http://schemas.openxmlformats.org/officeDocument/2006/relationships/slideLayout" Target="../slideLayouts/slideLayout13.xml"/><Relationship Id="rId4" Type="http://schemas.openxmlformats.org/officeDocument/2006/relationships/tags" Target="../tags/tag10.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8.xml"/><Relationship Id="rId1" Type="http://schemas.openxmlformats.org/officeDocument/2006/relationships/slideLayout" Target="../slideLayouts/slideLayout13.xml"/><Relationship Id="rId4" Type="http://schemas.openxmlformats.org/officeDocument/2006/relationships/chart" Target="../charts/char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2074BF7-67EE-5994-FABA-C5E4C0FF8533}"/>
              </a:ext>
            </a:extLst>
          </p:cNvPr>
          <p:cNvSpPr>
            <a:spLocks noGrp="1"/>
          </p:cNvSpPr>
          <p:nvPr>
            <p:ph type="ctrTitle"/>
          </p:nvPr>
        </p:nvSpPr>
        <p:spPr>
          <a:xfrm>
            <a:off x="678180" y="1305243"/>
            <a:ext cx="9829800" cy="2387600"/>
          </a:xfrm>
        </p:spPr>
        <p:txBody>
          <a:bodyPr>
            <a:normAutofit/>
          </a:bodyPr>
          <a:lstStyle/>
          <a:p>
            <a:pPr algn="l"/>
            <a:r>
              <a:rPr lang="zh-CN" altLang="en-US" sz="4800" b="1" kern="0" dirty="0">
                <a:effectLst>
                  <a:glow rad="127000">
                    <a:prstClr val="white"/>
                  </a:glow>
                </a:effectLst>
                <a:sym typeface="微软雅黑" panose="020B0503020204020204" pitchFamily="34" charset="-122"/>
              </a:rPr>
              <a:t>聆音辨异，鉴本求真：</a:t>
            </a:r>
            <a:br>
              <a:rPr lang="en-US" altLang="zh-CN" b="1" kern="0" dirty="0">
                <a:effectLst>
                  <a:glow rad="127000">
                    <a:prstClr val="white"/>
                  </a:glow>
                </a:effectLst>
                <a:sym typeface="微软雅黑" panose="020B0503020204020204" pitchFamily="34" charset="-122"/>
              </a:rPr>
            </a:br>
            <a:r>
              <a:rPr lang="zh-CN" altLang="en-US" b="1" kern="0" dirty="0">
                <a:effectLst>
                  <a:glow rad="127000">
                    <a:prstClr val="white"/>
                  </a:glow>
                </a:effectLst>
                <a:sym typeface="微软雅黑" panose="020B0503020204020204" pitchFamily="34" charset="-122"/>
              </a:rPr>
              <a:t>梅尼埃病规范性诊疗思考</a:t>
            </a:r>
            <a:endParaRPr lang="zh-CN" altLang="en-US" dirty="0">
              <a:sym typeface="微软雅黑" panose="020B0503020204020204" pitchFamily="34" charset="-122"/>
            </a:endParaRPr>
          </a:p>
        </p:txBody>
      </p:sp>
    </p:spTree>
    <p:extLst>
      <p:ext uri="{BB962C8B-B14F-4D97-AF65-F5344CB8AC3E}">
        <p14:creationId xmlns:p14="http://schemas.microsoft.com/office/powerpoint/2010/main" val="12122245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a:extLst>
              <a:ext uri="{FF2B5EF4-FFF2-40B4-BE49-F238E27FC236}">
                <a16:creationId xmlns:a16="http://schemas.microsoft.com/office/drawing/2014/main" id="{7FB3B3AA-85D3-E7DD-11A0-3EB75DAD0856}"/>
              </a:ext>
            </a:extLst>
          </p:cNvPr>
          <p:cNvGrpSpPr/>
          <p:nvPr/>
        </p:nvGrpSpPr>
        <p:grpSpPr>
          <a:xfrm>
            <a:off x="1439384" y="4381897"/>
            <a:ext cx="6749348" cy="1002760"/>
            <a:chOff x="1263349" y="2204864"/>
            <a:chExt cx="6749348" cy="1002760"/>
          </a:xfrm>
        </p:grpSpPr>
        <p:sp>
          <p:nvSpPr>
            <p:cNvPr id="10" name="矩形 9">
              <a:extLst>
                <a:ext uri="{FF2B5EF4-FFF2-40B4-BE49-F238E27FC236}">
                  <a16:creationId xmlns:a16="http://schemas.microsoft.com/office/drawing/2014/main" id="{565F009C-2C43-4467-B772-63D35448B71A}"/>
                </a:ext>
              </a:extLst>
            </p:cNvPr>
            <p:cNvSpPr/>
            <p:nvPr/>
          </p:nvSpPr>
          <p:spPr>
            <a:xfrm>
              <a:off x="1748002" y="2480630"/>
              <a:ext cx="6264695" cy="726994"/>
            </a:xfrm>
            <a:prstGeom prst="rect">
              <a:avLst/>
            </a:prstGeom>
            <a:solidFill>
              <a:schemeClr val="bg1">
                <a:alpha val="90000"/>
              </a:schemeClr>
            </a:solidFill>
            <a:ln w="25400" cap="flat" cmpd="sng" algn="ctr">
              <a:solidFill>
                <a:srgbClr val="A6A6A6"/>
              </a:solidFill>
              <a:prstDash val="solid"/>
            </a:ln>
            <a:effectLst/>
          </p:spPr>
          <p:txBody>
            <a:bodyPr/>
            <a:lstStyle/>
            <a:p>
              <a:pPr defTabSz="457200"/>
              <a:endParaRPr lang="zh-CN" altLang="en-US">
                <a:solidFill>
                  <a:prstClr val="black"/>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任意形状 7">
              <a:extLst>
                <a:ext uri="{FF2B5EF4-FFF2-40B4-BE49-F238E27FC236}">
                  <a16:creationId xmlns:a16="http://schemas.microsoft.com/office/drawing/2014/main" id="{9E54899D-000E-0F71-1B8B-A1526BCA0B61}"/>
                </a:ext>
              </a:extLst>
            </p:cNvPr>
            <p:cNvSpPr/>
            <p:nvPr/>
          </p:nvSpPr>
          <p:spPr>
            <a:xfrm>
              <a:off x="1263349" y="2204864"/>
              <a:ext cx="6453514" cy="772000"/>
            </a:xfrm>
            <a:custGeom>
              <a:avLst/>
              <a:gdLst>
                <a:gd name="connsiteX0" fmla="*/ 0 w 4925335"/>
                <a:gd name="connsiteY0" fmla="*/ 128669 h 772000"/>
                <a:gd name="connsiteX1" fmla="*/ 128669 w 4925335"/>
                <a:gd name="connsiteY1" fmla="*/ 0 h 772000"/>
                <a:gd name="connsiteX2" fmla="*/ 4796666 w 4925335"/>
                <a:gd name="connsiteY2" fmla="*/ 0 h 772000"/>
                <a:gd name="connsiteX3" fmla="*/ 4925335 w 4925335"/>
                <a:gd name="connsiteY3" fmla="*/ 128669 h 772000"/>
                <a:gd name="connsiteX4" fmla="*/ 4925335 w 4925335"/>
                <a:gd name="connsiteY4" fmla="*/ 643331 h 772000"/>
                <a:gd name="connsiteX5" fmla="*/ 4796666 w 4925335"/>
                <a:gd name="connsiteY5" fmla="*/ 772000 h 772000"/>
                <a:gd name="connsiteX6" fmla="*/ 128669 w 4925335"/>
                <a:gd name="connsiteY6" fmla="*/ 772000 h 772000"/>
                <a:gd name="connsiteX7" fmla="*/ 0 w 4925335"/>
                <a:gd name="connsiteY7" fmla="*/ 643331 h 772000"/>
                <a:gd name="connsiteX8" fmla="*/ 0 w 4925335"/>
                <a:gd name="connsiteY8" fmla="*/ 128669 h 77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925335" h="772000">
                  <a:moveTo>
                    <a:pt x="0" y="128669"/>
                  </a:moveTo>
                  <a:cubicBezTo>
                    <a:pt x="0" y="57607"/>
                    <a:pt x="57607" y="0"/>
                    <a:pt x="128669" y="0"/>
                  </a:cubicBezTo>
                  <a:lnTo>
                    <a:pt x="4796666" y="0"/>
                  </a:lnTo>
                  <a:cubicBezTo>
                    <a:pt x="4867728" y="0"/>
                    <a:pt x="4925335" y="57607"/>
                    <a:pt x="4925335" y="128669"/>
                  </a:cubicBezTo>
                  <a:lnTo>
                    <a:pt x="4925335" y="643331"/>
                  </a:lnTo>
                  <a:cubicBezTo>
                    <a:pt x="4925335" y="714393"/>
                    <a:pt x="4867728" y="772000"/>
                    <a:pt x="4796666" y="772000"/>
                  </a:cubicBezTo>
                  <a:lnTo>
                    <a:pt x="128669" y="772000"/>
                  </a:lnTo>
                  <a:cubicBezTo>
                    <a:pt x="57607" y="772000"/>
                    <a:pt x="0" y="714393"/>
                    <a:pt x="0" y="643331"/>
                  </a:cubicBezTo>
                  <a:lnTo>
                    <a:pt x="0" y="128669"/>
                  </a:lnTo>
                  <a:close/>
                </a:path>
              </a:pathLst>
            </a:custGeom>
            <a:solidFill>
              <a:srgbClr val="A6A6A6"/>
            </a:solidFill>
            <a:ln w="25400" cap="flat" cmpd="sng" algn="ctr">
              <a:solidFill>
                <a:srgbClr val="FFFFFF">
                  <a:hueOff val="0"/>
                  <a:satOff val="0"/>
                  <a:lumOff val="0"/>
                  <a:alphaOff val="0"/>
                </a:srgbClr>
              </a:solidFill>
              <a:prstDash val="solid"/>
            </a:ln>
            <a:effectLst/>
          </p:spPr>
          <p:txBody>
            <a:bodyPr spcFirstLastPara="0" vert="horz" wrap="square" lIns="203439" tIns="37686" rIns="203439" bIns="37686" numCol="1" spcCol="1270" anchor="ctr" anchorCtr="0">
              <a:noAutofit/>
            </a:bodyPr>
            <a:lstStyle/>
            <a:p>
              <a:pPr marL="457200" indent="-457200" algn="ctr" fontAlgn="base">
                <a:spcBef>
                  <a:spcPct val="50000"/>
                </a:spcBef>
                <a:spcAft>
                  <a:spcPct val="0"/>
                </a:spcAft>
                <a:buClr>
                  <a:srgbClr val="000000"/>
                </a:buClr>
                <a:defRPr/>
              </a:pPr>
              <a:r>
                <a:rPr lang="zh-CN" altLang="en-US" sz="2200" b="1" kern="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rPr>
                <a:t>三、</a:t>
              </a:r>
              <a:r>
                <a:rPr lang="en-US" altLang="zh-CN" sz="2200" b="1" kern="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rPr>
                <a:t>MD</a:t>
              </a:r>
              <a:r>
                <a:rPr lang="zh-CN" altLang="en-US" sz="2200" b="1" kern="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rPr>
                <a:t>鉴别诊断与治疗</a:t>
              </a:r>
            </a:p>
          </p:txBody>
        </p:sp>
      </p:grpSp>
      <p:grpSp>
        <p:nvGrpSpPr>
          <p:cNvPr id="16" name="组合 15">
            <a:extLst>
              <a:ext uri="{FF2B5EF4-FFF2-40B4-BE49-F238E27FC236}">
                <a16:creationId xmlns:a16="http://schemas.microsoft.com/office/drawing/2014/main" id="{B3C35A56-A73C-F642-ABC5-96FD13DFE6F3}"/>
              </a:ext>
            </a:extLst>
          </p:cNvPr>
          <p:cNvGrpSpPr/>
          <p:nvPr/>
        </p:nvGrpSpPr>
        <p:grpSpPr>
          <a:xfrm>
            <a:off x="9197105" y="1161268"/>
            <a:ext cx="1555511" cy="4511931"/>
            <a:chOff x="9197105" y="1161268"/>
            <a:chExt cx="1555511" cy="4511931"/>
          </a:xfrm>
        </p:grpSpPr>
        <p:grpSp>
          <p:nvGrpSpPr>
            <p:cNvPr id="17" name="组合 16">
              <a:extLst>
                <a:ext uri="{FF2B5EF4-FFF2-40B4-BE49-F238E27FC236}">
                  <a16:creationId xmlns:a16="http://schemas.microsoft.com/office/drawing/2014/main" id="{FF66DA0C-9629-B09B-E8D1-320191C78520}"/>
                </a:ext>
              </a:extLst>
            </p:cNvPr>
            <p:cNvGrpSpPr/>
            <p:nvPr/>
          </p:nvGrpSpPr>
          <p:grpSpPr>
            <a:xfrm>
              <a:off x="9376225" y="1161268"/>
              <a:ext cx="1376391" cy="1692700"/>
              <a:chOff x="9376225" y="1161268"/>
              <a:chExt cx="1376391" cy="1692700"/>
            </a:xfrm>
          </p:grpSpPr>
          <p:sp>
            <p:nvSpPr>
              <p:cNvPr id="19" name="矩形: 圆角 18">
                <a:extLst>
                  <a:ext uri="{FF2B5EF4-FFF2-40B4-BE49-F238E27FC236}">
                    <a16:creationId xmlns:a16="http://schemas.microsoft.com/office/drawing/2014/main" id="{B7CB9D62-4863-D507-189B-BF914491360C}"/>
                  </a:ext>
                </a:extLst>
              </p:cNvPr>
              <p:cNvSpPr/>
              <p:nvPr/>
            </p:nvSpPr>
            <p:spPr>
              <a:xfrm>
                <a:off x="9376225" y="1161268"/>
                <a:ext cx="1080000" cy="1080000"/>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5400" kern="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目</a:t>
                </a:r>
              </a:p>
            </p:txBody>
          </p:sp>
          <p:sp>
            <p:nvSpPr>
              <p:cNvPr id="20" name="矩形: 圆角 19">
                <a:extLst>
                  <a:ext uri="{FF2B5EF4-FFF2-40B4-BE49-F238E27FC236}">
                    <a16:creationId xmlns:a16="http://schemas.microsoft.com/office/drawing/2014/main" id="{C3E68E00-FA43-C8D0-4A6A-1223ECE64E13}"/>
                  </a:ext>
                </a:extLst>
              </p:cNvPr>
              <p:cNvSpPr/>
              <p:nvPr/>
            </p:nvSpPr>
            <p:spPr>
              <a:xfrm>
                <a:off x="9996616" y="2097968"/>
                <a:ext cx="756000" cy="756000"/>
              </a:xfrm>
              <a:prstGeom prst="roundRect">
                <a:avLst/>
              </a:prstGeom>
              <a:solidFill>
                <a:schemeClr val="bg1"/>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3600" b="1" kern="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录</a:t>
                </a:r>
              </a:p>
            </p:txBody>
          </p:sp>
        </p:grpSp>
        <p:sp>
          <p:nvSpPr>
            <p:cNvPr id="18" name="文本框 17">
              <a:extLst>
                <a:ext uri="{FF2B5EF4-FFF2-40B4-BE49-F238E27FC236}">
                  <a16:creationId xmlns:a16="http://schemas.microsoft.com/office/drawing/2014/main" id="{749F3D83-CA1A-4CAE-3225-DB7C0D774336}"/>
                </a:ext>
              </a:extLst>
            </p:cNvPr>
            <p:cNvSpPr txBox="1"/>
            <p:nvPr>
              <p:custDataLst>
                <p:tags r:id="rId1"/>
              </p:custDataLst>
            </p:nvPr>
          </p:nvSpPr>
          <p:spPr>
            <a:xfrm>
              <a:off x="9197105" y="2543175"/>
              <a:ext cx="861774" cy="3130024"/>
            </a:xfrm>
            <a:prstGeom prst="rect">
              <a:avLst/>
            </a:prstGeom>
            <a:noFill/>
          </p:spPr>
          <p:txBody>
            <a:bodyPr vert="eaVert" wrap="none">
              <a:spAutoFit/>
            </a:bodyPr>
            <a:lstStyle/>
            <a:p>
              <a:pPr>
                <a:defRPr/>
              </a:pPr>
              <a:r>
                <a:rPr lang="en-US" altLang="zh-CN" sz="4400" kern="0" dirty="0">
                  <a:solidFill>
                    <a:srgbClr val="D9D9D9"/>
                  </a:solidFill>
                  <a:latin typeface="微软雅黑" panose="020B0503020204020204" pitchFamily="34" charset="-122"/>
                  <a:ea typeface="微软雅黑" panose="020B0503020204020204" pitchFamily="34" charset="-122"/>
                  <a:sym typeface="微软雅黑" panose="020B0503020204020204" pitchFamily="34" charset="-122"/>
                </a:rPr>
                <a:t>CONT</a:t>
              </a:r>
              <a:r>
                <a:rPr lang="en-US" altLang="zh-CN" sz="4400" kern="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ENTS</a:t>
              </a:r>
              <a:endParaRPr lang="zh-CN" altLang="en-US" sz="4400" kern="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1" name="组合 20">
            <a:extLst>
              <a:ext uri="{FF2B5EF4-FFF2-40B4-BE49-F238E27FC236}">
                <a16:creationId xmlns:a16="http://schemas.microsoft.com/office/drawing/2014/main" id="{4C62FC58-A8FA-5A27-F084-C49CACE9B11E}"/>
              </a:ext>
            </a:extLst>
          </p:cNvPr>
          <p:cNvGrpSpPr/>
          <p:nvPr/>
        </p:nvGrpSpPr>
        <p:grpSpPr>
          <a:xfrm>
            <a:off x="1439384" y="2915853"/>
            <a:ext cx="6749348" cy="1002760"/>
            <a:chOff x="1263349" y="2204864"/>
            <a:chExt cx="6749348" cy="1002760"/>
          </a:xfrm>
        </p:grpSpPr>
        <p:sp>
          <p:nvSpPr>
            <p:cNvPr id="22" name="矩形 21">
              <a:extLst>
                <a:ext uri="{FF2B5EF4-FFF2-40B4-BE49-F238E27FC236}">
                  <a16:creationId xmlns:a16="http://schemas.microsoft.com/office/drawing/2014/main" id="{A2878028-A0B9-D882-45B6-F69380BB4844}"/>
                </a:ext>
              </a:extLst>
            </p:cNvPr>
            <p:cNvSpPr/>
            <p:nvPr/>
          </p:nvSpPr>
          <p:spPr>
            <a:xfrm>
              <a:off x="1748002" y="2480630"/>
              <a:ext cx="6264695" cy="726994"/>
            </a:xfrm>
            <a:prstGeom prst="rect">
              <a:avLst/>
            </a:prstGeom>
            <a:solidFill>
              <a:schemeClr val="bg1">
                <a:alpha val="90000"/>
              </a:schemeClr>
            </a:solidFill>
            <a:ln w="25400" cap="flat" cmpd="sng" algn="ctr">
              <a:solidFill>
                <a:schemeClr val="accent1"/>
              </a:solidFill>
              <a:prstDash val="solid"/>
            </a:ln>
            <a:effectLst/>
          </p:spPr>
          <p:txBody>
            <a:bodyPr/>
            <a:lstStyle/>
            <a:p>
              <a:pPr defTabSz="457200"/>
              <a:endParaRPr lang="zh-CN" altLang="en-US">
                <a:solidFill>
                  <a:prstClr val="black"/>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任意形状 7">
              <a:extLst>
                <a:ext uri="{FF2B5EF4-FFF2-40B4-BE49-F238E27FC236}">
                  <a16:creationId xmlns:a16="http://schemas.microsoft.com/office/drawing/2014/main" id="{9E87A1F0-8BB4-48A0-12A1-D7518064DC11}"/>
                </a:ext>
              </a:extLst>
            </p:cNvPr>
            <p:cNvSpPr/>
            <p:nvPr/>
          </p:nvSpPr>
          <p:spPr>
            <a:xfrm>
              <a:off x="1263349" y="2204864"/>
              <a:ext cx="6453514" cy="772000"/>
            </a:xfrm>
            <a:custGeom>
              <a:avLst/>
              <a:gdLst>
                <a:gd name="connsiteX0" fmla="*/ 0 w 4925335"/>
                <a:gd name="connsiteY0" fmla="*/ 128669 h 772000"/>
                <a:gd name="connsiteX1" fmla="*/ 128669 w 4925335"/>
                <a:gd name="connsiteY1" fmla="*/ 0 h 772000"/>
                <a:gd name="connsiteX2" fmla="*/ 4796666 w 4925335"/>
                <a:gd name="connsiteY2" fmla="*/ 0 h 772000"/>
                <a:gd name="connsiteX3" fmla="*/ 4925335 w 4925335"/>
                <a:gd name="connsiteY3" fmla="*/ 128669 h 772000"/>
                <a:gd name="connsiteX4" fmla="*/ 4925335 w 4925335"/>
                <a:gd name="connsiteY4" fmla="*/ 643331 h 772000"/>
                <a:gd name="connsiteX5" fmla="*/ 4796666 w 4925335"/>
                <a:gd name="connsiteY5" fmla="*/ 772000 h 772000"/>
                <a:gd name="connsiteX6" fmla="*/ 128669 w 4925335"/>
                <a:gd name="connsiteY6" fmla="*/ 772000 h 772000"/>
                <a:gd name="connsiteX7" fmla="*/ 0 w 4925335"/>
                <a:gd name="connsiteY7" fmla="*/ 643331 h 772000"/>
                <a:gd name="connsiteX8" fmla="*/ 0 w 4925335"/>
                <a:gd name="connsiteY8" fmla="*/ 128669 h 77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925335" h="772000">
                  <a:moveTo>
                    <a:pt x="0" y="128669"/>
                  </a:moveTo>
                  <a:cubicBezTo>
                    <a:pt x="0" y="57607"/>
                    <a:pt x="57607" y="0"/>
                    <a:pt x="128669" y="0"/>
                  </a:cubicBezTo>
                  <a:lnTo>
                    <a:pt x="4796666" y="0"/>
                  </a:lnTo>
                  <a:cubicBezTo>
                    <a:pt x="4867728" y="0"/>
                    <a:pt x="4925335" y="57607"/>
                    <a:pt x="4925335" y="128669"/>
                  </a:cubicBezTo>
                  <a:lnTo>
                    <a:pt x="4925335" y="643331"/>
                  </a:lnTo>
                  <a:cubicBezTo>
                    <a:pt x="4925335" y="714393"/>
                    <a:pt x="4867728" y="772000"/>
                    <a:pt x="4796666" y="772000"/>
                  </a:cubicBezTo>
                  <a:lnTo>
                    <a:pt x="128669" y="772000"/>
                  </a:lnTo>
                  <a:cubicBezTo>
                    <a:pt x="57607" y="772000"/>
                    <a:pt x="0" y="714393"/>
                    <a:pt x="0" y="643331"/>
                  </a:cubicBezTo>
                  <a:lnTo>
                    <a:pt x="0" y="128669"/>
                  </a:lnTo>
                  <a:close/>
                </a:path>
              </a:pathLst>
            </a:custGeom>
            <a:solidFill>
              <a:schemeClr val="accent1"/>
            </a:solidFill>
            <a:ln w="25400" cap="flat" cmpd="sng" algn="ctr">
              <a:solidFill>
                <a:srgbClr val="FFFFFF">
                  <a:hueOff val="0"/>
                  <a:satOff val="0"/>
                  <a:lumOff val="0"/>
                  <a:alphaOff val="0"/>
                </a:srgbClr>
              </a:solidFill>
              <a:prstDash val="solid"/>
            </a:ln>
            <a:effectLst/>
          </p:spPr>
          <p:txBody>
            <a:bodyPr spcFirstLastPara="0" vert="horz" wrap="square" lIns="203439" tIns="37686" rIns="203439" bIns="37686" numCol="1" spcCol="1270" anchor="ctr" anchorCtr="0">
              <a:noAutofit/>
            </a:bodyPr>
            <a:lstStyle/>
            <a:p>
              <a:pPr marL="457200" indent="-457200" algn="ctr" fontAlgn="base">
                <a:spcBef>
                  <a:spcPct val="50000"/>
                </a:spcBef>
                <a:spcAft>
                  <a:spcPct val="0"/>
                </a:spcAft>
                <a:buClr>
                  <a:srgbClr val="000000"/>
                </a:buClr>
                <a:defRPr/>
              </a:pPr>
              <a:r>
                <a:rPr lang="zh-CN" altLang="en-US" sz="2200" b="1" kern="0" dirty="0">
                  <a:solidFill>
                    <a:schemeClr val="accent1"/>
                  </a:solidFill>
                  <a:effectLst>
                    <a:glow rad="127000">
                      <a:prstClr val="white"/>
                    </a:glow>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二、</a:t>
              </a:r>
              <a:r>
                <a:rPr lang="en-US" altLang="zh-CN" sz="2200" b="1" kern="0" dirty="0">
                  <a:solidFill>
                    <a:schemeClr val="accent1"/>
                  </a:solidFill>
                  <a:effectLst>
                    <a:glow rad="127000">
                      <a:prstClr val="white"/>
                    </a:glow>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MD</a:t>
              </a:r>
              <a:r>
                <a:rPr lang="zh-CN" altLang="en-US" sz="2200" b="1" kern="0" dirty="0">
                  <a:solidFill>
                    <a:schemeClr val="accent1"/>
                  </a:solidFill>
                  <a:effectLst>
                    <a:glow rad="127000">
                      <a:prstClr val="white"/>
                    </a:glow>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诊断要素与评估</a:t>
              </a:r>
            </a:p>
          </p:txBody>
        </p:sp>
      </p:grpSp>
      <p:grpSp>
        <p:nvGrpSpPr>
          <p:cNvPr id="24" name="组合 23">
            <a:extLst>
              <a:ext uri="{FF2B5EF4-FFF2-40B4-BE49-F238E27FC236}">
                <a16:creationId xmlns:a16="http://schemas.microsoft.com/office/drawing/2014/main" id="{27D42F35-4914-373F-5899-DAF6F49B2BB7}"/>
              </a:ext>
            </a:extLst>
          </p:cNvPr>
          <p:cNvGrpSpPr/>
          <p:nvPr/>
        </p:nvGrpSpPr>
        <p:grpSpPr>
          <a:xfrm>
            <a:off x="1439384" y="1449809"/>
            <a:ext cx="6749348" cy="1002760"/>
            <a:chOff x="1263349" y="2204864"/>
            <a:chExt cx="6749348" cy="1002760"/>
          </a:xfrm>
        </p:grpSpPr>
        <p:sp>
          <p:nvSpPr>
            <p:cNvPr id="25" name="矩形 24">
              <a:extLst>
                <a:ext uri="{FF2B5EF4-FFF2-40B4-BE49-F238E27FC236}">
                  <a16:creationId xmlns:a16="http://schemas.microsoft.com/office/drawing/2014/main" id="{71CEF111-2B7F-B14C-0B62-DEBEF5106B48}"/>
                </a:ext>
              </a:extLst>
            </p:cNvPr>
            <p:cNvSpPr/>
            <p:nvPr/>
          </p:nvSpPr>
          <p:spPr>
            <a:xfrm>
              <a:off x="1748002" y="2480630"/>
              <a:ext cx="6264695" cy="726994"/>
            </a:xfrm>
            <a:prstGeom prst="rect">
              <a:avLst/>
            </a:prstGeom>
            <a:solidFill>
              <a:schemeClr val="bg1">
                <a:alpha val="90000"/>
              </a:schemeClr>
            </a:solidFill>
            <a:ln w="25400" cap="flat" cmpd="sng" algn="ctr">
              <a:solidFill>
                <a:srgbClr val="A6A6A6"/>
              </a:solidFill>
              <a:prstDash val="solid"/>
            </a:ln>
            <a:effectLst/>
          </p:spPr>
          <p:txBody>
            <a:bodyPr/>
            <a:lstStyle/>
            <a:p>
              <a:pPr defTabSz="457200"/>
              <a:endParaRPr lang="zh-CN" altLang="en-US">
                <a:solidFill>
                  <a:prstClr val="black"/>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任意形状 7">
              <a:extLst>
                <a:ext uri="{FF2B5EF4-FFF2-40B4-BE49-F238E27FC236}">
                  <a16:creationId xmlns:a16="http://schemas.microsoft.com/office/drawing/2014/main" id="{50D8FF15-D454-5EA9-A8FF-BC50563A2F07}"/>
                </a:ext>
              </a:extLst>
            </p:cNvPr>
            <p:cNvSpPr/>
            <p:nvPr/>
          </p:nvSpPr>
          <p:spPr>
            <a:xfrm>
              <a:off x="1263349" y="2204864"/>
              <a:ext cx="6453514" cy="772000"/>
            </a:xfrm>
            <a:custGeom>
              <a:avLst/>
              <a:gdLst>
                <a:gd name="connsiteX0" fmla="*/ 0 w 4925335"/>
                <a:gd name="connsiteY0" fmla="*/ 128669 h 772000"/>
                <a:gd name="connsiteX1" fmla="*/ 128669 w 4925335"/>
                <a:gd name="connsiteY1" fmla="*/ 0 h 772000"/>
                <a:gd name="connsiteX2" fmla="*/ 4796666 w 4925335"/>
                <a:gd name="connsiteY2" fmla="*/ 0 h 772000"/>
                <a:gd name="connsiteX3" fmla="*/ 4925335 w 4925335"/>
                <a:gd name="connsiteY3" fmla="*/ 128669 h 772000"/>
                <a:gd name="connsiteX4" fmla="*/ 4925335 w 4925335"/>
                <a:gd name="connsiteY4" fmla="*/ 643331 h 772000"/>
                <a:gd name="connsiteX5" fmla="*/ 4796666 w 4925335"/>
                <a:gd name="connsiteY5" fmla="*/ 772000 h 772000"/>
                <a:gd name="connsiteX6" fmla="*/ 128669 w 4925335"/>
                <a:gd name="connsiteY6" fmla="*/ 772000 h 772000"/>
                <a:gd name="connsiteX7" fmla="*/ 0 w 4925335"/>
                <a:gd name="connsiteY7" fmla="*/ 643331 h 772000"/>
                <a:gd name="connsiteX8" fmla="*/ 0 w 4925335"/>
                <a:gd name="connsiteY8" fmla="*/ 128669 h 77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925335" h="772000">
                  <a:moveTo>
                    <a:pt x="0" y="128669"/>
                  </a:moveTo>
                  <a:cubicBezTo>
                    <a:pt x="0" y="57607"/>
                    <a:pt x="57607" y="0"/>
                    <a:pt x="128669" y="0"/>
                  </a:cubicBezTo>
                  <a:lnTo>
                    <a:pt x="4796666" y="0"/>
                  </a:lnTo>
                  <a:cubicBezTo>
                    <a:pt x="4867728" y="0"/>
                    <a:pt x="4925335" y="57607"/>
                    <a:pt x="4925335" y="128669"/>
                  </a:cubicBezTo>
                  <a:lnTo>
                    <a:pt x="4925335" y="643331"/>
                  </a:lnTo>
                  <a:cubicBezTo>
                    <a:pt x="4925335" y="714393"/>
                    <a:pt x="4867728" y="772000"/>
                    <a:pt x="4796666" y="772000"/>
                  </a:cubicBezTo>
                  <a:lnTo>
                    <a:pt x="128669" y="772000"/>
                  </a:lnTo>
                  <a:cubicBezTo>
                    <a:pt x="57607" y="772000"/>
                    <a:pt x="0" y="714393"/>
                    <a:pt x="0" y="643331"/>
                  </a:cubicBezTo>
                  <a:lnTo>
                    <a:pt x="0" y="128669"/>
                  </a:lnTo>
                  <a:close/>
                </a:path>
              </a:pathLst>
            </a:custGeom>
            <a:solidFill>
              <a:srgbClr val="A6A6A6"/>
            </a:solidFill>
            <a:ln w="25400" cap="flat" cmpd="sng" algn="ctr">
              <a:solidFill>
                <a:srgbClr val="FFFFFF">
                  <a:hueOff val="0"/>
                  <a:satOff val="0"/>
                  <a:lumOff val="0"/>
                  <a:alphaOff val="0"/>
                </a:srgbClr>
              </a:solidFill>
              <a:prstDash val="solid"/>
            </a:ln>
            <a:effectLst/>
          </p:spPr>
          <p:txBody>
            <a:bodyPr spcFirstLastPara="0" vert="horz" wrap="square" lIns="203439" tIns="37686" rIns="203439" bIns="37686" numCol="1" spcCol="1270" anchor="ctr" anchorCtr="0">
              <a:noAutofit/>
            </a:bodyPr>
            <a:lstStyle/>
            <a:p>
              <a:pPr marL="457200" indent="-457200" algn="ctr" fontAlgn="base">
                <a:spcBef>
                  <a:spcPct val="50000"/>
                </a:spcBef>
                <a:spcAft>
                  <a:spcPct val="0"/>
                </a:spcAft>
                <a:buClr>
                  <a:srgbClr val="000000"/>
                </a:buClr>
                <a:defRPr/>
              </a:pPr>
              <a:r>
                <a:rPr lang="zh-CN" altLang="en-US" sz="2200" b="1" kern="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rPr>
                <a:t>一、</a:t>
              </a:r>
              <a:r>
                <a:rPr lang="en-US" altLang="zh-CN" sz="2200" b="1" kern="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rPr>
                <a:t>MD</a:t>
              </a:r>
              <a:r>
                <a:rPr lang="zh-CN" altLang="en-US" sz="2200" b="1" kern="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rPr>
                <a:t>疾病现状与挑战</a:t>
              </a:r>
            </a:p>
          </p:txBody>
        </p:sp>
      </p:grpSp>
    </p:spTree>
    <p:extLst>
      <p:ext uri="{BB962C8B-B14F-4D97-AF65-F5344CB8AC3E}">
        <p14:creationId xmlns:p14="http://schemas.microsoft.com/office/powerpoint/2010/main" val="14753121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a:extLst>
              <a:ext uri="{FF2B5EF4-FFF2-40B4-BE49-F238E27FC236}">
                <a16:creationId xmlns:a16="http://schemas.microsoft.com/office/drawing/2014/main" id="{38E38D34-8D13-15E1-0E80-B38744021638}"/>
              </a:ext>
            </a:extLst>
          </p:cNvPr>
          <p:cNvSpPr/>
          <p:nvPr/>
        </p:nvSpPr>
        <p:spPr>
          <a:xfrm>
            <a:off x="100968" y="193099"/>
            <a:ext cx="10236212" cy="709704"/>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 name="矩形 1">
            <a:extLst>
              <a:ext uri="{FF2B5EF4-FFF2-40B4-BE49-F238E27FC236}">
                <a16:creationId xmlns:a16="http://schemas.microsoft.com/office/drawing/2014/main" id="{9A4B4DCC-3148-E54B-28DA-4D86840B26AB}"/>
              </a:ext>
            </a:extLst>
          </p:cNvPr>
          <p:cNvSpPr/>
          <p:nvPr/>
        </p:nvSpPr>
        <p:spPr>
          <a:xfrm>
            <a:off x="-1" y="2175460"/>
            <a:ext cx="12192001" cy="3416043"/>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sp>
        <p:nvSpPr>
          <p:cNvPr id="8" name="标题 7">
            <a:extLst>
              <a:ext uri="{FF2B5EF4-FFF2-40B4-BE49-F238E27FC236}">
                <a16:creationId xmlns:a16="http://schemas.microsoft.com/office/drawing/2014/main" id="{974D2B01-3FD9-7F29-F2BD-83590CE60D67}"/>
              </a:ext>
            </a:extLst>
          </p:cNvPr>
          <p:cNvSpPr>
            <a:spLocks noGrp="1"/>
          </p:cNvSpPr>
          <p:nvPr>
            <p:ph type="title"/>
          </p:nvPr>
        </p:nvSpPr>
        <p:spPr/>
        <p:txBody>
          <a:bodyPr/>
          <a:lstStyle/>
          <a:p>
            <a:r>
              <a:rPr lang="zh-CN" altLang="zh-CN" dirty="0">
                <a:solidFill>
                  <a:schemeClr val="bg1"/>
                </a:solidFill>
                <a:sym typeface="微软雅黑" panose="020B0503020204020204" pitchFamily="34" charset="-122"/>
              </a:rPr>
              <a:t>重视</a:t>
            </a:r>
            <a:r>
              <a:rPr lang="en-US" altLang="zh-CN" dirty="0">
                <a:solidFill>
                  <a:schemeClr val="bg1"/>
                </a:solidFill>
                <a:sym typeface="微软雅黑" panose="020B0503020204020204" pitchFamily="34" charset="-122"/>
              </a:rPr>
              <a:t>MD</a:t>
            </a:r>
            <a:r>
              <a:rPr lang="zh-CN" altLang="zh-CN" dirty="0">
                <a:solidFill>
                  <a:schemeClr val="bg1"/>
                </a:solidFill>
                <a:sym typeface="微软雅黑" panose="020B0503020204020204" pitchFamily="34" charset="-122"/>
              </a:rPr>
              <a:t>诊断：全面评估与综合诊断结合以明确眩晕病因</a:t>
            </a:r>
            <a:endParaRPr lang="zh-CN" altLang="en-US" dirty="0">
              <a:solidFill>
                <a:schemeClr val="bg1"/>
              </a:solidFill>
              <a:sym typeface="微软雅黑" panose="020B0503020204020204" pitchFamily="34" charset="-122"/>
            </a:endParaRPr>
          </a:p>
        </p:txBody>
      </p:sp>
      <p:sp>
        <p:nvSpPr>
          <p:cNvPr id="9" name="文本占位符 8">
            <a:extLst>
              <a:ext uri="{FF2B5EF4-FFF2-40B4-BE49-F238E27FC236}">
                <a16:creationId xmlns:a16="http://schemas.microsoft.com/office/drawing/2014/main" id="{5ED2285D-F88A-25BF-3EAB-46A2543D0213}"/>
              </a:ext>
            </a:extLst>
          </p:cNvPr>
          <p:cNvSpPr>
            <a:spLocks noGrp="1"/>
          </p:cNvSpPr>
          <p:nvPr>
            <p:ph type="body" sz="quarter" idx="13"/>
          </p:nvPr>
        </p:nvSpPr>
        <p:spPr>
          <a:xfrm>
            <a:off x="838200" y="1052736"/>
            <a:ext cx="10515600" cy="4680519"/>
          </a:xfrm>
          <a:ln>
            <a:noFill/>
          </a:ln>
        </p:spPr>
        <p:txBody>
          <a:bodyPr>
            <a:normAutofit/>
          </a:bodyPr>
          <a:lstStyle/>
          <a:p>
            <a:pPr marL="0" indent="0">
              <a:buNone/>
            </a:pPr>
            <a:r>
              <a:rPr lang="zh-CN" altLang="en-US" sz="1800" dirty="0">
                <a:sym typeface="微软雅黑" panose="020B0503020204020204" pitchFamily="34" charset="-122"/>
              </a:rPr>
              <a:t>涉及多学科的头晕</a:t>
            </a:r>
            <a:r>
              <a:rPr lang="en-US" altLang="zh-CN" sz="1800" dirty="0">
                <a:sym typeface="微软雅黑" panose="020B0503020204020204" pitchFamily="34" charset="-122"/>
              </a:rPr>
              <a:t>/</a:t>
            </a:r>
            <a:r>
              <a:rPr lang="zh-CN" altLang="en-US" sz="1800" dirty="0">
                <a:sym typeface="微软雅黑" panose="020B0503020204020204" pitchFamily="34" charset="-122"/>
              </a:rPr>
              <a:t>眩晕病因诊断思路：</a:t>
            </a:r>
            <a:endParaRPr lang="en-US" altLang="zh-CN" sz="1800" dirty="0">
              <a:sym typeface="微软雅黑" panose="020B0503020204020204" pitchFamily="34" charset="-122"/>
            </a:endParaRPr>
          </a:p>
          <a:p>
            <a:r>
              <a:rPr lang="zh-CN" altLang="en-US" sz="1800" b="1" dirty="0">
                <a:solidFill>
                  <a:schemeClr val="accent1"/>
                </a:solidFill>
                <a:sym typeface="微软雅黑" panose="020B0503020204020204" pitchFamily="34" charset="-122"/>
              </a:rPr>
              <a:t>详细的病史询问、体格检查后，有针对性地选择辅助检查进行诊断佐证，综合分析得出病因诊断</a:t>
            </a:r>
          </a:p>
        </p:txBody>
      </p:sp>
      <p:sp>
        <p:nvSpPr>
          <p:cNvPr id="10" name="内容占位符 9">
            <a:extLst>
              <a:ext uri="{FF2B5EF4-FFF2-40B4-BE49-F238E27FC236}">
                <a16:creationId xmlns:a16="http://schemas.microsoft.com/office/drawing/2014/main" id="{6E163260-7BDC-3F38-8188-6F0AA39B92D1}"/>
              </a:ext>
            </a:extLst>
          </p:cNvPr>
          <p:cNvSpPr>
            <a:spLocks noGrp="1"/>
          </p:cNvSpPr>
          <p:nvPr>
            <p:ph sz="quarter" idx="14"/>
          </p:nvPr>
        </p:nvSpPr>
        <p:spPr/>
        <p:txBody>
          <a:bodyPr/>
          <a:lstStyle/>
          <a:p>
            <a:r>
              <a:rPr lang="zh-CN" altLang="en-US" dirty="0">
                <a:sym typeface="微软雅黑" panose="020B0503020204020204" pitchFamily="34" charset="-122"/>
              </a:rPr>
              <a:t>中华医学会</a:t>
            </a:r>
            <a:r>
              <a:rPr lang="en-US" altLang="zh-CN" dirty="0">
                <a:sym typeface="微软雅黑" panose="020B0503020204020204" pitchFamily="34" charset="-122"/>
              </a:rPr>
              <a:t>, </a:t>
            </a:r>
            <a:r>
              <a:rPr lang="zh-CN" altLang="en-US" dirty="0">
                <a:sym typeface="微软雅黑" panose="020B0503020204020204" pitchFamily="34" charset="-122"/>
              </a:rPr>
              <a:t>等</a:t>
            </a:r>
            <a:r>
              <a:rPr lang="en-US" altLang="zh-CN" dirty="0">
                <a:sym typeface="微软雅黑" panose="020B0503020204020204" pitchFamily="34" charset="-122"/>
              </a:rPr>
              <a:t>. </a:t>
            </a:r>
            <a:r>
              <a:rPr lang="zh-CN" altLang="en-US" dirty="0">
                <a:sym typeface="微软雅黑" panose="020B0503020204020204" pitchFamily="34" charset="-122"/>
              </a:rPr>
              <a:t>头晕</a:t>
            </a:r>
            <a:r>
              <a:rPr lang="en-US" altLang="zh-CN" dirty="0">
                <a:sym typeface="微软雅黑" panose="020B0503020204020204" pitchFamily="34" charset="-122"/>
              </a:rPr>
              <a:t>/</a:t>
            </a:r>
            <a:r>
              <a:rPr lang="zh-CN" altLang="en-US" dirty="0">
                <a:sym typeface="微软雅黑" panose="020B0503020204020204" pitchFamily="34" charset="-122"/>
              </a:rPr>
              <a:t>眩晕基层诊疗指南</a:t>
            </a:r>
            <a:r>
              <a:rPr lang="en-US" altLang="zh-CN" dirty="0">
                <a:sym typeface="微软雅黑" panose="020B0503020204020204" pitchFamily="34" charset="-122"/>
              </a:rPr>
              <a:t>(2019</a:t>
            </a:r>
            <a:r>
              <a:rPr lang="zh-CN" altLang="en-US" dirty="0">
                <a:sym typeface="微软雅黑" panose="020B0503020204020204" pitchFamily="34" charset="-122"/>
              </a:rPr>
              <a:t>年</a:t>
            </a:r>
            <a:r>
              <a:rPr lang="en-US" altLang="zh-CN" dirty="0">
                <a:sym typeface="微软雅黑" panose="020B0503020204020204" pitchFamily="34" charset="-122"/>
              </a:rPr>
              <a:t>). </a:t>
            </a:r>
            <a:r>
              <a:rPr lang="zh-CN" altLang="en-US" dirty="0">
                <a:sym typeface="微软雅黑" panose="020B0503020204020204" pitchFamily="34" charset="-122"/>
              </a:rPr>
              <a:t>中华全科医师杂志</a:t>
            </a:r>
            <a:r>
              <a:rPr lang="en-US" altLang="zh-CN" dirty="0">
                <a:sym typeface="微软雅黑" panose="020B0503020204020204" pitchFamily="34" charset="-122"/>
              </a:rPr>
              <a:t>,2020,19(3):201-216.</a:t>
            </a:r>
          </a:p>
        </p:txBody>
      </p:sp>
      <p:sp>
        <p:nvSpPr>
          <p:cNvPr id="308" name="文本框 307">
            <a:extLst>
              <a:ext uri="{FF2B5EF4-FFF2-40B4-BE49-F238E27FC236}">
                <a16:creationId xmlns:a16="http://schemas.microsoft.com/office/drawing/2014/main" id="{88520FA6-B3F7-F97D-2E69-12EB9F1A2579}"/>
              </a:ext>
            </a:extLst>
          </p:cNvPr>
          <p:cNvSpPr txBox="1"/>
          <p:nvPr/>
        </p:nvSpPr>
        <p:spPr>
          <a:xfrm>
            <a:off x="2343061" y="5769532"/>
            <a:ext cx="9010277" cy="215444"/>
          </a:xfrm>
          <a:prstGeom prst="rect">
            <a:avLst/>
          </a:prstGeom>
          <a:noFill/>
        </p:spPr>
        <p:txBody>
          <a:bodyPr wrap="square" rtlCol="0">
            <a:spAutoFit/>
          </a:bodyPr>
          <a:lstStyle/>
          <a:p>
            <a:pPr algn="r"/>
            <a:r>
              <a:rPr lang="en-US" altLang="zh-CN" sz="800" dirty="0">
                <a:latin typeface="微软雅黑" panose="020B0503020204020204" pitchFamily="34" charset="-122"/>
                <a:ea typeface="微软雅黑" panose="020B0503020204020204" pitchFamily="34" charset="-122"/>
                <a:sym typeface="微软雅黑" panose="020B0503020204020204" pitchFamily="34" charset="-122"/>
              </a:rPr>
              <a:t>BPPV</a:t>
            </a:r>
            <a:r>
              <a:rPr lang="zh-CN" altLang="en-US" sz="800" dirty="0">
                <a:latin typeface="微软雅黑" panose="020B0503020204020204" pitchFamily="34" charset="-122"/>
                <a:ea typeface="微软雅黑" panose="020B0503020204020204" pitchFamily="34" charset="-122"/>
                <a:sym typeface="微软雅黑" panose="020B0503020204020204" pitchFamily="34" charset="-122"/>
              </a:rPr>
              <a:t>，良性阵发性位置性眩晕；</a:t>
            </a:r>
            <a:r>
              <a:rPr lang="en-US" altLang="zh-CN" sz="800" dirty="0">
                <a:latin typeface="微软雅黑" panose="020B0503020204020204" pitchFamily="34" charset="-122"/>
                <a:ea typeface="微软雅黑" panose="020B0503020204020204" pitchFamily="34" charset="-122"/>
                <a:sym typeface="微软雅黑" panose="020B0503020204020204" pitchFamily="34" charset="-122"/>
              </a:rPr>
              <a:t>HINTS</a:t>
            </a:r>
            <a:r>
              <a:rPr lang="zh-CN" altLang="en-US" sz="800" dirty="0">
                <a:latin typeface="微软雅黑" panose="020B0503020204020204" pitchFamily="34" charset="-122"/>
                <a:ea typeface="微软雅黑" panose="020B0503020204020204" pitchFamily="34" charset="-122"/>
                <a:sym typeface="微软雅黑" panose="020B0503020204020204" pitchFamily="34" charset="-122"/>
              </a:rPr>
              <a:t>，凝视诱发性眼震、头脉冲试验、眼偏斜；</a:t>
            </a:r>
            <a:r>
              <a:rPr lang="en-US" altLang="zh-CN" sz="800" dirty="0">
                <a:latin typeface="微软雅黑" panose="020B0503020204020204" pitchFamily="34" charset="-122"/>
                <a:ea typeface="微软雅黑" panose="020B0503020204020204" pitchFamily="34" charset="-122"/>
                <a:sym typeface="微软雅黑" panose="020B0503020204020204" pitchFamily="34" charset="-122"/>
              </a:rPr>
              <a:t>TIA</a:t>
            </a:r>
            <a:r>
              <a:rPr lang="zh-CN" altLang="en-US" sz="800" dirty="0">
                <a:latin typeface="微软雅黑" panose="020B0503020204020204" pitchFamily="34" charset="-122"/>
                <a:ea typeface="微软雅黑" panose="020B0503020204020204" pitchFamily="34" charset="-122"/>
                <a:sym typeface="微软雅黑" panose="020B0503020204020204" pitchFamily="34" charset="-122"/>
              </a:rPr>
              <a:t>，短暂性脑缺血发作</a:t>
            </a:r>
          </a:p>
        </p:txBody>
      </p:sp>
      <p:grpSp>
        <p:nvGrpSpPr>
          <p:cNvPr id="399" name="组合 398">
            <a:extLst>
              <a:ext uri="{FF2B5EF4-FFF2-40B4-BE49-F238E27FC236}">
                <a16:creationId xmlns:a16="http://schemas.microsoft.com/office/drawing/2014/main" id="{DE0B4278-6A20-046A-FC09-1F49C25735FD}"/>
              </a:ext>
            </a:extLst>
          </p:cNvPr>
          <p:cNvGrpSpPr/>
          <p:nvPr/>
        </p:nvGrpSpPr>
        <p:grpSpPr>
          <a:xfrm flipH="1">
            <a:off x="1085140" y="1946401"/>
            <a:ext cx="357473" cy="398236"/>
            <a:chOff x="-3140074" y="1252697"/>
            <a:chExt cx="923320" cy="1091691"/>
          </a:xfrm>
          <a:solidFill>
            <a:schemeClr val="accent1"/>
          </a:solidFill>
        </p:grpSpPr>
        <p:sp>
          <p:nvSpPr>
            <p:cNvPr id="400" name="任意多边形: 形状 399">
              <a:extLst>
                <a:ext uri="{FF2B5EF4-FFF2-40B4-BE49-F238E27FC236}">
                  <a16:creationId xmlns:a16="http://schemas.microsoft.com/office/drawing/2014/main" id="{9A6F5F70-1808-63B7-47B1-E149436655E4}"/>
                </a:ext>
              </a:extLst>
            </p:cNvPr>
            <p:cNvSpPr/>
            <p:nvPr/>
          </p:nvSpPr>
          <p:spPr>
            <a:xfrm>
              <a:off x="-3052718" y="1585497"/>
              <a:ext cx="736084" cy="758891"/>
            </a:xfrm>
            <a:custGeom>
              <a:avLst/>
              <a:gdLst>
                <a:gd name="connsiteX0" fmla="*/ 180279 w 944564"/>
                <a:gd name="connsiteY0" fmla="*/ 50785 h 633286"/>
                <a:gd name="connsiteX1" fmla="*/ 315534 w 944564"/>
                <a:gd name="connsiteY1" fmla="*/ 18114 h 633286"/>
                <a:gd name="connsiteX2" fmla="*/ 212806 w 944564"/>
                <a:gd name="connsiteY2" fmla="*/ 262383 h 633286"/>
                <a:gd name="connsiteX3" fmla="*/ 315534 w 944564"/>
                <a:gd name="connsiteY3" fmla="*/ 415640 h 633286"/>
                <a:gd name="connsiteX4" fmla="*/ 733586 w 944564"/>
                <a:gd name="connsiteY4" fmla="*/ 296292 h 633286"/>
                <a:gd name="connsiteX5" fmla="*/ 944565 w 944564"/>
                <a:gd name="connsiteY5" fmla="*/ 633286 h 633286"/>
                <a:gd name="connsiteX6" fmla="*/ 301913 w 944564"/>
                <a:gd name="connsiteY6" fmla="*/ 633286 h 633286"/>
                <a:gd name="connsiteX7" fmla="*/ 281910 w 944564"/>
                <a:gd name="connsiteY7" fmla="*/ 591805 h 633286"/>
                <a:gd name="connsiteX8" fmla="*/ 18 w 944564"/>
                <a:gd name="connsiteY8" fmla="*/ 327391 h 633286"/>
                <a:gd name="connsiteX9" fmla="*/ 180279 w 944564"/>
                <a:gd name="connsiteY9" fmla="*/ 50785 h 633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44564" h="633286">
                  <a:moveTo>
                    <a:pt x="180279" y="50785"/>
                  </a:moveTo>
                  <a:cubicBezTo>
                    <a:pt x="180279" y="50785"/>
                    <a:pt x="257764" y="-36845"/>
                    <a:pt x="315534" y="18114"/>
                  </a:cubicBezTo>
                  <a:cubicBezTo>
                    <a:pt x="373255" y="73073"/>
                    <a:pt x="268909" y="199661"/>
                    <a:pt x="212806" y="262383"/>
                  </a:cubicBezTo>
                  <a:cubicBezTo>
                    <a:pt x="190042" y="286814"/>
                    <a:pt x="216140" y="337345"/>
                    <a:pt x="315534" y="415640"/>
                  </a:cubicBezTo>
                  <a:cubicBezTo>
                    <a:pt x="333298" y="431166"/>
                    <a:pt x="650337" y="292958"/>
                    <a:pt x="733586" y="296292"/>
                  </a:cubicBezTo>
                  <a:cubicBezTo>
                    <a:pt x="816882" y="299626"/>
                    <a:pt x="914561" y="385684"/>
                    <a:pt x="944565" y="633286"/>
                  </a:cubicBezTo>
                  <a:lnTo>
                    <a:pt x="301913" y="633286"/>
                  </a:lnTo>
                  <a:cubicBezTo>
                    <a:pt x="301913" y="633286"/>
                    <a:pt x="309009" y="616761"/>
                    <a:pt x="281910" y="591805"/>
                  </a:cubicBezTo>
                  <a:cubicBezTo>
                    <a:pt x="254859" y="566802"/>
                    <a:pt x="2066" y="396923"/>
                    <a:pt x="18" y="327391"/>
                  </a:cubicBezTo>
                  <a:cubicBezTo>
                    <a:pt x="-2078" y="257811"/>
                    <a:pt x="180279" y="50785"/>
                    <a:pt x="180279" y="50785"/>
                  </a:cubicBezTo>
                  <a:close/>
                </a:path>
              </a:pathLst>
            </a:custGeom>
            <a:grp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01" name="任意多边形: 形状 400">
              <a:extLst>
                <a:ext uri="{FF2B5EF4-FFF2-40B4-BE49-F238E27FC236}">
                  <a16:creationId xmlns:a16="http://schemas.microsoft.com/office/drawing/2014/main" id="{6A9C1400-A1AD-3C65-BDBB-632BC3068CC3}"/>
                </a:ext>
              </a:extLst>
            </p:cNvPr>
            <p:cNvSpPr/>
            <p:nvPr/>
          </p:nvSpPr>
          <p:spPr>
            <a:xfrm>
              <a:off x="-2821502" y="1515825"/>
              <a:ext cx="380261" cy="408908"/>
            </a:xfrm>
            <a:custGeom>
              <a:avLst/>
              <a:gdLst>
                <a:gd name="connsiteX0" fmla="*/ 175784 w 380261"/>
                <a:gd name="connsiteY0" fmla="*/ 0 h 408908"/>
                <a:gd name="connsiteX1" fmla="*/ 52769 w 380261"/>
                <a:gd name="connsiteY1" fmla="*/ 41434 h 408908"/>
                <a:gd name="connsiteX2" fmla="*/ 92678 w 380261"/>
                <a:gd name="connsiteY2" fmla="*/ 152638 h 408908"/>
                <a:gd name="connsiteX3" fmla="*/ 0 w 380261"/>
                <a:gd name="connsiteY3" fmla="*/ 308420 h 408908"/>
                <a:gd name="connsiteX4" fmla="*/ 175832 w 380261"/>
                <a:gd name="connsiteY4" fmla="*/ 408908 h 408908"/>
                <a:gd name="connsiteX5" fmla="*/ 380262 w 380261"/>
                <a:gd name="connsiteY5" fmla="*/ 204430 h 408908"/>
                <a:gd name="connsiteX6" fmla="*/ 175784 w 380261"/>
                <a:gd name="connsiteY6" fmla="*/ 0 h 408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0261" h="408908">
                  <a:moveTo>
                    <a:pt x="175784" y="0"/>
                  </a:moveTo>
                  <a:cubicBezTo>
                    <a:pt x="129540" y="0"/>
                    <a:pt x="87011" y="15526"/>
                    <a:pt x="52769" y="41434"/>
                  </a:cubicBezTo>
                  <a:cubicBezTo>
                    <a:pt x="77819" y="66532"/>
                    <a:pt x="100346" y="114205"/>
                    <a:pt x="92678" y="152638"/>
                  </a:cubicBezTo>
                  <a:cubicBezTo>
                    <a:pt x="83582" y="198215"/>
                    <a:pt x="31909" y="269129"/>
                    <a:pt x="0" y="308420"/>
                  </a:cubicBezTo>
                  <a:cubicBezTo>
                    <a:pt x="36704" y="370665"/>
                    <a:pt x="103570" y="408880"/>
                    <a:pt x="175832" y="408908"/>
                  </a:cubicBezTo>
                  <a:cubicBezTo>
                    <a:pt x="288748" y="408895"/>
                    <a:pt x="380275" y="317347"/>
                    <a:pt x="380262" y="204430"/>
                  </a:cubicBezTo>
                  <a:cubicBezTo>
                    <a:pt x="380249" y="91513"/>
                    <a:pt x="288701" y="-13"/>
                    <a:pt x="175784" y="0"/>
                  </a:cubicBezTo>
                  <a:close/>
                </a:path>
              </a:pathLst>
            </a:custGeom>
            <a:grpFill/>
            <a:ln>
              <a:noFill/>
            </a:ln>
          </p:spPr>
          <p:txBody>
            <a:bodyPr vert="horz" wrap="square" lIns="91440" tIns="45720" rIns="91440" bIns="45720" numCol="1" anchor="t" anchorCtr="0" compatLnSpc="1"/>
            <a:lstStyle/>
            <a:p>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02" name="任意多边形: 形状 401">
              <a:extLst>
                <a:ext uri="{FF2B5EF4-FFF2-40B4-BE49-F238E27FC236}">
                  <a16:creationId xmlns:a16="http://schemas.microsoft.com/office/drawing/2014/main" id="{7C58AE83-A856-090B-701E-6AE4B0F783E3}"/>
                </a:ext>
              </a:extLst>
            </p:cNvPr>
            <p:cNvSpPr/>
            <p:nvPr/>
          </p:nvSpPr>
          <p:spPr>
            <a:xfrm>
              <a:off x="-2944383" y="1252697"/>
              <a:ext cx="80772" cy="80772"/>
            </a:xfrm>
            <a:custGeom>
              <a:avLst/>
              <a:gdLst>
                <a:gd name="connsiteX0" fmla="*/ 0 w 80772"/>
                <a:gd name="connsiteY0" fmla="*/ 40386 h 80772"/>
                <a:gd name="connsiteX1" fmla="*/ 40386 w 80772"/>
                <a:gd name="connsiteY1" fmla="*/ 80772 h 80772"/>
                <a:gd name="connsiteX2" fmla="*/ 80772 w 80772"/>
                <a:gd name="connsiteY2" fmla="*/ 40386 h 80772"/>
                <a:gd name="connsiteX3" fmla="*/ 40386 w 80772"/>
                <a:gd name="connsiteY3" fmla="*/ 0 h 80772"/>
                <a:gd name="connsiteX4" fmla="*/ 0 w 80772"/>
                <a:gd name="connsiteY4" fmla="*/ 40386 h 807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772" h="80772">
                  <a:moveTo>
                    <a:pt x="0" y="40386"/>
                  </a:moveTo>
                  <a:cubicBezTo>
                    <a:pt x="0" y="62691"/>
                    <a:pt x="18081" y="80772"/>
                    <a:pt x="40386" y="80772"/>
                  </a:cubicBezTo>
                  <a:cubicBezTo>
                    <a:pt x="62691" y="80772"/>
                    <a:pt x="80772" y="62691"/>
                    <a:pt x="80772" y="40386"/>
                  </a:cubicBezTo>
                  <a:cubicBezTo>
                    <a:pt x="80772" y="18081"/>
                    <a:pt x="62691" y="0"/>
                    <a:pt x="40386" y="0"/>
                  </a:cubicBezTo>
                  <a:cubicBezTo>
                    <a:pt x="18081" y="0"/>
                    <a:pt x="0" y="18081"/>
                    <a:pt x="0" y="40386"/>
                  </a:cubicBezTo>
                  <a:close/>
                </a:path>
              </a:pathLst>
            </a:custGeom>
            <a:grp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03" name="任意多边形: 形状 402">
              <a:extLst>
                <a:ext uri="{FF2B5EF4-FFF2-40B4-BE49-F238E27FC236}">
                  <a16:creationId xmlns:a16="http://schemas.microsoft.com/office/drawing/2014/main" id="{3BBF4A4C-387C-457E-BD9E-F6C4CEC441D1}"/>
                </a:ext>
              </a:extLst>
            </p:cNvPr>
            <p:cNvSpPr/>
            <p:nvPr/>
          </p:nvSpPr>
          <p:spPr>
            <a:xfrm>
              <a:off x="-2389743" y="1293083"/>
              <a:ext cx="72866" cy="72866"/>
            </a:xfrm>
            <a:custGeom>
              <a:avLst/>
              <a:gdLst>
                <a:gd name="connsiteX0" fmla="*/ 0 w 72866"/>
                <a:gd name="connsiteY0" fmla="*/ 36433 h 72866"/>
                <a:gd name="connsiteX1" fmla="*/ 36433 w 72866"/>
                <a:gd name="connsiteY1" fmla="*/ 72866 h 72866"/>
                <a:gd name="connsiteX2" fmla="*/ 72866 w 72866"/>
                <a:gd name="connsiteY2" fmla="*/ 36433 h 72866"/>
                <a:gd name="connsiteX3" fmla="*/ 36433 w 72866"/>
                <a:gd name="connsiteY3" fmla="*/ 0 h 72866"/>
                <a:gd name="connsiteX4" fmla="*/ 0 w 72866"/>
                <a:gd name="connsiteY4" fmla="*/ 36433 h 728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866" h="72866">
                  <a:moveTo>
                    <a:pt x="0" y="36433"/>
                  </a:moveTo>
                  <a:cubicBezTo>
                    <a:pt x="0" y="56555"/>
                    <a:pt x="16312" y="72866"/>
                    <a:pt x="36433" y="72866"/>
                  </a:cubicBezTo>
                  <a:cubicBezTo>
                    <a:pt x="56555" y="72866"/>
                    <a:pt x="72866" y="56555"/>
                    <a:pt x="72866" y="36433"/>
                  </a:cubicBezTo>
                  <a:cubicBezTo>
                    <a:pt x="72866" y="16312"/>
                    <a:pt x="56555" y="0"/>
                    <a:pt x="36433" y="0"/>
                  </a:cubicBezTo>
                  <a:cubicBezTo>
                    <a:pt x="16312" y="0"/>
                    <a:pt x="0" y="16312"/>
                    <a:pt x="0" y="36433"/>
                  </a:cubicBezTo>
                  <a:close/>
                </a:path>
              </a:pathLst>
            </a:custGeom>
            <a:grp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04" name="任意多边形: 形状 403">
              <a:extLst>
                <a:ext uri="{FF2B5EF4-FFF2-40B4-BE49-F238E27FC236}">
                  <a16:creationId xmlns:a16="http://schemas.microsoft.com/office/drawing/2014/main" id="{58F10568-E441-C13C-ED59-1152BD6307BC}"/>
                </a:ext>
              </a:extLst>
            </p:cNvPr>
            <p:cNvSpPr/>
            <p:nvPr/>
          </p:nvSpPr>
          <p:spPr>
            <a:xfrm>
              <a:off x="-3106785" y="1650747"/>
              <a:ext cx="54578" cy="54578"/>
            </a:xfrm>
            <a:custGeom>
              <a:avLst/>
              <a:gdLst>
                <a:gd name="connsiteX0" fmla="*/ 0 w 54578"/>
                <a:gd name="connsiteY0" fmla="*/ 27289 h 54578"/>
                <a:gd name="connsiteX1" fmla="*/ 27289 w 54578"/>
                <a:gd name="connsiteY1" fmla="*/ 54578 h 54578"/>
                <a:gd name="connsiteX2" fmla="*/ 54578 w 54578"/>
                <a:gd name="connsiteY2" fmla="*/ 27289 h 54578"/>
                <a:gd name="connsiteX3" fmla="*/ 27289 w 54578"/>
                <a:gd name="connsiteY3" fmla="*/ 0 h 54578"/>
                <a:gd name="connsiteX4" fmla="*/ 0 w 54578"/>
                <a:gd name="connsiteY4" fmla="*/ 27289 h 545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578" h="54578">
                  <a:moveTo>
                    <a:pt x="0" y="27289"/>
                  </a:moveTo>
                  <a:cubicBezTo>
                    <a:pt x="0" y="42360"/>
                    <a:pt x="12218" y="54578"/>
                    <a:pt x="27289" y="54578"/>
                  </a:cubicBezTo>
                  <a:cubicBezTo>
                    <a:pt x="42360" y="54578"/>
                    <a:pt x="54578" y="42360"/>
                    <a:pt x="54578" y="27289"/>
                  </a:cubicBezTo>
                  <a:cubicBezTo>
                    <a:pt x="54578" y="12218"/>
                    <a:pt x="42360" y="0"/>
                    <a:pt x="27289" y="0"/>
                  </a:cubicBezTo>
                  <a:cubicBezTo>
                    <a:pt x="12218" y="0"/>
                    <a:pt x="0" y="12218"/>
                    <a:pt x="0" y="27289"/>
                  </a:cubicBezTo>
                  <a:close/>
                </a:path>
              </a:pathLst>
            </a:custGeom>
            <a:grp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05" name="任意多边形: 形状 404">
              <a:extLst>
                <a:ext uri="{FF2B5EF4-FFF2-40B4-BE49-F238E27FC236}">
                  <a16:creationId xmlns:a16="http://schemas.microsoft.com/office/drawing/2014/main" id="{5CD236C2-5C09-71B8-631E-2FC84E2B1520}"/>
                </a:ext>
              </a:extLst>
            </p:cNvPr>
            <p:cNvSpPr/>
            <p:nvPr/>
          </p:nvSpPr>
          <p:spPr>
            <a:xfrm>
              <a:off x="-3140074" y="1398429"/>
              <a:ext cx="923320" cy="245819"/>
            </a:xfrm>
            <a:custGeom>
              <a:avLst/>
              <a:gdLst>
                <a:gd name="connsiteX0" fmla="*/ 78819 w 923320"/>
                <a:gd name="connsiteY0" fmla="*/ 210979 h 245819"/>
                <a:gd name="connsiteX1" fmla="*/ 0 w 923320"/>
                <a:gd name="connsiteY1" fmla="*/ 123254 h 245819"/>
                <a:gd name="connsiteX2" fmla="*/ 168783 w 923320"/>
                <a:gd name="connsiteY2" fmla="*/ 0 h 245819"/>
                <a:gd name="connsiteX3" fmla="*/ 33337 w 923320"/>
                <a:gd name="connsiteY3" fmla="*/ 124587 h 245819"/>
                <a:gd name="connsiteX4" fmla="*/ 78819 w 923320"/>
                <a:gd name="connsiteY4" fmla="*/ 210979 h 245819"/>
                <a:gd name="connsiteX5" fmla="*/ 836105 w 923320"/>
                <a:gd name="connsiteY5" fmla="*/ 51054 h 245819"/>
                <a:gd name="connsiteX6" fmla="*/ 914924 w 923320"/>
                <a:gd name="connsiteY6" fmla="*/ 167640 h 245819"/>
                <a:gd name="connsiteX7" fmla="*/ 721471 w 923320"/>
                <a:gd name="connsiteY7" fmla="*/ 244650 h 245819"/>
                <a:gd name="connsiteX8" fmla="*/ 861298 w 923320"/>
                <a:gd name="connsiteY8" fmla="*/ 144018 h 245819"/>
                <a:gd name="connsiteX9" fmla="*/ 836105 w 923320"/>
                <a:gd name="connsiteY9" fmla="*/ 51054 h 245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23320" h="245819">
                  <a:moveTo>
                    <a:pt x="78819" y="210979"/>
                  </a:moveTo>
                  <a:cubicBezTo>
                    <a:pt x="78819" y="210979"/>
                    <a:pt x="0" y="189881"/>
                    <a:pt x="0" y="123254"/>
                  </a:cubicBezTo>
                  <a:cubicBezTo>
                    <a:pt x="0" y="56626"/>
                    <a:pt x="82725" y="11668"/>
                    <a:pt x="168783" y="0"/>
                  </a:cubicBezTo>
                  <a:cubicBezTo>
                    <a:pt x="168783" y="0"/>
                    <a:pt x="25146" y="56531"/>
                    <a:pt x="33337" y="124587"/>
                  </a:cubicBezTo>
                  <a:cubicBezTo>
                    <a:pt x="39624" y="177498"/>
                    <a:pt x="78819" y="210979"/>
                    <a:pt x="78819" y="210979"/>
                  </a:cubicBezTo>
                  <a:close/>
                  <a:moveTo>
                    <a:pt x="836105" y="51054"/>
                  </a:moveTo>
                  <a:cubicBezTo>
                    <a:pt x="836105" y="51054"/>
                    <a:pt x="955453" y="73819"/>
                    <a:pt x="914924" y="167640"/>
                  </a:cubicBezTo>
                  <a:cubicBezTo>
                    <a:pt x="874395" y="261461"/>
                    <a:pt x="721471" y="244650"/>
                    <a:pt x="721471" y="244650"/>
                  </a:cubicBezTo>
                  <a:cubicBezTo>
                    <a:pt x="721471" y="244650"/>
                    <a:pt x="854631" y="191738"/>
                    <a:pt x="861298" y="144018"/>
                  </a:cubicBezTo>
                  <a:cubicBezTo>
                    <a:pt x="867966" y="96298"/>
                    <a:pt x="836105" y="51054"/>
                    <a:pt x="836105" y="51054"/>
                  </a:cubicBezTo>
                  <a:close/>
                </a:path>
              </a:pathLst>
            </a:custGeom>
            <a:grp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06" name="任意多边形: 形状 405">
              <a:extLst>
                <a:ext uri="{FF2B5EF4-FFF2-40B4-BE49-F238E27FC236}">
                  <a16:creationId xmlns:a16="http://schemas.microsoft.com/office/drawing/2014/main" id="{80CC0735-3207-CDF6-527A-73329CB96D4D}"/>
                </a:ext>
              </a:extLst>
            </p:cNvPr>
            <p:cNvSpPr/>
            <p:nvPr/>
          </p:nvSpPr>
          <p:spPr>
            <a:xfrm>
              <a:off x="-2996597" y="1382721"/>
              <a:ext cx="667623" cy="198064"/>
            </a:xfrm>
            <a:custGeom>
              <a:avLst/>
              <a:gdLst>
                <a:gd name="connsiteX0" fmla="*/ 32211 w 667623"/>
                <a:gd name="connsiteY0" fmla="*/ 198064 h 198064"/>
                <a:gd name="connsiteX1" fmla="*/ 58024 w 667623"/>
                <a:gd name="connsiteY1" fmla="*/ 61476 h 198064"/>
                <a:gd name="connsiteX2" fmla="*/ 667624 w 667623"/>
                <a:gd name="connsiteY2" fmla="*/ 147248 h 198064"/>
                <a:gd name="connsiteX3" fmla="*/ 333820 w 667623"/>
                <a:gd name="connsiteY3" fmla="*/ 45664 h 198064"/>
                <a:gd name="connsiteX4" fmla="*/ 32211 w 667623"/>
                <a:gd name="connsiteY4" fmla="*/ 198064 h 1980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7623" h="198064">
                  <a:moveTo>
                    <a:pt x="32211" y="198064"/>
                  </a:moveTo>
                  <a:cubicBezTo>
                    <a:pt x="32211" y="198064"/>
                    <a:pt x="-55229" y="137247"/>
                    <a:pt x="58024" y="61476"/>
                  </a:cubicBezTo>
                  <a:cubicBezTo>
                    <a:pt x="171276" y="-14296"/>
                    <a:pt x="633476" y="-53253"/>
                    <a:pt x="667624" y="147248"/>
                  </a:cubicBezTo>
                  <a:cubicBezTo>
                    <a:pt x="667624" y="147248"/>
                    <a:pt x="631810" y="34806"/>
                    <a:pt x="333820" y="45664"/>
                  </a:cubicBezTo>
                  <a:cubicBezTo>
                    <a:pt x="101934" y="54094"/>
                    <a:pt x="-9128" y="95671"/>
                    <a:pt x="32211" y="198064"/>
                  </a:cubicBezTo>
                  <a:close/>
                </a:path>
              </a:pathLst>
            </a:custGeom>
            <a:grp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24" name="组合 423">
            <a:extLst>
              <a:ext uri="{FF2B5EF4-FFF2-40B4-BE49-F238E27FC236}">
                <a16:creationId xmlns:a16="http://schemas.microsoft.com/office/drawing/2014/main" id="{06DABC47-99E7-0BC2-682E-3CBDCE6B30FA}"/>
              </a:ext>
            </a:extLst>
          </p:cNvPr>
          <p:cNvGrpSpPr/>
          <p:nvPr/>
        </p:nvGrpSpPr>
        <p:grpSpPr>
          <a:xfrm>
            <a:off x="838584" y="1932460"/>
            <a:ext cx="10500364" cy="3797640"/>
            <a:chOff x="838584" y="1932460"/>
            <a:chExt cx="10500364" cy="3797640"/>
          </a:xfrm>
        </p:grpSpPr>
        <p:sp>
          <p:nvSpPr>
            <p:cNvPr id="252" name="圆角矩形 5">
              <a:extLst>
                <a:ext uri="{FF2B5EF4-FFF2-40B4-BE49-F238E27FC236}">
                  <a16:creationId xmlns:a16="http://schemas.microsoft.com/office/drawing/2014/main" id="{A309CB91-F860-1F81-7AE2-5F8F2F58B458}"/>
                </a:ext>
              </a:extLst>
            </p:cNvPr>
            <p:cNvSpPr/>
            <p:nvPr/>
          </p:nvSpPr>
          <p:spPr>
            <a:xfrm>
              <a:off x="1506055" y="1932460"/>
              <a:ext cx="2850411" cy="486000"/>
            </a:xfrm>
            <a:prstGeom prst="roundRect">
              <a:avLst/>
            </a:prstGeom>
            <a:solidFill>
              <a:schemeClr val="bg1"/>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zh-CN" altLang="en-US"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急症室头晕</a:t>
              </a:r>
              <a:r>
                <a:rPr lang="en-US" altLang="zh-CN"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眩晕</a:t>
              </a:r>
              <a:endParaRPr lang="en-US" altLang="zh-CN"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a:p>
              <a:pPr algn="ctr" defTabSz="457200">
                <a:defRPr/>
              </a:pPr>
              <a:r>
                <a:rPr lang="zh-CN" altLang="en-US"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包括急诊中常见的急性和发作性头晕</a:t>
              </a:r>
              <a:r>
                <a:rPr lang="en-US" altLang="zh-CN"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眩晕疾病</a:t>
              </a:r>
              <a:endParaRPr lang="zh-CN" altLang="en-US" sz="1000" baseline="30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3" name="圆角矩形 6">
              <a:extLst>
                <a:ext uri="{FF2B5EF4-FFF2-40B4-BE49-F238E27FC236}">
                  <a16:creationId xmlns:a16="http://schemas.microsoft.com/office/drawing/2014/main" id="{4B02C62B-5DA9-F766-1B02-E966500FEDE1}"/>
                </a:ext>
              </a:extLst>
            </p:cNvPr>
            <p:cNvSpPr/>
            <p:nvPr/>
          </p:nvSpPr>
          <p:spPr>
            <a:xfrm>
              <a:off x="5294205" y="2291789"/>
              <a:ext cx="3971338" cy="640456"/>
            </a:xfrm>
            <a:prstGeom prst="roundRect">
              <a:avLst/>
            </a:prstGeom>
            <a:solidFill>
              <a:srgbClr val="EFF8F3"/>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zh-CN" altLang="en-US" sz="10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中枢性预警体征：</a:t>
              </a:r>
              <a:r>
                <a:rPr lang="zh-CN" altLang="en-US"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意识障碍、复视、视野缺损或模糊、眼球运动异常、言语障碍、吞咽困难、饮水呛咳、中枢性面舌瘫、交叉性或偏身感觉障碍、偏侧或四肢无力、共济失调或严重平衡障碍</a:t>
              </a:r>
            </a:p>
          </p:txBody>
        </p:sp>
        <p:sp>
          <p:nvSpPr>
            <p:cNvPr id="254" name="圆角矩形 7">
              <a:extLst>
                <a:ext uri="{FF2B5EF4-FFF2-40B4-BE49-F238E27FC236}">
                  <a16:creationId xmlns:a16="http://schemas.microsoft.com/office/drawing/2014/main" id="{39226875-F3C4-8186-5D8B-E0584DA569DA}"/>
                </a:ext>
              </a:extLst>
            </p:cNvPr>
            <p:cNvSpPr/>
            <p:nvPr/>
          </p:nvSpPr>
          <p:spPr>
            <a:xfrm>
              <a:off x="2844466" y="3203816"/>
              <a:ext cx="1512000" cy="288000"/>
            </a:xfrm>
            <a:prstGeom prst="roundRect">
              <a:avLst/>
            </a:prstGeom>
            <a:solidFill>
              <a:srgbClr val="F9E5E5"/>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zh-CN" altLang="en-US"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发作性</a:t>
              </a:r>
            </a:p>
          </p:txBody>
        </p:sp>
        <p:sp>
          <p:nvSpPr>
            <p:cNvPr id="255" name="圆角矩形 8">
              <a:extLst>
                <a:ext uri="{FF2B5EF4-FFF2-40B4-BE49-F238E27FC236}">
                  <a16:creationId xmlns:a16="http://schemas.microsoft.com/office/drawing/2014/main" id="{A306E17F-DC07-1D18-DF2C-4B0A04336C68}"/>
                </a:ext>
              </a:extLst>
            </p:cNvPr>
            <p:cNvSpPr/>
            <p:nvPr/>
          </p:nvSpPr>
          <p:spPr>
            <a:xfrm>
              <a:off x="7753543" y="3203816"/>
              <a:ext cx="1512000" cy="288000"/>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zh-CN" altLang="en-US"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单次持续性</a:t>
              </a:r>
            </a:p>
          </p:txBody>
        </p:sp>
        <p:sp>
          <p:nvSpPr>
            <p:cNvPr id="257" name="圆角矩形 10">
              <a:extLst>
                <a:ext uri="{FF2B5EF4-FFF2-40B4-BE49-F238E27FC236}">
                  <a16:creationId xmlns:a16="http://schemas.microsoft.com/office/drawing/2014/main" id="{497D04D0-80E2-D12A-BA2C-3F206FAF9E80}"/>
                </a:ext>
              </a:extLst>
            </p:cNvPr>
            <p:cNvSpPr/>
            <p:nvPr/>
          </p:nvSpPr>
          <p:spPr>
            <a:xfrm>
              <a:off x="3933065" y="3734203"/>
              <a:ext cx="1512000" cy="288000"/>
            </a:xfrm>
            <a:prstGeom prst="roundRect">
              <a:avLst/>
            </a:prstGeom>
            <a:solidFill>
              <a:srgbClr val="F9E5E5"/>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zh-CN" altLang="en-US"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自发性</a:t>
              </a:r>
            </a:p>
          </p:txBody>
        </p:sp>
        <p:sp>
          <p:nvSpPr>
            <p:cNvPr id="263" name="圆角矩形 16">
              <a:extLst>
                <a:ext uri="{FF2B5EF4-FFF2-40B4-BE49-F238E27FC236}">
                  <a16:creationId xmlns:a16="http://schemas.microsoft.com/office/drawing/2014/main" id="{D66840BB-4CC3-F647-C199-430C093E5F82}"/>
                </a:ext>
              </a:extLst>
            </p:cNvPr>
            <p:cNvSpPr/>
            <p:nvPr/>
          </p:nvSpPr>
          <p:spPr>
            <a:xfrm>
              <a:off x="3086721" y="4819057"/>
              <a:ext cx="1008000" cy="288000"/>
            </a:xfrm>
            <a:prstGeom prst="roundRect">
              <a:avLst/>
            </a:prstGeom>
            <a:solidFill>
              <a:srgbClr val="F9E5E5"/>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zh-CN" altLang="en-US"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听力下降</a:t>
              </a:r>
            </a:p>
          </p:txBody>
        </p:sp>
        <p:sp>
          <p:nvSpPr>
            <p:cNvPr id="264" name="圆角矩形 17">
              <a:extLst>
                <a:ext uri="{FF2B5EF4-FFF2-40B4-BE49-F238E27FC236}">
                  <a16:creationId xmlns:a16="http://schemas.microsoft.com/office/drawing/2014/main" id="{6F67ED6F-70E3-1A53-348C-39F659C33514}"/>
                </a:ext>
              </a:extLst>
            </p:cNvPr>
            <p:cNvSpPr/>
            <p:nvPr/>
          </p:nvSpPr>
          <p:spPr>
            <a:xfrm>
              <a:off x="4191246" y="4819057"/>
              <a:ext cx="1008000" cy="288000"/>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zh-CN" altLang="en-US"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偏头痛样头痛</a:t>
              </a:r>
            </a:p>
          </p:txBody>
        </p:sp>
        <p:sp>
          <p:nvSpPr>
            <p:cNvPr id="265" name="圆角矩形 18">
              <a:extLst>
                <a:ext uri="{FF2B5EF4-FFF2-40B4-BE49-F238E27FC236}">
                  <a16:creationId xmlns:a16="http://schemas.microsoft.com/office/drawing/2014/main" id="{8C444E22-0489-03D1-3C0B-C204043172C6}"/>
                </a:ext>
              </a:extLst>
            </p:cNvPr>
            <p:cNvSpPr/>
            <p:nvPr/>
          </p:nvSpPr>
          <p:spPr>
            <a:xfrm>
              <a:off x="5587917" y="4819057"/>
              <a:ext cx="1008000" cy="288000"/>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zh-CN" altLang="en-US" sz="1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精神心理症状</a:t>
              </a:r>
            </a:p>
          </p:txBody>
        </p:sp>
        <p:sp>
          <p:nvSpPr>
            <p:cNvPr id="266" name="圆角矩形 19">
              <a:extLst>
                <a:ext uri="{FF2B5EF4-FFF2-40B4-BE49-F238E27FC236}">
                  <a16:creationId xmlns:a16="http://schemas.microsoft.com/office/drawing/2014/main" id="{82035D0A-9FBE-7088-8C35-F1030CC27253}"/>
                </a:ext>
              </a:extLst>
            </p:cNvPr>
            <p:cNvSpPr/>
            <p:nvPr/>
          </p:nvSpPr>
          <p:spPr>
            <a:xfrm>
              <a:off x="3086721" y="5442100"/>
              <a:ext cx="1008000" cy="288000"/>
            </a:xfrm>
            <a:prstGeom prst="round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zh-CN" altLang="en-US" sz="12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梅尼埃病等</a:t>
              </a:r>
            </a:p>
          </p:txBody>
        </p:sp>
        <p:sp>
          <p:nvSpPr>
            <p:cNvPr id="267" name="圆角矩形 20">
              <a:extLst>
                <a:ext uri="{FF2B5EF4-FFF2-40B4-BE49-F238E27FC236}">
                  <a16:creationId xmlns:a16="http://schemas.microsoft.com/office/drawing/2014/main" id="{6E4AFB84-DA10-66E9-6FE1-724C77735707}"/>
                </a:ext>
              </a:extLst>
            </p:cNvPr>
            <p:cNvSpPr/>
            <p:nvPr/>
          </p:nvSpPr>
          <p:spPr>
            <a:xfrm>
              <a:off x="4191246" y="5442100"/>
              <a:ext cx="1008000" cy="288000"/>
            </a:xfrm>
            <a:prstGeom prst="round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zh-CN" altLang="en-US" sz="1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前庭性偏头痛</a:t>
              </a:r>
            </a:p>
          </p:txBody>
        </p:sp>
        <p:sp>
          <p:nvSpPr>
            <p:cNvPr id="268" name="圆角矩形 21">
              <a:extLst>
                <a:ext uri="{FF2B5EF4-FFF2-40B4-BE49-F238E27FC236}">
                  <a16:creationId xmlns:a16="http://schemas.microsoft.com/office/drawing/2014/main" id="{A6FB8808-DFDA-D79B-7BF6-63363E45CF05}"/>
                </a:ext>
              </a:extLst>
            </p:cNvPr>
            <p:cNvSpPr/>
            <p:nvPr/>
          </p:nvSpPr>
          <p:spPr>
            <a:xfrm>
              <a:off x="5281917" y="5442100"/>
              <a:ext cx="1620000" cy="288000"/>
            </a:xfrm>
            <a:prstGeom prst="round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zh-CN" altLang="en-US" sz="1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惊恐发作，精神心理因素</a:t>
              </a:r>
            </a:p>
          </p:txBody>
        </p:sp>
        <p:cxnSp>
          <p:nvCxnSpPr>
            <p:cNvPr id="270" name="肘形连接符 23">
              <a:extLst>
                <a:ext uri="{FF2B5EF4-FFF2-40B4-BE49-F238E27FC236}">
                  <a16:creationId xmlns:a16="http://schemas.microsoft.com/office/drawing/2014/main" id="{EAA9D0CD-2942-48AD-7933-928C200F3D52}"/>
                </a:ext>
              </a:extLst>
            </p:cNvPr>
            <p:cNvCxnSpPr>
              <a:cxnSpLocks/>
              <a:endCxn id="255" idx="0"/>
            </p:cNvCxnSpPr>
            <p:nvPr/>
          </p:nvCxnSpPr>
          <p:spPr>
            <a:xfrm>
              <a:off x="3600466" y="3009418"/>
              <a:ext cx="4909077" cy="194398"/>
            </a:xfrm>
            <a:prstGeom prst="bentConnector2">
              <a:avLst/>
            </a:prstGeom>
            <a:solidFill>
              <a:schemeClr val="bg1"/>
            </a:solidFill>
            <a:ln>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271" name="圆角矩形 24">
              <a:extLst>
                <a:ext uri="{FF2B5EF4-FFF2-40B4-BE49-F238E27FC236}">
                  <a16:creationId xmlns:a16="http://schemas.microsoft.com/office/drawing/2014/main" id="{3CAC694E-9B57-10FC-7305-292452F25350}"/>
                </a:ext>
              </a:extLst>
            </p:cNvPr>
            <p:cNvSpPr/>
            <p:nvPr/>
          </p:nvSpPr>
          <p:spPr>
            <a:xfrm>
              <a:off x="6743974" y="3734203"/>
              <a:ext cx="1512000" cy="288000"/>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zh-CN" altLang="en-US"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创伤或毒物相关</a:t>
              </a:r>
            </a:p>
          </p:txBody>
        </p:sp>
        <p:sp>
          <p:nvSpPr>
            <p:cNvPr id="272" name="圆角矩形 25">
              <a:extLst>
                <a:ext uri="{FF2B5EF4-FFF2-40B4-BE49-F238E27FC236}">
                  <a16:creationId xmlns:a16="http://schemas.microsoft.com/office/drawing/2014/main" id="{62CA48DD-B0EC-D5F5-3450-31983B3DFC5B}"/>
                </a:ext>
              </a:extLst>
            </p:cNvPr>
            <p:cNvSpPr/>
            <p:nvPr/>
          </p:nvSpPr>
          <p:spPr>
            <a:xfrm>
              <a:off x="8849855" y="3734203"/>
              <a:ext cx="1512000" cy="288000"/>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zh-CN" altLang="en-US"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自发性</a:t>
              </a:r>
            </a:p>
          </p:txBody>
        </p:sp>
        <p:sp>
          <p:nvSpPr>
            <p:cNvPr id="273" name="圆角矩形 26">
              <a:extLst>
                <a:ext uri="{FF2B5EF4-FFF2-40B4-BE49-F238E27FC236}">
                  <a16:creationId xmlns:a16="http://schemas.microsoft.com/office/drawing/2014/main" id="{6641F765-9E84-AE24-C31B-A8D8EDE304B8}"/>
                </a:ext>
              </a:extLst>
            </p:cNvPr>
            <p:cNvSpPr/>
            <p:nvPr/>
          </p:nvSpPr>
          <p:spPr>
            <a:xfrm>
              <a:off x="6688455" y="4212476"/>
              <a:ext cx="811519" cy="288000"/>
            </a:xfrm>
            <a:prstGeom prst="round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zh-CN" altLang="en-US" sz="1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气压伤</a:t>
              </a:r>
            </a:p>
          </p:txBody>
        </p:sp>
        <p:sp>
          <p:nvSpPr>
            <p:cNvPr id="274" name="圆角矩形 27">
              <a:extLst>
                <a:ext uri="{FF2B5EF4-FFF2-40B4-BE49-F238E27FC236}">
                  <a16:creationId xmlns:a16="http://schemas.microsoft.com/office/drawing/2014/main" id="{89F55A2D-00D4-F383-2886-8EA32F7549EB}"/>
                </a:ext>
              </a:extLst>
            </p:cNvPr>
            <p:cNvSpPr/>
            <p:nvPr/>
          </p:nvSpPr>
          <p:spPr>
            <a:xfrm>
              <a:off x="7643681" y="4212476"/>
              <a:ext cx="623241" cy="288000"/>
            </a:xfrm>
            <a:prstGeom prst="round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zh-CN" altLang="en-US" sz="1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药物</a:t>
              </a:r>
            </a:p>
          </p:txBody>
        </p:sp>
        <p:cxnSp>
          <p:nvCxnSpPr>
            <p:cNvPr id="275" name="肘形连接符 28">
              <a:extLst>
                <a:ext uri="{FF2B5EF4-FFF2-40B4-BE49-F238E27FC236}">
                  <a16:creationId xmlns:a16="http://schemas.microsoft.com/office/drawing/2014/main" id="{125664BA-4370-0171-CB30-8E122D970926}"/>
                </a:ext>
              </a:extLst>
            </p:cNvPr>
            <p:cNvCxnSpPr>
              <a:stCxn id="254" idx="2"/>
              <a:endCxn id="256" idx="0"/>
            </p:cNvCxnSpPr>
            <p:nvPr/>
          </p:nvCxnSpPr>
          <p:spPr>
            <a:xfrm rot="5400000">
              <a:off x="2585096" y="2718832"/>
              <a:ext cx="242387" cy="1788354"/>
            </a:xfrm>
            <a:prstGeom prst="bentConnector3">
              <a:avLst>
                <a:gd name="adj1" fmla="val 50000"/>
              </a:avLst>
            </a:prstGeom>
            <a:solidFill>
              <a:schemeClr val="bg1"/>
            </a:solidFill>
            <a:ln>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276" name="肘形连接符 29">
              <a:extLst>
                <a:ext uri="{FF2B5EF4-FFF2-40B4-BE49-F238E27FC236}">
                  <a16:creationId xmlns:a16="http://schemas.microsoft.com/office/drawing/2014/main" id="{F8CD9DCE-4900-898B-E148-9370CDFD6B23}"/>
                </a:ext>
              </a:extLst>
            </p:cNvPr>
            <p:cNvCxnSpPr>
              <a:stCxn id="254" idx="2"/>
              <a:endCxn id="257" idx="0"/>
            </p:cNvCxnSpPr>
            <p:nvPr/>
          </p:nvCxnSpPr>
          <p:spPr>
            <a:xfrm rot="16200000" flipH="1">
              <a:off x="4023572" y="3068709"/>
              <a:ext cx="242387" cy="1088599"/>
            </a:xfrm>
            <a:prstGeom prst="bentConnector3">
              <a:avLst>
                <a:gd name="adj1" fmla="val 50000"/>
              </a:avLst>
            </a:prstGeom>
            <a:solidFill>
              <a:schemeClr val="bg1"/>
            </a:solidFill>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256" name="圆角矩形 9">
              <a:extLst>
                <a:ext uri="{FF2B5EF4-FFF2-40B4-BE49-F238E27FC236}">
                  <a16:creationId xmlns:a16="http://schemas.microsoft.com/office/drawing/2014/main" id="{68EEAAB5-2F07-92AA-486F-A36536C0C8A5}"/>
                </a:ext>
              </a:extLst>
            </p:cNvPr>
            <p:cNvSpPr/>
            <p:nvPr/>
          </p:nvSpPr>
          <p:spPr>
            <a:xfrm>
              <a:off x="1056112" y="3734203"/>
              <a:ext cx="1512000" cy="288000"/>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zh-CN" altLang="en-US"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诱发性</a:t>
              </a:r>
            </a:p>
          </p:txBody>
        </p:sp>
        <p:sp>
          <p:nvSpPr>
            <p:cNvPr id="258" name="圆角矩形 11">
              <a:extLst>
                <a:ext uri="{FF2B5EF4-FFF2-40B4-BE49-F238E27FC236}">
                  <a16:creationId xmlns:a16="http://schemas.microsoft.com/office/drawing/2014/main" id="{B0E4DA2A-EFDC-5CC5-44C3-7A53752474C7}"/>
                </a:ext>
              </a:extLst>
            </p:cNvPr>
            <p:cNvSpPr/>
            <p:nvPr/>
          </p:nvSpPr>
          <p:spPr>
            <a:xfrm>
              <a:off x="1056112" y="4212476"/>
              <a:ext cx="1512000" cy="288000"/>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en-US" altLang="zh-CN"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Dix-Hallpike</a:t>
              </a:r>
              <a:r>
                <a:rPr lang="zh-CN" altLang="en-US"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试验</a:t>
              </a:r>
              <a:r>
                <a:rPr lang="en-US" altLang="zh-CN"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a:t>
              </a:r>
            </a:p>
            <a:p>
              <a:pPr algn="ctr" defTabSz="457200">
                <a:defRPr/>
              </a:pPr>
              <a:r>
                <a:rPr lang="en-US" altLang="zh-CN"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Supine Roll</a:t>
              </a:r>
              <a:r>
                <a:rPr lang="zh-CN" altLang="en-US"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试验</a:t>
              </a:r>
            </a:p>
          </p:txBody>
        </p:sp>
        <p:sp>
          <p:nvSpPr>
            <p:cNvPr id="259" name="圆角矩形 12">
              <a:extLst>
                <a:ext uri="{FF2B5EF4-FFF2-40B4-BE49-F238E27FC236}">
                  <a16:creationId xmlns:a16="http://schemas.microsoft.com/office/drawing/2014/main" id="{4B2B6317-7D27-B89E-9689-AAA11A4F8036}"/>
                </a:ext>
              </a:extLst>
            </p:cNvPr>
            <p:cNvSpPr/>
            <p:nvPr/>
          </p:nvSpPr>
          <p:spPr>
            <a:xfrm>
              <a:off x="838584" y="4819057"/>
              <a:ext cx="740050" cy="288000"/>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zh-CN" altLang="en-US"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阳性</a:t>
              </a:r>
            </a:p>
          </p:txBody>
        </p:sp>
        <p:sp>
          <p:nvSpPr>
            <p:cNvPr id="260" name="圆角矩形 13">
              <a:extLst>
                <a:ext uri="{FF2B5EF4-FFF2-40B4-BE49-F238E27FC236}">
                  <a16:creationId xmlns:a16="http://schemas.microsoft.com/office/drawing/2014/main" id="{81902026-D317-FAB4-3570-FE4C61997381}"/>
                </a:ext>
              </a:extLst>
            </p:cNvPr>
            <p:cNvSpPr/>
            <p:nvPr/>
          </p:nvSpPr>
          <p:spPr>
            <a:xfrm>
              <a:off x="1948605" y="4819057"/>
              <a:ext cx="740050" cy="288000"/>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zh-CN" altLang="en-US"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阴性</a:t>
              </a:r>
            </a:p>
          </p:txBody>
        </p:sp>
        <p:sp>
          <p:nvSpPr>
            <p:cNvPr id="261" name="圆角矩形 14">
              <a:extLst>
                <a:ext uri="{FF2B5EF4-FFF2-40B4-BE49-F238E27FC236}">
                  <a16:creationId xmlns:a16="http://schemas.microsoft.com/office/drawing/2014/main" id="{47FA550C-971E-61D1-6D6B-EEC9A8B60C25}"/>
                </a:ext>
              </a:extLst>
            </p:cNvPr>
            <p:cNvSpPr/>
            <p:nvPr/>
          </p:nvSpPr>
          <p:spPr>
            <a:xfrm>
              <a:off x="838968" y="5442100"/>
              <a:ext cx="739282" cy="288000"/>
            </a:xfrm>
            <a:prstGeom prst="round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en-US" altLang="zh-CN" sz="1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BPPV</a:t>
              </a:r>
            </a:p>
          </p:txBody>
        </p:sp>
        <p:sp>
          <p:nvSpPr>
            <p:cNvPr id="262" name="圆角矩形 15">
              <a:extLst>
                <a:ext uri="{FF2B5EF4-FFF2-40B4-BE49-F238E27FC236}">
                  <a16:creationId xmlns:a16="http://schemas.microsoft.com/office/drawing/2014/main" id="{E19E8278-2EF5-EB3A-2D5F-A72E19DF402B}"/>
                </a:ext>
              </a:extLst>
            </p:cNvPr>
            <p:cNvSpPr/>
            <p:nvPr/>
          </p:nvSpPr>
          <p:spPr>
            <a:xfrm>
              <a:off x="1688630" y="5442100"/>
              <a:ext cx="1260000" cy="288000"/>
            </a:xfrm>
            <a:prstGeom prst="round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zh-CN" altLang="en-US" sz="1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评估直立性低血压</a:t>
              </a:r>
            </a:p>
          </p:txBody>
        </p:sp>
        <p:cxnSp>
          <p:nvCxnSpPr>
            <p:cNvPr id="277" name="直接箭头连接符 276">
              <a:extLst>
                <a:ext uri="{FF2B5EF4-FFF2-40B4-BE49-F238E27FC236}">
                  <a16:creationId xmlns:a16="http://schemas.microsoft.com/office/drawing/2014/main" id="{14F0820E-82A5-70C3-3415-F392BFDAD5FF}"/>
                </a:ext>
              </a:extLst>
            </p:cNvPr>
            <p:cNvCxnSpPr>
              <a:stCxn id="256" idx="2"/>
              <a:endCxn id="258" idx="0"/>
            </p:cNvCxnSpPr>
            <p:nvPr/>
          </p:nvCxnSpPr>
          <p:spPr>
            <a:xfrm>
              <a:off x="1812112" y="4022203"/>
              <a:ext cx="0" cy="190273"/>
            </a:xfrm>
            <a:prstGeom prst="straightConnector1">
              <a:avLst/>
            </a:prstGeom>
            <a:solidFill>
              <a:schemeClr val="bg1"/>
            </a:solidFill>
            <a:ln>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279" name="肘形连接符 32">
              <a:extLst>
                <a:ext uri="{FF2B5EF4-FFF2-40B4-BE49-F238E27FC236}">
                  <a16:creationId xmlns:a16="http://schemas.microsoft.com/office/drawing/2014/main" id="{47722A8C-576D-9406-2B5B-B01C0FE6E117}"/>
                </a:ext>
              </a:extLst>
            </p:cNvPr>
            <p:cNvCxnSpPr>
              <a:stCxn id="258" idx="2"/>
              <a:endCxn id="259" idx="0"/>
            </p:cNvCxnSpPr>
            <p:nvPr/>
          </p:nvCxnSpPr>
          <p:spPr>
            <a:xfrm rot="5400000">
              <a:off x="1351071" y="4358015"/>
              <a:ext cx="318581" cy="603503"/>
            </a:xfrm>
            <a:prstGeom prst="bentConnector3">
              <a:avLst>
                <a:gd name="adj1" fmla="val 50000"/>
              </a:avLst>
            </a:prstGeom>
            <a:solidFill>
              <a:schemeClr val="bg1"/>
            </a:solidFill>
            <a:ln>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280" name="肘形连接符 33">
              <a:extLst>
                <a:ext uri="{FF2B5EF4-FFF2-40B4-BE49-F238E27FC236}">
                  <a16:creationId xmlns:a16="http://schemas.microsoft.com/office/drawing/2014/main" id="{B9052FD8-E980-6B51-6A9F-9812E004F592}"/>
                </a:ext>
              </a:extLst>
            </p:cNvPr>
            <p:cNvCxnSpPr>
              <a:stCxn id="258" idx="2"/>
              <a:endCxn id="260" idx="0"/>
            </p:cNvCxnSpPr>
            <p:nvPr/>
          </p:nvCxnSpPr>
          <p:spPr>
            <a:xfrm rot="16200000" flipH="1">
              <a:off x="1906081" y="4406507"/>
              <a:ext cx="318581" cy="506518"/>
            </a:xfrm>
            <a:prstGeom prst="bentConnector3">
              <a:avLst>
                <a:gd name="adj1" fmla="val 50000"/>
              </a:avLst>
            </a:prstGeom>
            <a:solidFill>
              <a:schemeClr val="bg1"/>
            </a:solidFill>
            <a:ln>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281" name="直接箭头连接符 280">
              <a:extLst>
                <a:ext uri="{FF2B5EF4-FFF2-40B4-BE49-F238E27FC236}">
                  <a16:creationId xmlns:a16="http://schemas.microsoft.com/office/drawing/2014/main" id="{3263AE1E-AC52-823B-4711-DA2DF7454C2D}"/>
                </a:ext>
              </a:extLst>
            </p:cNvPr>
            <p:cNvCxnSpPr>
              <a:stCxn id="259" idx="2"/>
              <a:endCxn id="261" idx="0"/>
            </p:cNvCxnSpPr>
            <p:nvPr/>
          </p:nvCxnSpPr>
          <p:spPr>
            <a:xfrm>
              <a:off x="1208609" y="5107057"/>
              <a:ext cx="0" cy="335043"/>
            </a:xfrm>
            <a:prstGeom prst="straightConnector1">
              <a:avLst/>
            </a:prstGeom>
            <a:solidFill>
              <a:schemeClr val="bg1"/>
            </a:solidFill>
            <a:ln>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282" name="直接箭头连接符 281">
              <a:extLst>
                <a:ext uri="{FF2B5EF4-FFF2-40B4-BE49-F238E27FC236}">
                  <a16:creationId xmlns:a16="http://schemas.microsoft.com/office/drawing/2014/main" id="{910E216D-7A71-F7EF-BDCC-1A627F418B31}"/>
                </a:ext>
              </a:extLst>
            </p:cNvPr>
            <p:cNvCxnSpPr>
              <a:stCxn id="260" idx="2"/>
              <a:endCxn id="262" idx="0"/>
            </p:cNvCxnSpPr>
            <p:nvPr/>
          </p:nvCxnSpPr>
          <p:spPr>
            <a:xfrm>
              <a:off x="2318630" y="5107057"/>
              <a:ext cx="0" cy="335043"/>
            </a:xfrm>
            <a:prstGeom prst="straightConnector1">
              <a:avLst/>
            </a:prstGeom>
            <a:solidFill>
              <a:schemeClr val="bg1"/>
            </a:solidFill>
            <a:ln>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283" name="肘形连接符 36">
              <a:extLst>
                <a:ext uri="{FF2B5EF4-FFF2-40B4-BE49-F238E27FC236}">
                  <a16:creationId xmlns:a16="http://schemas.microsoft.com/office/drawing/2014/main" id="{2BB9894F-71E7-081E-8CB8-C908C52154DF}"/>
                </a:ext>
              </a:extLst>
            </p:cNvPr>
            <p:cNvCxnSpPr>
              <a:stCxn id="257" idx="2"/>
              <a:endCxn id="263" idx="0"/>
            </p:cNvCxnSpPr>
            <p:nvPr/>
          </p:nvCxnSpPr>
          <p:spPr>
            <a:xfrm rot="5400000">
              <a:off x="3741466" y="3871458"/>
              <a:ext cx="796854" cy="1098344"/>
            </a:xfrm>
            <a:prstGeom prst="bentConnector3">
              <a:avLst>
                <a:gd name="adj1" fmla="val 50000"/>
              </a:avLst>
            </a:prstGeom>
            <a:solidFill>
              <a:schemeClr val="bg1"/>
            </a:solidFill>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284" name="直接箭头连接符 283">
              <a:extLst>
                <a:ext uri="{FF2B5EF4-FFF2-40B4-BE49-F238E27FC236}">
                  <a16:creationId xmlns:a16="http://schemas.microsoft.com/office/drawing/2014/main" id="{9829C389-82FA-2335-A752-B49F385652BF}"/>
                </a:ext>
              </a:extLst>
            </p:cNvPr>
            <p:cNvCxnSpPr>
              <a:cxnSpLocks/>
              <a:endCxn id="264" idx="0"/>
            </p:cNvCxnSpPr>
            <p:nvPr/>
          </p:nvCxnSpPr>
          <p:spPr>
            <a:xfrm>
              <a:off x="4695246" y="4422851"/>
              <a:ext cx="0" cy="396206"/>
            </a:xfrm>
            <a:prstGeom prst="straightConnector1">
              <a:avLst/>
            </a:prstGeom>
            <a:solidFill>
              <a:schemeClr val="bg1"/>
            </a:solidFill>
            <a:ln>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285" name="肘形连接符 38">
              <a:extLst>
                <a:ext uri="{FF2B5EF4-FFF2-40B4-BE49-F238E27FC236}">
                  <a16:creationId xmlns:a16="http://schemas.microsoft.com/office/drawing/2014/main" id="{FF1CFED2-45EA-037A-01A5-D7E225589BC1}"/>
                </a:ext>
              </a:extLst>
            </p:cNvPr>
            <p:cNvCxnSpPr>
              <a:stCxn id="257" idx="2"/>
              <a:endCxn id="265" idx="0"/>
            </p:cNvCxnSpPr>
            <p:nvPr/>
          </p:nvCxnSpPr>
          <p:spPr>
            <a:xfrm rot="16200000" flipH="1">
              <a:off x="4992064" y="3719204"/>
              <a:ext cx="796854" cy="1402852"/>
            </a:xfrm>
            <a:prstGeom prst="bentConnector3">
              <a:avLst>
                <a:gd name="adj1" fmla="val 50000"/>
              </a:avLst>
            </a:prstGeom>
            <a:solidFill>
              <a:schemeClr val="bg1"/>
            </a:solidFill>
            <a:ln>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286" name="直接箭头连接符 285">
              <a:extLst>
                <a:ext uri="{FF2B5EF4-FFF2-40B4-BE49-F238E27FC236}">
                  <a16:creationId xmlns:a16="http://schemas.microsoft.com/office/drawing/2014/main" id="{BA7EA9DC-F5BA-958E-9CD3-BCFCD79F74B3}"/>
                </a:ext>
              </a:extLst>
            </p:cNvPr>
            <p:cNvCxnSpPr>
              <a:stCxn id="263" idx="2"/>
              <a:endCxn id="266" idx="0"/>
            </p:cNvCxnSpPr>
            <p:nvPr/>
          </p:nvCxnSpPr>
          <p:spPr>
            <a:xfrm>
              <a:off x="3590721" y="5107057"/>
              <a:ext cx="0" cy="335043"/>
            </a:xfrm>
            <a:prstGeom prst="straightConnector1">
              <a:avLst/>
            </a:prstGeom>
            <a:solidFill>
              <a:schemeClr val="bg1"/>
            </a:solidFill>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287" name="直接箭头连接符 286">
              <a:extLst>
                <a:ext uri="{FF2B5EF4-FFF2-40B4-BE49-F238E27FC236}">
                  <a16:creationId xmlns:a16="http://schemas.microsoft.com/office/drawing/2014/main" id="{DDE25EF6-41A4-0B0C-1244-E4C6D18DA7A8}"/>
                </a:ext>
              </a:extLst>
            </p:cNvPr>
            <p:cNvCxnSpPr>
              <a:cxnSpLocks/>
              <a:stCxn id="265" idx="2"/>
              <a:endCxn id="268" idx="0"/>
            </p:cNvCxnSpPr>
            <p:nvPr/>
          </p:nvCxnSpPr>
          <p:spPr>
            <a:xfrm>
              <a:off x="6091917" y="5107057"/>
              <a:ext cx="0" cy="335043"/>
            </a:xfrm>
            <a:prstGeom prst="straightConnector1">
              <a:avLst/>
            </a:prstGeom>
            <a:solidFill>
              <a:schemeClr val="bg1"/>
            </a:solidFill>
            <a:ln>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288" name="肘形连接符 42">
              <a:extLst>
                <a:ext uri="{FF2B5EF4-FFF2-40B4-BE49-F238E27FC236}">
                  <a16:creationId xmlns:a16="http://schemas.microsoft.com/office/drawing/2014/main" id="{9EEC8AEC-9221-08BD-0E56-C3266201BA7C}"/>
                </a:ext>
              </a:extLst>
            </p:cNvPr>
            <p:cNvCxnSpPr>
              <a:stCxn id="255" idx="2"/>
              <a:endCxn id="271" idx="0"/>
            </p:cNvCxnSpPr>
            <p:nvPr/>
          </p:nvCxnSpPr>
          <p:spPr>
            <a:xfrm rot="5400000">
              <a:off x="7883566" y="3108225"/>
              <a:ext cx="242387" cy="1009569"/>
            </a:xfrm>
            <a:prstGeom prst="bentConnector3">
              <a:avLst>
                <a:gd name="adj1" fmla="val 50000"/>
              </a:avLst>
            </a:prstGeom>
            <a:solidFill>
              <a:schemeClr val="bg1"/>
            </a:solidFill>
            <a:ln>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289" name="肘形连接符 43">
              <a:extLst>
                <a:ext uri="{FF2B5EF4-FFF2-40B4-BE49-F238E27FC236}">
                  <a16:creationId xmlns:a16="http://schemas.microsoft.com/office/drawing/2014/main" id="{A17EC644-F0F3-4E29-A8F5-D4A8D284C021}"/>
                </a:ext>
              </a:extLst>
            </p:cNvPr>
            <p:cNvCxnSpPr>
              <a:stCxn id="255" idx="2"/>
              <a:endCxn id="272" idx="0"/>
            </p:cNvCxnSpPr>
            <p:nvPr/>
          </p:nvCxnSpPr>
          <p:spPr>
            <a:xfrm rot="16200000" flipH="1">
              <a:off x="8936506" y="3064853"/>
              <a:ext cx="242387" cy="1096312"/>
            </a:xfrm>
            <a:prstGeom prst="bentConnector3">
              <a:avLst>
                <a:gd name="adj1" fmla="val 50000"/>
              </a:avLst>
            </a:prstGeom>
            <a:solidFill>
              <a:schemeClr val="bg1"/>
            </a:solidFill>
            <a:ln>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290" name="肘形连接符 44">
              <a:extLst>
                <a:ext uri="{FF2B5EF4-FFF2-40B4-BE49-F238E27FC236}">
                  <a16:creationId xmlns:a16="http://schemas.microsoft.com/office/drawing/2014/main" id="{C84DCF89-40C9-0352-FFE0-5AA832E43666}"/>
                </a:ext>
              </a:extLst>
            </p:cNvPr>
            <p:cNvCxnSpPr>
              <a:stCxn id="271" idx="2"/>
              <a:endCxn id="273" idx="0"/>
            </p:cNvCxnSpPr>
            <p:nvPr/>
          </p:nvCxnSpPr>
          <p:spPr>
            <a:xfrm rot="5400000">
              <a:off x="7201959" y="3914460"/>
              <a:ext cx="190273" cy="405759"/>
            </a:xfrm>
            <a:prstGeom prst="bentConnector3">
              <a:avLst>
                <a:gd name="adj1" fmla="val 50000"/>
              </a:avLst>
            </a:prstGeom>
            <a:solidFill>
              <a:schemeClr val="bg1"/>
            </a:solidFill>
            <a:ln>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291" name="肘形连接符 45">
              <a:extLst>
                <a:ext uri="{FF2B5EF4-FFF2-40B4-BE49-F238E27FC236}">
                  <a16:creationId xmlns:a16="http://schemas.microsoft.com/office/drawing/2014/main" id="{413FF5E4-3355-F906-7E25-66AC8F49721E}"/>
                </a:ext>
              </a:extLst>
            </p:cNvPr>
            <p:cNvCxnSpPr>
              <a:stCxn id="271" idx="2"/>
              <a:endCxn id="274" idx="0"/>
            </p:cNvCxnSpPr>
            <p:nvPr/>
          </p:nvCxnSpPr>
          <p:spPr>
            <a:xfrm rot="16200000" flipH="1">
              <a:off x="7632502" y="3889675"/>
              <a:ext cx="190273" cy="455328"/>
            </a:xfrm>
            <a:prstGeom prst="bentConnector3">
              <a:avLst>
                <a:gd name="adj1" fmla="val 50000"/>
              </a:avLst>
            </a:prstGeom>
            <a:solidFill>
              <a:schemeClr val="bg1"/>
            </a:solidFill>
            <a:ln>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292" name="圆角矩形 46">
              <a:extLst>
                <a:ext uri="{FF2B5EF4-FFF2-40B4-BE49-F238E27FC236}">
                  <a16:creationId xmlns:a16="http://schemas.microsoft.com/office/drawing/2014/main" id="{A66E27DA-1638-477B-8C58-D586DD89AE58}"/>
                </a:ext>
              </a:extLst>
            </p:cNvPr>
            <p:cNvSpPr/>
            <p:nvPr/>
          </p:nvSpPr>
          <p:spPr>
            <a:xfrm>
              <a:off x="8849855" y="4212476"/>
              <a:ext cx="1512000" cy="288000"/>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en-US" altLang="zh-CN"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HINTS</a:t>
              </a:r>
              <a:r>
                <a:rPr lang="zh-CN" altLang="en-US"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检查、听力检查</a:t>
              </a:r>
            </a:p>
          </p:txBody>
        </p:sp>
        <p:cxnSp>
          <p:nvCxnSpPr>
            <p:cNvPr id="293" name="直接箭头连接符 292">
              <a:extLst>
                <a:ext uri="{FF2B5EF4-FFF2-40B4-BE49-F238E27FC236}">
                  <a16:creationId xmlns:a16="http://schemas.microsoft.com/office/drawing/2014/main" id="{C77E82C7-90B8-DABA-6D21-D78B9F269761}"/>
                </a:ext>
              </a:extLst>
            </p:cNvPr>
            <p:cNvCxnSpPr>
              <a:stCxn id="272" idx="2"/>
              <a:endCxn id="292" idx="0"/>
            </p:cNvCxnSpPr>
            <p:nvPr/>
          </p:nvCxnSpPr>
          <p:spPr>
            <a:xfrm>
              <a:off x="9605855" y="4022203"/>
              <a:ext cx="0" cy="190273"/>
            </a:xfrm>
            <a:prstGeom prst="straightConnector1">
              <a:avLst/>
            </a:prstGeom>
            <a:solidFill>
              <a:schemeClr val="bg1"/>
            </a:solidFill>
            <a:ln>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294" name="圆角矩形 48">
              <a:extLst>
                <a:ext uri="{FF2B5EF4-FFF2-40B4-BE49-F238E27FC236}">
                  <a16:creationId xmlns:a16="http://schemas.microsoft.com/office/drawing/2014/main" id="{90C9ADA2-BDA7-9FB7-AA0A-B1F692770E3A}"/>
                </a:ext>
              </a:extLst>
            </p:cNvPr>
            <p:cNvSpPr/>
            <p:nvPr/>
          </p:nvSpPr>
          <p:spPr>
            <a:xfrm>
              <a:off x="7204891" y="4819057"/>
              <a:ext cx="1008000" cy="288000"/>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200">
                <a:defRPr/>
              </a:pPr>
              <a:r>
                <a:rPr lang="zh-CN" altLang="en-US"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外周性病因</a:t>
              </a:r>
            </a:p>
          </p:txBody>
        </p:sp>
        <p:sp>
          <p:nvSpPr>
            <p:cNvPr id="295" name="圆角矩形 49">
              <a:extLst>
                <a:ext uri="{FF2B5EF4-FFF2-40B4-BE49-F238E27FC236}">
                  <a16:creationId xmlns:a16="http://schemas.microsoft.com/office/drawing/2014/main" id="{ACB6CE06-208B-5CC0-9762-753772AFA88F}"/>
                </a:ext>
              </a:extLst>
            </p:cNvPr>
            <p:cNvSpPr/>
            <p:nvPr/>
          </p:nvSpPr>
          <p:spPr>
            <a:xfrm>
              <a:off x="10330948" y="4819057"/>
              <a:ext cx="1008000" cy="288000"/>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457200">
                <a:defRPr/>
              </a:pPr>
              <a:r>
                <a:rPr lang="zh-CN" altLang="en-US"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中枢性病因</a:t>
              </a:r>
            </a:p>
          </p:txBody>
        </p:sp>
        <p:sp>
          <p:nvSpPr>
            <p:cNvPr id="296" name="圆角矩形 50">
              <a:extLst>
                <a:ext uri="{FF2B5EF4-FFF2-40B4-BE49-F238E27FC236}">
                  <a16:creationId xmlns:a16="http://schemas.microsoft.com/office/drawing/2014/main" id="{D02F32B3-596A-4567-4C5C-DDA3477BC35A}"/>
                </a:ext>
              </a:extLst>
            </p:cNvPr>
            <p:cNvSpPr/>
            <p:nvPr/>
          </p:nvSpPr>
          <p:spPr>
            <a:xfrm>
              <a:off x="7204891" y="5442100"/>
              <a:ext cx="1008000" cy="288000"/>
            </a:xfrm>
            <a:prstGeom prst="round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zh-CN" altLang="en-US" sz="1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前庭神经炎</a:t>
              </a:r>
            </a:p>
          </p:txBody>
        </p:sp>
        <p:sp>
          <p:nvSpPr>
            <p:cNvPr id="297" name="圆角矩形 51">
              <a:extLst>
                <a:ext uri="{FF2B5EF4-FFF2-40B4-BE49-F238E27FC236}">
                  <a16:creationId xmlns:a16="http://schemas.microsoft.com/office/drawing/2014/main" id="{9924725F-A21B-46F1-08C6-E2C55FA0B036}"/>
                </a:ext>
              </a:extLst>
            </p:cNvPr>
            <p:cNvSpPr/>
            <p:nvPr/>
          </p:nvSpPr>
          <p:spPr>
            <a:xfrm>
              <a:off x="8338414" y="5442100"/>
              <a:ext cx="1260000" cy="288000"/>
            </a:xfrm>
            <a:prstGeom prst="round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zh-CN" altLang="en-US" sz="1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伴眩晕的突发性聋</a:t>
              </a:r>
            </a:p>
          </p:txBody>
        </p:sp>
        <p:sp>
          <p:nvSpPr>
            <p:cNvPr id="298" name="圆角矩形 52">
              <a:extLst>
                <a:ext uri="{FF2B5EF4-FFF2-40B4-BE49-F238E27FC236}">
                  <a16:creationId xmlns:a16="http://schemas.microsoft.com/office/drawing/2014/main" id="{6DD57908-139F-B8D8-0886-75E4904025C1}"/>
                </a:ext>
              </a:extLst>
            </p:cNvPr>
            <p:cNvSpPr/>
            <p:nvPr/>
          </p:nvSpPr>
          <p:spPr>
            <a:xfrm>
              <a:off x="10330948" y="5442100"/>
              <a:ext cx="1008000" cy="288000"/>
            </a:xfrm>
            <a:prstGeom prst="round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zh-CN" altLang="en-US" sz="1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卒中或</a:t>
              </a:r>
              <a:r>
                <a:rPr lang="en-US" altLang="zh-CN" sz="1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TIA</a:t>
              </a:r>
            </a:p>
          </p:txBody>
        </p:sp>
        <p:cxnSp>
          <p:nvCxnSpPr>
            <p:cNvPr id="299" name="肘形连接符 53">
              <a:extLst>
                <a:ext uri="{FF2B5EF4-FFF2-40B4-BE49-F238E27FC236}">
                  <a16:creationId xmlns:a16="http://schemas.microsoft.com/office/drawing/2014/main" id="{B4AB1520-A3FF-B80D-53EF-E4A5DDA3CB40}"/>
                </a:ext>
              </a:extLst>
            </p:cNvPr>
            <p:cNvCxnSpPr>
              <a:cxnSpLocks/>
              <a:stCxn id="292" idx="2"/>
              <a:endCxn id="359" idx="0"/>
            </p:cNvCxnSpPr>
            <p:nvPr/>
          </p:nvCxnSpPr>
          <p:spPr>
            <a:xfrm rot="5400000">
              <a:off x="9004156" y="4118093"/>
              <a:ext cx="219316" cy="984082"/>
            </a:xfrm>
            <a:prstGeom prst="bentConnector3">
              <a:avLst>
                <a:gd name="adj1" fmla="val 50000"/>
              </a:avLst>
            </a:prstGeom>
            <a:solidFill>
              <a:schemeClr val="bg1"/>
            </a:solidFill>
            <a:ln>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300" name="肘形连接符 54">
              <a:extLst>
                <a:ext uri="{FF2B5EF4-FFF2-40B4-BE49-F238E27FC236}">
                  <a16:creationId xmlns:a16="http://schemas.microsoft.com/office/drawing/2014/main" id="{87315B85-197D-718F-DAF2-BB2D5C44D8B7}"/>
                </a:ext>
              </a:extLst>
            </p:cNvPr>
            <p:cNvCxnSpPr>
              <a:cxnSpLocks/>
              <a:stCxn id="292" idx="2"/>
              <a:endCxn id="360" idx="0"/>
            </p:cNvCxnSpPr>
            <p:nvPr/>
          </p:nvCxnSpPr>
          <p:spPr>
            <a:xfrm rot="16200000" flipH="1">
              <a:off x="9649038" y="4457293"/>
              <a:ext cx="219581" cy="305946"/>
            </a:xfrm>
            <a:prstGeom prst="bentConnector3">
              <a:avLst>
                <a:gd name="adj1" fmla="val 50000"/>
              </a:avLst>
            </a:prstGeom>
            <a:solidFill>
              <a:schemeClr val="bg1"/>
            </a:solidFill>
            <a:ln>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302" name="肘形连接符 56">
              <a:extLst>
                <a:ext uri="{FF2B5EF4-FFF2-40B4-BE49-F238E27FC236}">
                  <a16:creationId xmlns:a16="http://schemas.microsoft.com/office/drawing/2014/main" id="{54047D37-906B-665C-0A2A-2C89D599E2EA}"/>
                </a:ext>
              </a:extLst>
            </p:cNvPr>
            <p:cNvCxnSpPr>
              <a:cxnSpLocks/>
              <a:stCxn id="294" idx="2"/>
              <a:endCxn id="297" idx="0"/>
            </p:cNvCxnSpPr>
            <p:nvPr/>
          </p:nvCxnSpPr>
          <p:spPr>
            <a:xfrm rot="16200000" flipH="1">
              <a:off x="8171131" y="4644816"/>
              <a:ext cx="335043" cy="1259523"/>
            </a:xfrm>
            <a:prstGeom prst="bentConnector3">
              <a:avLst>
                <a:gd name="adj1" fmla="val 50000"/>
              </a:avLst>
            </a:prstGeom>
            <a:solidFill>
              <a:schemeClr val="bg1"/>
            </a:solidFill>
            <a:ln>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303" name="矩形 302">
              <a:extLst>
                <a:ext uri="{FF2B5EF4-FFF2-40B4-BE49-F238E27FC236}">
                  <a16:creationId xmlns:a16="http://schemas.microsoft.com/office/drawing/2014/main" id="{FB5FB07B-B55C-5787-203C-7432AEE6FF3A}"/>
                </a:ext>
              </a:extLst>
            </p:cNvPr>
            <p:cNvSpPr/>
            <p:nvPr/>
          </p:nvSpPr>
          <p:spPr>
            <a:xfrm>
              <a:off x="4723597" y="2302323"/>
              <a:ext cx="599418" cy="29494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zh-CN" altLang="en-US"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否</a:t>
              </a:r>
            </a:p>
          </p:txBody>
        </p:sp>
        <p:sp>
          <p:nvSpPr>
            <p:cNvPr id="304" name="矩形 303">
              <a:extLst>
                <a:ext uri="{FF2B5EF4-FFF2-40B4-BE49-F238E27FC236}">
                  <a16:creationId xmlns:a16="http://schemas.microsoft.com/office/drawing/2014/main" id="{ECEE0324-1A68-E094-DB0B-3AE5B710C894}"/>
                </a:ext>
              </a:extLst>
            </p:cNvPr>
            <p:cNvSpPr/>
            <p:nvPr/>
          </p:nvSpPr>
          <p:spPr>
            <a:xfrm>
              <a:off x="9206934" y="2302323"/>
              <a:ext cx="599418" cy="29494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zh-CN" altLang="en-US"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是</a:t>
              </a:r>
            </a:p>
          </p:txBody>
        </p:sp>
        <p:cxnSp>
          <p:nvCxnSpPr>
            <p:cNvPr id="305" name="直接箭头连接符 304">
              <a:extLst>
                <a:ext uri="{FF2B5EF4-FFF2-40B4-BE49-F238E27FC236}">
                  <a16:creationId xmlns:a16="http://schemas.microsoft.com/office/drawing/2014/main" id="{06F8D0B2-9585-A2CD-F65B-A6C9A8C916A5}"/>
                </a:ext>
              </a:extLst>
            </p:cNvPr>
            <p:cNvCxnSpPr>
              <a:stCxn id="264" idx="2"/>
              <a:endCxn id="267" idx="0"/>
            </p:cNvCxnSpPr>
            <p:nvPr/>
          </p:nvCxnSpPr>
          <p:spPr>
            <a:xfrm>
              <a:off x="4695246" y="5107057"/>
              <a:ext cx="0" cy="335043"/>
            </a:xfrm>
            <a:prstGeom prst="straightConnector1">
              <a:avLst/>
            </a:prstGeom>
            <a:solidFill>
              <a:schemeClr val="bg1"/>
            </a:solidFill>
            <a:ln>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306" name="直接箭头连接符 305">
              <a:extLst>
                <a:ext uri="{FF2B5EF4-FFF2-40B4-BE49-F238E27FC236}">
                  <a16:creationId xmlns:a16="http://schemas.microsoft.com/office/drawing/2014/main" id="{51167264-63B0-FD49-E2EF-79A9B27C0DC8}"/>
                </a:ext>
              </a:extLst>
            </p:cNvPr>
            <p:cNvCxnSpPr>
              <a:stCxn id="295" idx="2"/>
              <a:endCxn id="298" idx="0"/>
            </p:cNvCxnSpPr>
            <p:nvPr/>
          </p:nvCxnSpPr>
          <p:spPr>
            <a:xfrm>
              <a:off x="10834948" y="5107057"/>
              <a:ext cx="0" cy="335043"/>
            </a:xfrm>
            <a:prstGeom prst="straightConnector1">
              <a:avLst/>
            </a:prstGeom>
            <a:solidFill>
              <a:schemeClr val="bg1"/>
            </a:solidFill>
            <a:ln>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307" name="连接符: 肘形 306">
              <a:extLst>
                <a:ext uri="{FF2B5EF4-FFF2-40B4-BE49-F238E27FC236}">
                  <a16:creationId xmlns:a16="http://schemas.microsoft.com/office/drawing/2014/main" id="{12E8894F-027A-5A63-BB57-032D35A6A5B5}"/>
                </a:ext>
              </a:extLst>
            </p:cNvPr>
            <p:cNvCxnSpPr>
              <a:cxnSpLocks/>
              <a:stCxn id="253" idx="3"/>
              <a:endCxn id="295" idx="0"/>
            </p:cNvCxnSpPr>
            <p:nvPr/>
          </p:nvCxnSpPr>
          <p:spPr>
            <a:xfrm>
              <a:off x="9265543" y="2612017"/>
              <a:ext cx="1569405" cy="2207040"/>
            </a:xfrm>
            <a:prstGeom prst="bentConnector2">
              <a:avLst/>
            </a:prstGeom>
            <a:solidFill>
              <a:schemeClr val="bg1"/>
            </a:solidFill>
            <a:ln w="1270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340" name="连接符: 肘形 339">
              <a:extLst>
                <a:ext uri="{FF2B5EF4-FFF2-40B4-BE49-F238E27FC236}">
                  <a16:creationId xmlns:a16="http://schemas.microsoft.com/office/drawing/2014/main" id="{43ADFD22-7BB9-A953-DB7C-FEC0211E617D}"/>
                </a:ext>
              </a:extLst>
            </p:cNvPr>
            <p:cNvCxnSpPr>
              <a:cxnSpLocks/>
              <a:stCxn id="252" idx="3"/>
              <a:endCxn id="253" idx="0"/>
            </p:cNvCxnSpPr>
            <p:nvPr/>
          </p:nvCxnSpPr>
          <p:spPr>
            <a:xfrm>
              <a:off x="4356466" y="2175460"/>
              <a:ext cx="2923408" cy="116329"/>
            </a:xfrm>
            <a:prstGeom prst="bentConnector2">
              <a:avLst/>
            </a:prstGeom>
          </p:spPr>
          <p:style>
            <a:lnRef idx="1">
              <a:schemeClr val="accent1"/>
            </a:lnRef>
            <a:fillRef idx="0">
              <a:schemeClr val="accent1"/>
            </a:fillRef>
            <a:effectRef idx="0">
              <a:schemeClr val="accent1"/>
            </a:effectRef>
            <a:fontRef idx="minor">
              <a:schemeClr val="tx1"/>
            </a:fontRef>
          </p:style>
        </p:cxnSp>
        <p:sp>
          <p:nvSpPr>
            <p:cNvPr id="359" name="圆角矩形 46">
              <a:extLst>
                <a:ext uri="{FF2B5EF4-FFF2-40B4-BE49-F238E27FC236}">
                  <a16:creationId xmlns:a16="http://schemas.microsoft.com/office/drawing/2014/main" id="{53E21A96-297E-7FE8-C84A-08AB179D79E5}"/>
                </a:ext>
              </a:extLst>
            </p:cNvPr>
            <p:cNvSpPr/>
            <p:nvPr/>
          </p:nvSpPr>
          <p:spPr>
            <a:xfrm>
              <a:off x="8049373" y="4719792"/>
              <a:ext cx="1144800" cy="486531"/>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zh-CN" altLang="en-US" sz="8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头脉冲试验</a:t>
              </a:r>
              <a:r>
                <a:rPr lang="en-US" altLang="zh-CN" sz="8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8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，凝视诱发方向不改变的水平性眼震，眼偏斜试验正常；听力下降</a:t>
              </a:r>
            </a:p>
          </p:txBody>
        </p:sp>
        <p:sp>
          <p:nvSpPr>
            <p:cNvPr id="360" name="圆角矩形 46">
              <a:extLst>
                <a:ext uri="{FF2B5EF4-FFF2-40B4-BE49-F238E27FC236}">
                  <a16:creationId xmlns:a16="http://schemas.microsoft.com/office/drawing/2014/main" id="{89616A96-8C43-7C9B-3169-8C43E9E48270}"/>
                </a:ext>
              </a:extLst>
            </p:cNvPr>
            <p:cNvSpPr/>
            <p:nvPr/>
          </p:nvSpPr>
          <p:spPr>
            <a:xfrm>
              <a:off x="9339401" y="4720057"/>
              <a:ext cx="1144800" cy="486000"/>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zh-CN" altLang="en-US" sz="8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头脉冲试验</a:t>
              </a:r>
              <a:r>
                <a:rPr lang="en-US" altLang="zh-CN" sz="8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8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，凝视诱发方向变化性水平性眼震，眼偏斜试验异常；听力正常</a:t>
              </a:r>
            </a:p>
          </p:txBody>
        </p:sp>
        <p:cxnSp>
          <p:nvCxnSpPr>
            <p:cNvPr id="386" name="直接箭头连接符 385">
              <a:extLst>
                <a:ext uri="{FF2B5EF4-FFF2-40B4-BE49-F238E27FC236}">
                  <a16:creationId xmlns:a16="http://schemas.microsoft.com/office/drawing/2014/main" id="{C62F1BF7-8EAE-EB2F-7B25-B37475F868B0}"/>
                </a:ext>
              </a:extLst>
            </p:cNvPr>
            <p:cNvCxnSpPr>
              <a:endCxn id="254" idx="0"/>
            </p:cNvCxnSpPr>
            <p:nvPr/>
          </p:nvCxnSpPr>
          <p:spPr>
            <a:xfrm>
              <a:off x="3590721" y="3009418"/>
              <a:ext cx="0" cy="19439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88" name="连接符: 肘形 387">
              <a:extLst>
                <a:ext uri="{FF2B5EF4-FFF2-40B4-BE49-F238E27FC236}">
                  <a16:creationId xmlns:a16="http://schemas.microsoft.com/office/drawing/2014/main" id="{10582D24-5E73-4451-EA95-1D369B87D5EA}"/>
                </a:ext>
              </a:extLst>
            </p:cNvPr>
            <p:cNvCxnSpPr>
              <a:cxnSpLocks/>
              <a:stCxn id="253" idx="1"/>
            </p:cNvCxnSpPr>
            <p:nvPr/>
          </p:nvCxnSpPr>
          <p:spPr>
            <a:xfrm rot="10800000" flipV="1">
              <a:off x="4723597" y="2612016"/>
              <a:ext cx="570608" cy="397401"/>
            </a:xfrm>
            <a:prstGeom prst="bentConnector3">
              <a:avLst>
                <a:gd name="adj1" fmla="val 100260"/>
              </a:avLst>
            </a:prstGeom>
          </p:spPr>
          <p:style>
            <a:lnRef idx="1">
              <a:schemeClr val="accent1"/>
            </a:lnRef>
            <a:fillRef idx="0">
              <a:schemeClr val="accent1"/>
            </a:fillRef>
            <a:effectRef idx="0">
              <a:schemeClr val="accent1"/>
            </a:effectRef>
            <a:fontRef idx="minor">
              <a:schemeClr val="tx1"/>
            </a:fontRef>
          </p:style>
        </p:cxnSp>
        <p:cxnSp>
          <p:nvCxnSpPr>
            <p:cNvPr id="415" name="直接箭头连接符 414">
              <a:extLst>
                <a:ext uri="{FF2B5EF4-FFF2-40B4-BE49-F238E27FC236}">
                  <a16:creationId xmlns:a16="http://schemas.microsoft.com/office/drawing/2014/main" id="{E81A5912-7C36-8CCF-9C4E-C0A6897450CA}"/>
                </a:ext>
              </a:extLst>
            </p:cNvPr>
            <p:cNvCxnSpPr>
              <a:stCxn id="294" idx="2"/>
              <a:endCxn id="296" idx="0"/>
            </p:cNvCxnSpPr>
            <p:nvPr/>
          </p:nvCxnSpPr>
          <p:spPr>
            <a:xfrm>
              <a:off x="7708891" y="5107057"/>
              <a:ext cx="0" cy="33504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grpSp>
        <p:nvGrpSpPr>
          <p:cNvPr id="419" name="组合 418">
            <a:extLst>
              <a:ext uri="{FF2B5EF4-FFF2-40B4-BE49-F238E27FC236}">
                <a16:creationId xmlns:a16="http://schemas.microsoft.com/office/drawing/2014/main" id="{4EC43496-8016-41EB-18D9-24107E01FAFE}"/>
              </a:ext>
            </a:extLst>
          </p:cNvPr>
          <p:cNvGrpSpPr/>
          <p:nvPr/>
        </p:nvGrpSpPr>
        <p:grpSpPr>
          <a:xfrm>
            <a:off x="4407690" y="2047016"/>
            <a:ext cx="438360" cy="263807"/>
            <a:chOff x="6038383" y="1228594"/>
            <a:chExt cx="941920" cy="751532"/>
          </a:xfrm>
        </p:grpSpPr>
        <p:sp>
          <p:nvSpPr>
            <p:cNvPr id="421" name="箭头: V 形 420">
              <a:extLst>
                <a:ext uri="{FF2B5EF4-FFF2-40B4-BE49-F238E27FC236}">
                  <a16:creationId xmlns:a16="http://schemas.microsoft.com/office/drawing/2014/main" id="{E296FA04-D026-E168-BE75-05F1895CFACC}"/>
                </a:ext>
              </a:extLst>
            </p:cNvPr>
            <p:cNvSpPr/>
            <p:nvPr>
              <p:custDataLst>
                <p:tags r:id="rId1"/>
              </p:custDataLst>
            </p:nvPr>
          </p:nvSpPr>
          <p:spPr>
            <a:xfrm>
              <a:off x="6038383" y="1228594"/>
              <a:ext cx="444657" cy="751532"/>
            </a:xfrm>
            <a:prstGeom prst="chevron">
              <a:avLst>
                <a:gd name="adj" fmla="val 80106"/>
              </a:avLst>
            </a:prstGeom>
            <a:solidFill>
              <a:schemeClr val="accent5">
                <a:lumMod val="40000"/>
                <a:lumOff val="60000"/>
                <a:alpha val="20000"/>
              </a:schemeClr>
            </a:solidFill>
            <a:ln w="12700" cap="flat" cmpd="sng" algn="ctr">
              <a:noFill/>
              <a:prstDash val="solid"/>
              <a:miter lim="800000"/>
            </a:ln>
            <a:effectLst/>
          </p:spPr>
          <p:txBody>
            <a:bodyPr rtlCol="0" anchor="ctr">
              <a:normAutofit fontScale="77500" lnSpcReduction="20000"/>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22" name="箭头: V 形 69">
              <a:extLst>
                <a:ext uri="{FF2B5EF4-FFF2-40B4-BE49-F238E27FC236}">
                  <a16:creationId xmlns:a16="http://schemas.microsoft.com/office/drawing/2014/main" id="{0B1228EC-348D-1594-5704-C35CD3CD4F9F}"/>
                </a:ext>
              </a:extLst>
            </p:cNvPr>
            <p:cNvSpPr/>
            <p:nvPr>
              <p:custDataLst>
                <p:tags r:id="rId2"/>
              </p:custDataLst>
            </p:nvPr>
          </p:nvSpPr>
          <p:spPr>
            <a:xfrm>
              <a:off x="6287014" y="1228594"/>
              <a:ext cx="444657" cy="751532"/>
            </a:xfrm>
            <a:prstGeom prst="chevron">
              <a:avLst>
                <a:gd name="adj" fmla="val 80106"/>
              </a:avLst>
            </a:prstGeom>
            <a:solidFill>
              <a:schemeClr val="accent6">
                <a:lumMod val="40000"/>
                <a:lumOff val="60000"/>
                <a:alpha val="60000"/>
              </a:schemeClr>
            </a:solidFill>
            <a:ln w="12700" cap="flat" cmpd="sng" algn="ctr">
              <a:noFill/>
              <a:prstDash val="solid"/>
              <a:miter lim="800000"/>
            </a:ln>
            <a:effectLst/>
          </p:spPr>
          <p:txBody>
            <a:bodyPr rtlCol="0" anchor="ctr">
              <a:normAutofit fontScale="77500" lnSpcReduction="20000"/>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23" name="箭头: V 形 70">
              <a:extLst>
                <a:ext uri="{FF2B5EF4-FFF2-40B4-BE49-F238E27FC236}">
                  <a16:creationId xmlns:a16="http://schemas.microsoft.com/office/drawing/2014/main" id="{2013E786-D0A5-C135-F755-953E4B7AB63D}"/>
                </a:ext>
              </a:extLst>
            </p:cNvPr>
            <p:cNvSpPr/>
            <p:nvPr>
              <p:custDataLst>
                <p:tags r:id="rId3"/>
              </p:custDataLst>
            </p:nvPr>
          </p:nvSpPr>
          <p:spPr>
            <a:xfrm>
              <a:off x="6535646" y="1228594"/>
              <a:ext cx="444657" cy="751532"/>
            </a:xfrm>
            <a:prstGeom prst="chevron">
              <a:avLst>
                <a:gd name="adj" fmla="val 80106"/>
              </a:avLst>
            </a:prstGeom>
            <a:solidFill>
              <a:schemeClr val="accent6">
                <a:lumMod val="60000"/>
                <a:lumOff val="40000"/>
                <a:alpha val="80000"/>
              </a:schemeClr>
            </a:solidFill>
            <a:ln w="12700" cap="flat" cmpd="sng" algn="ctr">
              <a:noFill/>
              <a:prstDash val="solid"/>
              <a:miter lim="800000"/>
            </a:ln>
            <a:effectLst/>
          </p:spPr>
          <p:txBody>
            <a:bodyPr rtlCol="0" anchor="ctr">
              <a:normAutofit fontScale="77500" lnSpcReduction="20000"/>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4" name="圆角矩形 3">
            <a:extLst>
              <a:ext uri="{FF2B5EF4-FFF2-40B4-BE49-F238E27FC236}">
                <a16:creationId xmlns:a16="http://schemas.microsoft.com/office/drawing/2014/main" id="{15F9A254-F62D-3C67-144A-0C5475ED5A62}"/>
              </a:ext>
            </a:extLst>
          </p:cNvPr>
          <p:cNvSpPr/>
          <p:nvPr/>
        </p:nvSpPr>
        <p:spPr>
          <a:xfrm>
            <a:off x="268862" y="186802"/>
            <a:ext cx="99972"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圆角矩形 4">
            <a:extLst>
              <a:ext uri="{FF2B5EF4-FFF2-40B4-BE49-F238E27FC236}">
                <a16:creationId xmlns:a16="http://schemas.microsoft.com/office/drawing/2014/main" id="{38563513-544F-0262-FD68-4B4013B3EEAE}"/>
              </a:ext>
            </a:extLst>
          </p:cNvPr>
          <p:cNvSpPr/>
          <p:nvPr/>
        </p:nvSpPr>
        <p:spPr>
          <a:xfrm>
            <a:off x="443250" y="186802"/>
            <a:ext cx="45719"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8517188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a:extLst>
              <a:ext uri="{FF2B5EF4-FFF2-40B4-BE49-F238E27FC236}">
                <a16:creationId xmlns:a16="http://schemas.microsoft.com/office/drawing/2014/main" id="{4B9A22EE-2989-5726-81EC-321EC406FFAC}"/>
              </a:ext>
            </a:extLst>
          </p:cNvPr>
          <p:cNvSpPr/>
          <p:nvPr/>
        </p:nvSpPr>
        <p:spPr>
          <a:xfrm>
            <a:off x="100968" y="193099"/>
            <a:ext cx="10236212" cy="709704"/>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 name="标题 1">
            <a:extLst>
              <a:ext uri="{FF2B5EF4-FFF2-40B4-BE49-F238E27FC236}">
                <a16:creationId xmlns:a16="http://schemas.microsoft.com/office/drawing/2014/main" id="{7BA5DB91-D38B-2185-D10A-886E1FE3BC8A}"/>
              </a:ext>
            </a:extLst>
          </p:cNvPr>
          <p:cNvSpPr>
            <a:spLocks noGrp="1"/>
          </p:cNvSpPr>
          <p:nvPr>
            <p:ph type="title"/>
          </p:nvPr>
        </p:nvSpPr>
        <p:spPr/>
        <p:txBody>
          <a:bodyPr/>
          <a:lstStyle/>
          <a:p>
            <a:r>
              <a:rPr lang="zh-CN" altLang="zh-CN" dirty="0">
                <a:solidFill>
                  <a:schemeClr val="bg1"/>
                </a:solidFill>
                <a:sym typeface="微软雅黑" panose="020B0503020204020204" pitchFamily="34" charset="-122"/>
              </a:rPr>
              <a:t>问诊：完整详实的</a:t>
            </a:r>
            <a:r>
              <a:rPr lang="en-US" altLang="zh-CN" dirty="0">
                <a:solidFill>
                  <a:schemeClr val="bg1"/>
                </a:solidFill>
                <a:sym typeface="微软雅黑" panose="020B0503020204020204" pitchFamily="34" charset="-122"/>
              </a:rPr>
              <a:t>MD</a:t>
            </a:r>
            <a:r>
              <a:rPr lang="zh-CN" altLang="zh-CN" dirty="0">
                <a:solidFill>
                  <a:schemeClr val="bg1"/>
                </a:solidFill>
                <a:sym typeface="微软雅黑" panose="020B0503020204020204" pitchFamily="34" charset="-122"/>
              </a:rPr>
              <a:t>病史调查必不可少</a:t>
            </a:r>
            <a:endParaRPr lang="zh-CN" altLang="en-US" dirty="0">
              <a:solidFill>
                <a:schemeClr val="bg1"/>
              </a:solidFill>
              <a:sym typeface="微软雅黑" panose="020B0503020204020204" pitchFamily="34" charset="-122"/>
            </a:endParaRPr>
          </a:p>
        </p:txBody>
      </p:sp>
      <p:sp>
        <p:nvSpPr>
          <p:cNvPr id="3" name="文本占位符 2">
            <a:extLst>
              <a:ext uri="{FF2B5EF4-FFF2-40B4-BE49-F238E27FC236}">
                <a16:creationId xmlns:a16="http://schemas.microsoft.com/office/drawing/2014/main" id="{D7831911-33CA-224F-EB6D-0C73C235789A}"/>
              </a:ext>
            </a:extLst>
          </p:cNvPr>
          <p:cNvSpPr>
            <a:spLocks noGrp="1"/>
          </p:cNvSpPr>
          <p:nvPr>
            <p:ph type="body" sz="quarter" idx="13"/>
          </p:nvPr>
        </p:nvSpPr>
        <p:spPr>
          <a:xfrm>
            <a:off x="838200" y="1052736"/>
            <a:ext cx="10515600" cy="4680519"/>
          </a:xfrm>
        </p:spPr>
        <p:txBody>
          <a:bodyPr>
            <a:normAutofit/>
          </a:bodyPr>
          <a:lstStyle/>
          <a:p>
            <a:pPr marL="0" lvl="0" indent="0">
              <a:buNone/>
            </a:pPr>
            <a:r>
              <a:rPr lang="zh-CN" altLang="en-US" sz="1800" dirty="0">
                <a:sym typeface="微软雅黑" panose="020B0503020204020204" pitchFamily="34" charset="-122"/>
              </a:rPr>
              <a:t>目前</a:t>
            </a:r>
            <a:r>
              <a:rPr lang="en-US" altLang="zh-CN" sz="1800" dirty="0">
                <a:sym typeface="微软雅黑" panose="020B0503020204020204" pitchFamily="34" charset="-122"/>
              </a:rPr>
              <a:t>MD</a:t>
            </a:r>
            <a:r>
              <a:rPr lang="zh-CN" altLang="en-US" sz="1800" dirty="0">
                <a:sym typeface="微软雅黑" panose="020B0503020204020204" pitchFamily="34" charset="-122"/>
              </a:rPr>
              <a:t>的诊断标准尚以临床表现为主，通过问诊完成准确和完整的病史采集</a:t>
            </a:r>
            <a:r>
              <a:rPr lang="en-US" altLang="zh-CN" sz="1800" baseline="30000" dirty="0">
                <a:sym typeface="微软雅黑" panose="020B0503020204020204" pitchFamily="34" charset="-122"/>
              </a:rPr>
              <a:t>1-2</a:t>
            </a:r>
            <a:r>
              <a:rPr lang="zh-CN" altLang="en-US" sz="1800" dirty="0">
                <a:sym typeface="微软雅黑" panose="020B0503020204020204" pitchFamily="34" charset="-122"/>
              </a:rPr>
              <a:t>：</a:t>
            </a:r>
            <a:endParaRPr lang="en-US" altLang="zh-CN" sz="1800" dirty="0">
              <a:sym typeface="微软雅黑" panose="020B0503020204020204" pitchFamily="34" charset="-122"/>
            </a:endParaRPr>
          </a:p>
          <a:p>
            <a:pPr lvl="0"/>
            <a:r>
              <a:rPr lang="zh-CN" altLang="en-US" sz="1800" dirty="0">
                <a:sym typeface="微软雅黑" panose="020B0503020204020204" pitchFamily="34" charset="-122"/>
              </a:rPr>
              <a:t>需还原眩晕</a:t>
            </a:r>
            <a:r>
              <a:rPr lang="en-US" altLang="zh-CN" sz="1800" dirty="0">
                <a:sym typeface="微软雅黑" panose="020B0503020204020204" pitchFamily="34" charset="-122"/>
              </a:rPr>
              <a:t>/</a:t>
            </a:r>
            <a:r>
              <a:rPr lang="zh-CN" altLang="en-US" sz="1800" dirty="0">
                <a:sym typeface="微软雅黑" panose="020B0503020204020204" pitchFamily="34" charset="-122"/>
              </a:rPr>
              <a:t>头晕的真实场景，应避免仅用“头晕”或“眩晕”等词组替代对平衡障碍场景的描述，并须完整地记录眩晕</a:t>
            </a:r>
            <a:r>
              <a:rPr lang="en-US" altLang="zh-CN" sz="1800" dirty="0">
                <a:sym typeface="微软雅黑" panose="020B0503020204020204" pitchFamily="34" charset="-122"/>
              </a:rPr>
              <a:t>/</a:t>
            </a:r>
            <a:r>
              <a:rPr lang="zh-CN" altLang="en-US" sz="1800" dirty="0">
                <a:sym typeface="微软雅黑" panose="020B0503020204020204" pitchFamily="34" charset="-122"/>
              </a:rPr>
              <a:t>头晕发作的诊断要素内容</a:t>
            </a:r>
            <a:r>
              <a:rPr lang="en-US" altLang="zh-CN" sz="1800" baseline="30000" dirty="0">
                <a:sym typeface="微软雅黑" panose="020B0503020204020204" pitchFamily="34" charset="-122"/>
              </a:rPr>
              <a:t>1-2</a:t>
            </a:r>
            <a:endParaRPr lang="zh-CN" altLang="en-US" sz="1800" dirty="0">
              <a:sym typeface="微软雅黑" panose="020B0503020204020204" pitchFamily="34" charset="-122"/>
            </a:endParaRPr>
          </a:p>
        </p:txBody>
      </p:sp>
      <p:sp>
        <p:nvSpPr>
          <p:cNvPr id="4" name="内容占位符 3">
            <a:extLst>
              <a:ext uri="{FF2B5EF4-FFF2-40B4-BE49-F238E27FC236}">
                <a16:creationId xmlns:a16="http://schemas.microsoft.com/office/drawing/2014/main" id="{A3678BDE-68A8-8D41-C589-B96AF660ABED}"/>
              </a:ext>
            </a:extLst>
          </p:cNvPr>
          <p:cNvSpPr>
            <a:spLocks noGrp="1"/>
          </p:cNvSpPr>
          <p:nvPr>
            <p:ph sz="quarter" idx="14"/>
          </p:nvPr>
        </p:nvSpPr>
        <p:spPr/>
        <p:txBody>
          <a:bodyPr/>
          <a:lstStyle/>
          <a:p>
            <a:r>
              <a:rPr lang="en-US" altLang="zh-CN" dirty="0">
                <a:sym typeface="微软雅黑" panose="020B0503020204020204" pitchFamily="34" charset="-122"/>
              </a:rPr>
              <a:t>1. </a:t>
            </a:r>
            <a:r>
              <a:rPr lang="zh-CN" altLang="en-US" dirty="0">
                <a:sym typeface="微软雅黑" panose="020B0503020204020204" pitchFamily="34" charset="-122"/>
              </a:rPr>
              <a:t>陈钢钢</a:t>
            </a:r>
            <a:r>
              <a:rPr lang="en-US" altLang="zh-CN" dirty="0">
                <a:sym typeface="微软雅黑" panose="020B0503020204020204" pitchFamily="34" charset="-122"/>
              </a:rPr>
              <a:t>, </a:t>
            </a:r>
            <a:r>
              <a:rPr lang="zh-CN" altLang="en-US" dirty="0">
                <a:sym typeface="微软雅黑" panose="020B0503020204020204" pitchFamily="34" charset="-122"/>
              </a:rPr>
              <a:t>等</a:t>
            </a:r>
            <a:r>
              <a:rPr lang="en-US" altLang="zh-CN" dirty="0">
                <a:sym typeface="微软雅黑" panose="020B0503020204020204" pitchFamily="34" charset="-122"/>
              </a:rPr>
              <a:t>. </a:t>
            </a:r>
            <a:r>
              <a:rPr lang="zh-CN" altLang="en-US" dirty="0">
                <a:sym typeface="微软雅黑" panose="020B0503020204020204" pitchFamily="34" charset="-122"/>
              </a:rPr>
              <a:t>前庭疾病诊疗知识库</a:t>
            </a:r>
            <a:r>
              <a:rPr lang="en-US" altLang="zh-CN" dirty="0">
                <a:sym typeface="微软雅黑" panose="020B0503020204020204" pitchFamily="34" charset="-122"/>
              </a:rPr>
              <a:t>. </a:t>
            </a:r>
            <a:r>
              <a:rPr lang="zh-CN" altLang="en-US" dirty="0">
                <a:sym typeface="微软雅黑" panose="020B0503020204020204" pitchFamily="34" charset="-122"/>
              </a:rPr>
              <a:t>北京：中国医药科技出版社</a:t>
            </a:r>
            <a:r>
              <a:rPr lang="en-US" altLang="zh-CN" dirty="0">
                <a:sym typeface="微软雅黑" panose="020B0503020204020204" pitchFamily="34" charset="-122"/>
              </a:rPr>
              <a:t>, 2024: 17, 287-288.</a:t>
            </a:r>
          </a:p>
          <a:p>
            <a:r>
              <a:rPr lang="en-US" altLang="zh-CN" dirty="0">
                <a:sym typeface="微软雅黑" panose="020B0503020204020204" pitchFamily="34" charset="-122"/>
              </a:rPr>
              <a:t>2. </a:t>
            </a:r>
            <a:r>
              <a:rPr lang="zh-CN" altLang="en-US" dirty="0">
                <a:sym typeface="微软雅黑" panose="020B0503020204020204" pitchFamily="34" charset="-122"/>
              </a:rPr>
              <a:t>中华医学会神经病学分会</a:t>
            </a:r>
            <a:r>
              <a:rPr lang="en-US" altLang="zh-CN" dirty="0">
                <a:sym typeface="微软雅黑" panose="020B0503020204020204" pitchFamily="34" charset="-122"/>
              </a:rPr>
              <a:t>,</a:t>
            </a:r>
            <a:r>
              <a:rPr lang="zh-CN" altLang="en-US" dirty="0">
                <a:sym typeface="微软雅黑" panose="020B0503020204020204" pitchFamily="34" charset="-122"/>
              </a:rPr>
              <a:t>中华神经科杂志编辑委员会</a:t>
            </a:r>
            <a:r>
              <a:rPr lang="en-US" altLang="zh-CN" dirty="0">
                <a:sym typeface="微软雅黑" panose="020B0503020204020204" pitchFamily="34" charset="-122"/>
              </a:rPr>
              <a:t>. </a:t>
            </a:r>
            <a:r>
              <a:rPr lang="zh-CN" altLang="en-US" dirty="0">
                <a:sym typeface="微软雅黑" panose="020B0503020204020204" pitchFamily="34" charset="-122"/>
              </a:rPr>
              <a:t>眩晕诊治多学科专家共识</a:t>
            </a:r>
            <a:r>
              <a:rPr lang="en-US" altLang="zh-CN" dirty="0">
                <a:sym typeface="微软雅黑" panose="020B0503020204020204" pitchFamily="34" charset="-122"/>
              </a:rPr>
              <a:t>. </a:t>
            </a:r>
            <a:r>
              <a:rPr lang="zh-CN" altLang="en-US" dirty="0">
                <a:sym typeface="微软雅黑" panose="020B0503020204020204" pitchFamily="34" charset="-122"/>
              </a:rPr>
              <a:t>中华神经科杂志</a:t>
            </a:r>
            <a:r>
              <a:rPr lang="en-US" altLang="zh-CN" dirty="0">
                <a:sym typeface="微软雅黑" panose="020B0503020204020204" pitchFamily="34" charset="-122"/>
              </a:rPr>
              <a:t>,2017,50(11):805-812.</a:t>
            </a:r>
          </a:p>
          <a:p>
            <a:r>
              <a:rPr lang="en-US" altLang="zh-CN" dirty="0">
                <a:sym typeface="微软雅黑" panose="020B0503020204020204" pitchFamily="34" charset="-122"/>
              </a:rPr>
              <a:t>3. </a:t>
            </a:r>
            <a:r>
              <a:rPr lang="zh-CN" altLang="en-US" dirty="0">
                <a:sym typeface="微软雅黑" panose="020B0503020204020204" pitchFamily="34" charset="-122"/>
              </a:rPr>
              <a:t>中华医学会</a:t>
            </a:r>
            <a:r>
              <a:rPr lang="en-US" altLang="zh-CN" dirty="0">
                <a:sym typeface="微软雅黑" panose="020B0503020204020204" pitchFamily="34" charset="-122"/>
              </a:rPr>
              <a:t>, </a:t>
            </a:r>
            <a:r>
              <a:rPr lang="zh-CN" altLang="en-US" dirty="0">
                <a:sym typeface="微软雅黑" panose="020B0503020204020204" pitchFamily="34" charset="-122"/>
              </a:rPr>
              <a:t>等</a:t>
            </a:r>
            <a:r>
              <a:rPr lang="en-US" altLang="zh-CN" dirty="0">
                <a:sym typeface="微软雅黑" panose="020B0503020204020204" pitchFamily="34" charset="-122"/>
              </a:rPr>
              <a:t>. </a:t>
            </a:r>
            <a:r>
              <a:rPr lang="zh-CN" altLang="en-US" dirty="0">
                <a:sym typeface="微软雅黑" panose="020B0503020204020204" pitchFamily="34" charset="-122"/>
              </a:rPr>
              <a:t>头晕</a:t>
            </a:r>
            <a:r>
              <a:rPr lang="en-US" altLang="zh-CN" dirty="0">
                <a:sym typeface="微软雅黑" panose="020B0503020204020204" pitchFamily="34" charset="-122"/>
              </a:rPr>
              <a:t>/</a:t>
            </a:r>
            <a:r>
              <a:rPr lang="zh-CN" altLang="en-US" dirty="0">
                <a:sym typeface="微软雅黑" panose="020B0503020204020204" pitchFamily="34" charset="-122"/>
              </a:rPr>
              <a:t>眩晕基层诊疗指南</a:t>
            </a:r>
            <a:r>
              <a:rPr lang="en-US" altLang="zh-CN" dirty="0">
                <a:sym typeface="微软雅黑" panose="020B0503020204020204" pitchFamily="34" charset="-122"/>
              </a:rPr>
              <a:t>(2019</a:t>
            </a:r>
            <a:r>
              <a:rPr lang="zh-CN" altLang="en-US" dirty="0">
                <a:sym typeface="微软雅黑" panose="020B0503020204020204" pitchFamily="34" charset="-122"/>
              </a:rPr>
              <a:t>年</a:t>
            </a:r>
            <a:r>
              <a:rPr lang="en-US" altLang="zh-CN" dirty="0">
                <a:sym typeface="微软雅黑" panose="020B0503020204020204" pitchFamily="34" charset="-122"/>
              </a:rPr>
              <a:t>). </a:t>
            </a:r>
            <a:r>
              <a:rPr lang="zh-CN" altLang="en-US" dirty="0">
                <a:sym typeface="微软雅黑" panose="020B0503020204020204" pitchFamily="34" charset="-122"/>
              </a:rPr>
              <a:t>中华全科医师杂志</a:t>
            </a:r>
            <a:r>
              <a:rPr lang="en-US" altLang="zh-CN" dirty="0">
                <a:sym typeface="微软雅黑" panose="020B0503020204020204" pitchFamily="34" charset="-122"/>
              </a:rPr>
              <a:t>,2020,19(3):201-216.</a:t>
            </a:r>
          </a:p>
        </p:txBody>
      </p:sp>
      <p:grpSp>
        <p:nvGrpSpPr>
          <p:cNvPr id="7" name="组合 6">
            <a:extLst>
              <a:ext uri="{FF2B5EF4-FFF2-40B4-BE49-F238E27FC236}">
                <a16:creationId xmlns:a16="http://schemas.microsoft.com/office/drawing/2014/main" id="{A7AC7C10-3E93-B74F-B5B9-2EB74CC3DE8A}"/>
              </a:ext>
            </a:extLst>
          </p:cNvPr>
          <p:cNvGrpSpPr/>
          <p:nvPr/>
        </p:nvGrpSpPr>
        <p:grpSpPr>
          <a:xfrm>
            <a:off x="1142786" y="2287060"/>
            <a:ext cx="9906428" cy="3266687"/>
            <a:chOff x="887967" y="2096145"/>
            <a:chExt cx="9906428" cy="3266687"/>
          </a:xfrm>
        </p:grpSpPr>
        <p:grpSp>
          <p:nvGrpSpPr>
            <p:cNvPr id="9" name="组合 8">
              <a:extLst>
                <a:ext uri="{FF2B5EF4-FFF2-40B4-BE49-F238E27FC236}">
                  <a16:creationId xmlns:a16="http://schemas.microsoft.com/office/drawing/2014/main" id="{AD816F54-0184-9387-4A6D-4DE697A26956}"/>
                </a:ext>
              </a:extLst>
            </p:cNvPr>
            <p:cNvGrpSpPr/>
            <p:nvPr/>
          </p:nvGrpSpPr>
          <p:grpSpPr>
            <a:xfrm>
              <a:off x="887967" y="2096145"/>
              <a:ext cx="9906428" cy="3266687"/>
              <a:chOff x="887967" y="2096145"/>
              <a:chExt cx="9906428" cy="3266687"/>
            </a:xfrm>
          </p:grpSpPr>
          <p:sp>
            <p:nvSpPr>
              <p:cNvPr id="12" name="矩形: 圆角 11">
                <a:extLst>
                  <a:ext uri="{FF2B5EF4-FFF2-40B4-BE49-F238E27FC236}">
                    <a16:creationId xmlns:a16="http://schemas.microsoft.com/office/drawing/2014/main" id="{0F08CD82-FD65-5815-8A43-85C8CA7426FF}"/>
                  </a:ext>
                </a:extLst>
              </p:cNvPr>
              <p:cNvSpPr/>
              <p:nvPr/>
            </p:nvSpPr>
            <p:spPr>
              <a:xfrm>
                <a:off x="4437661" y="3586619"/>
                <a:ext cx="6356734" cy="784413"/>
              </a:xfrm>
              <a:prstGeom prst="roundRect">
                <a:avLst/>
              </a:prstGeom>
              <a:solidFill>
                <a:srgbClr val="EFF8F3"/>
              </a:solidFill>
              <a:ln>
                <a:solidFill>
                  <a:srgbClr val="A6A6A6"/>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矩形: 圆角 12">
                <a:extLst>
                  <a:ext uri="{FF2B5EF4-FFF2-40B4-BE49-F238E27FC236}">
                    <a16:creationId xmlns:a16="http://schemas.microsoft.com/office/drawing/2014/main" id="{33E7EBE8-8116-ABD3-C33B-8664F1EFF13D}"/>
                  </a:ext>
                </a:extLst>
              </p:cNvPr>
              <p:cNvSpPr/>
              <p:nvPr/>
            </p:nvSpPr>
            <p:spPr>
              <a:xfrm>
                <a:off x="887967" y="3586619"/>
                <a:ext cx="3549693" cy="784413"/>
              </a:xfrm>
              <a:prstGeom prst="roundRect">
                <a:avLst/>
              </a:prstGeom>
              <a:solidFill>
                <a:srgbClr val="F9E5E5"/>
              </a:solidFill>
              <a:ln>
                <a:solidFill>
                  <a:srgbClr val="A6A6A6"/>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文本占位符 2">
                <a:extLst>
                  <a:ext uri="{FF2B5EF4-FFF2-40B4-BE49-F238E27FC236}">
                    <a16:creationId xmlns:a16="http://schemas.microsoft.com/office/drawing/2014/main" id="{0C8BCF5A-A175-F99C-DA9B-C54CFEEB63DF}"/>
                  </a:ext>
                </a:extLst>
              </p:cNvPr>
              <p:cNvSpPr txBox="1">
                <a:spLocks/>
              </p:cNvSpPr>
              <p:nvPr/>
            </p:nvSpPr>
            <p:spPr>
              <a:xfrm>
                <a:off x="4738780" y="2096145"/>
                <a:ext cx="2300288" cy="516703"/>
              </a:xfrm>
              <a:prstGeom prst="rect">
                <a:avLst/>
              </a:prstGeom>
            </p:spPr>
            <p:txBody>
              <a:bodyPr vert="horz" lIns="91440" tIns="45720" rIns="91440" bIns="45720" rtlCol="0" anchor="ctr">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altLang="zh-CN" sz="1400" dirty="0">
                    <a:solidFill>
                      <a:schemeClr val="accent1"/>
                    </a:solidFill>
                    <a:sym typeface="微软雅黑" panose="020B0503020204020204" pitchFamily="34" charset="-122"/>
                  </a:rPr>
                  <a:t>MD</a:t>
                </a:r>
                <a:r>
                  <a:rPr lang="zh-CN" altLang="en-US" sz="1400" dirty="0">
                    <a:solidFill>
                      <a:schemeClr val="accent1"/>
                    </a:solidFill>
                    <a:sym typeface="微软雅黑" panose="020B0503020204020204" pitchFamily="34" charset="-122"/>
                  </a:rPr>
                  <a:t>问诊思路</a:t>
                </a:r>
                <a:endParaRPr lang="en-US" altLang="zh-CN" sz="1400" dirty="0">
                  <a:solidFill>
                    <a:schemeClr val="accent1"/>
                  </a:solidFill>
                  <a:sym typeface="微软雅黑" panose="020B0503020204020204" pitchFamily="34" charset="-122"/>
                </a:endParaRPr>
              </a:p>
            </p:txBody>
          </p:sp>
          <p:sp>
            <p:nvSpPr>
              <p:cNvPr id="15" name="圆角矩形 10">
                <a:extLst>
                  <a:ext uri="{FF2B5EF4-FFF2-40B4-BE49-F238E27FC236}">
                    <a16:creationId xmlns:a16="http://schemas.microsoft.com/office/drawing/2014/main" id="{A3491B4F-AD75-4F91-C833-47FAD926C039}"/>
                  </a:ext>
                </a:extLst>
              </p:cNvPr>
              <p:cNvSpPr/>
              <p:nvPr/>
            </p:nvSpPr>
            <p:spPr>
              <a:xfrm>
                <a:off x="4738780" y="2700628"/>
                <a:ext cx="2300288" cy="468000"/>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zh-CN" altLang="en-US" sz="14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病史</a:t>
                </a:r>
              </a:p>
            </p:txBody>
          </p:sp>
          <p:sp>
            <p:nvSpPr>
              <p:cNvPr id="16" name="圆角矩形 17">
                <a:extLst>
                  <a:ext uri="{FF2B5EF4-FFF2-40B4-BE49-F238E27FC236}">
                    <a16:creationId xmlns:a16="http://schemas.microsoft.com/office/drawing/2014/main" id="{A1354562-FC4F-6F24-054F-9207D321D78D}"/>
                  </a:ext>
                </a:extLst>
              </p:cNvPr>
              <p:cNvSpPr/>
              <p:nvPr/>
            </p:nvSpPr>
            <p:spPr>
              <a:xfrm>
                <a:off x="1458111" y="3744825"/>
                <a:ext cx="1296000" cy="468000"/>
              </a:xfrm>
              <a:prstGeom prst="round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zh-CN" altLang="en-US" sz="14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“晕”的性质</a:t>
                </a:r>
              </a:p>
            </p:txBody>
          </p:sp>
          <p:cxnSp>
            <p:nvCxnSpPr>
              <p:cNvPr id="17" name="连接符: 肘形 16">
                <a:extLst>
                  <a:ext uri="{FF2B5EF4-FFF2-40B4-BE49-F238E27FC236}">
                    <a16:creationId xmlns:a16="http://schemas.microsoft.com/office/drawing/2014/main" id="{37E897AF-9EDC-F2EB-5DEB-B25C3D5E4C6E}"/>
                  </a:ext>
                </a:extLst>
              </p:cNvPr>
              <p:cNvCxnSpPr>
                <a:cxnSpLocks/>
                <a:stCxn id="15" idx="2"/>
                <a:endCxn id="16" idx="0"/>
              </p:cNvCxnSpPr>
              <p:nvPr/>
            </p:nvCxnSpPr>
            <p:spPr>
              <a:xfrm rot="5400000">
                <a:off x="3709420" y="1565320"/>
                <a:ext cx="576197" cy="3782813"/>
              </a:xfrm>
              <a:prstGeom prst="bentConnector3">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8" name="圆角矩形 17">
                <a:extLst>
                  <a:ext uri="{FF2B5EF4-FFF2-40B4-BE49-F238E27FC236}">
                    <a16:creationId xmlns:a16="http://schemas.microsoft.com/office/drawing/2014/main" id="{EEC86CA7-F2FC-9050-808F-D360DF06B9CD}"/>
                  </a:ext>
                </a:extLst>
              </p:cNvPr>
              <p:cNvSpPr/>
              <p:nvPr/>
            </p:nvSpPr>
            <p:spPr>
              <a:xfrm>
                <a:off x="3082182" y="3744825"/>
                <a:ext cx="1116000" cy="468000"/>
              </a:xfrm>
              <a:prstGeom prst="round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zh-CN" altLang="en-US" sz="14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起病形式</a:t>
                </a:r>
              </a:p>
            </p:txBody>
          </p:sp>
          <p:sp>
            <p:nvSpPr>
              <p:cNvPr id="19" name="圆角矩形 17">
                <a:extLst>
                  <a:ext uri="{FF2B5EF4-FFF2-40B4-BE49-F238E27FC236}">
                    <a16:creationId xmlns:a16="http://schemas.microsoft.com/office/drawing/2014/main" id="{65F95C4F-468B-2576-D6CB-23495D904CBB}"/>
                  </a:ext>
                </a:extLst>
              </p:cNvPr>
              <p:cNvSpPr/>
              <p:nvPr/>
            </p:nvSpPr>
            <p:spPr>
              <a:xfrm>
                <a:off x="4646829" y="3744825"/>
                <a:ext cx="1116000" cy="468000"/>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zh-CN" altLang="en-US" sz="14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持续时间</a:t>
                </a:r>
              </a:p>
            </p:txBody>
          </p:sp>
          <p:sp>
            <p:nvSpPr>
              <p:cNvPr id="20" name="圆角矩形 17">
                <a:extLst>
                  <a:ext uri="{FF2B5EF4-FFF2-40B4-BE49-F238E27FC236}">
                    <a16:creationId xmlns:a16="http://schemas.microsoft.com/office/drawing/2014/main" id="{838E86C7-DF71-3884-47C1-2ACECBD074FE}"/>
                  </a:ext>
                </a:extLst>
              </p:cNvPr>
              <p:cNvSpPr/>
              <p:nvPr/>
            </p:nvSpPr>
            <p:spPr>
              <a:xfrm>
                <a:off x="6131092" y="3744825"/>
                <a:ext cx="1116000" cy="468000"/>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zh-CN" altLang="en-US" sz="14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诱发因素</a:t>
                </a:r>
              </a:p>
            </p:txBody>
          </p:sp>
          <p:sp>
            <p:nvSpPr>
              <p:cNvPr id="22" name="圆角矩形 17">
                <a:extLst>
                  <a:ext uri="{FF2B5EF4-FFF2-40B4-BE49-F238E27FC236}">
                    <a16:creationId xmlns:a16="http://schemas.microsoft.com/office/drawing/2014/main" id="{EDCFC4AA-9C0B-6E5D-03C8-60B2D3281562}"/>
                  </a:ext>
                </a:extLst>
              </p:cNvPr>
              <p:cNvSpPr/>
              <p:nvPr/>
            </p:nvSpPr>
            <p:spPr>
              <a:xfrm>
                <a:off x="7615355" y="3744825"/>
                <a:ext cx="1116000" cy="468000"/>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zh-CN" altLang="en-US" sz="14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伴随症状</a:t>
                </a:r>
              </a:p>
            </p:txBody>
          </p:sp>
          <p:sp>
            <p:nvSpPr>
              <p:cNvPr id="23" name="圆角矩形 17">
                <a:extLst>
                  <a:ext uri="{FF2B5EF4-FFF2-40B4-BE49-F238E27FC236}">
                    <a16:creationId xmlns:a16="http://schemas.microsoft.com/office/drawing/2014/main" id="{75085875-F6EB-6E6B-99A8-586A3F01180A}"/>
                  </a:ext>
                </a:extLst>
              </p:cNvPr>
              <p:cNvSpPr/>
              <p:nvPr/>
            </p:nvSpPr>
            <p:spPr>
              <a:xfrm>
                <a:off x="9099617" y="3744825"/>
                <a:ext cx="1116000" cy="468000"/>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zh-CN" altLang="en-US" sz="14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既往史</a:t>
                </a:r>
              </a:p>
            </p:txBody>
          </p:sp>
          <p:cxnSp>
            <p:nvCxnSpPr>
              <p:cNvPr id="24" name="连接符: 肘形 23">
                <a:extLst>
                  <a:ext uri="{FF2B5EF4-FFF2-40B4-BE49-F238E27FC236}">
                    <a16:creationId xmlns:a16="http://schemas.microsoft.com/office/drawing/2014/main" id="{5614EA5F-D527-E672-7583-4B4BDA7703DD}"/>
                  </a:ext>
                </a:extLst>
              </p:cNvPr>
              <p:cNvCxnSpPr>
                <a:cxnSpLocks/>
                <a:stCxn id="15" idx="2"/>
                <a:endCxn id="18" idx="0"/>
              </p:cNvCxnSpPr>
              <p:nvPr/>
            </p:nvCxnSpPr>
            <p:spPr>
              <a:xfrm rot="5400000">
                <a:off x="4476455" y="2332355"/>
                <a:ext cx="576197" cy="2248742"/>
              </a:xfrm>
              <a:prstGeom prst="bentConnector3">
                <a:avLst>
                  <a:gd name="adj1" fmla="val 50000"/>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5" name="连接符: 肘形 24">
                <a:extLst>
                  <a:ext uri="{FF2B5EF4-FFF2-40B4-BE49-F238E27FC236}">
                    <a16:creationId xmlns:a16="http://schemas.microsoft.com/office/drawing/2014/main" id="{9B9CB48B-59D7-113C-4952-216B89C7FE18}"/>
                  </a:ext>
                </a:extLst>
              </p:cNvPr>
              <p:cNvCxnSpPr>
                <a:cxnSpLocks/>
                <a:stCxn id="15" idx="2"/>
                <a:endCxn id="19" idx="0"/>
              </p:cNvCxnSpPr>
              <p:nvPr/>
            </p:nvCxnSpPr>
            <p:spPr>
              <a:xfrm rot="5400000">
                <a:off x="5258779" y="3114679"/>
                <a:ext cx="576197" cy="684095"/>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26" name="连接符: 肘形 25">
                <a:extLst>
                  <a:ext uri="{FF2B5EF4-FFF2-40B4-BE49-F238E27FC236}">
                    <a16:creationId xmlns:a16="http://schemas.microsoft.com/office/drawing/2014/main" id="{3541DD86-3DA0-4271-D753-23C1010E2340}"/>
                  </a:ext>
                </a:extLst>
              </p:cNvPr>
              <p:cNvCxnSpPr>
                <a:cxnSpLocks/>
                <a:stCxn id="15" idx="2"/>
                <a:endCxn id="20" idx="0"/>
              </p:cNvCxnSpPr>
              <p:nvPr/>
            </p:nvCxnSpPr>
            <p:spPr>
              <a:xfrm rot="16200000" flipH="1">
                <a:off x="6000910" y="3056642"/>
                <a:ext cx="576197" cy="800168"/>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27" name="连接符: 肘形 26">
                <a:extLst>
                  <a:ext uri="{FF2B5EF4-FFF2-40B4-BE49-F238E27FC236}">
                    <a16:creationId xmlns:a16="http://schemas.microsoft.com/office/drawing/2014/main" id="{DBD49554-6F5B-1611-5A51-043BA4B4D274}"/>
                  </a:ext>
                </a:extLst>
              </p:cNvPr>
              <p:cNvCxnSpPr>
                <a:cxnSpLocks/>
                <a:stCxn id="15" idx="2"/>
                <a:endCxn id="22" idx="0"/>
              </p:cNvCxnSpPr>
              <p:nvPr/>
            </p:nvCxnSpPr>
            <p:spPr>
              <a:xfrm rot="16200000" flipH="1">
                <a:off x="6743041" y="2314510"/>
                <a:ext cx="576197" cy="2284431"/>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28" name="连接符: 肘形 27">
                <a:extLst>
                  <a:ext uri="{FF2B5EF4-FFF2-40B4-BE49-F238E27FC236}">
                    <a16:creationId xmlns:a16="http://schemas.microsoft.com/office/drawing/2014/main" id="{ED1D65A5-8613-B64F-CDFB-04983AA0F33A}"/>
                  </a:ext>
                </a:extLst>
              </p:cNvPr>
              <p:cNvCxnSpPr>
                <a:cxnSpLocks/>
                <a:stCxn id="15" idx="2"/>
                <a:endCxn id="23" idx="0"/>
              </p:cNvCxnSpPr>
              <p:nvPr/>
            </p:nvCxnSpPr>
            <p:spPr>
              <a:xfrm rot="16200000" flipH="1">
                <a:off x="7485172" y="1572379"/>
                <a:ext cx="576197" cy="3768693"/>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29" name="文本占位符 2">
                <a:extLst>
                  <a:ext uri="{FF2B5EF4-FFF2-40B4-BE49-F238E27FC236}">
                    <a16:creationId xmlns:a16="http://schemas.microsoft.com/office/drawing/2014/main" id="{2245C47A-16FD-8D00-F3D7-932E0AE7662B}"/>
                  </a:ext>
                </a:extLst>
              </p:cNvPr>
              <p:cNvSpPr txBox="1">
                <a:spLocks/>
              </p:cNvSpPr>
              <p:nvPr/>
            </p:nvSpPr>
            <p:spPr>
              <a:xfrm>
                <a:off x="887967" y="3609102"/>
                <a:ext cx="475189" cy="739446"/>
              </a:xfrm>
              <a:prstGeom prst="rect">
                <a:avLst/>
              </a:prstGeom>
            </p:spPr>
            <p:txBody>
              <a:bodyPr vert="horz" lIns="91440" tIns="45720" rIns="91440" bIns="45720" rtlCol="0" anchor="ctr">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zh-CN" altLang="en-US" sz="1400" b="1" dirty="0">
                    <a:solidFill>
                      <a:srgbClr val="C00000"/>
                    </a:solidFill>
                    <a:sym typeface="微软雅黑" panose="020B0503020204020204" pitchFamily="34" charset="-122"/>
                  </a:rPr>
                  <a:t>核心</a:t>
                </a:r>
                <a:endParaRPr lang="en-US" altLang="zh-CN" sz="1400" b="1" dirty="0">
                  <a:solidFill>
                    <a:srgbClr val="C00000"/>
                  </a:solidFill>
                  <a:sym typeface="微软雅黑" panose="020B0503020204020204" pitchFamily="34" charset="-122"/>
                </a:endParaRPr>
              </a:p>
            </p:txBody>
          </p:sp>
          <p:sp>
            <p:nvSpPr>
              <p:cNvPr id="30" name="文本占位符 2">
                <a:extLst>
                  <a:ext uri="{FF2B5EF4-FFF2-40B4-BE49-F238E27FC236}">
                    <a16:creationId xmlns:a16="http://schemas.microsoft.com/office/drawing/2014/main" id="{33F1BEB6-D1A2-DDE1-DBF4-6123462F85E3}"/>
                  </a:ext>
                </a:extLst>
              </p:cNvPr>
              <p:cNvSpPr txBox="1">
                <a:spLocks/>
              </p:cNvSpPr>
              <p:nvPr/>
            </p:nvSpPr>
            <p:spPr>
              <a:xfrm>
                <a:off x="4627465" y="4458811"/>
                <a:ext cx="1182080" cy="739446"/>
              </a:xfrm>
              <a:prstGeom prst="rect">
                <a:avLst/>
              </a:prstGeom>
            </p:spPr>
            <p:txBody>
              <a:bodyPr vert="horz" lIns="91440" tIns="45720" rIns="91440" bIns="45720" rtlCol="0" anchor="t">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zh-CN" altLang="en-US" sz="1200" dirty="0">
                    <a:sym typeface="微软雅黑" panose="020B0503020204020204" pitchFamily="34" charset="-122"/>
                  </a:rPr>
                  <a:t>一般数十分钟至数小时</a:t>
                </a:r>
                <a:r>
                  <a:rPr lang="en-US" altLang="zh-CN" sz="1200" baseline="30000" dirty="0">
                    <a:sym typeface="微软雅黑" panose="020B0503020204020204" pitchFamily="34" charset="-122"/>
                  </a:rPr>
                  <a:t>1</a:t>
                </a:r>
                <a:endParaRPr lang="zh-CN" altLang="en-US" sz="1200" dirty="0">
                  <a:sym typeface="微软雅黑" panose="020B0503020204020204" pitchFamily="34" charset="-122"/>
                </a:endParaRPr>
              </a:p>
            </p:txBody>
          </p:sp>
          <p:sp>
            <p:nvSpPr>
              <p:cNvPr id="31" name="文本占位符 2">
                <a:extLst>
                  <a:ext uri="{FF2B5EF4-FFF2-40B4-BE49-F238E27FC236}">
                    <a16:creationId xmlns:a16="http://schemas.microsoft.com/office/drawing/2014/main" id="{CBB69DCB-C44C-2166-33CE-32C9C4060EBE}"/>
                  </a:ext>
                </a:extLst>
              </p:cNvPr>
              <p:cNvSpPr txBox="1">
                <a:spLocks/>
              </p:cNvSpPr>
              <p:nvPr/>
            </p:nvSpPr>
            <p:spPr>
              <a:xfrm>
                <a:off x="6055214" y="4458811"/>
                <a:ext cx="1353250" cy="739446"/>
              </a:xfrm>
              <a:prstGeom prst="rect">
                <a:avLst/>
              </a:prstGeom>
            </p:spPr>
            <p:txBody>
              <a:bodyPr vert="horz" lIns="91440" tIns="45720" rIns="91440" bIns="45720" rtlCol="0" anchor="t">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zh-CN" altLang="en-US" sz="1200" dirty="0">
                    <a:sym typeface="微软雅黑" panose="020B0503020204020204" pitchFamily="34" charset="-122"/>
                  </a:rPr>
                  <a:t>劳累、精神压力、睡眠不足等因素可能诱发</a:t>
                </a:r>
                <a:r>
                  <a:rPr lang="en-US" altLang="zh-CN" sz="1200" baseline="30000" dirty="0">
                    <a:sym typeface="微软雅黑" panose="020B0503020204020204" pitchFamily="34" charset="-122"/>
                  </a:rPr>
                  <a:t>1</a:t>
                </a:r>
                <a:endParaRPr lang="zh-CN" altLang="en-US" sz="1200" dirty="0">
                  <a:sym typeface="微软雅黑" panose="020B0503020204020204" pitchFamily="34" charset="-122"/>
                </a:endParaRPr>
              </a:p>
            </p:txBody>
          </p:sp>
          <p:sp>
            <p:nvSpPr>
              <p:cNvPr id="32" name="文本占位符 2">
                <a:extLst>
                  <a:ext uri="{FF2B5EF4-FFF2-40B4-BE49-F238E27FC236}">
                    <a16:creationId xmlns:a16="http://schemas.microsoft.com/office/drawing/2014/main" id="{0E567028-B14B-2A21-C750-D2FBD06ECC06}"/>
                  </a:ext>
                </a:extLst>
              </p:cNvPr>
              <p:cNvSpPr txBox="1">
                <a:spLocks/>
              </p:cNvSpPr>
              <p:nvPr/>
            </p:nvSpPr>
            <p:spPr>
              <a:xfrm>
                <a:off x="2874879" y="4458811"/>
                <a:ext cx="1583703" cy="904021"/>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zh-CN" altLang="en-US" sz="1200" dirty="0">
                    <a:sym typeface="微软雅黑" panose="020B0503020204020204" pitchFamily="34" charset="-122"/>
                  </a:rPr>
                  <a:t>反复发作性</a:t>
                </a:r>
                <a:r>
                  <a:rPr lang="en-US" altLang="zh-CN" sz="1200" baseline="30000" dirty="0">
                    <a:sym typeface="微软雅黑" panose="020B0503020204020204" pitchFamily="34" charset="-122"/>
                  </a:rPr>
                  <a:t>3</a:t>
                </a:r>
                <a:endParaRPr lang="en-US" altLang="zh-CN" sz="1200" dirty="0">
                  <a:sym typeface="微软雅黑" panose="020B0503020204020204" pitchFamily="34" charset="-122"/>
                </a:endParaRPr>
              </a:p>
              <a:p>
                <a:pPr marL="0" indent="0">
                  <a:lnSpc>
                    <a:spcPct val="100000"/>
                  </a:lnSpc>
                  <a:buNone/>
                </a:pPr>
                <a:r>
                  <a:rPr lang="zh-CN" altLang="en-US" sz="1200" dirty="0">
                    <a:sym typeface="微软雅黑" panose="020B0503020204020204" pitchFamily="34" charset="-122"/>
                  </a:rPr>
                  <a:t>可短时间内反复发作或较长时间内仅发作一次</a:t>
                </a:r>
                <a:r>
                  <a:rPr lang="en-US" altLang="zh-CN" sz="1200" baseline="30000" dirty="0">
                    <a:sym typeface="微软雅黑" panose="020B0503020204020204" pitchFamily="34" charset="-122"/>
                  </a:rPr>
                  <a:t>1</a:t>
                </a:r>
                <a:endParaRPr lang="zh-CN" altLang="en-US" sz="1200" dirty="0">
                  <a:sym typeface="微软雅黑" panose="020B0503020204020204" pitchFamily="34" charset="-122"/>
                </a:endParaRPr>
              </a:p>
            </p:txBody>
          </p:sp>
          <p:sp>
            <p:nvSpPr>
              <p:cNvPr id="33" name="文本占位符 2">
                <a:extLst>
                  <a:ext uri="{FF2B5EF4-FFF2-40B4-BE49-F238E27FC236}">
                    <a16:creationId xmlns:a16="http://schemas.microsoft.com/office/drawing/2014/main" id="{AACDA677-47C5-4BF2-11A7-E7FD7E8C1A17}"/>
                  </a:ext>
                </a:extLst>
              </p:cNvPr>
              <p:cNvSpPr txBox="1">
                <a:spLocks/>
              </p:cNvSpPr>
              <p:nvPr/>
            </p:nvSpPr>
            <p:spPr>
              <a:xfrm>
                <a:off x="10319194" y="3609102"/>
                <a:ext cx="475200" cy="739446"/>
              </a:xfrm>
              <a:prstGeom prst="rect">
                <a:avLst/>
              </a:prstGeom>
            </p:spPr>
            <p:txBody>
              <a:bodyPr vert="horz" lIns="91440" tIns="45720" rIns="91440" bIns="45720" rtlCol="0" anchor="ctr">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zh-CN" altLang="en-US" sz="1400" b="1" dirty="0">
                    <a:solidFill>
                      <a:schemeClr val="accent1"/>
                    </a:solidFill>
                    <a:sym typeface="微软雅黑" panose="020B0503020204020204" pitchFamily="34" charset="-122"/>
                  </a:rPr>
                  <a:t>鉴别</a:t>
                </a:r>
                <a:endParaRPr lang="en-US" altLang="zh-CN" sz="1400" b="1" dirty="0">
                  <a:solidFill>
                    <a:schemeClr val="accent1"/>
                  </a:solidFill>
                  <a:sym typeface="微软雅黑" panose="020B0503020204020204" pitchFamily="34" charset="-122"/>
                </a:endParaRPr>
              </a:p>
            </p:txBody>
          </p:sp>
          <p:sp>
            <p:nvSpPr>
              <p:cNvPr id="34" name="文本占位符 2">
                <a:extLst>
                  <a:ext uri="{FF2B5EF4-FFF2-40B4-BE49-F238E27FC236}">
                    <a16:creationId xmlns:a16="http://schemas.microsoft.com/office/drawing/2014/main" id="{5540D39B-CDE7-A57F-F8D2-1DBE9FDF706E}"/>
                  </a:ext>
                </a:extLst>
              </p:cNvPr>
              <p:cNvSpPr txBox="1">
                <a:spLocks/>
              </p:cNvSpPr>
              <p:nvPr/>
            </p:nvSpPr>
            <p:spPr>
              <a:xfrm>
                <a:off x="1315293" y="4458811"/>
                <a:ext cx="1515305" cy="739446"/>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zh-CN" altLang="en-US" sz="1200" dirty="0">
                    <a:sym typeface="微软雅黑" panose="020B0503020204020204" pitchFamily="34" charset="-122"/>
                  </a:rPr>
                  <a:t>眩晕，指没有自身运动时的旋转感或摆动感等运动幻觉</a:t>
                </a:r>
                <a:r>
                  <a:rPr lang="en-US" altLang="zh-CN" sz="1200" baseline="30000" dirty="0">
                    <a:sym typeface="微软雅黑" panose="020B0503020204020204" pitchFamily="34" charset="-122"/>
                  </a:rPr>
                  <a:t>2</a:t>
                </a:r>
                <a:endParaRPr lang="zh-CN" altLang="en-US" sz="1200" baseline="30000" dirty="0">
                  <a:sym typeface="微软雅黑" panose="020B0503020204020204" pitchFamily="34" charset="-122"/>
                </a:endParaRPr>
              </a:p>
            </p:txBody>
          </p:sp>
        </p:grpSp>
        <p:sp>
          <p:nvSpPr>
            <p:cNvPr id="10" name="文本占位符 2">
              <a:extLst>
                <a:ext uri="{FF2B5EF4-FFF2-40B4-BE49-F238E27FC236}">
                  <a16:creationId xmlns:a16="http://schemas.microsoft.com/office/drawing/2014/main" id="{2A6DBECD-C96B-CB84-D6F9-16D68F8625A9}"/>
                </a:ext>
              </a:extLst>
            </p:cNvPr>
            <p:cNvSpPr txBox="1">
              <a:spLocks/>
            </p:cNvSpPr>
            <p:nvPr/>
          </p:nvSpPr>
          <p:spPr>
            <a:xfrm>
              <a:off x="7496730" y="4458811"/>
              <a:ext cx="1353250" cy="739446"/>
            </a:xfrm>
            <a:prstGeom prst="rect">
              <a:avLst/>
            </a:prstGeom>
          </p:spPr>
          <p:txBody>
            <a:bodyPr vert="horz" lIns="91440" tIns="45720" rIns="91440" bIns="45720" rtlCol="0" anchor="t">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endParaRPr lang="en-US" altLang="zh-CN" sz="1200" dirty="0">
                <a:sym typeface="微软雅黑" panose="020B0503020204020204" pitchFamily="34" charset="-122"/>
              </a:endParaRPr>
            </a:p>
            <a:p>
              <a:pPr marL="0" indent="0" algn="ctr">
                <a:lnSpc>
                  <a:spcPct val="100000"/>
                </a:lnSpc>
                <a:buNone/>
              </a:pPr>
              <a:r>
                <a:rPr lang="zh-CN" altLang="en-US" sz="1200" dirty="0">
                  <a:sym typeface="微软雅黑" panose="020B0503020204020204" pitchFamily="34" charset="-122"/>
                </a:rPr>
                <a:t>耳部症状</a:t>
              </a:r>
              <a:r>
                <a:rPr lang="en-US" altLang="zh-CN" sz="1200" baseline="30000" dirty="0">
                  <a:sym typeface="微软雅黑" panose="020B0503020204020204" pitchFamily="34" charset="-122"/>
                </a:rPr>
                <a:t>3</a:t>
              </a:r>
              <a:endParaRPr lang="zh-CN" altLang="en-US" sz="1200" dirty="0">
                <a:sym typeface="微软雅黑" panose="020B0503020204020204" pitchFamily="34" charset="-122"/>
              </a:endParaRPr>
            </a:p>
          </p:txBody>
        </p:sp>
        <p:sp>
          <p:nvSpPr>
            <p:cNvPr id="11" name="文本占位符 2">
              <a:extLst>
                <a:ext uri="{FF2B5EF4-FFF2-40B4-BE49-F238E27FC236}">
                  <a16:creationId xmlns:a16="http://schemas.microsoft.com/office/drawing/2014/main" id="{D4B37206-9B30-FA67-E54A-D1F48F7782B4}"/>
                </a:ext>
              </a:extLst>
            </p:cNvPr>
            <p:cNvSpPr txBox="1">
              <a:spLocks/>
            </p:cNvSpPr>
            <p:nvPr/>
          </p:nvSpPr>
          <p:spPr>
            <a:xfrm>
              <a:off x="8980992" y="4458811"/>
              <a:ext cx="1353250" cy="739446"/>
            </a:xfrm>
            <a:prstGeom prst="rect">
              <a:avLst/>
            </a:prstGeom>
          </p:spPr>
          <p:txBody>
            <a:bodyPr vert="horz" lIns="91440" tIns="45720" rIns="91440" bIns="45720" rtlCol="0" anchor="t">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endParaRPr lang="en-US" altLang="zh-CN" sz="1200" dirty="0">
                <a:sym typeface="微软雅黑" panose="020B0503020204020204" pitchFamily="34" charset="-122"/>
              </a:endParaRPr>
            </a:p>
            <a:p>
              <a:pPr marL="0" indent="0" algn="ctr">
                <a:lnSpc>
                  <a:spcPct val="100000"/>
                </a:lnSpc>
                <a:buNone/>
              </a:pPr>
              <a:r>
                <a:rPr lang="en-US" altLang="zh-CN" sz="1200" dirty="0">
                  <a:sym typeface="微软雅黑" panose="020B0503020204020204" pitchFamily="34" charset="-122"/>
                </a:rPr>
                <a:t>MD</a:t>
              </a:r>
              <a:r>
                <a:rPr lang="zh-CN" altLang="en-US" sz="1200" dirty="0">
                  <a:sym typeface="微软雅黑" panose="020B0503020204020204" pitchFamily="34" charset="-122"/>
                </a:rPr>
                <a:t>家族史等</a:t>
              </a:r>
              <a:r>
                <a:rPr lang="en-US" altLang="zh-CN" sz="1200" baseline="30000" dirty="0">
                  <a:sym typeface="微软雅黑" panose="020B0503020204020204" pitchFamily="34" charset="-122"/>
                </a:rPr>
                <a:t>3</a:t>
              </a:r>
              <a:endParaRPr lang="zh-CN" altLang="en-US" sz="1200" dirty="0">
                <a:sym typeface="微软雅黑" panose="020B0503020204020204" pitchFamily="34" charset="-122"/>
              </a:endParaRPr>
            </a:p>
          </p:txBody>
        </p:sp>
      </p:grpSp>
      <p:sp>
        <p:nvSpPr>
          <p:cNvPr id="6" name="圆角矩形 5">
            <a:extLst>
              <a:ext uri="{FF2B5EF4-FFF2-40B4-BE49-F238E27FC236}">
                <a16:creationId xmlns:a16="http://schemas.microsoft.com/office/drawing/2014/main" id="{83938E8D-FECD-6CCE-7413-709964E3F612}"/>
              </a:ext>
            </a:extLst>
          </p:cNvPr>
          <p:cNvSpPr/>
          <p:nvPr/>
        </p:nvSpPr>
        <p:spPr>
          <a:xfrm>
            <a:off x="268862" y="186802"/>
            <a:ext cx="99972"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圆角矩形 7">
            <a:extLst>
              <a:ext uri="{FF2B5EF4-FFF2-40B4-BE49-F238E27FC236}">
                <a16:creationId xmlns:a16="http://schemas.microsoft.com/office/drawing/2014/main" id="{2142A36B-19A2-E4E8-5410-4B2D11D416D3}"/>
              </a:ext>
            </a:extLst>
          </p:cNvPr>
          <p:cNvSpPr/>
          <p:nvPr/>
        </p:nvSpPr>
        <p:spPr>
          <a:xfrm>
            <a:off x="443250" y="186802"/>
            <a:ext cx="45719"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4206646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a:extLst>
              <a:ext uri="{FF2B5EF4-FFF2-40B4-BE49-F238E27FC236}">
                <a16:creationId xmlns:a16="http://schemas.microsoft.com/office/drawing/2014/main" id="{4B6DC72D-C066-5CA8-E5F9-255EE2B96BC2}"/>
              </a:ext>
            </a:extLst>
          </p:cNvPr>
          <p:cNvSpPr/>
          <p:nvPr/>
        </p:nvSpPr>
        <p:spPr>
          <a:xfrm>
            <a:off x="100968" y="193099"/>
            <a:ext cx="10236212" cy="709704"/>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14" name="图片 13">
            <a:extLst>
              <a:ext uri="{FF2B5EF4-FFF2-40B4-BE49-F238E27FC236}">
                <a16:creationId xmlns:a16="http://schemas.microsoft.com/office/drawing/2014/main" id="{84985C7F-0191-2823-C83F-E35CED3C5B57}"/>
              </a:ext>
            </a:extLst>
          </p:cNvPr>
          <p:cNvPicPr>
            <a:picLocks noChangeAspect="1"/>
          </p:cNvPicPr>
          <p:nvPr/>
        </p:nvPicPr>
        <p:blipFill>
          <a:blip r:embed="rId3"/>
          <a:stretch>
            <a:fillRect/>
          </a:stretch>
        </p:blipFill>
        <p:spPr>
          <a:xfrm>
            <a:off x="6943524" y="4807104"/>
            <a:ext cx="640715" cy="678903"/>
          </a:xfrm>
          <a:prstGeom prst="rect">
            <a:avLst/>
          </a:prstGeom>
        </p:spPr>
      </p:pic>
      <p:pic>
        <p:nvPicPr>
          <p:cNvPr id="16" name="图片 15">
            <a:extLst>
              <a:ext uri="{FF2B5EF4-FFF2-40B4-BE49-F238E27FC236}">
                <a16:creationId xmlns:a16="http://schemas.microsoft.com/office/drawing/2014/main" id="{77169CA4-2886-CF43-7EE6-C8CFACCC2CDB}"/>
              </a:ext>
            </a:extLst>
          </p:cNvPr>
          <p:cNvPicPr>
            <a:picLocks noChangeAspect="1"/>
          </p:cNvPicPr>
          <p:nvPr/>
        </p:nvPicPr>
        <p:blipFill>
          <a:blip r:embed="rId4"/>
          <a:stretch>
            <a:fillRect/>
          </a:stretch>
        </p:blipFill>
        <p:spPr>
          <a:xfrm>
            <a:off x="10437702" y="4467595"/>
            <a:ext cx="640715" cy="683146"/>
          </a:xfrm>
          <a:prstGeom prst="rect">
            <a:avLst/>
          </a:prstGeom>
        </p:spPr>
      </p:pic>
      <p:pic>
        <p:nvPicPr>
          <p:cNvPr id="12" name="图片 11">
            <a:extLst>
              <a:ext uri="{FF2B5EF4-FFF2-40B4-BE49-F238E27FC236}">
                <a16:creationId xmlns:a16="http://schemas.microsoft.com/office/drawing/2014/main" id="{7A2D608D-9844-7B03-39F1-BCDC099CF27D}"/>
              </a:ext>
            </a:extLst>
          </p:cNvPr>
          <p:cNvPicPr>
            <a:picLocks noChangeAspect="1"/>
          </p:cNvPicPr>
          <p:nvPr/>
        </p:nvPicPr>
        <p:blipFill>
          <a:blip r:embed="rId5"/>
          <a:stretch>
            <a:fillRect/>
          </a:stretch>
        </p:blipFill>
        <p:spPr>
          <a:xfrm>
            <a:off x="3322427" y="5047781"/>
            <a:ext cx="640715" cy="678903"/>
          </a:xfrm>
          <a:prstGeom prst="rect">
            <a:avLst/>
          </a:prstGeom>
        </p:spPr>
      </p:pic>
      <p:sp>
        <p:nvSpPr>
          <p:cNvPr id="2" name="标题 1">
            <a:extLst>
              <a:ext uri="{FF2B5EF4-FFF2-40B4-BE49-F238E27FC236}">
                <a16:creationId xmlns:a16="http://schemas.microsoft.com/office/drawing/2014/main" id="{012EC372-4758-4F04-30BB-F5139A4AC556}"/>
              </a:ext>
            </a:extLst>
          </p:cNvPr>
          <p:cNvSpPr>
            <a:spLocks noGrp="1"/>
          </p:cNvSpPr>
          <p:nvPr>
            <p:ph type="title"/>
          </p:nvPr>
        </p:nvSpPr>
        <p:spPr/>
        <p:txBody>
          <a:bodyPr/>
          <a:lstStyle/>
          <a:p>
            <a:r>
              <a:rPr lang="zh-CN" altLang="zh-CN" dirty="0">
                <a:solidFill>
                  <a:schemeClr val="bg1"/>
                </a:solidFill>
                <a:sym typeface="微软雅黑" panose="020B0503020204020204" pitchFamily="34" charset="-122"/>
              </a:rPr>
              <a:t>临床表现：典型四联征是</a:t>
            </a:r>
            <a:r>
              <a:rPr lang="en-US" altLang="zh-CN" dirty="0">
                <a:solidFill>
                  <a:schemeClr val="bg1"/>
                </a:solidFill>
                <a:sym typeface="微软雅黑" panose="020B0503020204020204" pitchFamily="34" charset="-122"/>
              </a:rPr>
              <a:t>MD</a:t>
            </a:r>
            <a:r>
              <a:rPr lang="zh-CN" altLang="zh-CN" dirty="0">
                <a:solidFill>
                  <a:schemeClr val="bg1"/>
                </a:solidFill>
                <a:sym typeface="微软雅黑" panose="020B0503020204020204" pitchFamily="34" charset="-122"/>
              </a:rPr>
              <a:t>诊断的重要依据</a:t>
            </a:r>
            <a:endParaRPr lang="zh-CN" altLang="en-US" dirty="0">
              <a:solidFill>
                <a:schemeClr val="bg1"/>
              </a:solidFill>
              <a:sym typeface="微软雅黑" panose="020B0503020204020204" pitchFamily="34" charset="-122"/>
            </a:endParaRPr>
          </a:p>
        </p:txBody>
      </p:sp>
      <p:sp>
        <p:nvSpPr>
          <p:cNvPr id="3" name="文本占位符 2">
            <a:extLst>
              <a:ext uri="{FF2B5EF4-FFF2-40B4-BE49-F238E27FC236}">
                <a16:creationId xmlns:a16="http://schemas.microsoft.com/office/drawing/2014/main" id="{8A202D14-F17F-1767-8BC8-E3BF16F4D263}"/>
              </a:ext>
            </a:extLst>
          </p:cNvPr>
          <p:cNvSpPr>
            <a:spLocks noGrp="1"/>
          </p:cNvSpPr>
          <p:nvPr>
            <p:ph type="body" sz="quarter" idx="13"/>
          </p:nvPr>
        </p:nvSpPr>
        <p:spPr>
          <a:xfrm>
            <a:off x="838200" y="1052736"/>
            <a:ext cx="10515600" cy="4680519"/>
          </a:xfrm>
        </p:spPr>
        <p:txBody>
          <a:bodyPr>
            <a:normAutofit/>
          </a:bodyPr>
          <a:lstStyle/>
          <a:p>
            <a:pPr marL="0" lvl="0" indent="0">
              <a:buNone/>
            </a:pPr>
            <a:r>
              <a:rPr lang="zh-CN" altLang="en-US" sz="1800" b="1" dirty="0">
                <a:sym typeface="微软雅黑" panose="020B0503020204020204" pitchFamily="34" charset="-122"/>
              </a:rPr>
              <a:t>梅尼埃病是发作性眩晕疾病，分为</a:t>
            </a:r>
            <a:r>
              <a:rPr lang="zh-CN" altLang="en-US" sz="1800" b="1" dirty="0">
                <a:solidFill>
                  <a:schemeClr val="accent1"/>
                </a:solidFill>
                <a:sym typeface="微软雅黑" panose="020B0503020204020204" pitchFamily="34" charset="-122"/>
              </a:rPr>
              <a:t>发作期和间歇期：</a:t>
            </a:r>
            <a:endParaRPr lang="en-US" altLang="zh-CN" sz="1800" b="1" dirty="0">
              <a:solidFill>
                <a:schemeClr val="accent1"/>
              </a:solidFill>
              <a:sym typeface="微软雅黑" panose="020B0503020204020204" pitchFamily="34" charset="-122"/>
            </a:endParaRPr>
          </a:p>
        </p:txBody>
      </p:sp>
      <p:sp>
        <p:nvSpPr>
          <p:cNvPr id="4" name="内容占位符 3">
            <a:extLst>
              <a:ext uri="{FF2B5EF4-FFF2-40B4-BE49-F238E27FC236}">
                <a16:creationId xmlns:a16="http://schemas.microsoft.com/office/drawing/2014/main" id="{2B3DA5F0-2FA2-66D8-E3A8-A950A2C5DBB6}"/>
              </a:ext>
            </a:extLst>
          </p:cNvPr>
          <p:cNvSpPr>
            <a:spLocks noGrp="1"/>
          </p:cNvSpPr>
          <p:nvPr>
            <p:ph sz="quarter" idx="14"/>
          </p:nvPr>
        </p:nvSpPr>
        <p:spPr/>
        <p:txBody>
          <a:bodyPr/>
          <a:lstStyle/>
          <a:p>
            <a:r>
              <a:rPr lang="zh-CN" altLang="en-US" dirty="0">
                <a:sym typeface="微软雅黑" panose="020B0503020204020204" pitchFamily="34" charset="-122"/>
              </a:rPr>
              <a:t>中华耳鼻咽喉头颈外科杂志编辑委员会</a:t>
            </a:r>
            <a:r>
              <a:rPr lang="en-US" altLang="zh-CN" dirty="0">
                <a:sym typeface="微软雅黑" panose="020B0503020204020204" pitchFamily="34" charset="-122"/>
              </a:rPr>
              <a:t>, </a:t>
            </a:r>
            <a:r>
              <a:rPr lang="zh-CN" altLang="en-US" dirty="0">
                <a:sym typeface="微软雅黑" panose="020B0503020204020204" pitchFamily="34" charset="-122"/>
              </a:rPr>
              <a:t>中华医学会耳鼻咽喉头颈外科学分会</a:t>
            </a:r>
            <a:r>
              <a:rPr lang="en-US" altLang="zh-CN" dirty="0">
                <a:sym typeface="微软雅黑" panose="020B0503020204020204" pitchFamily="34" charset="-122"/>
              </a:rPr>
              <a:t>. </a:t>
            </a:r>
            <a:r>
              <a:rPr lang="zh-CN" altLang="en-US" dirty="0">
                <a:sym typeface="微软雅黑" panose="020B0503020204020204" pitchFamily="34" charset="-122"/>
              </a:rPr>
              <a:t>梅尼埃病诊断和治疗指南</a:t>
            </a:r>
            <a:r>
              <a:rPr lang="en-US" altLang="zh-CN" dirty="0">
                <a:sym typeface="微软雅黑" panose="020B0503020204020204" pitchFamily="34" charset="-122"/>
              </a:rPr>
              <a:t>(2017). </a:t>
            </a:r>
            <a:r>
              <a:rPr lang="zh-CN" altLang="en-US" dirty="0">
                <a:sym typeface="微软雅黑" panose="020B0503020204020204" pitchFamily="34" charset="-122"/>
              </a:rPr>
              <a:t>中华耳鼻咽喉头颈外科杂志</a:t>
            </a:r>
            <a:r>
              <a:rPr lang="en-US" altLang="zh-CN" dirty="0">
                <a:sym typeface="微软雅黑" panose="020B0503020204020204" pitchFamily="34" charset="-122"/>
              </a:rPr>
              <a:t>,2017,52(03):167-172. </a:t>
            </a:r>
          </a:p>
        </p:txBody>
      </p:sp>
      <p:grpSp>
        <p:nvGrpSpPr>
          <p:cNvPr id="31" name="组合 30">
            <a:extLst>
              <a:ext uri="{FF2B5EF4-FFF2-40B4-BE49-F238E27FC236}">
                <a16:creationId xmlns:a16="http://schemas.microsoft.com/office/drawing/2014/main" id="{7AB8F594-3AD4-A613-D10C-F8D119B952DE}"/>
              </a:ext>
            </a:extLst>
          </p:cNvPr>
          <p:cNvGrpSpPr/>
          <p:nvPr/>
        </p:nvGrpSpPr>
        <p:grpSpPr>
          <a:xfrm>
            <a:off x="4529999" y="2262585"/>
            <a:ext cx="3240001" cy="3319201"/>
            <a:chOff x="4386082" y="2048256"/>
            <a:chExt cx="3419602" cy="3319201"/>
          </a:xfrm>
        </p:grpSpPr>
        <p:grpSp>
          <p:nvGrpSpPr>
            <p:cNvPr id="21" name="组合 20">
              <a:extLst>
                <a:ext uri="{FF2B5EF4-FFF2-40B4-BE49-F238E27FC236}">
                  <a16:creationId xmlns:a16="http://schemas.microsoft.com/office/drawing/2014/main" id="{F3961D5F-465E-7774-E13F-32F593641B5A}"/>
                </a:ext>
              </a:extLst>
            </p:cNvPr>
            <p:cNvGrpSpPr/>
            <p:nvPr/>
          </p:nvGrpSpPr>
          <p:grpSpPr>
            <a:xfrm>
              <a:off x="4386082" y="2048256"/>
              <a:ext cx="3419602" cy="3319201"/>
              <a:chOff x="11672041" y="2159491"/>
              <a:chExt cx="3240001" cy="3319201"/>
            </a:xfrm>
          </p:grpSpPr>
          <p:sp>
            <p:nvSpPr>
              <p:cNvPr id="22" name="同侧圆角矩形 77">
                <a:extLst>
                  <a:ext uri="{FF2B5EF4-FFF2-40B4-BE49-F238E27FC236}">
                    <a16:creationId xmlns:a16="http://schemas.microsoft.com/office/drawing/2014/main" id="{7ECB2C8F-B2A1-5D37-D379-AB601E75AECB}"/>
                  </a:ext>
                </a:extLst>
              </p:cNvPr>
              <p:cNvSpPr/>
              <p:nvPr/>
            </p:nvSpPr>
            <p:spPr>
              <a:xfrm>
                <a:off x="11672042" y="2159491"/>
                <a:ext cx="3240000" cy="468000"/>
              </a:xfrm>
              <a:prstGeom prst="round2SameRect">
                <a:avLst>
                  <a:gd name="adj1" fmla="val 50000"/>
                  <a:gd name="adj2" fmla="val 0"/>
                </a:avLst>
              </a:prstGeom>
              <a:gradFill flip="none" rotWithShape="1">
                <a:gsLst>
                  <a:gs pos="0">
                    <a:srgbClr val="70AD47"/>
                  </a:gs>
                  <a:gs pos="100000">
                    <a:schemeClr val="accent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spcAft>
                    <a:spcPts val="600"/>
                  </a:spcAft>
                </a:pPr>
                <a:r>
                  <a:rPr lang="zh-CN" altLang="en-US" sz="1600" b="1"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听力下降</a:t>
                </a:r>
              </a:p>
            </p:txBody>
          </p:sp>
          <p:sp>
            <p:nvSpPr>
              <p:cNvPr id="23" name="矩形: 圆角 22">
                <a:extLst>
                  <a:ext uri="{FF2B5EF4-FFF2-40B4-BE49-F238E27FC236}">
                    <a16:creationId xmlns:a16="http://schemas.microsoft.com/office/drawing/2014/main" id="{FF1D836F-747C-A2C6-1A16-B58ECB6FA823}"/>
                  </a:ext>
                </a:extLst>
              </p:cNvPr>
              <p:cNvSpPr/>
              <p:nvPr/>
            </p:nvSpPr>
            <p:spPr>
              <a:xfrm rot="5400000" flipH="1">
                <a:off x="11866441" y="2433092"/>
                <a:ext cx="2851200" cy="3240000"/>
              </a:xfrm>
              <a:prstGeom prst="roundRect">
                <a:avLst>
                  <a:gd name="adj" fmla="val 0"/>
                </a:avLst>
              </a:prstGeom>
              <a:gradFill>
                <a:gsLst>
                  <a:gs pos="0">
                    <a:srgbClr val="F3FAF3">
                      <a:alpha val="0"/>
                    </a:srgbClr>
                  </a:gs>
                  <a:gs pos="100000">
                    <a:srgbClr val="F3FAF3"/>
                  </a:gs>
                </a:gsLst>
                <a:lin ang="0" scaled="1"/>
              </a:gradFill>
              <a:ln w="3175" cap="flat" cmpd="sng" algn="ctr">
                <a:noFill/>
                <a:prstDash val="solid"/>
                <a:miter lim="800000"/>
              </a:ln>
              <a:effectLst/>
            </p:spPr>
            <p:txBody>
              <a:bodyPr rtlCol="0" anchor="ctr"/>
              <a:lstStyle/>
              <a:p>
                <a:pPr marL="0" marR="0" lvl="0" indent="0" algn="ctr" defTabSz="914400" eaLnBrk="1" fontAlgn="auto" latinLnBrk="0" hangingPunct="1">
                  <a:lnSpc>
                    <a:spcPct val="120000"/>
                  </a:lnSpc>
                  <a:spcBef>
                    <a:spcPts val="0"/>
                  </a:spcBef>
                  <a:spcAft>
                    <a:spcPts val="60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8" name="文本占位符 2">
              <a:extLst>
                <a:ext uri="{FF2B5EF4-FFF2-40B4-BE49-F238E27FC236}">
                  <a16:creationId xmlns:a16="http://schemas.microsoft.com/office/drawing/2014/main" id="{6397DC7A-E6EC-CDA8-A96A-AEC1D0BEC647}"/>
                </a:ext>
              </a:extLst>
            </p:cNvPr>
            <p:cNvSpPr txBox="1">
              <a:spLocks/>
            </p:cNvSpPr>
            <p:nvPr/>
          </p:nvSpPr>
          <p:spPr>
            <a:xfrm>
              <a:off x="4475538" y="2612947"/>
              <a:ext cx="3240000" cy="2663387"/>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600"/>
                </a:spcAft>
              </a:pPr>
              <a:r>
                <a:rPr lang="zh-CN" altLang="en-US" dirty="0">
                  <a:sym typeface="微软雅黑" panose="020B0503020204020204" pitchFamily="34" charset="-122"/>
                </a:rPr>
                <a:t>一般为</a:t>
              </a:r>
              <a:r>
                <a:rPr lang="zh-CN" altLang="en-US" b="1" dirty="0">
                  <a:solidFill>
                    <a:srgbClr val="C00000"/>
                  </a:solidFill>
                  <a:sym typeface="微软雅黑" panose="020B0503020204020204" pitchFamily="34" charset="-122"/>
                </a:rPr>
                <a:t>波动性感音神经性听力下降</a:t>
              </a:r>
              <a:r>
                <a:rPr lang="zh-CN" altLang="en-US" dirty="0">
                  <a:sym typeface="微软雅黑" panose="020B0503020204020204" pitchFamily="34" charset="-122"/>
                </a:rPr>
                <a:t>，早期多以低中频为主，间歇期听力可恢复正常</a:t>
              </a:r>
              <a:endParaRPr lang="en-US" altLang="zh-CN" dirty="0">
                <a:sym typeface="微软雅黑" panose="020B0503020204020204" pitchFamily="34" charset="-122"/>
              </a:endParaRPr>
            </a:p>
            <a:p>
              <a:pPr>
                <a:spcAft>
                  <a:spcPts val="600"/>
                </a:spcAft>
              </a:pPr>
              <a:r>
                <a:rPr lang="zh-CN" altLang="en-US" dirty="0">
                  <a:sym typeface="微软雅黑" panose="020B0503020204020204" pitchFamily="34" charset="-122"/>
                </a:rPr>
                <a:t>随着病情进展，听力损失逐渐加重，间歇期听力无法恢复至正常或发病前水平</a:t>
              </a:r>
              <a:endParaRPr lang="en-US" altLang="zh-CN" dirty="0">
                <a:sym typeface="微软雅黑" panose="020B0503020204020204" pitchFamily="34" charset="-122"/>
              </a:endParaRPr>
            </a:p>
            <a:p>
              <a:pPr>
                <a:spcAft>
                  <a:spcPts val="600"/>
                </a:spcAft>
              </a:pPr>
              <a:r>
                <a:rPr lang="zh-CN" altLang="en-US" dirty="0">
                  <a:sym typeface="微软雅黑" panose="020B0503020204020204" pitchFamily="34" charset="-122"/>
                </a:rPr>
                <a:t>多数患者可出现听觉           重振现象</a:t>
              </a:r>
              <a:endParaRPr lang="zh-CN" altLang="en-US" dirty="0">
                <a:solidFill>
                  <a:srgbClr val="C00000"/>
                </a:solidFill>
                <a:sym typeface="微软雅黑" panose="020B0503020204020204" pitchFamily="34" charset="-122"/>
              </a:endParaRPr>
            </a:p>
          </p:txBody>
        </p:sp>
      </p:grpSp>
      <p:grpSp>
        <p:nvGrpSpPr>
          <p:cNvPr id="32" name="组合 31">
            <a:extLst>
              <a:ext uri="{FF2B5EF4-FFF2-40B4-BE49-F238E27FC236}">
                <a16:creationId xmlns:a16="http://schemas.microsoft.com/office/drawing/2014/main" id="{49B4E758-6B55-D0FA-4A8B-C598EF5BCA09}"/>
              </a:ext>
            </a:extLst>
          </p:cNvPr>
          <p:cNvGrpSpPr/>
          <p:nvPr/>
        </p:nvGrpSpPr>
        <p:grpSpPr>
          <a:xfrm>
            <a:off x="8077853" y="2262585"/>
            <a:ext cx="3132000" cy="3319201"/>
            <a:chOff x="7933736" y="2048256"/>
            <a:chExt cx="3419602" cy="3319201"/>
          </a:xfrm>
        </p:grpSpPr>
        <p:grpSp>
          <p:nvGrpSpPr>
            <p:cNvPr id="24" name="组合 23">
              <a:extLst>
                <a:ext uri="{FF2B5EF4-FFF2-40B4-BE49-F238E27FC236}">
                  <a16:creationId xmlns:a16="http://schemas.microsoft.com/office/drawing/2014/main" id="{51F0B544-822B-D6ED-AD88-E37FB4A3BF8E}"/>
                </a:ext>
              </a:extLst>
            </p:cNvPr>
            <p:cNvGrpSpPr/>
            <p:nvPr/>
          </p:nvGrpSpPr>
          <p:grpSpPr>
            <a:xfrm>
              <a:off x="7933736" y="2048256"/>
              <a:ext cx="3419602" cy="3319201"/>
              <a:chOff x="11672041" y="2159491"/>
              <a:chExt cx="3240001" cy="3319201"/>
            </a:xfrm>
          </p:grpSpPr>
          <p:sp>
            <p:nvSpPr>
              <p:cNvPr id="25" name="同侧圆角矩形 77">
                <a:extLst>
                  <a:ext uri="{FF2B5EF4-FFF2-40B4-BE49-F238E27FC236}">
                    <a16:creationId xmlns:a16="http://schemas.microsoft.com/office/drawing/2014/main" id="{BAA18023-579A-F24E-3E9E-3C7E557FE744}"/>
                  </a:ext>
                </a:extLst>
              </p:cNvPr>
              <p:cNvSpPr/>
              <p:nvPr/>
            </p:nvSpPr>
            <p:spPr>
              <a:xfrm>
                <a:off x="11672042" y="2159491"/>
                <a:ext cx="3240000" cy="468000"/>
              </a:xfrm>
              <a:prstGeom prst="round2SameRect">
                <a:avLst>
                  <a:gd name="adj1" fmla="val 50000"/>
                  <a:gd name="adj2" fmla="val 0"/>
                </a:avLst>
              </a:prstGeom>
              <a:gradFill>
                <a:gsLst>
                  <a:gs pos="0">
                    <a:srgbClr val="70AD47"/>
                  </a:gs>
                  <a:gs pos="100000">
                    <a:schemeClr val="accent1"/>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spcAft>
                    <a:spcPts val="600"/>
                  </a:spcAft>
                </a:pPr>
                <a:r>
                  <a:rPr lang="zh-CN" altLang="en-US" sz="1600" b="1"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耳鸣及耳闷胀感</a:t>
                </a:r>
                <a:endParaRPr lang="en-US" altLang="zh-CN" sz="1600" b="1"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sp>
            <p:nvSpPr>
              <p:cNvPr id="26" name="矩形: 圆角 25">
                <a:extLst>
                  <a:ext uri="{FF2B5EF4-FFF2-40B4-BE49-F238E27FC236}">
                    <a16:creationId xmlns:a16="http://schemas.microsoft.com/office/drawing/2014/main" id="{6570CCF3-EDBD-299A-3216-C786D7FFD163}"/>
                  </a:ext>
                </a:extLst>
              </p:cNvPr>
              <p:cNvSpPr/>
              <p:nvPr/>
            </p:nvSpPr>
            <p:spPr>
              <a:xfrm rot="5400000" flipH="1">
                <a:off x="11866441" y="2433092"/>
                <a:ext cx="2851200" cy="3240000"/>
              </a:xfrm>
              <a:prstGeom prst="roundRect">
                <a:avLst>
                  <a:gd name="adj" fmla="val 0"/>
                </a:avLst>
              </a:prstGeom>
              <a:gradFill>
                <a:gsLst>
                  <a:gs pos="0">
                    <a:srgbClr val="F3FAF3">
                      <a:alpha val="0"/>
                    </a:srgbClr>
                  </a:gs>
                  <a:gs pos="100000">
                    <a:srgbClr val="F3FAF3"/>
                  </a:gs>
                </a:gsLst>
                <a:lin ang="0" scaled="1"/>
              </a:gradFill>
              <a:ln w="3175" cap="flat" cmpd="sng" algn="ctr">
                <a:noFill/>
                <a:prstDash val="solid"/>
                <a:miter lim="800000"/>
              </a:ln>
              <a:effectLst/>
            </p:spPr>
            <p:txBody>
              <a:bodyPr rtlCol="0" anchor="ctr"/>
              <a:lstStyle/>
              <a:p>
                <a:pPr marL="0" marR="0" lvl="0" indent="0" algn="ctr" defTabSz="914400" eaLnBrk="1" fontAlgn="auto" latinLnBrk="0" hangingPunct="1">
                  <a:lnSpc>
                    <a:spcPct val="120000"/>
                  </a:lnSpc>
                  <a:spcBef>
                    <a:spcPts val="0"/>
                  </a:spcBef>
                  <a:spcAft>
                    <a:spcPts val="60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9" name="文本占位符 2">
              <a:extLst>
                <a:ext uri="{FF2B5EF4-FFF2-40B4-BE49-F238E27FC236}">
                  <a16:creationId xmlns:a16="http://schemas.microsoft.com/office/drawing/2014/main" id="{9D5632E9-20FE-B7CC-C4EA-A1ABD43601E2}"/>
                </a:ext>
              </a:extLst>
            </p:cNvPr>
            <p:cNvSpPr txBox="1">
              <a:spLocks/>
            </p:cNvSpPr>
            <p:nvPr/>
          </p:nvSpPr>
          <p:spPr>
            <a:xfrm>
              <a:off x="8023536" y="2612948"/>
              <a:ext cx="3240000" cy="2663386"/>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600"/>
                </a:spcAft>
              </a:pPr>
              <a:r>
                <a:rPr lang="zh-CN" altLang="en-US" dirty="0">
                  <a:sym typeface="微软雅黑" panose="020B0503020204020204" pitchFamily="34" charset="-122"/>
                </a:rPr>
                <a:t>发作期常伴有耳鸣和</a:t>
              </a:r>
              <a:r>
                <a:rPr lang="en-US" altLang="zh-CN" dirty="0">
                  <a:sym typeface="微软雅黑" panose="020B0503020204020204" pitchFamily="34" charset="-122"/>
                </a:rPr>
                <a:t>(</a:t>
              </a:r>
              <a:r>
                <a:rPr lang="zh-CN" altLang="en-US" dirty="0">
                  <a:sym typeface="微软雅黑" panose="020B0503020204020204" pitchFamily="34" charset="-122"/>
                </a:rPr>
                <a:t>或</a:t>
              </a:r>
              <a:r>
                <a:rPr lang="en-US" altLang="zh-CN" dirty="0">
                  <a:sym typeface="微软雅黑" panose="020B0503020204020204" pitchFamily="34" charset="-122"/>
                </a:rPr>
                <a:t>)</a:t>
              </a:r>
              <a:r>
                <a:rPr lang="zh-CN" altLang="en-US" dirty="0">
                  <a:sym typeface="微软雅黑" panose="020B0503020204020204" pitchFamily="34" charset="-122"/>
                </a:rPr>
                <a:t>耳闷胀感</a:t>
              </a:r>
              <a:endParaRPr lang="en-US" altLang="zh-CN" dirty="0">
                <a:sym typeface="微软雅黑" panose="020B0503020204020204" pitchFamily="34" charset="-122"/>
              </a:endParaRPr>
            </a:p>
            <a:p>
              <a:pPr>
                <a:spcAft>
                  <a:spcPts val="600"/>
                </a:spcAft>
              </a:pPr>
              <a:r>
                <a:rPr lang="zh-CN" altLang="en-US" dirty="0">
                  <a:sym typeface="微软雅黑" panose="020B0503020204020204" pitchFamily="34" charset="-122"/>
                </a:rPr>
                <a:t>疾病早期间歇期可无耳鸣和</a:t>
              </a:r>
              <a:r>
                <a:rPr lang="en-US" altLang="zh-CN" dirty="0">
                  <a:sym typeface="微软雅黑" panose="020B0503020204020204" pitchFamily="34" charset="-122"/>
                </a:rPr>
                <a:t>(</a:t>
              </a:r>
              <a:r>
                <a:rPr lang="zh-CN" altLang="en-US" dirty="0">
                  <a:sym typeface="微软雅黑" panose="020B0503020204020204" pitchFamily="34" charset="-122"/>
                </a:rPr>
                <a:t>或</a:t>
              </a:r>
              <a:r>
                <a:rPr lang="en-US" altLang="zh-CN" dirty="0">
                  <a:sym typeface="微软雅黑" panose="020B0503020204020204" pitchFamily="34" charset="-122"/>
                </a:rPr>
                <a:t>)</a:t>
              </a:r>
              <a:r>
                <a:rPr lang="zh-CN" altLang="en-US" dirty="0">
                  <a:sym typeface="微软雅黑" panose="020B0503020204020204" pitchFamily="34" charset="-122"/>
                </a:rPr>
                <a:t>耳闷胀感，随着病情发展，耳鸣和</a:t>
              </a:r>
              <a:r>
                <a:rPr lang="en-US" altLang="zh-CN" dirty="0">
                  <a:sym typeface="微软雅黑" panose="020B0503020204020204" pitchFamily="34" charset="-122"/>
                </a:rPr>
                <a:t>(</a:t>
              </a:r>
              <a:r>
                <a:rPr lang="zh-CN" altLang="en-US" dirty="0">
                  <a:sym typeface="微软雅黑" panose="020B0503020204020204" pitchFamily="34" charset="-122"/>
                </a:rPr>
                <a:t>或</a:t>
              </a:r>
              <a:r>
                <a:rPr lang="en-US" altLang="zh-CN" dirty="0">
                  <a:sym typeface="微软雅黑" panose="020B0503020204020204" pitchFamily="34" charset="-122"/>
                </a:rPr>
                <a:t>)</a:t>
              </a:r>
              <a:r>
                <a:rPr lang="zh-CN" altLang="en-US" dirty="0">
                  <a:sym typeface="微软雅黑" panose="020B0503020204020204" pitchFamily="34" charset="-122"/>
                </a:rPr>
                <a:t>耳闷胀感可持续存在</a:t>
              </a:r>
            </a:p>
          </p:txBody>
        </p:sp>
      </p:grpSp>
      <p:grpSp>
        <p:nvGrpSpPr>
          <p:cNvPr id="41" name="组合 40">
            <a:extLst>
              <a:ext uri="{FF2B5EF4-FFF2-40B4-BE49-F238E27FC236}">
                <a16:creationId xmlns:a16="http://schemas.microsoft.com/office/drawing/2014/main" id="{5D51C19A-7C8B-BE51-6066-1C0D7BDCAEA0}"/>
              </a:ext>
            </a:extLst>
          </p:cNvPr>
          <p:cNvGrpSpPr/>
          <p:nvPr/>
        </p:nvGrpSpPr>
        <p:grpSpPr>
          <a:xfrm>
            <a:off x="982147" y="2262585"/>
            <a:ext cx="3240000" cy="3729462"/>
            <a:chOff x="838030" y="2048256"/>
            <a:chExt cx="3420001" cy="3729462"/>
          </a:xfrm>
        </p:grpSpPr>
        <p:sp>
          <p:nvSpPr>
            <p:cNvPr id="33" name="矩形: 圆角 32">
              <a:extLst>
                <a:ext uri="{FF2B5EF4-FFF2-40B4-BE49-F238E27FC236}">
                  <a16:creationId xmlns:a16="http://schemas.microsoft.com/office/drawing/2014/main" id="{FD3ADA8C-1E14-7FCE-1AAD-A7BB8BE1D0B7}"/>
                </a:ext>
              </a:extLst>
            </p:cNvPr>
            <p:cNvSpPr/>
            <p:nvPr/>
          </p:nvSpPr>
          <p:spPr>
            <a:xfrm rot="5400000" flipH="1">
              <a:off x="1121738" y="2232549"/>
              <a:ext cx="2852583" cy="3420000"/>
            </a:xfrm>
            <a:prstGeom prst="roundRect">
              <a:avLst>
                <a:gd name="adj" fmla="val 0"/>
              </a:avLst>
            </a:prstGeom>
            <a:gradFill flip="none" rotWithShape="1">
              <a:gsLst>
                <a:gs pos="0">
                  <a:srgbClr val="FFF3F3">
                    <a:alpha val="0"/>
                  </a:srgbClr>
                </a:gs>
                <a:gs pos="100000">
                  <a:srgbClr val="FFF3F3"/>
                </a:gs>
              </a:gsLst>
              <a:lin ang="0" scaled="1"/>
              <a:tileRect/>
            </a:gradFill>
            <a:ln w="3175" cap="flat" cmpd="sng" algn="ctr">
              <a:noFill/>
              <a:prstDash val="solid"/>
              <a:miter lim="800000"/>
            </a:ln>
            <a:effectLst/>
          </p:spPr>
          <p:txBody>
            <a:bodyPr rtlCol="0" anchor="ctr"/>
            <a:lstStyle/>
            <a:p>
              <a:pPr marL="0" marR="0" lvl="0" indent="0" algn="ctr" defTabSz="914400" eaLnBrk="1" fontAlgn="auto" latinLnBrk="0" hangingPunct="1">
                <a:lnSpc>
                  <a:spcPct val="120000"/>
                </a:lnSpc>
                <a:spcBef>
                  <a:spcPts val="0"/>
                </a:spcBef>
                <a:spcAft>
                  <a:spcPts val="600"/>
                </a:spcAft>
                <a:buClrTx/>
                <a:buSzTx/>
                <a:buFontTx/>
                <a:buNone/>
                <a:tabLst/>
                <a:defRPr/>
              </a:pPr>
              <a:endParaRPr kumimoji="0" lang="zh-CN" altLang="en-US" sz="20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 name="同侧圆角矩形 77">
              <a:extLst>
                <a:ext uri="{FF2B5EF4-FFF2-40B4-BE49-F238E27FC236}">
                  <a16:creationId xmlns:a16="http://schemas.microsoft.com/office/drawing/2014/main" id="{360A2F62-AAFB-7851-D898-DA19FB14EF9F}"/>
                </a:ext>
              </a:extLst>
            </p:cNvPr>
            <p:cNvSpPr/>
            <p:nvPr/>
          </p:nvSpPr>
          <p:spPr>
            <a:xfrm>
              <a:off x="838430" y="2048256"/>
              <a:ext cx="3419601" cy="468000"/>
            </a:xfrm>
            <a:prstGeom prst="round2SameRect">
              <a:avLst>
                <a:gd name="adj1" fmla="val 50000"/>
                <a:gd name="adj2" fmla="val 0"/>
              </a:avLst>
            </a:prstGeom>
            <a:gradFill>
              <a:gsLst>
                <a:gs pos="0">
                  <a:srgbClr val="C00000"/>
                </a:gs>
                <a:gs pos="100000">
                  <a:srgbClr val="DF7C7C"/>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spcAft>
                  <a:spcPts val="600"/>
                </a:spcAft>
              </a:pPr>
              <a:r>
                <a:rPr lang="zh-CN" altLang="en-US" sz="1600" b="1"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眩晕</a:t>
              </a:r>
            </a:p>
          </p:txBody>
        </p:sp>
        <p:sp>
          <p:nvSpPr>
            <p:cNvPr id="40" name="文本占位符 2">
              <a:extLst>
                <a:ext uri="{FF2B5EF4-FFF2-40B4-BE49-F238E27FC236}">
                  <a16:creationId xmlns:a16="http://schemas.microsoft.com/office/drawing/2014/main" id="{FFCF40A4-E4E3-F80A-DF9D-DC52FDB62C07}"/>
                </a:ext>
              </a:extLst>
            </p:cNvPr>
            <p:cNvSpPr txBox="1">
              <a:spLocks/>
            </p:cNvSpPr>
            <p:nvPr/>
          </p:nvSpPr>
          <p:spPr>
            <a:xfrm>
              <a:off x="928229" y="2612948"/>
              <a:ext cx="3240000" cy="3164770"/>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600"/>
                </a:spcAft>
              </a:pPr>
              <a:r>
                <a:rPr lang="zh-CN" altLang="en-US" b="1" dirty="0">
                  <a:solidFill>
                    <a:srgbClr val="C00000"/>
                  </a:solidFill>
                  <a:sym typeface="微软雅黑" panose="020B0503020204020204" pitchFamily="34" charset="-122"/>
                </a:rPr>
                <a:t>发作性眩晕</a:t>
              </a:r>
              <a:r>
                <a:rPr lang="zh-CN" altLang="en-US" dirty="0">
                  <a:sym typeface="微软雅黑" panose="020B0503020204020204" pitchFamily="34" charset="-122"/>
                </a:rPr>
                <a:t>多持续</a:t>
              </a:r>
              <a:r>
                <a:rPr lang="en-US" altLang="zh-CN" dirty="0">
                  <a:sym typeface="微软雅黑" panose="020B0503020204020204" pitchFamily="34" charset="-122"/>
                </a:rPr>
                <a:t>20min</a:t>
              </a:r>
              <a:r>
                <a:rPr lang="zh-CN" altLang="en-US" dirty="0">
                  <a:sym typeface="微软雅黑" panose="020B0503020204020204" pitchFamily="34" charset="-122"/>
                </a:rPr>
                <a:t>至</a:t>
              </a:r>
              <a:r>
                <a:rPr lang="en-US" altLang="zh-CN" dirty="0">
                  <a:sym typeface="微软雅黑" panose="020B0503020204020204" pitchFamily="34" charset="-122"/>
                </a:rPr>
                <a:t>12h</a:t>
              </a:r>
              <a:r>
                <a:rPr lang="zh-CN" altLang="en-US" dirty="0">
                  <a:sym typeface="微软雅黑" panose="020B0503020204020204" pitchFamily="34" charset="-122"/>
                </a:rPr>
                <a:t>，常伴有恶心、呕吐等自主神经功能紊乱和走路不稳等平衡功能障碍，无意识丧失；间歇期无眩晕发作，但可伴有平衡功能障碍</a:t>
              </a:r>
              <a:endParaRPr lang="en-US" altLang="zh-CN" dirty="0">
                <a:sym typeface="微软雅黑" panose="020B0503020204020204" pitchFamily="34" charset="-122"/>
              </a:endParaRPr>
            </a:p>
            <a:p>
              <a:pPr>
                <a:spcAft>
                  <a:spcPts val="600"/>
                </a:spcAft>
              </a:pPr>
              <a:r>
                <a:rPr lang="zh-CN" altLang="en-US" dirty="0">
                  <a:sym typeface="微软雅黑" panose="020B0503020204020204" pitchFamily="34" charset="-122"/>
                </a:rPr>
                <a:t>双侧</a:t>
              </a:r>
              <a:r>
                <a:rPr lang="en-US" altLang="zh-CN" dirty="0">
                  <a:sym typeface="微软雅黑" panose="020B0503020204020204" pitchFamily="34" charset="-122"/>
                </a:rPr>
                <a:t>MD</a:t>
              </a:r>
              <a:r>
                <a:rPr lang="zh-CN" altLang="en-US" dirty="0">
                  <a:sym typeface="微软雅黑" panose="020B0503020204020204" pitchFamily="34" charset="-122"/>
                </a:rPr>
                <a:t>患者可表现为头晕、不稳感、摇晃感或              振动幻视</a:t>
              </a:r>
              <a:endParaRPr lang="zh-CN" altLang="en-US" dirty="0">
                <a:solidFill>
                  <a:srgbClr val="C00000"/>
                </a:solidFill>
                <a:sym typeface="微软雅黑" panose="020B0503020204020204" pitchFamily="34" charset="-122"/>
              </a:endParaRPr>
            </a:p>
          </p:txBody>
        </p:sp>
      </p:grpSp>
      <p:grpSp>
        <p:nvGrpSpPr>
          <p:cNvPr id="27" name="组合 26">
            <a:extLst>
              <a:ext uri="{FF2B5EF4-FFF2-40B4-BE49-F238E27FC236}">
                <a16:creationId xmlns:a16="http://schemas.microsoft.com/office/drawing/2014/main" id="{8082B5EE-4FDB-034D-D76A-897581C58684}"/>
              </a:ext>
            </a:extLst>
          </p:cNvPr>
          <p:cNvGrpSpPr/>
          <p:nvPr/>
        </p:nvGrpSpPr>
        <p:grpSpPr>
          <a:xfrm>
            <a:off x="2343355" y="1620881"/>
            <a:ext cx="7559291" cy="517585"/>
            <a:chOff x="2343355" y="1589308"/>
            <a:chExt cx="7559291" cy="517585"/>
          </a:xfrm>
        </p:grpSpPr>
        <p:pic>
          <p:nvPicPr>
            <p:cNvPr id="18" name="图片 17">
              <a:extLst>
                <a:ext uri="{FF2B5EF4-FFF2-40B4-BE49-F238E27FC236}">
                  <a16:creationId xmlns:a16="http://schemas.microsoft.com/office/drawing/2014/main" id="{C3319B48-02C7-2391-5E29-718A5293C6A7}"/>
                </a:ext>
              </a:extLst>
            </p:cNvPr>
            <p:cNvPicPr>
              <a:picLocks noChangeAspect="1"/>
            </p:cNvPicPr>
            <p:nvPr/>
          </p:nvPicPr>
          <p:blipFill rotWithShape="1">
            <a:blip r:embed="rId6"/>
            <a:srcRect l="10745" t="54753" r="72570" b="20792"/>
            <a:stretch>
              <a:fillRect/>
            </a:stretch>
          </p:blipFill>
          <p:spPr>
            <a:xfrm>
              <a:off x="2343355" y="1589308"/>
              <a:ext cx="517585" cy="517585"/>
            </a:xfrm>
            <a:prstGeom prst="ellipse">
              <a:avLst/>
            </a:prstGeom>
            <a:ln>
              <a:solidFill>
                <a:srgbClr val="C00000"/>
              </a:solidFill>
            </a:ln>
            <a:effectLst>
              <a:outerShdw blurRad="76200" dir="18900000" sy="23000" kx="-1200000" algn="bl" rotWithShape="0">
                <a:prstClr val="black">
                  <a:alpha val="20000"/>
                </a:prstClr>
              </a:outerShdw>
            </a:effectLst>
          </p:spPr>
        </p:pic>
        <p:pic>
          <p:nvPicPr>
            <p:cNvPr id="19" name="图片 18">
              <a:extLst>
                <a:ext uri="{FF2B5EF4-FFF2-40B4-BE49-F238E27FC236}">
                  <a16:creationId xmlns:a16="http://schemas.microsoft.com/office/drawing/2014/main" id="{7EB5DD7C-F077-D909-2CFC-F74242D28A9F}"/>
                </a:ext>
              </a:extLst>
            </p:cNvPr>
            <p:cNvPicPr>
              <a:picLocks noChangeAspect="1"/>
            </p:cNvPicPr>
            <p:nvPr/>
          </p:nvPicPr>
          <p:blipFill rotWithShape="1">
            <a:blip r:embed="rId6"/>
            <a:srcRect l="76369" t="60165" r="6946" b="15380"/>
            <a:stretch>
              <a:fillRect/>
            </a:stretch>
          </p:blipFill>
          <p:spPr>
            <a:xfrm>
              <a:off x="5891207" y="1589308"/>
              <a:ext cx="517585" cy="517585"/>
            </a:xfrm>
            <a:prstGeom prst="ellipse">
              <a:avLst/>
            </a:prstGeom>
            <a:ln>
              <a:solidFill>
                <a:schemeClr val="accent1"/>
              </a:solidFill>
            </a:ln>
            <a:effectLst>
              <a:outerShdw blurRad="76200" dir="18900000" sy="23000" kx="-1200000" algn="bl" rotWithShape="0">
                <a:prstClr val="black">
                  <a:alpha val="20000"/>
                </a:prstClr>
              </a:outerShdw>
            </a:effectLst>
          </p:spPr>
        </p:pic>
        <p:pic>
          <p:nvPicPr>
            <p:cNvPr id="20" name="图片 19">
              <a:extLst>
                <a:ext uri="{FF2B5EF4-FFF2-40B4-BE49-F238E27FC236}">
                  <a16:creationId xmlns:a16="http://schemas.microsoft.com/office/drawing/2014/main" id="{5E73DCF3-2430-6017-BA03-D23AB5521FB3}"/>
                </a:ext>
              </a:extLst>
            </p:cNvPr>
            <p:cNvPicPr>
              <a:picLocks noChangeAspect="1"/>
            </p:cNvPicPr>
            <p:nvPr/>
          </p:nvPicPr>
          <p:blipFill rotWithShape="1">
            <a:blip r:embed="rId6"/>
            <a:srcRect l="76369" t="60165" r="6946" b="15380"/>
            <a:stretch>
              <a:fillRect/>
            </a:stretch>
          </p:blipFill>
          <p:spPr>
            <a:xfrm>
              <a:off x="9385061" y="1589308"/>
              <a:ext cx="517585" cy="517585"/>
            </a:xfrm>
            <a:prstGeom prst="ellipse">
              <a:avLst/>
            </a:prstGeom>
            <a:ln>
              <a:solidFill>
                <a:schemeClr val="accent1"/>
              </a:solidFill>
            </a:ln>
            <a:effectLst>
              <a:outerShdw blurRad="76200" dir="18900000" sy="23000" kx="-1200000" algn="bl" rotWithShape="0">
                <a:prstClr val="black">
                  <a:alpha val="20000"/>
                </a:prstClr>
              </a:outerShdw>
            </a:effectLst>
          </p:spPr>
        </p:pic>
      </p:grpSp>
      <p:sp>
        <p:nvSpPr>
          <p:cNvPr id="6" name="圆角矩形 5">
            <a:extLst>
              <a:ext uri="{FF2B5EF4-FFF2-40B4-BE49-F238E27FC236}">
                <a16:creationId xmlns:a16="http://schemas.microsoft.com/office/drawing/2014/main" id="{0A1A8CD5-7E9D-5BFE-9DA2-F85D2DF6320F}"/>
              </a:ext>
            </a:extLst>
          </p:cNvPr>
          <p:cNvSpPr/>
          <p:nvPr/>
        </p:nvSpPr>
        <p:spPr>
          <a:xfrm>
            <a:off x="268862" y="186802"/>
            <a:ext cx="99972"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圆角矩形 6">
            <a:extLst>
              <a:ext uri="{FF2B5EF4-FFF2-40B4-BE49-F238E27FC236}">
                <a16:creationId xmlns:a16="http://schemas.microsoft.com/office/drawing/2014/main" id="{1B4CB387-CAA2-0C7E-3C93-064215C5369A}"/>
              </a:ext>
            </a:extLst>
          </p:cNvPr>
          <p:cNvSpPr/>
          <p:nvPr/>
        </p:nvSpPr>
        <p:spPr>
          <a:xfrm>
            <a:off x="443250" y="186802"/>
            <a:ext cx="45719"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35395614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a:extLst>
              <a:ext uri="{FF2B5EF4-FFF2-40B4-BE49-F238E27FC236}">
                <a16:creationId xmlns:a16="http://schemas.microsoft.com/office/drawing/2014/main" id="{E564111D-B7DB-26F6-14DD-5C7769CCB0F0}"/>
              </a:ext>
            </a:extLst>
          </p:cNvPr>
          <p:cNvSpPr/>
          <p:nvPr/>
        </p:nvSpPr>
        <p:spPr>
          <a:xfrm>
            <a:off x="100968" y="193099"/>
            <a:ext cx="10236212" cy="709704"/>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 name="标题 1">
            <a:extLst>
              <a:ext uri="{FF2B5EF4-FFF2-40B4-BE49-F238E27FC236}">
                <a16:creationId xmlns:a16="http://schemas.microsoft.com/office/drawing/2014/main" id="{FA58295B-0B68-51CD-9DE3-6E7ABF9D8963}"/>
              </a:ext>
            </a:extLst>
          </p:cNvPr>
          <p:cNvSpPr>
            <a:spLocks noGrp="1"/>
          </p:cNvSpPr>
          <p:nvPr>
            <p:ph type="title"/>
          </p:nvPr>
        </p:nvSpPr>
        <p:spPr/>
        <p:txBody>
          <a:bodyPr/>
          <a:lstStyle/>
          <a:p>
            <a:r>
              <a:rPr lang="zh-CN" altLang="zh-CN" dirty="0">
                <a:solidFill>
                  <a:schemeClr val="bg1"/>
                </a:solidFill>
                <a:sym typeface="微软雅黑" panose="020B0503020204020204" pitchFamily="34" charset="-122"/>
              </a:rPr>
              <a:t>检查：临床酌情进行基本检查和可选检查</a:t>
            </a:r>
            <a:endParaRPr lang="zh-CN" altLang="en-US" dirty="0">
              <a:solidFill>
                <a:schemeClr val="bg1"/>
              </a:solidFill>
              <a:sym typeface="微软雅黑" panose="020B0503020204020204" pitchFamily="34" charset="-122"/>
            </a:endParaRPr>
          </a:p>
        </p:txBody>
      </p:sp>
      <p:sp>
        <p:nvSpPr>
          <p:cNvPr id="4" name="内容占位符 3">
            <a:extLst>
              <a:ext uri="{FF2B5EF4-FFF2-40B4-BE49-F238E27FC236}">
                <a16:creationId xmlns:a16="http://schemas.microsoft.com/office/drawing/2014/main" id="{56682F1E-CBCE-6BFA-2A2D-223B95313441}"/>
              </a:ext>
            </a:extLst>
          </p:cNvPr>
          <p:cNvSpPr>
            <a:spLocks noGrp="1"/>
          </p:cNvSpPr>
          <p:nvPr>
            <p:ph sz="quarter" idx="14"/>
          </p:nvPr>
        </p:nvSpPr>
        <p:spPr/>
        <p:txBody>
          <a:bodyPr/>
          <a:lstStyle/>
          <a:p>
            <a:r>
              <a:rPr lang="zh-CN" altLang="en-US" dirty="0">
                <a:sym typeface="微软雅黑" panose="020B0503020204020204" pitchFamily="34" charset="-122"/>
              </a:rPr>
              <a:t>中华耳鼻咽喉头颈外科杂志编辑委员会</a:t>
            </a:r>
            <a:r>
              <a:rPr lang="en-US" altLang="zh-CN" dirty="0">
                <a:sym typeface="微软雅黑" panose="020B0503020204020204" pitchFamily="34" charset="-122"/>
              </a:rPr>
              <a:t>, </a:t>
            </a:r>
            <a:r>
              <a:rPr lang="zh-CN" altLang="en-US" dirty="0">
                <a:sym typeface="微软雅黑" panose="020B0503020204020204" pitchFamily="34" charset="-122"/>
              </a:rPr>
              <a:t>中华医学会耳鼻咽喉头颈外科学分会</a:t>
            </a:r>
            <a:r>
              <a:rPr lang="en-US" altLang="zh-CN" dirty="0">
                <a:sym typeface="微软雅黑" panose="020B0503020204020204" pitchFamily="34" charset="-122"/>
              </a:rPr>
              <a:t>. </a:t>
            </a:r>
            <a:r>
              <a:rPr lang="zh-CN" altLang="en-US" dirty="0">
                <a:sym typeface="微软雅黑" panose="020B0503020204020204" pitchFamily="34" charset="-122"/>
              </a:rPr>
              <a:t>梅尼埃病诊断和治疗指南</a:t>
            </a:r>
            <a:r>
              <a:rPr lang="en-US" altLang="zh-CN" dirty="0">
                <a:sym typeface="微软雅黑" panose="020B0503020204020204" pitchFamily="34" charset="-122"/>
              </a:rPr>
              <a:t>(2017). </a:t>
            </a:r>
            <a:r>
              <a:rPr lang="zh-CN" altLang="en-US" dirty="0">
                <a:sym typeface="微软雅黑" panose="020B0503020204020204" pitchFamily="34" charset="-122"/>
              </a:rPr>
              <a:t>中华耳鼻咽喉头颈外科杂志</a:t>
            </a:r>
            <a:r>
              <a:rPr lang="en-US" altLang="zh-CN" dirty="0">
                <a:sym typeface="微软雅黑" panose="020B0503020204020204" pitchFamily="34" charset="-122"/>
              </a:rPr>
              <a:t>,2017,52(03):167-172. </a:t>
            </a:r>
          </a:p>
        </p:txBody>
      </p:sp>
      <p:sp>
        <p:nvSpPr>
          <p:cNvPr id="17" name="同侧圆角矩形 77">
            <a:extLst>
              <a:ext uri="{FF2B5EF4-FFF2-40B4-BE49-F238E27FC236}">
                <a16:creationId xmlns:a16="http://schemas.microsoft.com/office/drawing/2014/main" id="{27E38C18-30BC-7E5D-69E6-6B32FDFB543D}"/>
              </a:ext>
            </a:extLst>
          </p:cNvPr>
          <p:cNvSpPr/>
          <p:nvPr/>
        </p:nvSpPr>
        <p:spPr>
          <a:xfrm rot="16200000">
            <a:off x="-320958" y="3509551"/>
            <a:ext cx="3466685" cy="618643"/>
          </a:xfrm>
          <a:prstGeom prst="round2SameRect">
            <a:avLst>
              <a:gd name="adj1" fmla="val 38107"/>
              <a:gd name="adj2" fmla="val 0"/>
            </a:avLst>
          </a:prstGeom>
          <a:gradFill>
            <a:gsLst>
              <a:gs pos="0">
                <a:schemeClr val="bg1">
                  <a:lumMod val="50000"/>
                </a:schemeClr>
              </a:gs>
              <a:gs pos="100000">
                <a:schemeClr val="bg1">
                  <a:lumMod val="75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8" name="同侧圆角矩形 77">
            <a:extLst>
              <a:ext uri="{FF2B5EF4-FFF2-40B4-BE49-F238E27FC236}">
                <a16:creationId xmlns:a16="http://schemas.microsoft.com/office/drawing/2014/main" id="{72015A1D-96E6-CFC0-C6BA-52D93D42B074}"/>
              </a:ext>
            </a:extLst>
          </p:cNvPr>
          <p:cNvSpPr/>
          <p:nvPr/>
        </p:nvSpPr>
        <p:spPr>
          <a:xfrm rot="16200000">
            <a:off x="1106379" y="1412486"/>
            <a:ext cx="612000" cy="618642"/>
          </a:xfrm>
          <a:prstGeom prst="round2SameRect">
            <a:avLst>
              <a:gd name="adj1" fmla="val 27414"/>
              <a:gd name="adj2" fmla="val 0"/>
            </a:avLst>
          </a:prstGeom>
          <a:gradFill flip="none" rotWithShape="1">
            <a:gsLst>
              <a:gs pos="0">
                <a:srgbClr val="008D38"/>
              </a:gs>
              <a:gs pos="100000">
                <a:srgbClr val="70AD47"/>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endParaRPr lang="en-US" altLang="zh-CN" sz="1600" b="1"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sp>
        <p:nvSpPr>
          <p:cNvPr id="8" name="矩形: 圆角 7">
            <a:extLst>
              <a:ext uri="{FF2B5EF4-FFF2-40B4-BE49-F238E27FC236}">
                <a16:creationId xmlns:a16="http://schemas.microsoft.com/office/drawing/2014/main" id="{8FDCF1B2-00D3-4E2E-CC9E-8A35594164B0}"/>
              </a:ext>
            </a:extLst>
          </p:cNvPr>
          <p:cNvSpPr/>
          <p:nvPr/>
        </p:nvSpPr>
        <p:spPr>
          <a:xfrm flipH="1">
            <a:off x="1743145" y="2085531"/>
            <a:ext cx="9610191" cy="3466684"/>
          </a:xfrm>
          <a:prstGeom prst="roundRect">
            <a:avLst>
              <a:gd name="adj" fmla="val 1819"/>
            </a:avLst>
          </a:prstGeom>
          <a:gradFill flip="none" rotWithShape="1">
            <a:gsLst>
              <a:gs pos="0">
                <a:srgbClr val="F2F2F2">
                  <a:alpha val="0"/>
                </a:srgbClr>
              </a:gs>
              <a:gs pos="100000">
                <a:srgbClr val="F2F2F2"/>
              </a:gs>
            </a:gsLst>
            <a:lin ang="0" scaled="1"/>
            <a:tileRect/>
          </a:gra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矩形: 圆角 8">
            <a:extLst>
              <a:ext uri="{FF2B5EF4-FFF2-40B4-BE49-F238E27FC236}">
                <a16:creationId xmlns:a16="http://schemas.microsoft.com/office/drawing/2014/main" id="{8211C4B9-E69C-5B91-2FD5-B5442064EA6D}"/>
              </a:ext>
            </a:extLst>
          </p:cNvPr>
          <p:cNvSpPr/>
          <p:nvPr/>
        </p:nvSpPr>
        <p:spPr>
          <a:xfrm>
            <a:off x="1902232" y="2197457"/>
            <a:ext cx="1860918" cy="360000"/>
          </a:xfrm>
          <a:prstGeom prst="roundRect">
            <a:avLst>
              <a:gd name="adj" fmla="val 50000"/>
            </a:avLst>
          </a:prstGeom>
          <a:solidFill>
            <a:srgbClr val="D9D9D9"/>
          </a:solidFill>
          <a:ln>
            <a:noFill/>
          </a:ln>
          <a:effectLst>
            <a:glow rad="63500">
              <a:srgbClr val="E4F1EA">
                <a:alpha val="40000"/>
              </a:srgb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500" dirty="0">
              <a:solidFill>
                <a:schemeClr val="tx1"/>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sp>
        <p:nvSpPr>
          <p:cNvPr id="10" name="矩形: 圆角 9">
            <a:extLst>
              <a:ext uri="{FF2B5EF4-FFF2-40B4-BE49-F238E27FC236}">
                <a16:creationId xmlns:a16="http://schemas.microsoft.com/office/drawing/2014/main" id="{E8252BEC-281D-EFDC-2DB7-8F5718D6C292}"/>
              </a:ext>
            </a:extLst>
          </p:cNvPr>
          <p:cNvSpPr/>
          <p:nvPr/>
        </p:nvSpPr>
        <p:spPr>
          <a:xfrm>
            <a:off x="1902232" y="2907869"/>
            <a:ext cx="1860918" cy="360000"/>
          </a:xfrm>
          <a:prstGeom prst="roundRect">
            <a:avLst>
              <a:gd name="adj" fmla="val 50000"/>
            </a:avLst>
          </a:prstGeom>
          <a:solidFill>
            <a:srgbClr val="D9D9D9"/>
          </a:solidFill>
          <a:ln>
            <a:noFill/>
          </a:ln>
          <a:effectLst>
            <a:glow rad="63500">
              <a:srgbClr val="E4F1EA">
                <a:alpha val="40000"/>
              </a:srgb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500" dirty="0">
              <a:solidFill>
                <a:schemeClr val="tx1"/>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sp>
        <p:nvSpPr>
          <p:cNvPr id="11" name="矩形: 圆角 10">
            <a:extLst>
              <a:ext uri="{FF2B5EF4-FFF2-40B4-BE49-F238E27FC236}">
                <a16:creationId xmlns:a16="http://schemas.microsoft.com/office/drawing/2014/main" id="{880FCC1E-99D9-312F-D65D-9738796455B4}"/>
              </a:ext>
            </a:extLst>
          </p:cNvPr>
          <p:cNvSpPr/>
          <p:nvPr/>
        </p:nvSpPr>
        <p:spPr>
          <a:xfrm>
            <a:off x="1902232" y="3575751"/>
            <a:ext cx="1860918" cy="360000"/>
          </a:xfrm>
          <a:prstGeom prst="roundRect">
            <a:avLst>
              <a:gd name="adj" fmla="val 50000"/>
            </a:avLst>
          </a:prstGeom>
          <a:solidFill>
            <a:srgbClr val="D9D9D9"/>
          </a:solidFill>
          <a:ln>
            <a:noFill/>
          </a:ln>
          <a:effectLst>
            <a:glow rad="63500">
              <a:srgbClr val="E4F1EA">
                <a:alpha val="40000"/>
              </a:srgb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500" dirty="0">
              <a:solidFill>
                <a:schemeClr val="tx1"/>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sp>
        <p:nvSpPr>
          <p:cNvPr id="12" name="矩形: 圆角 11">
            <a:extLst>
              <a:ext uri="{FF2B5EF4-FFF2-40B4-BE49-F238E27FC236}">
                <a16:creationId xmlns:a16="http://schemas.microsoft.com/office/drawing/2014/main" id="{604B2A78-12F1-C66D-B33D-2EB517BA0FC1}"/>
              </a:ext>
            </a:extLst>
          </p:cNvPr>
          <p:cNvSpPr/>
          <p:nvPr/>
        </p:nvSpPr>
        <p:spPr>
          <a:xfrm>
            <a:off x="1902232" y="4062876"/>
            <a:ext cx="1860918" cy="360000"/>
          </a:xfrm>
          <a:prstGeom prst="roundRect">
            <a:avLst>
              <a:gd name="adj" fmla="val 50000"/>
            </a:avLst>
          </a:prstGeom>
          <a:solidFill>
            <a:srgbClr val="D9D9D9"/>
          </a:solidFill>
          <a:ln>
            <a:noFill/>
          </a:ln>
          <a:effectLst>
            <a:glow rad="63500">
              <a:srgbClr val="E4F1EA">
                <a:alpha val="40000"/>
              </a:srgb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500" dirty="0">
              <a:solidFill>
                <a:schemeClr val="tx1"/>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sp>
        <p:nvSpPr>
          <p:cNvPr id="13" name="矩形: 圆角 12">
            <a:extLst>
              <a:ext uri="{FF2B5EF4-FFF2-40B4-BE49-F238E27FC236}">
                <a16:creationId xmlns:a16="http://schemas.microsoft.com/office/drawing/2014/main" id="{34647D60-C91D-9454-FD9F-E3F7902FC564}"/>
              </a:ext>
            </a:extLst>
          </p:cNvPr>
          <p:cNvSpPr/>
          <p:nvPr/>
        </p:nvSpPr>
        <p:spPr>
          <a:xfrm>
            <a:off x="1902232" y="4560632"/>
            <a:ext cx="1860918" cy="360000"/>
          </a:xfrm>
          <a:prstGeom prst="roundRect">
            <a:avLst>
              <a:gd name="adj" fmla="val 50000"/>
            </a:avLst>
          </a:prstGeom>
          <a:solidFill>
            <a:srgbClr val="D9D9D9"/>
          </a:solidFill>
          <a:ln>
            <a:noFill/>
          </a:ln>
          <a:effectLst>
            <a:glow rad="63500">
              <a:srgbClr val="E4F1EA">
                <a:alpha val="40000"/>
              </a:srgb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500" dirty="0">
              <a:solidFill>
                <a:schemeClr val="tx1"/>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sp>
        <p:nvSpPr>
          <p:cNvPr id="14" name="矩形: 圆角 13">
            <a:extLst>
              <a:ext uri="{FF2B5EF4-FFF2-40B4-BE49-F238E27FC236}">
                <a16:creationId xmlns:a16="http://schemas.microsoft.com/office/drawing/2014/main" id="{FC694195-B6BA-C03F-BED2-DF0D9AD1B213}"/>
              </a:ext>
            </a:extLst>
          </p:cNvPr>
          <p:cNvSpPr/>
          <p:nvPr/>
        </p:nvSpPr>
        <p:spPr>
          <a:xfrm>
            <a:off x="1902232" y="5058389"/>
            <a:ext cx="1860918" cy="360000"/>
          </a:xfrm>
          <a:prstGeom prst="roundRect">
            <a:avLst>
              <a:gd name="adj" fmla="val 50000"/>
            </a:avLst>
          </a:prstGeom>
          <a:solidFill>
            <a:srgbClr val="D9D9D9"/>
          </a:solidFill>
          <a:ln>
            <a:noFill/>
          </a:ln>
          <a:effectLst>
            <a:glow rad="63500">
              <a:srgbClr val="E4F1EA">
                <a:alpha val="40000"/>
              </a:srgb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500" dirty="0">
              <a:solidFill>
                <a:schemeClr val="tx1"/>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sp>
        <p:nvSpPr>
          <p:cNvPr id="15" name="矩形: 圆角 14">
            <a:extLst>
              <a:ext uri="{FF2B5EF4-FFF2-40B4-BE49-F238E27FC236}">
                <a16:creationId xmlns:a16="http://schemas.microsoft.com/office/drawing/2014/main" id="{E5CBA218-C6F7-E3DC-5601-C7FAD7E57DD7}"/>
              </a:ext>
            </a:extLst>
          </p:cNvPr>
          <p:cNvSpPr/>
          <p:nvPr/>
        </p:nvSpPr>
        <p:spPr>
          <a:xfrm flipH="1">
            <a:off x="1743147" y="1422453"/>
            <a:ext cx="9610189" cy="598706"/>
          </a:xfrm>
          <a:prstGeom prst="roundRect">
            <a:avLst>
              <a:gd name="adj" fmla="val 1819"/>
            </a:avLst>
          </a:prstGeom>
          <a:gradFill>
            <a:gsLst>
              <a:gs pos="0">
                <a:srgbClr val="F3FAF3">
                  <a:alpha val="0"/>
                </a:srgbClr>
              </a:gs>
              <a:gs pos="100000">
                <a:srgbClr val="F3FAF3"/>
              </a:gs>
            </a:gsLst>
            <a:lin ang="0" scaled="1"/>
          </a:gra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9" name="组合 18">
            <a:extLst>
              <a:ext uri="{FF2B5EF4-FFF2-40B4-BE49-F238E27FC236}">
                <a16:creationId xmlns:a16="http://schemas.microsoft.com/office/drawing/2014/main" id="{4C29B2C4-18A9-D5FD-3BCE-A7430D8B1EF7}"/>
              </a:ext>
            </a:extLst>
          </p:cNvPr>
          <p:cNvGrpSpPr/>
          <p:nvPr/>
        </p:nvGrpSpPr>
        <p:grpSpPr>
          <a:xfrm>
            <a:off x="1902232" y="1541806"/>
            <a:ext cx="5891421" cy="360000"/>
            <a:chOff x="1902232" y="1541806"/>
            <a:chExt cx="5891421" cy="360000"/>
          </a:xfrm>
          <a:solidFill>
            <a:srgbClr val="E2F0D9"/>
          </a:solidFill>
        </p:grpSpPr>
        <p:sp>
          <p:nvSpPr>
            <p:cNvPr id="16" name="矩形: 圆角 15">
              <a:extLst>
                <a:ext uri="{FF2B5EF4-FFF2-40B4-BE49-F238E27FC236}">
                  <a16:creationId xmlns:a16="http://schemas.microsoft.com/office/drawing/2014/main" id="{56ADCB0B-23CC-47BE-4E51-20902D72243E}"/>
                </a:ext>
              </a:extLst>
            </p:cNvPr>
            <p:cNvSpPr/>
            <p:nvPr/>
          </p:nvSpPr>
          <p:spPr>
            <a:xfrm>
              <a:off x="1902232" y="1541806"/>
              <a:ext cx="1860918" cy="360000"/>
            </a:xfrm>
            <a:prstGeom prst="roundRect">
              <a:avLst>
                <a:gd name="adj" fmla="val 50000"/>
              </a:avLst>
            </a:prstGeom>
            <a:grpFill/>
            <a:ln>
              <a:noFill/>
            </a:ln>
            <a:effectLst>
              <a:glow rad="63500">
                <a:srgbClr val="E4F1EA">
                  <a:alpha val="40000"/>
                </a:srgb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500" dirty="0">
                <a:solidFill>
                  <a:schemeClr val="tx1"/>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sp>
          <p:nvSpPr>
            <p:cNvPr id="25" name="矩形: 圆角 24">
              <a:extLst>
                <a:ext uri="{FF2B5EF4-FFF2-40B4-BE49-F238E27FC236}">
                  <a16:creationId xmlns:a16="http://schemas.microsoft.com/office/drawing/2014/main" id="{158D37D3-3E36-CC14-4F2F-300265D6C4C6}"/>
                </a:ext>
              </a:extLst>
            </p:cNvPr>
            <p:cNvSpPr/>
            <p:nvPr/>
          </p:nvSpPr>
          <p:spPr>
            <a:xfrm>
              <a:off x="3917484" y="1541806"/>
              <a:ext cx="1860918" cy="360000"/>
            </a:xfrm>
            <a:prstGeom prst="roundRect">
              <a:avLst>
                <a:gd name="adj" fmla="val 50000"/>
              </a:avLst>
            </a:prstGeom>
            <a:grpFill/>
            <a:ln>
              <a:noFill/>
            </a:ln>
            <a:effectLst>
              <a:glow rad="63500">
                <a:srgbClr val="E4F1EA">
                  <a:alpha val="40000"/>
                </a:srgb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500" dirty="0">
                <a:solidFill>
                  <a:schemeClr val="tx1"/>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sp>
          <p:nvSpPr>
            <p:cNvPr id="26" name="矩形: 圆角 25">
              <a:extLst>
                <a:ext uri="{FF2B5EF4-FFF2-40B4-BE49-F238E27FC236}">
                  <a16:creationId xmlns:a16="http://schemas.microsoft.com/office/drawing/2014/main" id="{6D6A24D3-B9B7-566E-36B4-14FE95732D2C}"/>
                </a:ext>
              </a:extLst>
            </p:cNvPr>
            <p:cNvSpPr/>
            <p:nvPr/>
          </p:nvSpPr>
          <p:spPr>
            <a:xfrm>
              <a:off x="5932735" y="1541806"/>
              <a:ext cx="1860918" cy="360000"/>
            </a:xfrm>
            <a:prstGeom prst="roundRect">
              <a:avLst>
                <a:gd name="adj" fmla="val 50000"/>
              </a:avLst>
            </a:prstGeom>
            <a:grpFill/>
            <a:ln>
              <a:noFill/>
            </a:ln>
            <a:effectLst>
              <a:glow rad="63500">
                <a:srgbClr val="E4F1EA">
                  <a:alpha val="40000"/>
                </a:srgb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500" dirty="0">
                <a:solidFill>
                  <a:schemeClr val="tx1"/>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grpSp>
      <p:graphicFrame>
        <p:nvGraphicFramePr>
          <p:cNvPr id="28" name="表格 27">
            <a:extLst>
              <a:ext uri="{FF2B5EF4-FFF2-40B4-BE49-F238E27FC236}">
                <a16:creationId xmlns:a16="http://schemas.microsoft.com/office/drawing/2014/main" id="{5B4E1982-EA26-19F9-76D6-5E5E921128A4}"/>
              </a:ext>
            </a:extLst>
          </p:cNvPr>
          <p:cNvGraphicFramePr>
            <a:graphicFrameLocks noGrp="1"/>
          </p:cNvGraphicFramePr>
          <p:nvPr>
            <p:extLst>
              <p:ext uri="{D42A27DB-BD31-4B8C-83A1-F6EECF244321}">
                <p14:modId xmlns:p14="http://schemas.microsoft.com/office/powerpoint/2010/main" val="1242743302"/>
              </p:ext>
            </p:extLst>
          </p:nvPr>
        </p:nvGraphicFramePr>
        <p:xfrm>
          <a:off x="1061662" y="1293085"/>
          <a:ext cx="9843746" cy="4196193"/>
        </p:xfrm>
        <a:graphic>
          <a:graphicData uri="http://schemas.openxmlformats.org/drawingml/2006/table">
            <a:tbl>
              <a:tblPr firstRow="1" bandRow="1">
                <a:tableStyleId>{5940675A-B579-460E-94D1-54222C63F5DA}</a:tableStyleId>
              </a:tblPr>
              <a:tblGrid>
                <a:gridCol w="725835">
                  <a:extLst>
                    <a:ext uri="{9D8B030D-6E8A-4147-A177-3AD203B41FA5}">
                      <a16:colId xmlns:a16="http://schemas.microsoft.com/office/drawing/2014/main" val="2115554076"/>
                    </a:ext>
                  </a:extLst>
                </a:gridCol>
                <a:gridCol w="252000">
                  <a:extLst>
                    <a:ext uri="{9D8B030D-6E8A-4147-A177-3AD203B41FA5}">
                      <a16:colId xmlns:a16="http://schemas.microsoft.com/office/drawing/2014/main" val="4254712201"/>
                    </a:ext>
                  </a:extLst>
                </a:gridCol>
                <a:gridCol w="2025911">
                  <a:extLst>
                    <a:ext uri="{9D8B030D-6E8A-4147-A177-3AD203B41FA5}">
                      <a16:colId xmlns:a16="http://schemas.microsoft.com/office/drawing/2014/main" val="3894926322"/>
                    </a:ext>
                  </a:extLst>
                </a:gridCol>
                <a:gridCol w="6840000">
                  <a:extLst>
                    <a:ext uri="{9D8B030D-6E8A-4147-A177-3AD203B41FA5}">
                      <a16:colId xmlns:a16="http://schemas.microsoft.com/office/drawing/2014/main" val="1392792970"/>
                    </a:ext>
                  </a:extLst>
                </a:gridCol>
              </a:tblGrid>
              <a:tr h="849901">
                <a:tc>
                  <a:txBody>
                    <a:bodyPr/>
                    <a:lstStyle/>
                    <a:p>
                      <a:pPr algn="ctr"/>
                      <a:r>
                        <a:rPr lang="zh-CN" altLang="en-US" sz="1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微软雅黑" panose="020B0503020204020204" pitchFamily="34" charset="-122"/>
                        </a:rPr>
                        <a:t>基本检查</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zh-CN" altLang="en-US" sz="1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gridSpan="2">
                  <a:txBody>
                    <a:bodyPr/>
                    <a:lstStyle/>
                    <a:p>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     耳镜检查                   </a:t>
                      </a:r>
                      <a:r>
                        <a:rPr lang="zh-CN" altLang="en-US" sz="1600" b="1" kern="0" dirty="0">
                          <a:solidFill>
                            <a:schemeClr val="accent1"/>
                          </a:solidFill>
                          <a:effectLst>
                            <a:glow rad="127000">
                              <a:prstClr val="white"/>
                            </a:glow>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纯音测听</a:t>
                      </a:r>
                      <a:r>
                        <a:rPr lang="zh-CN" altLang="en-US" sz="16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声导抗检查</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zh-CN" altLang="en-US" dirty="0"/>
                    </a:p>
                  </a:txBody>
                  <a:tcPr/>
                </a:tc>
                <a:extLst>
                  <a:ext uri="{0D108BD9-81ED-4DB2-BD59-A6C34878D82A}">
                    <a16:rowId xmlns:a16="http://schemas.microsoft.com/office/drawing/2014/main" val="945633104"/>
                  </a:ext>
                </a:extLst>
              </a:tr>
              <a:tr h="492048">
                <a:tc rowSpan="6">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微软雅黑" panose="020B0503020204020204" pitchFamily="34" charset="-122"/>
                        </a:rPr>
                        <a:t>根据情况可以选择</a:t>
                      </a:r>
                      <a:endParaRPr lang="en-US" altLang="zh-CN" sz="1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微软雅黑" panose="020B0503020204020204" pitchFamily="34" charset="-122"/>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微软雅黑" panose="020B0503020204020204" pitchFamily="34" charset="-122"/>
                        </a:rPr>
                        <a:t>的</a:t>
                      </a:r>
                      <a:endParaRPr lang="en-US" altLang="zh-CN" sz="1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微软雅黑" panose="020B0503020204020204" pitchFamily="34" charset="-122"/>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微软雅黑" panose="020B0503020204020204" pitchFamily="34" charset="-122"/>
                        </a:rPr>
                        <a:t>检查项目</a:t>
                      </a:r>
                      <a:endParaRPr lang="en-US" altLang="zh-CN" sz="1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rowSpan="6">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altLang="zh-CN" sz="1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a:r>
                        <a:rPr lang="en-US" altLang="zh-CN" sz="1600" dirty="0">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听力学检查</a:t>
                      </a:r>
                      <a:endParaRPr lang="en-US" altLang="zh-CN" sz="1600" dirty="0">
                        <a:latin typeface="微软雅黑" panose="020B0503020204020204" pitchFamily="34" charset="-122"/>
                        <a:ea typeface="微软雅黑" panose="020B0503020204020204" pitchFamily="34" charset="-122"/>
                        <a:sym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脱水剂试验、耳蜗电图、耳声发射</a:t>
                      </a:r>
                      <a:r>
                        <a:rPr lang="en-US" altLang="zh-CN" sz="1400" dirty="0">
                          <a:latin typeface="微软雅黑" panose="020B0503020204020204" pitchFamily="34" charset="-122"/>
                          <a:ea typeface="微软雅黑" panose="020B0503020204020204" pitchFamily="34" charset="-122"/>
                          <a:sym typeface="微软雅黑" panose="020B0503020204020204" pitchFamily="34" charset="-122"/>
                        </a:rPr>
                        <a:t>(OAE)</a:t>
                      </a: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、听性脑干反应</a:t>
                      </a:r>
                      <a:r>
                        <a:rPr lang="en-US" altLang="zh-CN" sz="1400" dirty="0">
                          <a:latin typeface="微软雅黑" panose="020B0503020204020204" pitchFamily="34" charset="-122"/>
                          <a:ea typeface="微软雅黑" panose="020B0503020204020204" pitchFamily="34" charset="-122"/>
                          <a:sym typeface="微软雅黑" panose="020B0503020204020204" pitchFamily="34" charset="-122"/>
                        </a:rPr>
                        <a:t>(ABR)</a:t>
                      </a: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等</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65148598"/>
                  </a:ext>
                </a:extLst>
              </a:tr>
              <a:tr h="886052">
                <a:tc vMerge="1">
                  <a:txBody>
                    <a:bodyPr/>
                    <a:lstStyle/>
                    <a:p>
                      <a:endParaRPr lang="zh-CN" altLang="en-US" sz="1600" dirty="0"/>
                    </a:p>
                  </a:txBody>
                  <a:tcPr/>
                </a:tc>
                <a:tc vMerge="1">
                  <a:txBody>
                    <a:bodyPr/>
                    <a:lstStyle/>
                    <a:p>
                      <a:endParaRPr lang="zh-CN" altLang="en-US"/>
                    </a:p>
                  </a:txBody>
                  <a:tcPr/>
                </a:tc>
                <a:tc>
                  <a:txBody>
                    <a:bodyPr/>
                    <a:lstStyle/>
                    <a:p>
                      <a:pPr algn="l"/>
                      <a:r>
                        <a:rPr lang="en-US" altLang="zh-CN" sz="1600" dirty="0">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前庭功能检查</a:t>
                      </a:r>
                      <a:endParaRPr lang="en-US" altLang="zh-CN" sz="1600" dirty="0">
                        <a:latin typeface="微软雅黑" panose="020B0503020204020204" pitchFamily="34" charset="-122"/>
                        <a:ea typeface="微软雅黑" panose="020B0503020204020204" pitchFamily="34" charset="-122"/>
                        <a:sym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自发性眼震、凝视眼震、视动、平稳跟踪、扫视、位置试验、冷热试验、旋转试验、摇头试验、头脉冲试验、前庭自旋转试验、前庭诱发肌源性电位</a:t>
                      </a:r>
                      <a:r>
                        <a:rPr lang="en-US" altLang="zh-CN" sz="1400" dirty="0">
                          <a:latin typeface="微软雅黑" panose="020B0503020204020204" pitchFamily="34" charset="-122"/>
                          <a:ea typeface="微软雅黑" panose="020B0503020204020204" pitchFamily="34" charset="-122"/>
                          <a:sym typeface="微软雅黑" panose="020B0503020204020204" pitchFamily="34" charset="-122"/>
                        </a:rPr>
                        <a:t>(VEMP)</a:t>
                      </a: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、主观垂直视觉</a:t>
                      </a:r>
                      <a:r>
                        <a:rPr lang="en-US" altLang="zh-CN" sz="14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主观水平视觉等</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145147132"/>
                  </a:ext>
                </a:extLst>
              </a:tr>
              <a:tr h="492048">
                <a:tc vMerge="1">
                  <a:txBody>
                    <a:bodyPr/>
                    <a:lstStyle/>
                    <a:p>
                      <a:endParaRPr lang="zh-CN" altLang="en-US" sz="1600"/>
                    </a:p>
                  </a:txBody>
                  <a:tcPr/>
                </a:tc>
                <a:tc vMerge="1">
                  <a:txBody>
                    <a:bodyPr/>
                    <a:lstStyle/>
                    <a:p>
                      <a:endParaRPr lang="zh-CN" altLang="en-US"/>
                    </a:p>
                  </a:txBody>
                  <a:tcPr/>
                </a:tc>
                <a:tc>
                  <a:txBody>
                    <a:bodyPr/>
                    <a:lstStyle/>
                    <a:p>
                      <a:pPr algn="l"/>
                      <a:r>
                        <a:rPr lang="en-US" altLang="zh-CN" sz="1600" dirty="0">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平衡功能检查</a:t>
                      </a:r>
                      <a:endParaRPr lang="en-US" altLang="zh-CN" sz="1600" dirty="0">
                        <a:latin typeface="微软雅黑" panose="020B0503020204020204" pitchFamily="34" charset="-122"/>
                        <a:ea typeface="微软雅黑" panose="020B0503020204020204" pitchFamily="34" charset="-122"/>
                        <a:sym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静态或动态姿势描记、平衡感觉整合能力测试以及步态评价等</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586269136"/>
                  </a:ext>
                </a:extLst>
              </a:tr>
              <a:tr h="492048">
                <a:tc vMerge="1">
                  <a:txBody>
                    <a:bodyPr/>
                    <a:lstStyle/>
                    <a:p>
                      <a:endParaRPr lang="zh-CN" altLang="en-US" sz="1600" dirty="0"/>
                    </a:p>
                  </a:txBody>
                  <a:tcPr/>
                </a:tc>
                <a:tc vMerge="1">
                  <a:txBody>
                    <a:bodyPr/>
                    <a:lstStyle/>
                    <a:p>
                      <a:endParaRPr lang="zh-CN" altLang="en-US"/>
                    </a:p>
                  </a:txBody>
                  <a:tcPr/>
                </a:tc>
                <a:tc>
                  <a:txBody>
                    <a:bodyPr/>
                    <a:lstStyle/>
                    <a:p>
                      <a:pPr algn="l"/>
                      <a:r>
                        <a:rPr lang="en-US" altLang="zh-CN" sz="1600" dirty="0">
                          <a:latin typeface="微软雅黑" panose="020B0503020204020204" pitchFamily="34" charset="-122"/>
                          <a:ea typeface="微软雅黑" panose="020B0503020204020204" pitchFamily="34" charset="-122"/>
                          <a:sym typeface="微软雅黑" panose="020B0503020204020204" pitchFamily="34" charset="-122"/>
                        </a:rPr>
                        <a:t>4.</a:t>
                      </a:r>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耳鸣检查</a:t>
                      </a:r>
                      <a:endParaRPr lang="en-US" altLang="zh-CN" sz="1600" dirty="0">
                        <a:latin typeface="微软雅黑" panose="020B0503020204020204" pitchFamily="34" charset="-122"/>
                        <a:ea typeface="微软雅黑" panose="020B0503020204020204" pitchFamily="34" charset="-122"/>
                        <a:sym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耳鸣声调及强度匹配检查</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212205989"/>
                  </a:ext>
                </a:extLst>
              </a:tr>
              <a:tr h="492048">
                <a:tc vMerge="1">
                  <a:txBody>
                    <a:bodyPr/>
                    <a:lstStyle/>
                    <a:p>
                      <a:endParaRPr lang="zh-CN" altLang="en-US"/>
                    </a:p>
                  </a:txBody>
                  <a:tcPr/>
                </a:tc>
                <a:tc vMerge="1">
                  <a:txBody>
                    <a:bodyPr/>
                    <a:lstStyle/>
                    <a:p>
                      <a:endParaRPr lang="zh-CN" altLang="en-US"/>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600" dirty="0">
                          <a:latin typeface="微软雅黑" panose="020B0503020204020204" pitchFamily="34" charset="-122"/>
                          <a:ea typeface="微软雅黑" panose="020B0503020204020204" pitchFamily="34" charset="-122"/>
                          <a:sym typeface="微软雅黑" panose="020B0503020204020204" pitchFamily="34" charset="-122"/>
                        </a:rPr>
                        <a:t>5.</a:t>
                      </a:r>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影像学检查</a:t>
                      </a:r>
                      <a:endParaRPr lang="en-US" altLang="zh-CN" sz="1600" dirty="0">
                        <a:latin typeface="微软雅黑" panose="020B0503020204020204" pitchFamily="34" charset="-122"/>
                        <a:ea typeface="微软雅黑" panose="020B0503020204020204" pitchFamily="34" charset="-122"/>
                        <a:sym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首选含内听道</a:t>
                      </a:r>
                      <a:r>
                        <a:rPr lang="en-US" altLang="zh-CN" sz="14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桥小脑角的颅脑</a:t>
                      </a:r>
                      <a:r>
                        <a:rPr lang="en-US" altLang="zh-CN" sz="1400" dirty="0">
                          <a:latin typeface="微软雅黑" panose="020B0503020204020204" pitchFamily="34" charset="-122"/>
                          <a:ea typeface="微软雅黑" panose="020B0503020204020204" pitchFamily="34" charset="-122"/>
                          <a:sym typeface="微软雅黑" panose="020B0503020204020204" pitchFamily="34" charset="-122"/>
                        </a:rPr>
                        <a:t>MRI</a:t>
                      </a: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，有条件者可行钆造影内耳膜迷路</a:t>
                      </a:r>
                      <a:r>
                        <a:rPr lang="en-US" altLang="zh-CN" sz="1400" dirty="0">
                          <a:latin typeface="微软雅黑" panose="020B0503020204020204" pitchFamily="34" charset="-122"/>
                          <a:ea typeface="微软雅黑" panose="020B0503020204020204" pitchFamily="34" charset="-122"/>
                          <a:sym typeface="微软雅黑" panose="020B0503020204020204" pitchFamily="34" charset="-122"/>
                        </a:rPr>
                        <a:t>MRI</a:t>
                      </a: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成像</a:t>
                      </a:r>
                      <a:endParaRPr lang="en-US" altLang="zh-CN" sz="1400" dirty="0">
                        <a:latin typeface="微软雅黑" panose="020B0503020204020204" pitchFamily="34" charset="-122"/>
                        <a:ea typeface="微软雅黑" panose="020B0503020204020204" pitchFamily="34" charset="-122"/>
                        <a:sym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427621046"/>
                  </a:ext>
                </a:extLst>
              </a:tr>
              <a:tr h="492048">
                <a:tc vMerge="1">
                  <a:txBody>
                    <a:bodyPr/>
                    <a:lstStyle/>
                    <a:p>
                      <a:endParaRPr lang="zh-CN" altLang="en-US" sz="1600" dirty="0"/>
                    </a:p>
                  </a:txBody>
                  <a:tcPr/>
                </a:tc>
                <a:tc vMerge="1">
                  <a:txBody>
                    <a:bodyPr/>
                    <a:lstStyle/>
                    <a:p>
                      <a:endParaRPr lang="zh-CN" altLang="en-US"/>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600" dirty="0">
                          <a:latin typeface="微软雅黑" panose="020B0503020204020204" pitchFamily="34" charset="-122"/>
                          <a:ea typeface="微软雅黑" panose="020B0503020204020204" pitchFamily="34" charset="-122"/>
                          <a:sym typeface="微软雅黑" panose="020B0503020204020204" pitchFamily="34" charset="-122"/>
                        </a:rPr>
                        <a:t>6.</a:t>
                      </a:r>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病因学检查</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免疫学检查、变应原检查、遗传学检查、内分泌功能检查等</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1466841"/>
                  </a:ext>
                </a:extLst>
              </a:tr>
            </a:tbl>
          </a:graphicData>
        </a:graphic>
      </p:graphicFrame>
      <p:sp>
        <p:nvSpPr>
          <p:cNvPr id="5" name="圆角矩形 4">
            <a:extLst>
              <a:ext uri="{FF2B5EF4-FFF2-40B4-BE49-F238E27FC236}">
                <a16:creationId xmlns:a16="http://schemas.microsoft.com/office/drawing/2014/main" id="{F59161F8-61FF-339B-4D88-3691378FA957}"/>
              </a:ext>
            </a:extLst>
          </p:cNvPr>
          <p:cNvSpPr/>
          <p:nvPr/>
        </p:nvSpPr>
        <p:spPr>
          <a:xfrm>
            <a:off x="268862" y="186802"/>
            <a:ext cx="99972"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圆角矩形 5">
            <a:extLst>
              <a:ext uri="{FF2B5EF4-FFF2-40B4-BE49-F238E27FC236}">
                <a16:creationId xmlns:a16="http://schemas.microsoft.com/office/drawing/2014/main" id="{25E0D3BC-3B32-5161-D1AB-0E97BE0AFA5B}"/>
              </a:ext>
            </a:extLst>
          </p:cNvPr>
          <p:cNvSpPr/>
          <p:nvPr/>
        </p:nvSpPr>
        <p:spPr>
          <a:xfrm>
            <a:off x="443250" y="186802"/>
            <a:ext cx="45719"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69331293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a:extLst>
              <a:ext uri="{FF2B5EF4-FFF2-40B4-BE49-F238E27FC236}">
                <a16:creationId xmlns:a16="http://schemas.microsoft.com/office/drawing/2014/main" id="{09964C3A-9FB9-928A-52C6-06249464DE27}"/>
              </a:ext>
            </a:extLst>
          </p:cNvPr>
          <p:cNvSpPr/>
          <p:nvPr/>
        </p:nvSpPr>
        <p:spPr>
          <a:xfrm>
            <a:off x="100968" y="193099"/>
            <a:ext cx="10236212" cy="709704"/>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5" name="组合 4">
            <a:extLst>
              <a:ext uri="{FF2B5EF4-FFF2-40B4-BE49-F238E27FC236}">
                <a16:creationId xmlns:a16="http://schemas.microsoft.com/office/drawing/2014/main" id="{9B077D66-B96D-0744-D53B-9EE42B552526}"/>
              </a:ext>
            </a:extLst>
          </p:cNvPr>
          <p:cNvGrpSpPr/>
          <p:nvPr/>
        </p:nvGrpSpPr>
        <p:grpSpPr>
          <a:xfrm>
            <a:off x="6096000" y="1052735"/>
            <a:ext cx="5168592" cy="4680519"/>
            <a:chOff x="6609388" y="1919845"/>
            <a:chExt cx="4752000" cy="4680519"/>
          </a:xfrm>
        </p:grpSpPr>
        <p:sp>
          <p:nvSpPr>
            <p:cNvPr id="6" name="矩形 5">
              <a:extLst>
                <a:ext uri="{FF2B5EF4-FFF2-40B4-BE49-F238E27FC236}">
                  <a16:creationId xmlns:a16="http://schemas.microsoft.com/office/drawing/2014/main" id="{E08FF765-80D2-7594-7A6B-D7EB5555969C}"/>
                </a:ext>
              </a:extLst>
            </p:cNvPr>
            <p:cNvSpPr/>
            <p:nvPr/>
          </p:nvSpPr>
          <p:spPr>
            <a:xfrm>
              <a:off x="6609388" y="3237444"/>
              <a:ext cx="4752000" cy="3362920"/>
            </a:xfrm>
            <a:prstGeom prst="rect">
              <a:avLst/>
            </a:prstGeom>
            <a:solidFill>
              <a:sysClr val="window" lastClr="FFFFFF">
                <a:lumMod val="9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矩形 6">
              <a:extLst>
                <a:ext uri="{FF2B5EF4-FFF2-40B4-BE49-F238E27FC236}">
                  <a16:creationId xmlns:a16="http://schemas.microsoft.com/office/drawing/2014/main" id="{242571FE-3730-A471-19E5-DDF2FC3F1CD5}"/>
                </a:ext>
              </a:extLst>
            </p:cNvPr>
            <p:cNvSpPr/>
            <p:nvPr/>
          </p:nvSpPr>
          <p:spPr>
            <a:xfrm>
              <a:off x="6609388" y="2296538"/>
              <a:ext cx="4752000" cy="940906"/>
            </a:xfrm>
            <a:prstGeom prst="rect">
              <a:avLst/>
            </a:prstGeom>
            <a:solidFill>
              <a:srgbClr val="E2F0D9"/>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同侧圆角矩形 59">
              <a:extLst>
                <a:ext uri="{FF2B5EF4-FFF2-40B4-BE49-F238E27FC236}">
                  <a16:creationId xmlns:a16="http://schemas.microsoft.com/office/drawing/2014/main" id="{94CA139A-0A64-C386-AC49-D89968021BCC}"/>
                </a:ext>
              </a:extLst>
            </p:cNvPr>
            <p:cNvSpPr/>
            <p:nvPr/>
          </p:nvSpPr>
          <p:spPr>
            <a:xfrm>
              <a:off x="6609388" y="1919845"/>
              <a:ext cx="4752000" cy="460825"/>
            </a:xfrm>
            <a:prstGeom prst="round2SameRect">
              <a:avLst>
                <a:gd name="adj1" fmla="val 45150"/>
                <a:gd name="adj2" fmla="val 0"/>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altLang="zh-CN" b="1" baseline="30000" dirty="0">
                <a:solidFill>
                  <a:srgbClr val="E0B72D"/>
                </a:solidFill>
                <a:effectLst>
                  <a:glow rad="127000">
                    <a:prstClr val="white"/>
                  </a:glow>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2" name="等腰三角形 21">
            <a:extLst>
              <a:ext uri="{FF2B5EF4-FFF2-40B4-BE49-F238E27FC236}">
                <a16:creationId xmlns:a16="http://schemas.microsoft.com/office/drawing/2014/main" id="{C01F648D-B247-3FC6-2FB1-1A08EA656AB9}"/>
              </a:ext>
            </a:extLst>
          </p:cNvPr>
          <p:cNvSpPr/>
          <p:nvPr/>
        </p:nvSpPr>
        <p:spPr>
          <a:xfrm rot="10800000">
            <a:off x="8570141" y="1514929"/>
            <a:ext cx="220311" cy="144016"/>
          </a:xfrm>
          <a:prstGeom prst="triangl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内容占位符 16">
            <a:extLst>
              <a:ext uri="{FF2B5EF4-FFF2-40B4-BE49-F238E27FC236}">
                <a16:creationId xmlns:a16="http://schemas.microsoft.com/office/drawing/2014/main" id="{5A95A419-BD4F-8E9C-CA1A-8B9F3EECB4F7}"/>
              </a:ext>
            </a:extLst>
          </p:cNvPr>
          <p:cNvSpPr txBox="1">
            <a:spLocks/>
          </p:cNvSpPr>
          <p:nvPr/>
        </p:nvSpPr>
        <p:spPr>
          <a:xfrm>
            <a:off x="6358141" y="1085637"/>
            <a:ext cx="4648114" cy="460825"/>
          </a:xfrm>
          <a:prstGeom prst="rect">
            <a:avLst/>
          </a:prstGeom>
        </p:spPr>
        <p:txBody>
          <a:bodyPr vert="horz" lIns="91440" tIns="45720" rIns="91440" bIns="45720" rtlCol="0">
            <a:noAutofit/>
          </a:bodyPr>
          <a:lstStyle>
            <a:lvl1pPr marL="228600" indent="-228600" algn="l" defTabSz="914400" rtl="0" eaLnBrk="1" latinLnBrk="0" hangingPunct="1">
              <a:lnSpc>
                <a:spcPct val="120000"/>
              </a:lnSpc>
              <a:spcBef>
                <a:spcPts val="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10000"/>
              </a:lnSpc>
              <a:buNone/>
            </a:pPr>
            <a:r>
              <a:rPr lang="en-US" altLang="zh-CN" b="1" dirty="0">
                <a:solidFill>
                  <a:srgbClr val="C00000"/>
                </a:solidFill>
                <a:effectLst>
                  <a:glow rad="127000">
                    <a:prstClr val="white"/>
                  </a:glow>
                  <a:outerShdw blurRad="38100" dist="38100" dir="2700000" algn="tl">
                    <a:srgbClr val="000000">
                      <a:alpha val="43137"/>
                    </a:srgbClr>
                  </a:outerShdw>
                </a:effectLst>
                <a:sym typeface="微软雅黑" panose="020B0503020204020204" pitchFamily="34" charset="-122"/>
              </a:rPr>
              <a:t>MD</a:t>
            </a:r>
            <a:r>
              <a:rPr lang="zh-CN" altLang="en-US" b="1" dirty="0">
                <a:solidFill>
                  <a:srgbClr val="C00000"/>
                </a:solidFill>
                <a:effectLst>
                  <a:glow rad="127000">
                    <a:prstClr val="white"/>
                  </a:glow>
                  <a:outerShdw blurRad="38100" dist="38100" dir="2700000" algn="tl">
                    <a:srgbClr val="000000">
                      <a:alpha val="43137"/>
                    </a:srgbClr>
                  </a:outerShdw>
                </a:effectLst>
                <a:sym typeface="微软雅黑" panose="020B0503020204020204" pitchFamily="34" charset="-122"/>
              </a:rPr>
              <a:t>的临床诊断标准之一</a:t>
            </a:r>
            <a:r>
              <a:rPr lang="en-US" altLang="zh-CN" b="1" baseline="30000" dirty="0">
                <a:solidFill>
                  <a:srgbClr val="C00000"/>
                </a:solidFill>
                <a:effectLst>
                  <a:glow rad="127000">
                    <a:prstClr val="white"/>
                  </a:glow>
                  <a:outerShdw blurRad="38100" dist="38100" dir="2700000" algn="tl">
                    <a:srgbClr val="000000">
                      <a:alpha val="43137"/>
                    </a:srgbClr>
                  </a:outerShdw>
                </a:effectLst>
                <a:sym typeface="微软雅黑" panose="020B0503020204020204" pitchFamily="34" charset="-122"/>
              </a:rPr>
              <a:t>1</a:t>
            </a:r>
          </a:p>
        </p:txBody>
      </p:sp>
      <p:sp>
        <p:nvSpPr>
          <p:cNvPr id="2" name="标题 1">
            <a:extLst>
              <a:ext uri="{FF2B5EF4-FFF2-40B4-BE49-F238E27FC236}">
                <a16:creationId xmlns:a16="http://schemas.microsoft.com/office/drawing/2014/main" id="{5D06114D-6A44-5DF2-93BE-CEB772F1CA53}"/>
              </a:ext>
            </a:extLst>
          </p:cNvPr>
          <p:cNvSpPr>
            <a:spLocks noGrp="1"/>
          </p:cNvSpPr>
          <p:nvPr>
            <p:ph type="title"/>
          </p:nvPr>
        </p:nvSpPr>
        <p:spPr/>
        <p:txBody>
          <a:bodyPr/>
          <a:lstStyle/>
          <a:p>
            <a:r>
              <a:rPr lang="zh-CN" altLang="zh-CN" dirty="0">
                <a:solidFill>
                  <a:schemeClr val="bg1"/>
                </a:solidFill>
                <a:sym typeface="微软雅黑" panose="020B0503020204020204" pitchFamily="34" charset="-122"/>
              </a:rPr>
              <a:t>完成基本检查，优先捕捉感音神经性听力下降</a:t>
            </a:r>
            <a:endParaRPr lang="zh-CN" altLang="en-US" dirty="0">
              <a:solidFill>
                <a:schemeClr val="bg1"/>
              </a:solidFill>
              <a:sym typeface="微软雅黑" panose="020B0503020204020204" pitchFamily="34" charset="-122"/>
            </a:endParaRPr>
          </a:p>
        </p:txBody>
      </p:sp>
      <p:sp>
        <p:nvSpPr>
          <p:cNvPr id="4" name="内容占位符 3">
            <a:extLst>
              <a:ext uri="{FF2B5EF4-FFF2-40B4-BE49-F238E27FC236}">
                <a16:creationId xmlns:a16="http://schemas.microsoft.com/office/drawing/2014/main" id="{07C58C4F-6673-6148-3CEA-53A11DCF9747}"/>
              </a:ext>
            </a:extLst>
          </p:cNvPr>
          <p:cNvSpPr>
            <a:spLocks noGrp="1"/>
          </p:cNvSpPr>
          <p:nvPr>
            <p:ph sz="quarter" idx="14"/>
          </p:nvPr>
        </p:nvSpPr>
        <p:spPr/>
        <p:txBody>
          <a:bodyPr/>
          <a:lstStyle/>
          <a:p>
            <a:r>
              <a:rPr lang="en-US" altLang="zh-CN" dirty="0">
                <a:sym typeface="微软雅黑" panose="020B0503020204020204" pitchFamily="34" charset="-122"/>
              </a:rPr>
              <a:t>1. </a:t>
            </a:r>
            <a:r>
              <a:rPr lang="zh-CN" altLang="en-US" dirty="0">
                <a:sym typeface="微软雅黑" panose="020B0503020204020204" pitchFamily="34" charset="-122"/>
              </a:rPr>
              <a:t>孔维佳</a:t>
            </a:r>
            <a:r>
              <a:rPr lang="en-US" altLang="zh-CN" dirty="0">
                <a:sym typeface="微软雅黑" panose="020B0503020204020204" pitchFamily="34" charset="-122"/>
              </a:rPr>
              <a:t>, </a:t>
            </a:r>
            <a:r>
              <a:rPr lang="zh-CN" altLang="en-US" dirty="0">
                <a:sym typeface="微软雅黑" panose="020B0503020204020204" pitchFamily="34" charset="-122"/>
              </a:rPr>
              <a:t>等</a:t>
            </a:r>
            <a:r>
              <a:rPr lang="en-US" altLang="zh-CN" dirty="0">
                <a:sym typeface="微软雅黑" panose="020B0503020204020204" pitchFamily="34" charset="-122"/>
              </a:rPr>
              <a:t>. </a:t>
            </a:r>
            <a:r>
              <a:rPr lang="zh-CN" altLang="en-US" dirty="0">
                <a:sym typeface="微软雅黑" panose="020B0503020204020204" pitchFamily="34" charset="-122"/>
              </a:rPr>
              <a:t>我国梅尼埃病与良性阵发性位置性眩晕诊断和治疗指南</a:t>
            </a:r>
            <a:r>
              <a:rPr lang="en-US" altLang="zh-CN" dirty="0">
                <a:sym typeface="微软雅黑" panose="020B0503020204020204" pitchFamily="34" charset="-122"/>
              </a:rPr>
              <a:t>(2017)</a:t>
            </a:r>
            <a:r>
              <a:rPr lang="zh-CN" altLang="en-US" dirty="0">
                <a:sym typeface="微软雅黑" panose="020B0503020204020204" pitchFamily="34" charset="-122"/>
              </a:rPr>
              <a:t>解读</a:t>
            </a:r>
            <a:r>
              <a:rPr lang="en-US" altLang="zh-CN" dirty="0">
                <a:sym typeface="微软雅黑" panose="020B0503020204020204" pitchFamily="34" charset="-122"/>
              </a:rPr>
              <a:t>. </a:t>
            </a:r>
            <a:r>
              <a:rPr lang="zh-CN" altLang="en-US" dirty="0">
                <a:sym typeface="微软雅黑" panose="020B0503020204020204" pitchFamily="34" charset="-122"/>
              </a:rPr>
              <a:t>中华耳鼻咽喉头颈外科杂志</a:t>
            </a:r>
            <a:r>
              <a:rPr lang="en-US" altLang="zh-CN" dirty="0">
                <a:sym typeface="微软雅黑" panose="020B0503020204020204" pitchFamily="34" charset="-122"/>
              </a:rPr>
              <a:t>,2017,52(03):178-189. </a:t>
            </a:r>
          </a:p>
          <a:p>
            <a:r>
              <a:rPr lang="en-US" altLang="zh-CN" dirty="0">
                <a:sym typeface="微软雅黑" panose="020B0503020204020204" pitchFamily="34" charset="-122"/>
              </a:rPr>
              <a:t>2. </a:t>
            </a:r>
            <a:r>
              <a:rPr lang="zh-CN" altLang="en-US" dirty="0">
                <a:sym typeface="微软雅黑" panose="020B0503020204020204" pitchFamily="34" charset="-122"/>
              </a:rPr>
              <a:t>陈钢钢</a:t>
            </a:r>
            <a:r>
              <a:rPr lang="en-US" altLang="zh-CN" dirty="0">
                <a:sym typeface="微软雅黑" panose="020B0503020204020204" pitchFamily="34" charset="-122"/>
              </a:rPr>
              <a:t>, </a:t>
            </a:r>
            <a:r>
              <a:rPr lang="zh-CN" altLang="en-US" dirty="0">
                <a:sym typeface="微软雅黑" panose="020B0503020204020204" pitchFamily="34" charset="-122"/>
              </a:rPr>
              <a:t>等</a:t>
            </a:r>
            <a:r>
              <a:rPr lang="en-US" altLang="zh-CN" dirty="0">
                <a:sym typeface="微软雅黑" panose="020B0503020204020204" pitchFamily="34" charset="-122"/>
              </a:rPr>
              <a:t>. </a:t>
            </a:r>
            <a:r>
              <a:rPr lang="zh-CN" altLang="en-US" dirty="0">
                <a:sym typeface="微软雅黑" panose="020B0503020204020204" pitchFamily="34" charset="-122"/>
              </a:rPr>
              <a:t>前庭疾病诊疗知识库</a:t>
            </a:r>
            <a:r>
              <a:rPr lang="en-US" altLang="zh-CN" dirty="0">
                <a:sym typeface="微软雅黑" panose="020B0503020204020204" pitchFamily="34" charset="-122"/>
              </a:rPr>
              <a:t>. </a:t>
            </a:r>
            <a:r>
              <a:rPr lang="zh-CN" altLang="en-US" dirty="0">
                <a:sym typeface="微软雅黑" panose="020B0503020204020204" pitchFamily="34" charset="-122"/>
              </a:rPr>
              <a:t>北京：中国医药科技出版社</a:t>
            </a:r>
            <a:r>
              <a:rPr lang="en-US" altLang="zh-CN" dirty="0">
                <a:sym typeface="微软雅黑" panose="020B0503020204020204" pitchFamily="34" charset="-122"/>
              </a:rPr>
              <a:t>, 2024: 112-120, 288.</a:t>
            </a:r>
          </a:p>
        </p:txBody>
      </p:sp>
      <p:grpSp>
        <p:nvGrpSpPr>
          <p:cNvPr id="61" name="组合 60">
            <a:extLst>
              <a:ext uri="{FF2B5EF4-FFF2-40B4-BE49-F238E27FC236}">
                <a16:creationId xmlns:a16="http://schemas.microsoft.com/office/drawing/2014/main" id="{863B68F3-5501-58CF-6273-3E7FFF1A0FF4}"/>
              </a:ext>
            </a:extLst>
          </p:cNvPr>
          <p:cNvGrpSpPr/>
          <p:nvPr/>
        </p:nvGrpSpPr>
        <p:grpSpPr>
          <a:xfrm>
            <a:off x="6554698" y="4192074"/>
            <a:ext cx="1328735" cy="1341456"/>
            <a:chOff x="6554698" y="1993273"/>
            <a:chExt cx="1328735" cy="1341456"/>
          </a:xfrm>
        </p:grpSpPr>
        <p:sp>
          <p:nvSpPr>
            <p:cNvPr id="62" name="矩形: 圆角 61">
              <a:extLst>
                <a:ext uri="{FF2B5EF4-FFF2-40B4-BE49-F238E27FC236}">
                  <a16:creationId xmlns:a16="http://schemas.microsoft.com/office/drawing/2014/main" id="{D744D41C-4EBB-A458-8A00-C42B05C37872}"/>
                </a:ext>
              </a:extLst>
            </p:cNvPr>
            <p:cNvSpPr/>
            <p:nvPr/>
          </p:nvSpPr>
          <p:spPr>
            <a:xfrm>
              <a:off x="6554698" y="1993273"/>
              <a:ext cx="1120087" cy="252000"/>
            </a:xfrm>
            <a:prstGeom prst="roundRect">
              <a:avLst>
                <a:gd name="adj" fmla="val 50000"/>
              </a:avLst>
            </a:prstGeom>
            <a:solidFill>
              <a:schemeClr val="bg1"/>
            </a:solidFill>
            <a:ln>
              <a:noFill/>
            </a:ln>
            <a:effectLst>
              <a:glow rad="63500">
                <a:srgbClr val="E4F1EA">
                  <a:alpha val="40000"/>
                </a:srgb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500" dirty="0">
                <a:solidFill>
                  <a:schemeClr val="tx1"/>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sp>
          <p:nvSpPr>
            <p:cNvPr id="63" name="矩形: 圆角 62">
              <a:extLst>
                <a:ext uri="{FF2B5EF4-FFF2-40B4-BE49-F238E27FC236}">
                  <a16:creationId xmlns:a16="http://schemas.microsoft.com/office/drawing/2014/main" id="{64DBFCA3-3F05-F93F-4B91-F6860523DD56}"/>
                </a:ext>
              </a:extLst>
            </p:cNvPr>
            <p:cNvSpPr/>
            <p:nvPr/>
          </p:nvSpPr>
          <p:spPr>
            <a:xfrm>
              <a:off x="6554698" y="2520245"/>
              <a:ext cx="795692" cy="252000"/>
            </a:xfrm>
            <a:prstGeom prst="roundRect">
              <a:avLst>
                <a:gd name="adj" fmla="val 50000"/>
              </a:avLst>
            </a:prstGeom>
            <a:solidFill>
              <a:schemeClr val="bg1"/>
            </a:solidFill>
            <a:ln>
              <a:noFill/>
            </a:ln>
            <a:effectLst>
              <a:glow rad="63500">
                <a:srgbClr val="E4F1EA">
                  <a:alpha val="40000"/>
                </a:srgb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500" dirty="0">
                <a:solidFill>
                  <a:schemeClr val="tx1"/>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sp>
          <p:nvSpPr>
            <p:cNvPr id="64" name="矩形: 圆角 63">
              <a:extLst>
                <a:ext uri="{FF2B5EF4-FFF2-40B4-BE49-F238E27FC236}">
                  <a16:creationId xmlns:a16="http://schemas.microsoft.com/office/drawing/2014/main" id="{03E89B16-DE05-18E9-E5A0-89E2C98541C2}"/>
                </a:ext>
              </a:extLst>
            </p:cNvPr>
            <p:cNvSpPr/>
            <p:nvPr/>
          </p:nvSpPr>
          <p:spPr>
            <a:xfrm>
              <a:off x="6554698" y="3082729"/>
              <a:ext cx="1328735" cy="252000"/>
            </a:xfrm>
            <a:prstGeom prst="roundRect">
              <a:avLst>
                <a:gd name="adj" fmla="val 50000"/>
              </a:avLst>
            </a:prstGeom>
            <a:solidFill>
              <a:schemeClr val="bg1"/>
            </a:solidFill>
            <a:ln>
              <a:noFill/>
            </a:ln>
            <a:effectLst>
              <a:glow rad="63500">
                <a:srgbClr val="E4F1EA">
                  <a:alpha val="40000"/>
                </a:srgb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500" dirty="0">
                <a:solidFill>
                  <a:schemeClr val="tx1"/>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cxnSp>
          <p:nvCxnSpPr>
            <p:cNvPr id="65" name="直接箭头连接符 64">
              <a:extLst>
                <a:ext uri="{FF2B5EF4-FFF2-40B4-BE49-F238E27FC236}">
                  <a16:creationId xmlns:a16="http://schemas.microsoft.com/office/drawing/2014/main" id="{0F9177CC-EC8B-C592-730B-7FC188BE31AC}"/>
                </a:ext>
              </a:extLst>
            </p:cNvPr>
            <p:cNvCxnSpPr>
              <a:cxnSpLocks/>
            </p:cNvCxnSpPr>
            <p:nvPr/>
          </p:nvCxnSpPr>
          <p:spPr>
            <a:xfrm>
              <a:off x="6685472" y="2118493"/>
              <a:ext cx="0" cy="529173"/>
            </a:xfrm>
            <a:prstGeom prst="straightConnector1">
              <a:avLst/>
            </a:prstGeom>
            <a:ln w="15875">
              <a:prstDash val="sysDash"/>
              <a:headEnd type="oval" w="med" len="med"/>
              <a:tailEnd type="arrow" w="med" len="med"/>
            </a:ln>
          </p:spPr>
          <p:style>
            <a:lnRef idx="1">
              <a:schemeClr val="accent3"/>
            </a:lnRef>
            <a:fillRef idx="0">
              <a:schemeClr val="accent3"/>
            </a:fillRef>
            <a:effectRef idx="0">
              <a:schemeClr val="accent3"/>
            </a:effectRef>
            <a:fontRef idx="minor">
              <a:schemeClr val="tx1"/>
            </a:fontRef>
          </p:style>
        </p:cxnSp>
        <p:cxnSp>
          <p:nvCxnSpPr>
            <p:cNvPr id="66" name="直接箭头连接符 65">
              <a:extLst>
                <a:ext uri="{FF2B5EF4-FFF2-40B4-BE49-F238E27FC236}">
                  <a16:creationId xmlns:a16="http://schemas.microsoft.com/office/drawing/2014/main" id="{73F74365-24CB-EB6E-7E0E-BB46147B2D00}"/>
                </a:ext>
              </a:extLst>
            </p:cNvPr>
            <p:cNvCxnSpPr/>
            <p:nvPr/>
          </p:nvCxnSpPr>
          <p:spPr>
            <a:xfrm>
              <a:off x="6685472" y="2691442"/>
              <a:ext cx="0" cy="586597"/>
            </a:xfrm>
            <a:prstGeom prst="straightConnector1">
              <a:avLst/>
            </a:prstGeom>
            <a:ln w="15875">
              <a:prstDash val="sysDash"/>
              <a:headEnd type="oval" w="med" len="med"/>
              <a:tailEnd type="arrow" w="med" len="med"/>
            </a:ln>
          </p:spPr>
          <p:style>
            <a:lnRef idx="1">
              <a:schemeClr val="accent3"/>
            </a:lnRef>
            <a:fillRef idx="0">
              <a:schemeClr val="accent3"/>
            </a:fillRef>
            <a:effectRef idx="0">
              <a:schemeClr val="accent3"/>
            </a:effectRef>
            <a:fontRef idx="minor">
              <a:schemeClr val="tx1"/>
            </a:fontRef>
          </p:style>
        </p:cxnSp>
      </p:grpSp>
      <p:sp>
        <p:nvSpPr>
          <p:cNvPr id="67" name="内容占位符 16">
            <a:extLst>
              <a:ext uri="{FF2B5EF4-FFF2-40B4-BE49-F238E27FC236}">
                <a16:creationId xmlns:a16="http://schemas.microsoft.com/office/drawing/2014/main" id="{4A86B66E-313A-0628-9436-A971C732734C}"/>
              </a:ext>
            </a:extLst>
          </p:cNvPr>
          <p:cNvSpPr txBox="1">
            <a:spLocks/>
          </p:cNvSpPr>
          <p:nvPr/>
        </p:nvSpPr>
        <p:spPr>
          <a:xfrm>
            <a:off x="6292004" y="1643577"/>
            <a:ext cx="4776584" cy="4097749"/>
          </a:xfrm>
          <a:prstGeom prst="rect">
            <a:avLst/>
          </a:prstGeom>
        </p:spPr>
        <p:txBody>
          <a:bodyPr vert="horz" lIns="91440" tIns="45720" rIns="91440" bIns="45720" rtlCol="0">
            <a:noAutofit/>
          </a:bodyPr>
          <a:lstStyle>
            <a:lvl1pPr marL="228600" indent="-228600" algn="l" defTabSz="914400" rtl="0" eaLnBrk="1" latinLnBrk="0" hangingPunct="1">
              <a:lnSpc>
                <a:spcPct val="120000"/>
              </a:lnSpc>
              <a:spcBef>
                <a:spcPts val="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spcAft>
                <a:spcPts val="400"/>
              </a:spcAft>
            </a:pPr>
            <a:r>
              <a:rPr lang="zh-CN" altLang="en-US" sz="1600" b="1" dirty="0">
                <a:sym typeface="微软雅黑" panose="020B0503020204020204" pitchFamily="34" charset="-122"/>
              </a:rPr>
              <a:t>排除传导性聋，且提供疾病分期依据</a:t>
            </a:r>
            <a:r>
              <a:rPr lang="en-US" altLang="zh-CN" sz="1600" b="1" baseline="30000" dirty="0">
                <a:sym typeface="微软雅黑" panose="020B0503020204020204" pitchFamily="34" charset="-122"/>
              </a:rPr>
              <a:t>2</a:t>
            </a:r>
          </a:p>
          <a:p>
            <a:pPr>
              <a:lnSpc>
                <a:spcPct val="110000"/>
              </a:lnSpc>
              <a:spcAft>
                <a:spcPts val="400"/>
              </a:spcAft>
            </a:pPr>
            <a:r>
              <a:rPr lang="zh-CN" altLang="en-US" sz="1600" dirty="0">
                <a:sym typeface="微软雅黑" panose="020B0503020204020204" pitchFamily="34" charset="-122"/>
              </a:rPr>
              <a:t>我国指南听阈评价选用</a:t>
            </a:r>
            <a:r>
              <a:rPr lang="en-US" altLang="zh-CN" sz="1600" dirty="0">
                <a:sym typeface="微软雅黑" panose="020B0503020204020204" pitchFamily="34" charset="-122"/>
              </a:rPr>
              <a:t>3</a:t>
            </a:r>
            <a:r>
              <a:rPr lang="zh-CN" altLang="en-US" sz="1600" dirty="0">
                <a:sym typeface="微软雅黑" panose="020B0503020204020204" pitchFamily="34" charset="-122"/>
              </a:rPr>
              <a:t>个频率：</a:t>
            </a:r>
            <a:r>
              <a:rPr lang="en-US" altLang="zh-CN" sz="1600" dirty="0">
                <a:sym typeface="微软雅黑" panose="020B0503020204020204" pitchFamily="34" charset="-122"/>
              </a:rPr>
              <a:t>0.5</a:t>
            </a:r>
            <a:r>
              <a:rPr lang="zh-CN" altLang="en-US" sz="1600" dirty="0">
                <a:sym typeface="微软雅黑" panose="020B0503020204020204" pitchFamily="34" charset="-122"/>
              </a:rPr>
              <a:t>、</a:t>
            </a:r>
            <a:r>
              <a:rPr lang="en-US" altLang="zh-CN" sz="1600" dirty="0">
                <a:sym typeface="微软雅黑" panose="020B0503020204020204" pitchFamily="34" charset="-122"/>
              </a:rPr>
              <a:t>1</a:t>
            </a:r>
            <a:r>
              <a:rPr lang="zh-CN" altLang="en-US" sz="1600" dirty="0">
                <a:sym typeface="微软雅黑" panose="020B0503020204020204" pitchFamily="34" charset="-122"/>
              </a:rPr>
              <a:t>和</a:t>
            </a:r>
            <a:r>
              <a:rPr lang="en-US" altLang="zh-CN" sz="1600" dirty="0">
                <a:sym typeface="微软雅黑" panose="020B0503020204020204" pitchFamily="34" charset="-122"/>
              </a:rPr>
              <a:t>2kHz</a:t>
            </a:r>
            <a:r>
              <a:rPr lang="en-US" altLang="zh-CN" sz="1600" baseline="30000" dirty="0">
                <a:sym typeface="微软雅黑" panose="020B0503020204020204" pitchFamily="34" charset="-122"/>
              </a:rPr>
              <a:t>1</a:t>
            </a:r>
            <a:endParaRPr lang="en-US" altLang="zh-CN" sz="1200" b="1" dirty="0">
              <a:sym typeface="微软雅黑" panose="020B0503020204020204" pitchFamily="34" charset="-122"/>
            </a:endParaRPr>
          </a:p>
          <a:p>
            <a:pPr marL="457200" lvl="1" indent="0">
              <a:lnSpc>
                <a:spcPct val="110000"/>
              </a:lnSpc>
              <a:spcAft>
                <a:spcPts val="400"/>
              </a:spcAft>
              <a:buNone/>
            </a:pPr>
            <a:endParaRPr lang="en-US" altLang="zh-CN" sz="1100" dirty="0">
              <a:sym typeface="微软雅黑" panose="020B0503020204020204" pitchFamily="34" charset="-122"/>
            </a:endParaRPr>
          </a:p>
          <a:p>
            <a:pPr marL="457200" lvl="1" indent="0">
              <a:lnSpc>
                <a:spcPct val="110000"/>
              </a:lnSpc>
              <a:spcAft>
                <a:spcPts val="400"/>
              </a:spcAft>
              <a:buNone/>
            </a:pPr>
            <a:endParaRPr lang="en-US" altLang="zh-CN" sz="1100" dirty="0">
              <a:sym typeface="微软雅黑" panose="020B0503020204020204" pitchFamily="34" charset="-122"/>
            </a:endParaRPr>
          </a:p>
          <a:p>
            <a:pPr marL="457200" lvl="1" indent="0">
              <a:lnSpc>
                <a:spcPct val="110000"/>
              </a:lnSpc>
              <a:spcAft>
                <a:spcPts val="400"/>
              </a:spcAft>
              <a:buNone/>
            </a:pPr>
            <a:endParaRPr lang="en-US" altLang="zh-CN" sz="1100" dirty="0">
              <a:sym typeface="微软雅黑" panose="020B0503020204020204" pitchFamily="34" charset="-122"/>
            </a:endParaRPr>
          </a:p>
          <a:p>
            <a:pPr marL="457200" lvl="1" indent="0">
              <a:lnSpc>
                <a:spcPct val="110000"/>
              </a:lnSpc>
              <a:spcAft>
                <a:spcPts val="400"/>
              </a:spcAft>
              <a:buNone/>
            </a:pPr>
            <a:endParaRPr lang="en-US" altLang="zh-CN" sz="1100" dirty="0">
              <a:sym typeface="微软雅黑" panose="020B0503020204020204" pitchFamily="34" charset="-122"/>
            </a:endParaRPr>
          </a:p>
          <a:p>
            <a:pPr marL="457200" lvl="1" indent="0">
              <a:lnSpc>
                <a:spcPct val="110000"/>
              </a:lnSpc>
              <a:spcAft>
                <a:spcPts val="400"/>
              </a:spcAft>
              <a:buNone/>
            </a:pPr>
            <a:endParaRPr lang="en-US" altLang="zh-CN" sz="1100" dirty="0">
              <a:sym typeface="微软雅黑" panose="020B0503020204020204" pitchFamily="34" charset="-122"/>
            </a:endParaRPr>
          </a:p>
          <a:p>
            <a:pPr marL="457200" lvl="1" indent="0">
              <a:lnSpc>
                <a:spcPct val="110000"/>
              </a:lnSpc>
              <a:spcAft>
                <a:spcPts val="400"/>
              </a:spcAft>
              <a:buNone/>
            </a:pPr>
            <a:endParaRPr lang="en-US" altLang="zh-CN" sz="1100" dirty="0">
              <a:sym typeface="微软雅黑" panose="020B0503020204020204" pitchFamily="34" charset="-122"/>
            </a:endParaRPr>
          </a:p>
          <a:p>
            <a:pPr marL="457200" lvl="1" indent="0">
              <a:lnSpc>
                <a:spcPct val="110000"/>
              </a:lnSpc>
              <a:spcAft>
                <a:spcPts val="400"/>
              </a:spcAft>
              <a:buNone/>
            </a:pPr>
            <a:endParaRPr lang="en-US" altLang="zh-CN" sz="1100" dirty="0">
              <a:sym typeface="微软雅黑" panose="020B0503020204020204" pitchFamily="34" charset="-122"/>
            </a:endParaRPr>
          </a:p>
          <a:p>
            <a:pPr marL="457200" lvl="1" indent="0">
              <a:lnSpc>
                <a:spcPct val="110000"/>
              </a:lnSpc>
              <a:spcAft>
                <a:spcPts val="400"/>
              </a:spcAft>
              <a:buNone/>
            </a:pPr>
            <a:endParaRPr lang="en-US" altLang="zh-CN" sz="1100" dirty="0">
              <a:sym typeface="微软雅黑" panose="020B0503020204020204" pitchFamily="34" charset="-122"/>
            </a:endParaRPr>
          </a:p>
          <a:p>
            <a:pPr marL="457200" lvl="1" indent="0">
              <a:lnSpc>
                <a:spcPct val="110000"/>
              </a:lnSpc>
              <a:spcAft>
                <a:spcPts val="400"/>
              </a:spcAft>
              <a:buNone/>
            </a:pPr>
            <a:r>
              <a:rPr lang="zh-CN" altLang="en-US" sz="1400" dirty="0">
                <a:sym typeface="微软雅黑" panose="020B0503020204020204" pitchFamily="34" charset="-122"/>
              </a:rPr>
              <a:t>疾病早期：间歇期听力正常或伴有轻度低频感音神经性听力下降</a:t>
            </a:r>
            <a:endParaRPr lang="en-US" altLang="zh-CN" sz="1400" dirty="0">
              <a:sym typeface="微软雅黑" panose="020B0503020204020204" pitchFamily="34" charset="-122"/>
            </a:endParaRPr>
          </a:p>
          <a:p>
            <a:pPr marL="457200" lvl="1" indent="0">
              <a:lnSpc>
                <a:spcPct val="110000"/>
              </a:lnSpc>
              <a:spcAft>
                <a:spcPts val="400"/>
              </a:spcAft>
              <a:buNone/>
            </a:pPr>
            <a:r>
              <a:rPr lang="zh-CN" altLang="en-US" sz="1400" dirty="0">
                <a:sym typeface="微软雅黑" panose="020B0503020204020204" pitchFamily="34" charset="-122"/>
              </a:rPr>
              <a:t>中期：间歇期低、高频率均有听力下降</a:t>
            </a:r>
            <a:endParaRPr lang="en-US" altLang="zh-CN" sz="1400" dirty="0">
              <a:sym typeface="微软雅黑" panose="020B0503020204020204" pitchFamily="34" charset="-122"/>
            </a:endParaRPr>
          </a:p>
          <a:p>
            <a:pPr marL="457200" lvl="1" indent="0">
              <a:lnSpc>
                <a:spcPct val="110000"/>
              </a:lnSpc>
              <a:spcAft>
                <a:spcPts val="400"/>
              </a:spcAft>
              <a:buNone/>
            </a:pPr>
            <a:r>
              <a:rPr lang="zh-CN" altLang="en-US" sz="1400" dirty="0">
                <a:sym typeface="微软雅黑" panose="020B0503020204020204" pitchFamily="34" charset="-122"/>
              </a:rPr>
              <a:t>早、中期时多次纯音听阈检查，有时可见听力波动</a:t>
            </a:r>
            <a:endParaRPr lang="en-US" altLang="zh-CN" sz="1400" dirty="0">
              <a:sym typeface="微软雅黑" panose="020B0503020204020204" pitchFamily="34" charset="-122"/>
            </a:endParaRPr>
          </a:p>
          <a:p>
            <a:pPr marL="457200" lvl="1" indent="0">
              <a:lnSpc>
                <a:spcPct val="110000"/>
              </a:lnSpc>
              <a:spcAft>
                <a:spcPts val="400"/>
              </a:spcAft>
              <a:buNone/>
            </a:pPr>
            <a:r>
              <a:rPr lang="zh-CN" altLang="en-US" sz="1400" dirty="0">
                <a:sym typeface="微软雅黑" panose="020B0503020204020204" pitchFamily="34" charset="-122"/>
              </a:rPr>
              <a:t>发展到晚期：全频听损达中重度以上，不再波动</a:t>
            </a:r>
            <a:r>
              <a:rPr lang="en-US" altLang="zh-CN" sz="1400" baseline="30000" dirty="0">
                <a:sym typeface="微软雅黑" panose="020B0503020204020204" pitchFamily="34" charset="-122"/>
              </a:rPr>
              <a:t>1</a:t>
            </a:r>
          </a:p>
        </p:txBody>
      </p:sp>
      <p:grpSp>
        <p:nvGrpSpPr>
          <p:cNvPr id="79" name="组合 78">
            <a:extLst>
              <a:ext uri="{FF2B5EF4-FFF2-40B4-BE49-F238E27FC236}">
                <a16:creationId xmlns:a16="http://schemas.microsoft.com/office/drawing/2014/main" id="{22A83174-E179-CC03-5294-658FC0908624}"/>
              </a:ext>
            </a:extLst>
          </p:cNvPr>
          <p:cNvGrpSpPr/>
          <p:nvPr/>
        </p:nvGrpSpPr>
        <p:grpSpPr>
          <a:xfrm>
            <a:off x="6858073" y="2514924"/>
            <a:ext cx="3424135" cy="1620640"/>
            <a:chOff x="6692988" y="2450116"/>
            <a:chExt cx="3864329" cy="1828983"/>
          </a:xfrm>
        </p:grpSpPr>
        <p:pic>
          <p:nvPicPr>
            <p:cNvPr id="74" name="图片 73">
              <a:extLst>
                <a:ext uri="{FF2B5EF4-FFF2-40B4-BE49-F238E27FC236}">
                  <a16:creationId xmlns:a16="http://schemas.microsoft.com/office/drawing/2014/main" id="{634FCB45-7325-9ECE-9776-4C353DC3CE6D}"/>
                </a:ext>
              </a:extLst>
            </p:cNvPr>
            <p:cNvPicPr>
              <a:picLocks noChangeAspect="1"/>
            </p:cNvPicPr>
            <p:nvPr/>
          </p:nvPicPr>
          <p:blipFill>
            <a:blip r:embed="rId7"/>
            <a:srcRect b="7637"/>
            <a:stretch>
              <a:fillRect/>
            </a:stretch>
          </p:blipFill>
          <p:spPr>
            <a:xfrm>
              <a:off x="6769570" y="2450116"/>
              <a:ext cx="3787747" cy="1828983"/>
            </a:xfrm>
            <a:prstGeom prst="rect">
              <a:avLst/>
            </a:prstGeom>
          </p:spPr>
        </p:pic>
        <p:sp>
          <p:nvSpPr>
            <p:cNvPr id="75" name="文本占位符 2">
              <a:extLst>
                <a:ext uri="{FF2B5EF4-FFF2-40B4-BE49-F238E27FC236}">
                  <a16:creationId xmlns:a16="http://schemas.microsoft.com/office/drawing/2014/main" id="{8708E570-BB31-F0F9-AF87-AA4E887D87B1}"/>
                </a:ext>
              </a:extLst>
            </p:cNvPr>
            <p:cNvSpPr txBox="1">
              <a:spLocks/>
            </p:cNvSpPr>
            <p:nvPr/>
          </p:nvSpPr>
          <p:spPr>
            <a:xfrm>
              <a:off x="6692988" y="2459463"/>
              <a:ext cx="518817" cy="1819636"/>
            </a:xfrm>
            <a:prstGeom prst="rect">
              <a:avLst/>
            </a:prstGeom>
          </p:spPr>
          <p:txBody>
            <a:bodyPr vert="eaVert" lIns="91440" tIns="45720" rIns="91440" bIns="45720" rtlCol="0" anchor="ctr">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altLang="zh-CN" sz="1200" dirty="0">
                  <a:solidFill>
                    <a:schemeClr val="accent1"/>
                  </a:solidFill>
                  <a:cs typeface="+mn-cs"/>
                  <a:sym typeface="微软雅黑" panose="020B0503020204020204" pitchFamily="34" charset="-122"/>
                </a:rPr>
                <a:t>MD</a:t>
              </a:r>
              <a:r>
                <a:rPr lang="zh-CN" altLang="en-US" sz="1200" dirty="0">
                  <a:solidFill>
                    <a:schemeClr val="accent1"/>
                  </a:solidFill>
                  <a:cs typeface="+mn-cs"/>
                  <a:sym typeface="微软雅黑" panose="020B0503020204020204" pitchFamily="34" charset="-122"/>
                </a:rPr>
                <a:t>典型听力图</a:t>
              </a:r>
              <a:r>
                <a:rPr lang="en-US" altLang="zh-CN" sz="1200" baseline="30000" dirty="0">
                  <a:solidFill>
                    <a:schemeClr val="accent1"/>
                  </a:solidFill>
                  <a:sym typeface="微软雅黑" panose="020B0503020204020204" pitchFamily="34" charset="-122"/>
                </a:rPr>
                <a:t>2</a:t>
              </a:r>
              <a:endParaRPr lang="en-US" altLang="zh-CN" sz="1200" dirty="0">
                <a:solidFill>
                  <a:schemeClr val="accent1"/>
                </a:solidFill>
                <a:cs typeface="+mn-cs"/>
                <a:sym typeface="微软雅黑" panose="020B0503020204020204" pitchFamily="34" charset="-122"/>
              </a:endParaRPr>
            </a:p>
          </p:txBody>
        </p:sp>
        <p:grpSp>
          <p:nvGrpSpPr>
            <p:cNvPr id="76" name="组合 75">
              <a:extLst>
                <a:ext uri="{FF2B5EF4-FFF2-40B4-BE49-F238E27FC236}">
                  <a16:creationId xmlns:a16="http://schemas.microsoft.com/office/drawing/2014/main" id="{E6F4E266-16DE-50C9-92B8-C46B271552A8}"/>
                </a:ext>
              </a:extLst>
            </p:cNvPr>
            <p:cNvGrpSpPr/>
            <p:nvPr/>
          </p:nvGrpSpPr>
          <p:grpSpPr>
            <a:xfrm>
              <a:off x="7211805" y="3018145"/>
              <a:ext cx="3148260" cy="2668"/>
              <a:chOff x="6841004" y="3945276"/>
              <a:chExt cx="3703055" cy="3138"/>
            </a:xfrm>
          </p:grpSpPr>
          <p:cxnSp>
            <p:nvCxnSpPr>
              <p:cNvPr id="77" name="直接连接符 76">
                <a:extLst>
                  <a:ext uri="{FF2B5EF4-FFF2-40B4-BE49-F238E27FC236}">
                    <a16:creationId xmlns:a16="http://schemas.microsoft.com/office/drawing/2014/main" id="{37E4D260-EFB4-4686-C75E-131205AB058D}"/>
                  </a:ext>
                </a:extLst>
              </p:cNvPr>
              <p:cNvCxnSpPr>
                <a:cxnSpLocks/>
              </p:cNvCxnSpPr>
              <p:nvPr/>
            </p:nvCxnSpPr>
            <p:spPr>
              <a:xfrm>
                <a:off x="6841004" y="3948414"/>
                <a:ext cx="1667565"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78" name="直接连接符 77">
                <a:extLst>
                  <a:ext uri="{FF2B5EF4-FFF2-40B4-BE49-F238E27FC236}">
                    <a16:creationId xmlns:a16="http://schemas.microsoft.com/office/drawing/2014/main" id="{736B7EF7-AC26-2F41-CE3E-9C27C63B4903}"/>
                  </a:ext>
                </a:extLst>
              </p:cNvPr>
              <p:cNvCxnSpPr>
                <a:cxnSpLocks/>
              </p:cNvCxnSpPr>
              <p:nvPr/>
            </p:nvCxnSpPr>
            <p:spPr>
              <a:xfrm>
                <a:off x="8876494" y="3945276"/>
                <a:ext cx="1667565"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grpSp>
      <p:grpSp>
        <p:nvGrpSpPr>
          <p:cNvPr id="15" name="组合 14">
            <a:extLst>
              <a:ext uri="{FF2B5EF4-FFF2-40B4-BE49-F238E27FC236}">
                <a16:creationId xmlns:a16="http://schemas.microsoft.com/office/drawing/2014/main" id="{DFEEE7C1-F2DD-EEFE-0304-E9A157BA2488}"/>
              </a:ext>
            </a:extLst>
          </p:cNvPr>
          <p:cNvGrpSpPr/>
          <p:nvPr/>
        </p:nvGrpSpPr>
        <p:grpSpPr>
          <a:xfrm>
            <a:off x="4845596" y="4317835"/>
            <a:ext cx="1439580" cy="630000"/>
            <a:chOff x="5229907" y="1228594"/>
            <a:chExt cx="1750396" cy="754439"/>
          </a:xfrm>
          <a:effectLst>
            <a:outerShdw blurRad="50800" dist="38100" dir="2700000" algn="tl" rotWithShape="0">
              <a:prstClr val="black">
                <a:alpha val="40000"/>
              </a:prstClr>
            </a:outerShdw>
          </a:effectLst>
        </p:grpSpPr>
        <p:sp>
          <p:nvSpPr>
            <p:cNvPr id="16" name="五边形 14">
              <a:extLst>
                <a:ext uri="{FF2B5EF4-FFF2-40B4-BE49-F238E27FC236}">
                  <a16:creationId xmlns:a16="http://schemas.microsoft.com/office/drawing/2014/main" id="{016F860D-0004-AB59-3010-175C9FC22CC6}"/>
                </a:ext>
              </a:extLst>
            </p:cNvPr>
            <p:cNvSpPr/>
            <p:nvPr>
              <p:custDataLst>
                <p:tags r:id="rId1"/>
              </p:custDataLst>
            </p:nvPr>
          </p:nvSpPr>
          <p:spPr>
            <a:xfrm>
              <a:off x="5229907" y="1231414"/>
              <a:ext cx="945993" cy="751619"/>
            </a:xfrm>
            <a:prstGeom prst="homePlate">
              <a:avLst/>
            </a:prstGeom>
            <a:gradFill flip="none" rotWithShape="1">
              <a:gsLst>
                <a:gs pos="0">
                  <a:schemeClr val="accent1">
                    <a:alpha val="0"/>
                  </a:schemeClr>
                </a:gs>
                <a:gs pos="100000">
                  <a:schemeClr val="accent1"/>
                </a:gs>
              </a:gsLst>
              <a:lin ang="0" scaled="1"/>
              <a:tileRect/>
            </a:gradFill>
            <a:ln w="12700" cap="flat" cmpd="sng" algn="ctr">
              <a:noFill/>
              <a:prstDash val="solid"/>
              <a:miter lim="800000"/>
            </a:ln>
            <a:effectLst>
              <a:outerShdw blurRad="190500" algn="ctr" rotWithShape="0">
                <a:srgbClr val="4472C4">
                  <a:alpha val="23000"/>
                </a:srgbClr>
              </a:outerShdw>
            </a:effectLst>
          </p:spPr>
          <p:txBody>
            <a:bodyPr rtlCol="0" anchor="ctr">
              <a:normAutofit/>
            </a:bodyPr>
            <a:lstStyle/>
            <a:p>
              <a:pPr marL="431800" marR="0" lvl="0" indent="0" algn="ctr" defTabSz="914400" eaLnBrk="1" fontAlgn="auto" latinLnBrk="0" hangingPunct="1">
                <a:lnSpc>
                  <a:spcPct val="100000"/>
                </a:lnSpc>
                <a:spcBef>
                  <a:spcPts val="0"/>
                </a:spcBef>
                <a:spcAft>
                  <a:spcPts val="0"/>
                </a:spcAft>
                <a:buClrTx/>
                <a:buSzTx/>
                <a:buFontTx/>
                <a:buNone/>
                <a:tabLst/>
                <a:defRPr/>
              </a:pPr>
              <a:endParaRPr lang="en-US" altLang="zh-CN"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sp>
          <p:nvSpPr>
            <p:cNvPr id="20" name="箭头: V 形 19">
              <a:extLst>
                <a:ext uri="{FF2B5EF4-FFF2-40B4-BE49-F238E27FC236}">
                  <a16:creationId xmlns:a16="http://schemas.microsoft.com/office/drawing/2014/main" id="{4BE670CB-45F8-7515-140E-8F9228EF7BDD}"/>
                </a:ext>
              </a:extLst>
            </p:cNvPr>
            <p:cNvSpPr/>
            <p:nvPr>
              <p:custDataLst>
                <p:tags r:id="rId2"/>
              </p:custDataLst>
            </p:nvPr>
          </p:nvSpPr>
          <p:spPr>
            <a:xfrm>
              <a:off x="6038383" y="1228594"/>
              <a:ext cx="444657" cy="751532"/>
            </a:xfrm>
            <a:prstGeom prst="chevron">
              <a:avLst>
                <a:gd name="adj" fmla="val 80106"/>
              </a:avLst>
            </a:prstGeom>
            <a:solidFill>
              <a:schemeClr val="accent6">
                <a:lumMod val="40000"/>
                <a:lumOff val="60000"/>
                <a:alpha val="20000"/>
              </a:schemeClr>
            </a:solidFill>
            <a:ln w="12700" cap="flat" cmpd="sng" algn="ctr">
              <a:noFill/>
              <a:prstDash val="solid"/>
              <a:miter lim="800000"/>
            </a:ln>
            <a:effectLst/>
          </p:spPr>
          <p:txBody>
            <a:bodyPr rtlCol="0" anchor="ctr">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箭头: V 形 69">
              <a:extLst>
                <a:ext uri="{FF2B5EF4-FFF2-40B4-BE49-F238E27FC236}">
                  <a16:creationId xmlns:a16="http://schemas.microsoft.com/office/drawing/2014/main" id="{1B65CB99-57B5-D829-5955-BF6EAC2949FA}"/>
                </a:ext>
              </a:extLst>
            </p:cNvPr>
            <p:cNvSpPr/>
            <p:nvPr>
              <p:custDataLst>
                <p:tags r:id="rId3"/>
              </p:custDataLst>
            </p:nvPr>
          </p:nvSpPr>
          <p:spPr>
            <a:xfrm>
              <a:off x="6287014" y="1228594"/>
              <a:ext cx="444657" cy="751532"/>
            </a:xfrm>
            <a:prstGeom prst="chevron">
              <a:avLst>
                <a:gd name="adj" fmla="val 80106"/>
              </a:avLst>
            </a:prstGeom>
            <a:solidFill>
              <a:schemeClr val="accent6">
                <a:lumMod val="60000"/>
                <a:lumOff val="40000"/>
                <a:alpha val="60000"/>
              </a:schemeClr>
            </a:solidFill>
            <a:ln w="12700" cap="flat" cmpd="sng" algn="ctr">
              <a:noFill/>
              <a:prstDash val="solid"/>
              <a:miter lim="800000"/>
            </a:ln>
            <a:effectLst/>
          </p:spPr>
          <p:txBody>
            <a:bodyPr rtlCol="0" anchor="ctr">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箭头: V 形 70">
              <a:extLst>
                <a:ext uri="{FF2B5EF4-FFF2-40B4-BE49-F238E27FC236}">
                  <a16:creationId xmlns:a16="http://schemas.microsoft.com/office/drawing/2014/main" id="{62A5ABEE-B266-CD06-63C7-6EA7C904B711}"/>
                </a:ext>
              </a:extLst>
            </p:cNvPr>
            <p:cNvSpPr/>
            <p:nvPr>
              <p:custDataLst>
                <p:tags r:id="rId4"/>
              </p:custDataLst>
            </p:nvPr>
          </p:nvSpPr>
          <p:spPr>
            <a:xfrm>
              <a:off x="6535646" y="1228594"/>
              <a:ext cx="444657" cy="751532"/>
            </a:xfrm>
            <a:prstGeom prst="chevron">
              <a:avLst>
                <a:gd name="adj" fmla="val 80106"/>
              </a:avLst>
            </a:prstGeom>
            <a:solidFill>
              <a:schemeClr val="accent6">
                <a:lumMod val="75000"/>
                <a:alpha val="80000"/>
              </a:schemeClr>
            </a:solidFill>
            <a:ln w="12700" cap="flat" cmpd="sng" algn="ctr">
              <a:noFill/>
              <a:prstDash val="solid"/>
              <a:miter lim="800000"/>
            </a:ln>
            <a:effectLst/>
          </p:spPr>
          <p:txBody>
            <a:bodyPr rtlCol="0" anchor="ctr">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6" name="任意多边形: 形状 25">
            <a:extLst>
              <a:ext uri="{FF2B5EF4-FFF2-40B4-BE49-F238E27FC236}">
                <a16:creationId xmlns:a16="http://schemas.microsoft.com/office/drawing/2014/main" id="{A8F2FA86-2D4A-8838-C653-181CB27EB60B}"/>
              </a:ext>
            </a:extLst>
          </p:cNvPr>
          <p:cNvSpPr/>
          <p:nvPr/>
        </p:nvSpPr>
        <p:spPr>
          <a:xfrm>
            <a:off x="0" y="1044666"/>
            <a:ext cx="3388700" cy="4688588"/>
          </a:xfrm>
          <a:custGeom>
            <a:avLst/>
            <a:gdLst>
              <a:gd name="connsiteX0" fmla="*/ 0 w 3388700"/>
              <a:gd name="connsiteY0" fmla="*/ 0 h 6858000"/>
              <a:gd name="connsiteX1" fmla="*/ 1674200 w 3388700"/>
              <a:gd name="connsiteY1" fmla="*/ 0 h 6858000"/>
              <a:gd name="connsiteX2" fmla="*/ 3388700 w 3388700"/>
              <a:gd name="connsiteY2" fmla="*/ 3429000 h 6858000"/>
              <a:gd name="connsiteX3" fmla="*/ 1674199 w 3388700"/>
              <a:gd name="connsiteY3" fmla="*/ 6858000 h 6858000"/>
              <a:gd name="connsiteX4" fmla="*/ 0 w 3388700"/>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88700" h="6858000">
                <a:moveTo>
                  <a:pt x="0" y="0"/>
                </a:moveTo>
                <a:lnTo>
                  <a:pt x="1674200" y="0"/>
                </a:lnTo>
                <a:lnTo>
                  <a:pt x="3388700" y="3429000"/>
                </a:lnTo>
                <a:lnTo>
                  <a:pt x="1674199" y="6858000"/>
                </a:lnTo>
                <a:lnTo>
                  <a:pt x="0" y="6858000"/>
                </a:lnTo>
                <a:close/>
              </a:path>
            </a:pathLst>
          </a:custGeom>
          <a:gradFill>
            <a:gsLst>
              <a:gs pos="0">
                <a:srgbClr val="F3FAF3">
                  <a:alpha val="0"/>
                </a:srgbClr>
              </a:gs>
              <a:gs pos="50000">
                <a:srgbClr val="F3FAF3"/>
              </a:gs>
              <a:gs pos="100000">
                <a:srgbClr val="E2F0D9"/>
              </a:gs>
            </a:gsLst>
            <a:lin ang="0" scaled="1"/>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Bullet2">
            <a:extLst>
              <a:ext uri="{FF2B5EF4-FFF2-40B4-BE49-F238E27FC236}">
                <a16:creationId xmlns:a16="http://schemas.microsoft.com/office/drawing/2014/main" id="{AE0F855B-8671-DD5D-E81A-E417CA0DA98E}"/>
              </a:ext>
            </a:extLst>
          </p:cNvPr>
          <p:cNvSpPr/>
          <p:nvPr/>
        </p:nvSpPr>
        <p:spPr>
          <a:xfrm>
            <a:off x="1564996" y="3035865"/>
            <a:ext cx="3752786" cy="631058"/>
          </a:xfrm>
          <a:prstGeom prst="hexagon">
            <a:avLst>
              <a:gd name="adj" fmla="val 48885"/>
              <a:gd name="vf" fmla="val 115470"/>
            </a:avLst>
          </a:prstGeom>
          <a:solidFill>
            <a:srgbClr val="E2F0D9"/>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r>
              <a:rPr lang="zh-CN" altLang="en-US" sz="17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声导抗检查</a:t>
            </a:r>
            <a:r>
              <a:rPr lang="en-US" altLang="zh-CN" sz="1700" b="1" baseline="300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a:t>
            </a:r>
            <a:endParaRPr lang="zh-CN" altLang="en-US" sz="17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文本占位符 13">
            <a:extLst>
              <a:ext uri="{FF2B5EF4-FFF2-40B4-BE49-F238E27FC236}">
                <a16:creationId xmlns:a16="http://schemas.microsoft.com/office/drawing/2014/main" id="{66A6BC75-0EA5-8A13-52B3-141776D0A489}"/>
              </a:ext>
            </a:extLst>
          </p:cNvPr>
          <p:cNvSpPr txBox="1">
            <a:spLocks/>
          </p:cNvSpPr>
          <p:nvPr/>
        </p:nvSpPr>
        <p:spPr>
          <a:xfrm>
            <a:off x="927408" y="1256773"/>
            <a:ext cx="476088" cy="4272444"/>
          </a:xfrm>
          <a:prstGeom prst="rect">
            <a:avLst/>
          </a:prstGeom>
        </p:spPr>
        <p:txBody>
          <a:bodyPr vert="eaVert" lIns="91440" tIns="45720" rIns="91440" bIns="45720" rtlCol="0">
            <a:noAutofit/>
          </a:bodyPr>
          <a:lstStyle>
            <a:lvl1pPr marL="228600" indent="-228600" algn="l" defTabSz="914400" rtl="0" eaLnBrk="1" latinLnBrk="0" hangingPunct="1">
              <a:lnSpc>
                <a:spcPct val="100000"/>
              </a:lnSpc>
              <a:spcBef>
                <a:spcPts val="0"/>
              </a:spcBef>
              <a:buFont typeface="Arial" panose="020B0604020202020204" pitchFamily="34" charset="0"/>
              <a:buChar char="•"/>
              <a:defRPr sz="16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1pPr>
            <a:lvl2pPr marL="685800" indent="-228600" algn="l" defTabSz="914400" rtl="0" eaLnBrk="1" latinLnBrk="0" hangingPunct="1">
              <a:lnSpc>
                <a:spcPct val="100000"/>
              </a:lnSpc>
              <a:spcBef>
                <a:spcPts val="0"/>
              </a:spcBef>
              <a:buFont typeface="Arial" panose="020B0604020202020204" pitchFamily="34" charset="0"/>
              <a:buChar char="•"/>
              <a:defRPr sz="14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2pPr>
            <a:lvl3pPr marL="1143000" indent="-228600" algn="l" defTabSz="914400" rtl="0" eaLnBrk="1" latinLnBrk="0" hangingPunct="1">
              <a:lnSpc>
                <a:spcPct val="100000"/>
              </a:lnSpc>
              <a:spcBef>
                <a:spcPts val="0"/>
              </a:spcBef>
              <a:buFont typeface="Arial" panose="020B0604020202020204" pitchFamily="34" charset="0"/>
              <a:buChar char="•"/>
              <a:defRPr sz="12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3pPr>
            <a:lvl4pPr marL="1600200" indent="-228600" algn="l" defTabSz="914400" rtl="0" eaLnBrk="1" latinLnBrk="0" hangingPunct="1">
              <a:lnSpc>
                <a:spcPct val="100000"/>
              </a:lnSpc>
              <a:spcBef>
                <a:spcPts val="0"/>
              </a:spcBef>
              <a:buFont typeface="Arial" panose="020B0604020202020204" pitchFamily="34" charset="0"/>
              <a:buChar char="•"/>
              <a:defRPr sz="11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4pPr>
            <a:lvl5pPr marL="2057400" indent="-228600" algn="l" defTabSz="914400" rtl="0" eaLnBrk="1" latinLnBrk="0" hangingPunct="1">
              <a:lnSpc>
                <a:spcPct val="100000"/>
              </a:lnSpc>
              <a:spcBef>
                <a:spcPts val="0"/>
              </a:spcBef>
              <a:buFont typeface="Arial" panose="020B0604020202020204" pitchFamily="34" charset="0"/>
              <a:buChar char="•"/>
              <a:defRPr sz="11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zh-CN" altLang="en-US" sz="2400" b="1" dirty="0">
                <a:solidFill>
                  <a:schemeClr val="accent1"/>
                </a:solidFill>
                <a:effectLst>
                  <a:glow rad="127000">
                    <a:prstClr val="white"/>
                  </a:glow>
                  <a:outerShdw blurRad="38100" dist="38100" dir="2700000" algn="tl">
                    <a:srgbClr val="000000">
                      <a:alpha val="43137"/>
                    </a:srgbClr>
                  </a:outerShdw>
                </a:effectLst>
                <a:latin typeface="微软雅黑" panose="020B0503020204020204" pitchFamily="34" charset="-122"/>
                <a:cs typeface="+mn-cs"/>
                <a:sym typeface="微软雅黑" panose="020B0503020204020204" pitchFamily="34" charset="-122"/>
              </a:rPr>
              <a:t>基本检查</a:t>
            </a:r>
          </a:p>
        </p:txBody>
      </p:sp>
      <p:sp>
        <p:nvSpPr>
          <p:cNvPr id="31" name="内容占位符 16">
            <a:extLst>
              <a:ext uri="{FF2B5EF4-FFF2-40B4-BE49-F238E27FC236}">
                <a16:creationId xmlns:a16="http://schemas.microsoft.com/office/drawing/2014/main" id="{E03E7699-8E57-0D33-4090-B5477CA0A9FA}"/>
              </a:ext>
            </a:extLst>
          </p:cNvPr>
          <p:cNvSpPr txBox="1">
            <a:spLocks/>
          </p:cNvSpPr>
          <p:nvPr/>
        </p:nvSpPr>
        <p:spPr>
          <a:xfrm>
            <a:off x="1761892" y="3668951"/>
            <a:ext cx="3555890" cy="647523"/>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zh-CN" altLang="en-US" sz="1200" dirty="0">
                <a:sym typeface="微软雅黑" panose="020B0503020204020204" pitchFamily="34" charset="-122"/>
              </a:rPr>
              <a:t>用于排除中耳炎症、负压、积液</a:t>
            </a:r>
            <a:r>
              <a:rPr lang="en-US" altLang="zh-CN" sz="1200" baseline="30000" dirty="0">
                <a:sym typeface="微软雅黑" panose="020B0503020204020204" pitchFamily="34" charset="-122"/>
              </a:rPr>
              <a:t>2</a:t>
            </a:r>
            <a:endParaRPr lang="en-US" altLang="zh-CN" sz="1200" dirty="0">
              <a:sym typeface="微软雅黑" panose="020B0503020204020204" pitchFamily="34" charset="-122"/>
            </a:endParaRPr>
          </a:p>
          <a:p>
            <a:pPr>
              <a:lnSpc>
                <a:spcPct val="100000"/>
              </a:lnSpc>
            </a:pPr>
            <a:r>
              <a:rPr lang="zh-CN" altLang="en-US" sz="1200" dirty="0">
                <a:sym typeface="微软雅黑" panose="020B0503020204020204" pitchFamily="34" charset="-122"/>
              </a:rPr>
              <a:t>结果有助于对受试者听损类型形成初步印象</a:t>
            </a:r>
            <a:r>
              <a:rPr lang="en-US" altLang="zh-CN" sz="1200" baseline="30000" dirty="0">
                <a:sym typeface="微软雅黑" panose="020B0503020204020204" pitchFamily="34" charset="-122"/>
              </a:rPr>
              <a:t>2</a:t>
            </a:r>
            <a:endParaRPr lang="zh-CN" altLang="en-US" sz="1200" baseline="30000" dirty="0">
              <a:sym typeface="微软雅黑" panose="020B0503020204020204" pitchFamily="34" charset="-122"/>
            </a:endParaRPr>
          </a:p>
        </p:txBody>
      </p:sp>
      <p:sp>
        <p:nvSpPr>
          <p:cNvPr id="33" name="Bullet1">
            <a:extLst>
              <a:ext uri="{FF2B5EF4-FFF2-40B4-BE49-F238E27FC236}">
                <a16:creationId xmlns:a16="http://schemas.microsoft.com/office/drawing/2014/main" id="{C92AF0CF-62DB-2FC8-9F7D-912FF97F4076}"/>
              </a:ext>
            </a:extLst>
          </p:cNvPr>
          <p:cNvSpPr/>
          <p:nvPr/>
        </p:nvSpPr>
        <p:spPr>
          <a:xfrm>
            <a:off x="1566346" y="4309608"/>
            <a:ext cx="3747797" cy="631058"/>
          </a:xfrm>
          <a:prstGeom prst="hexagon">
            <a:avLst>
              <a:gd name="adj" fmla="val 51445"/>
              <a:gd name="vf" fmla="val 115470"/>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r>
              <a:rPr lang="zh-CN" altLang="en-US" b="1" dirty="0">
                <a:solidFill>
                  <a:schemeClr val="accent1"/>
                </a:solidFill>
                <a:effectLst>
                  <a:glow rad="127000">
                    <a:prstClr val="white"/>
                  </a:glow>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微软雅黑" panose="020B0503020204020204" pitchFamily="34" charset="-122"/>
              </a:rPr>
              <a:t>纯音测听</a:t>
            </a:r>
            <a:r>
              <a:rPr lang="en-US" altLang="zh-CN" b="1" baseline="30000" dirty="0">
                <a:solidFill>
                  <a:schemeClr val="accent1"/>
                </a:solidFill>
                <a:effectLst>
                  <a:glow rad="127000">
                    <a:prstClr val="white"/>
                  </a:glow>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微软雅黑" panose="020B0503020204020204" pitchFamily="34" charset="-122"/>
              </a:rPr>
              <a:t>1</a:t>
            </a:r>
          </a:p>
        </p:txBody>
      </p:sp>
      <p:grpSp>
        <p:nvGrpSpPr>
          <p:cNvPr id="34" name="组合 33">
            <a:extLst>
              <a:ext uri="{FF2B5EF4-FFF2-40B4-BE49-F238E27FC236}">
                <a16:creationId xmlns:a16="http://schemas.microsoft.com/office/drawing/2014/main" id="{DE50FABB-94CD-D76A-3DC5-47B0A0479AA6}"/>
              </a:ext>
            </a:extLst>
          </p:cNvPr>
          <p:cNvGrpSpPr/>
          <p:nvPr/>
        </p:nvGrpSpPr>
        <p:grpSpPr>
          <a:xfrm>
            <a:off x="1566346" y="1762122"/>
            <a:ext cx="3752786" cy="1113074"/>
            <a:chOff x="1566346" y="4309608"/>
            <a:chExt cx="3752786" cy="1113074"/>
          </a:xfrm>
        </p:grpSpPr>
        <p:sp>
          <p:nvSpPr>
            <p:cNvPr id="36" name="Bullet2">
              <a:extLst>
                <a:ext uri="{FF2B5EF4-FFF2-40B4-BE49-F238E27FC236}">
                  <a16:creationId xmlns:a16="http://schemas.microsoft.com/office/drawing/2014/main" id="{C793B8E0-1390-EEF1-9008-7E685F74D4C1}"/>
                </a:ext>
              </a:extLst>
            </p:cNvPr>
            <p:cNvSpPr/>
            <p:nvPr/>
          </p:nvSpPr>
          <p:spPr>
            <a:xfrm>
              <a:off x="1566346" y="4309608"/>
              <a:ext cx="3752786" cy="631058"/>
            </a:xfrm>
            <a:prstGeom prst="hexagon">
              <a:avLst>
                <a:gd name="adj" fmla="val 48885"/>
                <a:gd name="vf" fmla="val 115470"/>
              </a:avLst>
            </a:prstGeom>
            <a:solidFill>
              <a:srgbClr val="E2F0D9"/>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r>
                <a:rPr lang="zh-CN" altLang="en-US" sz="17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耳镜检查</a:t>
              </a:r>
              <a:r>
                <a:rPr lang="en-US" altLang="zh-CN" sz="1700" b="1" baseline="300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a:t>
              </a:r>
            </a:p>
          </p:txBody>
        </p:sp>
        <p:sp>
          <p:nvSpPr>
            <p:cNvPr id="37" name="内容占位符 16">
              <a:extLst>
                <a:ext uri="{FF2B5EF4-FFF2-40B4-BE49-F238E27FC236}">
                  <a16:creationId xmlns:a16="http://schemas.microsoft.com/office/drawing/2014/main" id="{C1EC4ECA-E06A-C3DC-2B9C-8BA0001BAAC6}"/>
                </a:ext>
              </a:extLst>
            </p:cNvPr>
            <p:cNvSpPr txBox="1">
              <a:spLocks/>
            </p:cNvSpPr>
            <p:nvPr/>
          </p:nvSpPr>
          <p:spPr>
            <a:xfrm>
              <a:off x="1761892" y="4939428"/>
              <a:ext cx="3425252" cy="483254"/>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zh-CN" altLang="en-US" sz="1200" dirty="0">
                  <a:sym typeface="微软雅黑" panose="020B0503020204020204" pitchFamily="34" charset="-122"/>
                </a:rPr>
                <a:t>检查外耳道是否有耵聍、异物，观察鼓膜是否有穿孔</a:t>
              </a:r>
              <a:r>
                <a:rPr lang="en-US" altLang="zh-CN" sz="1200" baseline="30000" dirty="0">
                  <a:sym typeface="微软雅黑" panose="020B0503020204020204" pitchFamily="34" charset="-122"/>
                </a:rPr>
                <a:t>2</a:t>
              </a:r>
              <a:endParaRPr lang="zh-CN" altLang="en-US" sz="1200" baseline="30000" dirty="0">
                <a:sym typeface="微软雅黑" panose="020B0503020204020204" pitchFamily="34" charset="-122"/>
              </a:endParaRPr>
            </a:p>
          </p:txBody>
        </p:sp>
      </p:grpSp>
      <p:sp>
        <p:nvSpPr>
          <p:cNvPr id="38" name="内容占位符 16">
            <a:extLst>
              <a:ext uri="{FF2B5EF4-FFF2-40B4-BE49-F238E27FC236}">
                <a16:creationId xmlns:a16="http://schemas.microsoft.com/office/drawing/2014/main" id="{BB898CF8-3E61-B777-5588-9F92BCB50B3E}"/>
              </a:ext>
            </a:extLst>
          </p:cNvPr>
          <p:cNvSpPr txBox="1">
            <a:spLocks/>
          </p:cNvSpPr>
          <p:nvPr/>
        </p:nvSpPr>
        <p:spPr>
          <a:xfrm>
            <a:off x="1758253" y="4955003"/>
            <a:ext cx="3555890" cy="647523"/>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zh-CN" altLang="en-US" sz="1200" dirty="0">
                <a:sym typeface="微软雅黑" panose="020B0503020204020204" pitchFamily="34" charset="-122"/>
              </a:rPr>
              <a:t>根据诊断标准，</a:t>
            </a:r>
            <a:r>
              <a:rPr lang="en-US" altLang="zh-CN" sz="1200" dirty="0">
                <a:sym typeface="微软雅黑" panose="020B0503020204020204" pitchFamily="34" charset="-122"/>
              </a:rPr>
              <a:t>MD</a:t>
            </a:r>
            <a:r>
              <a:rPr lang="zh-CN" altLang="en-US" sz="1200" dirty="0">
                <a:sym typeface="微软雅黑" panose="020B0503020204020204" pitchFamily="34" charset="-122"/>
              </a:rPr>
              <a:t>患者至少有一次纯音测听为感音神经性听力下降</a:t>
            </a:r>
            <a:r>
              <a:rPr lang="en-US" altLang="zh-CN" sz="1200" baseline="30000" dirty="0">
                <a:sym typeface="微软雅黑" panose="020B0503020204020204" pitchFamily="34" charset="-122"/>
              </a:rPr>
              <a:t>1</a:t>
            </a:r>
            <a:endParaRPr lang="en-US" altLang="zh-CN" sz="1200" dirty="0">
              <a:sym typeface="微软雅黑" panose="020B0503020204020204" pitchFamily="34" charset="-122"/>
            </a:endParaRPr>
          </a:p>
        </p:txBody>
      </p:sp>
      <p:sp>
        <p:nvSpPr>
          <p:cNvPr id="9" name="圆角矩形 8">
            <a:extLst>
              <a:ext uri="{FF2B5EF4-FFF2-40B4-BE49-F238E27FC236}">
                <a16:creationId xmlns:a16="http://schemas.microsoft.com/office/drawing/2014/main" id="{48DDCEEE-1329-6643-7723-EDE14CA8BAB2}"/>
              </a:ext>
            </a:extLst>
          </p:cNvPr>
          <p:cNvSpPr/>
          <p:nvPr/>
        </p:nvSpPr>
        <p:spPr>
          <a:xfrm>
            <a:off x="268862" y="186802"/>
            <a:ext cx="99972"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圆角矩形 9">
            <a:extLst>
              <a:ext uri="{FF2B5EF4-FFF2-40B4-BE49-F238E27FC236}">
                <a16:creationId xmlns:a16="http://schemas.microsoft.com/office/drawing/2014/main" id="{00EDCF0B-899C-8C96-698B-9B8F21218E1A}"/>
              </a:ext>
            </a:extLst>
          </p:cNvPr>
          <p:cNvSpPr/>
          <p:nvPr/>
        </p:nvSpPr>
        <p:spPr>
          <a:xfrm>
            <a:off x="443250" y="186802"/>
            <a:ext cx="45719"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108878476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a:extLst>
              <a:ext uri="{FF2B5EF4-FFF2-40B4-BE49-F238E27FC236}">
                <a16:creationId xmlns:a16="http://schemas.microsoft.com/office/drawing/2014/main" id="{858FAF2A-8955-E5B5-0039-701EB74BDB53}"/>
              </a:ext>
            </a:extLst>
          </p:cNvPr>
          <p:cNvSpPr/>
          <p:nvPr/>
        </p:nvSpPr>
        <p:spPr>
          <a:xfrm>
            <a:off x="100968" y="193099"/>
            <a:ext cx="10236212" cy="709704"/>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5" name="任意多边形: 形状 4">
            <a:extLst>
              <a:ext uri="{FF2B5EF4-FFF2-40B4-BE49-F238E27FC236}">
                <a16:creationId xmlns:a16="http://schemas.microsoft.com/office/drawing/2014/main" id="{DC904722-4894-6D21-11D2-A767DE7632C2}"/>
              </a:ext>
            </a:extLst>
          </p:cNvPr>
          <p:cNvSpPr/>
          <p:nvPr/>
        </p:nvSpPr>
        <p:spPr>
          <a:xfrm flipH="1">
            <a:off x="6267531" y="1698171"/>
            <a:ext cx="5039369" cy="4223658"/>
          </a:xfrm>
          <a:custGeom>
            <a:avLst/>
            <a:gdLst>
              <a:gd name="connsiteX0" fmla="*/ 0 w 2123826"/>
              <a:gd name="connsiteY0" fmla="*/ 0 h 2655770"/>
              <a:gd name="connsiteX1" fmla="*/ 2123826 w 2123826"/>
              <a:gd name="connsiteY1" fmla="*/ 0 h 2655770"/>
              <a:gd name="connsiteX2" fmla="*/ 2123826 w 2123826"/>
              <a:gd name="connsiteY2" fmla="*/ 2655770 h 2655770"/>
              <a:gd name="connsiteX3" fmla="*/ 353977 w 2123826"/>
              <a:gd name="connsiteY3" fmla="*/ 2655770 h 2655770"/>
              <a:gd name="connsiteX4" fmla="*/ 0 w 2123826"/>
              <a:gd name="connsiteY4" fmla="*/ 2301792 h 26557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3826" h="2655770">
                <a:moveTo>
                  <a:pt x="0" y="0"/>
                </a:moveTo>
                <a:lnTo>
                  <a:pt x="2123826" y="0"/>
                </a:lnTo>
                <a:lnTo>
                  <a:pt x="2123826" y="2655770"/>
                </a:lnTo>
                <a:lnTo>
                  <a:pt x="353977" y="2655770"/>
                </a:lnTo>
                <a:cubicBezTo>
                  <a:pt x="158480" y="2655770"/>
                  <a:pt x="0" y="2497289"/>
                  <a:pt x="0" y="2301792"/>
                </a:cubicBezTo>
                <a:close/>
              </a:path>
            </a:pathLst>
          </a:custGeom>
          <a:solidFill>
            <a:srgbClr val="EFF8F3"/>
          </a:solidFill>
          <a:ln w="9525">
            <a:solidFill>
              <a:schemeClr val="accent1"/>
            </a:solidFill>
          </a:ln>
          <a:effectLst>
            <a:outerShdw dist="152400" dir="18600000" sx="98000" sy="98000" algn="ctr" rotWithShape="0">
              <a:schemeClr val="accent1">
                <a:alpha val="5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任意多边形: 形状 4">
            <a:extLst>
              <a:ext uri="{FF2B5EF4-FFF2-40B4-BE49-F238E27FC236}">
                <a16:creationId xmlns:a16="http://schemas.microsoft.com/office/drawing/2014/main" id="{36F7F046-A37C-6476-CCB9-348051F7394C}"/>
              </a:ext>
            </a:extLst>
          </p:cNvPr>
          <p:cNvSpPr/>
          <p:nvPr/>
        </p:nvSpPr>
        <p:spPr>
          <a:xfrm>
            <a:off x="837738" y="1698171"/>
            <a:ext cx="4878155" cy="4223658"/>
          </a:xfrm>
          <a:custGeom>
            <a:avLst/>
            <a:gdLst>
              <a:gd name="connsiteX0" fmla="*/ 0 w 2123826"/>
              <a:gd name="connsiteY0" fmla="*/ 0 h 2655770"/>
              <a:gd name="connsiteX1" fmla="*/ 2123826 w 2123826"/>
              <a:gd name="connsiteY1" fmla="*/ 0 h 2655770"/>
              <a:gd name="connsiteX2" fmla="*/ 2123826 w 2123826"/>
              <a:gd name="connsiteY2" fmla="*/ 2655770 h 2655770"/>
              <a:gd name="connsiteX3" fmla="*/ 353977 w 2123826"/>
              <a:gd name="connsiteY3" fmla="*/ 2655770 h 2655770"/>
              <a:gd name="connsiteX4" fmla="*/ 0 w 2123826"/>
              <a:gd name="connsiteY4" fmla="*/ 2301792 h 26557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3826" h="2655770">
                <a:moveTo>
                  <a:pt x="0" y="0"/>
                </a:moveTo>
                <a:lnTo>
                  <a:pt x="2123826" y="0"/>
                </a:lnTo>
                <a:lnTo>
                  <a:pt x="2123826" y="2655770"/>
                </a:lnTo>
                <a:lnTo>
                  <a:pt x="353977" y="2655770"/>
                </a:lnTo>
                <a:cubicBezTo>
                  <a:pt x="158480" y="2655770"/>
                  <a:pt x="0" y="2497289"/>
                  <a:pt x="0" y="2301792"/>
                </a:cubicBezTo>
                <a:close/>
              </a:path>
            </a:pathLst>
          </a:custGeom>
          <a:solidFill>
            <a:srgbClr val="EFF8F3"/>
          </a:solidFill>
          <a:ln w="9525">
            <a:solidFill>
              <a:schemeClr val="accent1"/>
            </a:solidFill>
          </a:ln>
          <a:effectLst>
            <a:outerShdw dist="152400" dir="18600000" sx="98000" sy="98000" algn="ctr" rotWithShape="0">
              <a:schemeClr val="accent1">
                <a:alpha val="5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标题 1">
            <a:extLst>
              <a:ext uri="{FF2B5EF4-FFF2-40B4-BE49-F238E27FC236}">
                <a16:creationId xmlns:a16="http://schemas.microsoft.com/office/drawing/2014/main" id="{712DFADC-016E-0640-96F4-1DEF3D5B4059}"/>
              </a:ext>
            </a:extLst>
          </p:cNvPr>
          <p:cNvSpPr>
            <a:spLocks noGrp="1"/>
          </p:cNvSpPr>
          <p:nvPr>
            <p:ph type="title"/>
          </p:nvPr>
        </p:nvSpPr>
        <p:spPr/>
        <p:txBody>
          <a:bodyPr/>
          <a:lstStyle/>
          <a:p>
            <a:r>
              <a:rPr lang="zh-CN" altLang="zh-CN" dirty="0">
                <a:solidFill>
                  <a:schemeClr val="bg1"/>
                </a:solidFill>
                <a:sym typeface="微软雅黑" panose="020B0503020204020204" pitchFamily="34" charset="-122"/>
              </a:rPr>
              <a:t>必要时听</a:t>
            </a:r>
            <a:r>
              <a:rPr lang="en-US" altLang="zh-CN" dirty="0">
                <a:solidFill>
                  <a:schemeClr val="bg1"/>
                </a:solidFill>
                <a:sym typeface="微软雅黑" panose="020B0503020204020204" pitchFamily="34" charset="-122"/>
              </a:rPr>
              <a:t>-</a:t>
            </a:r>
            <a:r>
              <a:rPr lang="zh-CN" altLang="zh-CN" dirty="0">
                <a:solidFill>
                  <a:schemeClr val="bg1"/>
                </a:solidFill>
                <a:sym typeface="微软雅黑" panose="020B0503020204020204" pitchFamily="34" charset="-122"/>
              </a:rPr>
              <a:t>前庭功能检查：辅助诊断</a:t>
            </a:r>
            <a:r>
              <a:rPr lang="en-US" altLang="zh-CN" dirty="0">
                <a:solidFill>
                  <a:schemeClr val="bg1"/>
                </a:solidFill>
                <a:sym typeface="微软雅黑" panose="020B0503020204020204" pitchFamily="34" charset="-122"/>
              </a:rPr>
              <a:t>MD</a:t>
            </a:r>
            <a:r>
              <a:rPr lang="zh-CN" altLang="zh-CN" dirty="0">
                <a:solidFill>
                  <a:schemeClr val="bg1"/>
                </a:solidFill>
                <a:sym typeface="微软雅黑" panose="020B0503020204020204" pitchFamily="34" charset="-122"/>
              </a:rPr>
              <a:t>或评估疾病进程</a:t>
            </a:r>
            <a:endParaRPr lang="zh-CN" altLang="en-US" dirty="0">
              <a:solidFill>
                <a:schemeClr val="bg1"/>
              </a:solidFill>
              <a:sym typeface="微软雅黑" panose="020B0503020204020204" pitchFamily="34" charset="-122"/>
            </a:endParaRPr>
          </a:p>
        </p:txBody>
      </p:sp>
      <p:sp>
        <p:nvSpPr>
          <p:cNvPr id="4" name="内容占位符 3">
            <a:extLst>
              <a:ext uri="{FF2B5EF4-FFF2-40B4-BE49-F238E27FC236}">
                <a16:creationId xmlns:a16="http://schemas.microsoft.com/office/drawing/2014/main" id="{AC216FB5-ECF2-EF77-72DA-59CEF83272F1}"/>
              </a:ext>
            </a:extLst>
          </p:cNvPr>
          <p:cNvSpPr>
            <a:spLocks noGrp="1"/>
          </p:cNvSpPr>
          <p:nvPr>
            <p:ph sz="quarter" idx="14"/>
          </p:nvPr>
        </p:nvSpPr>
        <p:spPr/>
        <p:txBody>
          <a:bodyPr/>
          <a:lstStyle/>
          <a:p>
            <a:r>
              <a:rPr lang="en-US" altLang="zh-CN" dirty="0">
                <a:sym typeface="微软雅黑" panose="020B0503020204020204" pitchFamily="34" charset="-122"/>
              </a:rPr>
              <a:t>1. </a:t>
            </a:r>
            <a:r>
              <a:rPr lang="zh-CN" altLang="en-US" dirty="0">
                <a:sym typeface="微软雅黑" panose="020B0503020204020204" pitchFamily="34" charset="-122"/>
              </a:rPr>
              <a:t>孔维佳</a:t>
            </a:r>
            <a:r>
              <a:rPr lang="en-US" altLang="zh-CN" dirty="0">
                <a:sym typeface="微软雅黑" panose="020B0503020204020204" pitchFamily="34" charset="-122"/>
              </a:rPr>
              <a:t>, </a:t>
            </a:r>
            <a:r>
              <a:rPr lang="zh-CN" altLang="en-US" dirty="0">
                <a:sym typeface="微软雅黑" panose="020B0503020204020204" pitchFamily="34" charset="-122"/>
              </a:rPr>
              <a:t>等</a:t>
            </a:r>
            <a:r>
              <a:rPr lang="en-US" altLang="zh-CN" dirty="0">
                <a:sym typeface="微软雅黑" panose="020B0503020204020204" pitchFamily="34" charset="-122"/>
              </a:rPr>
              <a:t>. </a:t>
            </a:r>
            <a:r>
              <a:rPr lang="zh-CN" altLang="en-US" dirty="0">
                <a:sym typeface="微软雅黑" panose="020B0503020204020204" pitchFamily="34" charset="-122"/>
              </a:rPr>
              <a:t>我国梅尼埃病与良性阵发性位置性眩晕诊断和治疗指南</a:t>
            </a:r>
            <a:r>
              <a:rPr lang="en-US" altLang="zh-CN" dirty="0">
                <a:sym typeface="微软雅黑" panose="020B0503020204020204" pitchFamily="34" charset="-122"/>
              </a:rPr>
              <a:t>(2017)</a:t>
            </a:r>
            <a:r>
              <a:rPr lang="zh-CN" altLang="en-US" dirty="0">
                <a:sym typeface="微软雅黑" panose="020B0503020204020204" pitchFamily="34" charset="-122"/>
              </a:rPr>
              <a:t>解读</a:t>
            </a:r>
            <a:r>
              <a:rPr lang="en-US" altLang="zh-CN" dirty="0">
                <a:sym typeface="微软雅黑" panose="020B0503020204020204" pitchFamily="34" charset="-122"/>
              </a:rPr>
              <a:t>. </a:t>
            </a:r>
            <a:r>
              <a:rPr lang="zh-CN" altLang="en-US" dirty="0">
                <a:sym typeface="微软雅黑" panose="020B0503020204020204" pitchFamily="34" charset="-122"/>
              </a:rPr>
              <a:t>中华耳鼻咽喉头颈外科杂志</a:t>
            </a:r>
            <a:r>
              <a:rPr lang="en-US" altLang="zh-CN" dirty="0">
                <a:sym typeface="微软雅黑" panose="020B0503020204020204" pitchFamily="34" charset="-122"/>
              </a:rPr>
              <a:t>,2017,52(03):178-189. </a:t>
            </a:r>
          </a:p>
          <a:p>
            <a:r>
              <a:rPr lang="en-US" altLang="zh-CN" dirty="0">
                <a:sym typeface="微软雅黑" panose="020B0503020204020204" pitchFamily="34" charset="-122"/>
              </a:rPr>
              <a:t>2. </a:t>
            </a:r>
            <a:r>
              <a:rPr lang="zh-CN" altLang="en-US" dirty="0">
                <a:sym typeface="微软雅黑" panose="020B0503020204020204" pitchFamily="34" charset="-122"/>
              </a:rPr>
              <a:t>中国医药教育协会眩晕专业委员会</a:t>
            </a:r>
            <a:r>
              <a:rPr lang="en-US" altLang="zh-CN" dirty="0">
                <a:sym typeface="微软雅黑" panose="020B0503020204020204" pitchFamily="34" charset="-122"/>
              </a:rPr>
              <a:t>. </a:t>
            </a:r>
            <a:r>
              <a:rPr lang="zh-CN" altLang="en-US" dirty="0">
                <a:sym typeface="微软雅黑" panose="020B0503020204020204" pitchFamily="34" charset="-122"/>
              </a:rPr>
              <a:t>积水性内耳病的临床诊疗路径专家建议</a:t>
            </a:r>
            <a:r>
              <a:rPr lang="en-US" altLang="zh-CN" dirty="0">
                <a:sym typeface="微软雅黑" panose="020B0503020204020204" pitchFamily="34" charset="-122"/>
              </a:rPr>
              <a:t>. </a:t>
            </a:r>
            <a:r>
              <a:rPr lang="zh-CN" altLang="en-US" dirty="0">
                <a:sym typeface="微软雅黑" panose="020B0503020204020204" pitchFamily="34" charset="-122"/>
              </a:rPr>
              <a:t>中华医学杂志</a:t>
            </a:r>
            <a:r>
              <a:rPr lang="en-US" altLang="zh-CN" dirty="0">
                <a:sym typeface="微软雅黑" panose="020B0503020204020204" pitchFamily="34" charset="-122"/>
              </a:rPr>
              <a:t>,2024,104(12)</a:t>
            </a:r>
            <a:r>
              <a:rPr lang="zh-CN" altLang="en-US" dirty="0">
                <a:sym typeface="微软雅黑" panose="020B0503020204020204" pitchFamily="34" charset="-122"/>
              </a:rPr>
              <a:t>：</a:t>
            </a:r>
            <a:r>
              <a:rPr lang="en-US" altLang="zh-CN" dirty="0">
                <a:sym typeface="微软雅黑" panose="020B0503020204020204" pitchFamily="34" charset="-122"/>
              </a:rPr>
              <a:t>924-930.</a:t>
            </a:r>
          </a:p>
          <a:p>
            <a:r>
              <a:rPr lang="en-US" altLang="zh-CN" dirty="0">
                <a:sym typeface="微软雅黑" panose="020B0503020204020204" pitchFamily="34" charset="-122"/>
              </a:rPr>
              <a:t>3. </a:t>
            </a:r>
            <a:r>
              <a:rPr lang="zh-CN" altLang="en-US" dirty="0">
                <a:sym typeface="微软雅黑" panose="020B0503020204020204" pitchFamily="34" charset="-122"/>
              </a:rPr>
              <a:t>陈钢钢</a:t>
            </a:r>
            <a:r>
              <a:rPr lang="en-US" altLang="zh-CN" dirty="0">
                <a:sym typeface="微软雅黑" panose="020B0503020204020204" pitchFamily="34" charset="-122"/>
              </a:rPr>
              <a:t>, </a:t>
            </a:r>
            <a:r>
              <a:rPr lang="zh-CN" altLang="en-US" dirty="0">
                <a:sym typeface="微软雅黑" panose="020B0503020204020204" pitchFamily="34" charset="-122"/>
              </a:rPr>
              <a:t>等</a:t>
            </a:r>
            <a:r>
              <a:rPr lang="en-US" altLang="zh-CN" dirty="0">
                <a:sym typeface="微软雅黑" panose="020B0503020204020204" pitchFamily="34" charset="-122"/>
              </a:rPr>
              <a:t>. </a:t>
            </a:r>
            <a:r>
              <a:rPr lang="zh-CN" altLang="en-US" dirty="0">
                <a:sym typeface="微软雅黑" panose="020B0503020204020204" pitchFamily="34" charset="-122"/>
              </a:rPr>
              <a:t>前庭疾病诊疗知识库</a:t>
            </a:r>
            <a:r>
              <a:rPr lang="en-US" altLang="zh-CN" dirty="0">
                <a:sym typeface="微软雅黑" panose="020B0503020204020204" pitchFamily="34" charset="-122"/>
              </a:rPr>
              <a:t>. </a:t>
            </a:r>
            <a:r>
              <a:rPr lang="zh-CN" altLang="en-US" dirty="0">
                <a:sym typeface="微软雅黑" panose="020B0503020204020204" pitchFamily="34" charset="-122"/>
              </a:rPr>
              <a:t>北京：中国医药科技出版社</a:t>
            </a:r>
            <a:r>
              <a:rPr lang="en-US" altLang="zh-CN" dirty="0">
                <a:sym typeface="微软雅黑" panose="020B0503020204020204" pitchFamily="34" charset="-122"/>
              </a:rPr>
              <a:t>, 2024: 288-289.</a:t>
            </a:r>
          </a:p>
        </p:txBody>
      </p:sp>
      <p:sp>
        <p:nvSpPr>
          <p:cNvPr id="6" name="文本占位符 5">
            <a:extLst>
              <a:ext uri="{FF2B5EF4-FFF2-40B4-BE49-F238E27FC236}">
                <a16:creationId xmlns:a16="http://schemas.microsoft.com/office/drawing/2014/main" id="{0DF6A33C-71D0-660C-0A93-CB61BDE44CFD}"/>
              </a:ext>
            </a:extLst>
          </p:cNvPr>
          <p:cNvSpPr>
            <a:spLocks noGrp="1"/>
          </p:cNvSpPr>
          <p:nvPr>
            <p:ph type="body" sz="quarter" idx="13"/>
          </p:nvPr>
        </p:nvSpPr>
        <p:spPr/>
        <p:txBody>
          <a:bodyPr>
            <a:normAutofit/>
          </a:bodyPr>
          <a:lstStyle/>
          <a:p>
            <a:r>
              <a:rPr lang="zh-CN" altLang="en-US" sz="1800" b="1" dirty="0">
                <a:sym typeface="微软雅黑" panose="020B0503020204020204" pitchFamily="34" charset="-122"/>
              </a:rPr>
              <a:t>为</a:t>
            </a:r>
            <a:r>
              <a:rPr lang="zh-CN" altLang="en-US" sz="1800" b="1" dirty="0">
                <a:solidFill>
                  <a:srgbClr val="C00000"/>
                </a:solidFill>
                <a:sym typeface="微软雅黑" panose="020B0503020204020204" pitchFamily="34" charset="-122"/>
              </a:rPr>
              <a:t>诊断</a:t>
            </a:r>
            <a:r>
              <a:rPr lang="en-US" altLang="zh-CN" sz="1800" b="1" dirty="0">
                <a:solidFill>
                  <a:srgbClr val="C00000"/>
                </a:solidFill>
                <a:sym typeface="微软雅黑" panose="020B0503020204020204" pitchFamily="34" charset="-122"/>
              </a:rPr>
              <a:t>MD</a:t>
            </a:r>
            <a:r>
              <a:rPr lang="zh-CN" altLang="en-US" sz="1800" b="1" dirty="0">
                <a:solidFill>
                  <a:srgbClr val="C00000"/>
                </a:solidFill>
                <a:sym typeface="微软雅黑" panose="020B0503020204020204" pitchFamily="34" charset="-122"/>
              </a:rPr>
              <a:t>或验证内淋巴积水</a:t>
            </a:r>
            <a:r>
              <a:rPr lang="zh-CN" altLang="en-US" sz="1800" b="1" dirty="0">
                <a:sym typeface="微软雅黑" panose="020B0503020204020204" pitchFamily="34" charset="-122"/>
              </a:rPr>
              <a:t>，以及</a:t>
            </a:r>
            <a:r>
              <a:rPr lang="zh-CN" altLang="en-US" sz="1800" b="1" dirty="0">
                <a:solidFill>
                  <a:srgbClr val="C00000"/>
                </a:solidFill>
                <a:sym typeface="微软雅黑" panose="020B0503020204020204" pitchFamily="34" charset="-122"/>
              </a:rPr>
              <a:t>评估前庭功能损害程度和了解疾病进程</a:t>
            </a:r>
            <a:r>
              <a:rPr lang="zh-CN" altLang="en-US" sz="1800" b="1" dirty="0">
                <a:sym typeface="微软雅黑" panose="020B0503020204020204" pitchFamily="34" charset="-122"/>
              </a:rPr>
              <a:t>，可行多种客观检查</a:t>
            </a:r>
            <a:r>
              <a:rPr lang="en-US" altLang="zh-CN" sz="1800" b="1" baseline="30000" dirty="0">
                <a:sym typeface="微软雅黑" panose="020B0503020204020204" pitchFamily="34" charset="-122"/>
              </a:rPr>
              <a:t>1-2</a:t>
            </a:r>
            <a:r>
              <a:rPr lang="zh-CN" altLang="en-US" sz="1800" b="1" dirty="0">
                <a:sym typeface="微软雅黑" panose="020B0503020204020204" pitchFamily="34" charset="-122"/>
              </a:rPr>
              <a:t>：</a:t>
            </a:r>
          </a:p>
        </p:txBody>
      </p:sp>
      <p:grpSp>
        <p:nvGrpSpPr>
          <p:cNvPr id="22" name="组合 21">
            <a:extLst>
              <a:ext uri="{FF2B5EF4-FFF2-40B4-BE49-F238E27FC236}">
                <a16:creationId xmlns:a16="http://schemas.microsoft.com/office/drawing/2014/main" id="{3F71881D-1869-3B9A-0887-13EAA3973015}"/>
              </a:ext>
            </a:extLst>
          </p:cNvPr>
          <p:cNvGrpSpPr/>
          <p:nvPr/>
        </p:nvGrpSpPr>
        <p:grpSpPr>
          <a:xfrm rot="5400000">
            <a:off x="4175211" y="2981905"/>
            <a:ext cx="3178683" cy="464074"/>
            <a:chOff x="569725" y="2355927"/>
            <a:chExt cx="2880000" cy="464074"/>
          </a:xfrm>
        </p:grpSpPr>
        <p:sp>
          <p:nvSpPr>
            <p:cNvPr id="20" name="矩形: 单圆角 19">
              <a:extLst>
                <a:ext uri="{FF2B5EF4-FFF2-40B4-BE49-F238E27FC236}">
                  <a16:creationId xmlns:a16="http://schemas.microsoft.com/office/drawing/2014/main" id="{B5D90423-0A7A-6A1E-706B-55EA82C1347B}"/>
                </a:ext>
              </a:extLst>
            </p:cNvPr>
            <p:cNvSpPr/>
            <p:nvPr/>
          </p:nvSpPr>
          <p:spPr>
            <a:xfrm flipV="1">
              <a:off x="569725" y="2373764"/>
              <a:ext cx="2880000" cy="428400"/>
            </a:xfrm>
            <a:prstGeom prst="round1Rect">
              <a:avLst>
                <a:gd name="adj" fmla="val 44551"/>
              </a:avLst>
            </a:prstGeom>
            <a:ln>
              <a:no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endPar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文本占位符 2">
              <a:extLst>
                <a:ext uri="{FF2B5EF4-FFF2-40B4-BE49-F238E27FC236}">
                  <a16:creationId xmlns:a16="http://schemas.microsoft.com/office/drawing/2014/main" id="{DFE1FE4C-98CF-7384-0A5D-2C9AECBBB05F}"/>
                </a:ext>
              </a:extLst>
            </p:cNvPr>
            <p:cNvSpPr txBox="1">
              <a:spLocks/>
            </p:cNvSpPr>
            <p:nvPr/>
          </p:nvSpPr>
          <p:spPr>
            <a:xfrm>
              <a:off x="797965" y="2355927"/>
              <a:ext cx="2423520" cy="464074"/>
            </a:xfrm>
            <a:prstGeom prst="rect">
              <a:avLst/>
            </a:prstGeom>
          </p:spPr>
          <p:txBody>
            <a:bodyPr vert="vert270" lIns="91440" tIns="45720" rIns="91440" bIns="45720" rtlCol="0" anchor="ctr">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Aft>
                  <a:spcPts val="600"/>
                </a:spcAft>
                <a:buNone/>
              </a:pPr>
              <a:r>
                <a:rPr lang="zh-CN" altLang="en-US" b="1" dirty="0">
                  <a:solidFill>
                    <a:schemeClr val="bg1"/>
                  </a:solidFill>
                  <a:sym typeface="微软雅黑" panose="020B0503020204020204" pitchFamily="34" charset="-122"/>
                </a:rPr>
                <a:t>听力学检查</a:t>
              </a:r>
              <a:endParaRPr lang="en-US" altLang="zh-CN" b="1" dirty="0">
                <a:solidFill>
                  <a:schemeClr val="bg1"/>
                </a:solidFill>
                <a:sym typeface="微软雅黑" panose="020B0503020204020204" pitchFamily="34" charset="-122"/>
              </a:endParaRPr>
            </a:p>
          </p:txBody>
        </p:sp>
      </p:grpSp>
      <p:grpSp>
        <p:nvGrpSpPr>
          <p:cNvPr id="23" name="组合 22">
            <a:extLst>
              <a:ext uri="{FF2B5EF4-FFF2-40B4-BE49-F238E27FC236}">
                <a16:creationId xmlns:a16="http://schemas.microsoft.com/office/drawing/2014/main" id="{24955E6C-90D3-F730-6773-886EC717A96A}"/>
              </a:ext>
            </a:extLst>
          </p:cNvPr>
          <p:cNvGrpSpPr/>
          <p:nvPr/>
        </p:nvGrpSpPr>
        <p:grpSpPr>
          <a:xfrm rot="16200000" flipH="1">
            <a:off x="4698851" y="2981906"/>
            <a:ext cx="3178683" cy="464074"/>
            <a:chOff x="569725" y="2355927"/>
            <a:chExt cx="2880000" cy="464074"/>
          </a:xfrm>
        </p:grpSpPr>
        <p:sp>
          <p:nvSpPr>
            <p:cNvPr id="25" name="矩形: 单圆角 24">
              <a:extLst>
                <a:ext uri="{FF2B5EF4-FFF2-40B4-BE49-F238E27FC236}">
                  <a16:creationId xmlns:a16="http://schemas.microsoft.com/office/drawing/2014/main" id="{0D245923-17DC-AFF2-7D3D-D9D00C80797D}"/>
                </a:ext>
              </a:extLst>
            </p:cNvPr>
            <p:cNvSpPr/>
            <p:nvPr/>
          </p:nvSpPr>
          <p:spPr>
            <a:xfrm flipV="1">
              <a:off x="569725" y="2373764"/>
              <a:ext cx="2880000" cy="428400"/>
            </a:xfrm>
            <a:prstGeom prst="round1Rect">
              <a:avLst>
                <a:gd name="adj" fmla="val 44551"/>
              </a:avLst>
            </a:prstGeom>
            <a:ln>
              <a:noFill/>
            </a:ln>
          </p:spPr>
          <p:style>
            <a:lnRef idx="2">
              <a:schemeClr val="accent1">
                <a:shade val="15000"/>
              </a:schemeClr>
            </a:lnRef>
            <a:fillRef idx="1">
              <a:schemeClr val="accent1"/>
            </a:fillRef>
            <a:effectRef idx="0">
              <a:schemeClr val="accent1"/>
            </a:effectRef>
            <a:fontRef idx="minor">
              <a:schemeClr val="lt1"/>
            </a:fontRef>
          </p:style>
          <p:txBody>
            <a:bodyPr vert="eaVert" rtlCol="0" anchor="ctr"/>
            <a:lstStyle/>
            <a:p>
              <a:pPr algn="ctr"/>
              <a:endPar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文本占位符 2">
              <a:extLst>
                <a:ext uri="{FF2B5EF4-FFF2-40B4-BE49-F238E27FC236}">
                  <a16:creationId xmlns:a16="http://schemas.microsoft.com/office/drawing/2014/main" id="{87A71038-A51C-BE01-BDE4-5825C179A692}"/>
                </a:ext>
              </a:extLst>
            </p:cNvPr>
            <p:cNvSpPr txBox="1">
              <a:spLocks/>
            </p:cNvSpPr>
            <p:nvPr/>
          </p:nvSpPr>
          <p:spPr>
            <a:xfrm>
              <a:off x="797965" y="2355927"/>
              <a:ext cx="2423520" cy="464074"/>
            </a:xfrm>
            <a:prstGeom prst="rect">
              <a:avLst/>
            </a:prstGeom>
          </p:spPr>
          <p:txBody>
            <a:bodyPr vert="eaVert" lIns="91440" tIns="45720" rIns="91440" bIns="45720" rtlCol="0" anchor="ctr">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Aft>
                  <a:spcPts val="600"/>
                </a:spcAft>
                <a:buNone/>
              </a:pPr>
              <a:r>
                <a:rPr lang="zh-CN" altLang="en-US" b="1" dirty="0">
                  <a:solidFill>
                    <a:schemeClr val="bg1"/>
                  </a:solidFill>
                  <a:sym typeface="微软雅黑" panose="020B0503020204020204" pitchFamily="34" charset="-122"/>
                </a:rPr>
                <a:t>前庭功能检查</a:t>
              </a:r>
            </a:p>
          </p:txBody>
        </p:sp>
      </p:grpSp>
      <p:grpSp>
        <p:nvGrpSpPr>
          <p:cNvPr id="3" name="组合 2">
            <a:extLst>
              <a:ext uri="{FF2B5EF4-FFF2-40B4-BE49-F238E27FC236}">
                <a16:creationId xmlns:a16="http://schemas.microsoft.com/office/drawing/2014/main" id="{BC443C09-C4BB-8BB4-0B4C-988470EA2AF3}"/>
              </a:ext>
            </a:extLst>
          </p:cNvPr>
          <p:cNvGrpSpPr/>
          <p:nvPr/>
        </p:nvGrpSpPr>
        <p:grpSpPr>
          <a:xfrm>
            <a:off x="2204949" y="1962589"/>
            <a:ext cx="2052000" cy="351261"/>
            <a:chOff x="3481007" y="2435287"/>
            <a:chExt cx="560674" cy="219475"/>
          </a:xfrm>
        </p:grpSpPr>
        <p:sp>
          <p:nvSpPr>
            <p:cNvPr id="5" name="Freeform: Shape 26">
              <a:extLst>
                <a:ext uri="{FF2B5EF4-FFF2-40B4-BE49-F238E27FC236}">
                  <a16:creationId xmlns:a16="http://schemas.microsoft.com/office/drawing/2014/main" id="{FCE0D160-BE8B-CA10-348F-0AA70ABD919E}"/>
                </a:ext>
              </a:extLst>
            </p:cNvPr>
            <p:cNvSpPr>
              <a:spLocks/>
            </p:cNvSpPr>
            <p:nvPr/>
          </p:nvSpPr>
          <p:spPr bwMode="gray">
            <a:xfrm>
              <a:off x="3514102" y="2561681"/>
              <a:ext cx="494483" cy="93081"/>
            </a:xfrm>
            <a:custGeom>
              <a:avLst/>
              <a:gdLst>
                <a:gd name="T0" fmla="*/ 1120 w 1120"/>
                <a:gd name="T1" fmla="*/ 252 h 252"/>
                <a:gd name="T2" fmla="*/ 1116 w 1120"/>
                <a:gd name="T3" fmla="*/ 250 h 252"/>
                <a:gd name="T4" fmla="*/ 1100 w 1120"/>
                <a:gd name="T5" fmla="*/ 246 h 252"/>
                <a:gd name="T6" fmla="*/ 1074 w 1120"/>
                <a:gd name="T7" fmla="*/ 240 h 252"/>
                <a:gd name="T8" fmla="*/ 1038 w 1120"/>
                <a:gd name="T9" fmla="*/ 232 h 252"/>
                <a:gd name="T10" fmla="*/ 992 w 1120"/>
                <a:gd name="T11" fmla="*/ 222 h 252"/>
                <a:gd name="T12" fmla="*/ 938 w 1120"/>
                <a:gd name="T13" fmla="*/ 212 h 252"/>
                <a:gd name="T14" fmla="*/ 876 w 1120"/>
                <a:gd name="T15" fmla="*/ 204 h 252"/>
                <a:gd name="T16" fmla="*/ 806 w 1120"/>
                <a:gd name="T17" fmla="*/ 196 h 252"/>
                <a:gd name="T18" fmla="*/ 730 w 1120"/>
                <a:gd name="T19" fmla="*/ 190 h 252"/>
                <a:gd name="T20" fmla="*/ 646 w 1120"/>
                <a:gd name="T21" fmla="*/ 184 h 252"/>
                <a:gd name="T22" fmla="*/ 556 w 1120"/>
                <a:gd name="T23" fmla="*/ 184 h 252"/>
                <a:gd name="T24" fmla="*/ 466 w 1120"/>
                <a:gd name="T25" fmla="*/ 184 h 252"/>
                <a:gd name="T26" fmla="*/ 384 w 1120"/>
                <a:gd name="T27" fmla="*/ 190 h 252"/>
                <a:gd name="T28" fmla="*/ 308 w 1120"/>
                <a:gd name="T29" fmla="*/ 196 h 252"/>
                <a:gd name="T30" fmla="*/ 238 w 1120"/>
                <a:gd name="T31" fmla="*/ 204 h 252"/>
                <a:gd name="T32" fmla="*/ 178 w 1120"/>
                <a:gd name="T33" fmla="*/ 212 h 252"/>
                <a:gd name="T34" fmla="*/ 126 w 1120"/>
                <a:gd name="T35" fmla="*/ 222 h 252"/>
                <a:gd name="T36" fmla="*/ 82 w 1120"/>
                <a:gd name="T37" fmla="*/ 232 h 252"/>
                <a:gd name="T38" fmla="*/ 46 w 1120"/>
                <a:gd name="T39" fmla="*/ 240 h 252"/>
                <a:gd name="T40" fmla="*/ 20 w 1120"/>
                <a:gd name="T41" fmla="*/ 246 h 252"/>
                <a:gd name="T42" fmla="*/ 6 w 1120"/>
                <a:gd name="T43" fmla="*/ 250 h 252"/>
                <a:gd name="T44" fmla="*/ 0 w 1120"/>
                <a:gd name="T45" fmla="*/ 252 h 252"/>
                <a:gd name="T46" fmla="*/ 0 w 1120"/>
                <a:gd name="T47" fmla="*/ 62 h 252"/>
                <a:gd name="T48" fmla="*/ 560 w 1120"/>
                <a:gd name="T49" fmla="*/ 0 h 252"/>
                <a:gd name="T50" fmla="*/ 1120 w 1120"/>
                <a:gd name="T51" fmla="*/ 62 h 252"/>
                <a:gd name="T52" fmla="*/ 1120 w 1120"/>
                <a:gd name="T53" fmla="*/ 252 h 252"/>
                <a:gd name="T54" fmla="*/ 1120 w 1120"/>
                <a:gd name="T55" fmla="*/ 25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lnTo>
                    <a:pt x="1120" y="252"/>
                  </a:lnTo>
                  <a:close/>
                </a:path>
              </a:pathLst>
            </a:custGeom>
            <a:solidFill>
              <a:srgbClr val="C0C0C0"/>
            </a:solidFill>
            <a:ln>
              <a:noFill/>
            </a:ln>
            <a:extLst>
              <a:ext uri="{91240B29-F687-4F45-9708-019B960494DF}">
                <a14:hiddenLine xmlns:a14="http://schemas.microsoft.com/office/drawing/2010/main" w="0">
                  <a:solidFill>
                    <a:srgbClr val="DF5908"/>
                  </a:solidFill>
                  <a:prstDash val="solid"/>
                  <a:round/>
                  <a:headEnd/>
                  <a:tailEnd/>
                </a14:hiddenLine>
              </a:ext>
            </a:extLst>
          </p:spPr>
          <p:txBody>
            <a:bodyPr anchor="ctr"/>
            <a:lstStyle/>
            <a:p>
              <a:pPr algn="ctr">
                <a:defRPr/>
              </a:pPr>
              <a:endParaRPr sz="1400" kern="0">
                <a:solidFill>
                  <a:prstClr val="black"/>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Rectangle 27">
              <a:extLst>
                <a:ext uri="{FF2B5EF4-FFF2-40B4-BE49-F238E27FC236}">
                  <a16:creationId xmlns:a16="http://schemas.microsoft.com/office/drawing/2014/main" id="{54174AE9-3285-2DA4-468F-0E9ED49C6157}"/>
                </a:ext>
              </a:extLst>
            </p:cNvPr>
            <p:cNvSpPr>
              <a:spLocks/>
            </p:cNvSpPr>
            <p:nvPr/>
          </p:nvSpPr>
          <p:spPr bwMode="gray">
            <a:xfrm>
              <a:off x="3481007" y="2435287"/>
              <a:ext cx="560674" cy="192531"/>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noAutofit/>
            </a:bodyPr>
            <a:lstStyle/>
            <a:p>
              <a:pPr algn="ctr">
                <a:defRPr/>
              </a:pPr>
              <a:endParaRPr lang="zh-CN" altLang="en-US" sz="1400" b="1" kern="0" dirty="0">
                <a:solidFill>
                  <a:srgbClr val="44546A"/>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8" name="组合 7">
            <a:extLst>
              <a:ext uri="{FF2B5EF4-FFF2-40B4-BE49-F238E27FC236}">
                <a16:creationId xmlns:a16="http://schemas.microsoft.com/office/drawing/2014/main" id="{7E6DF2CA-6733-65B4-BC93-001E03B8F958}"/>
              </a:ext>
            </a:extLst>
          </p:cNvPr>
          <p:cNvGrpSpPr/>
          <p:nvPr/>
        </p:nvGrpSpPr>
        <p:grpSpPr>
          <a:xfrm>
            <a:off x="2204949" y="4109893"/>
            <a:ext cx="2052000" cy="351261"/>
            <a:chOff x="3481007" y="2435287"/>
            <a:chExt cx="560674" cy="219475"/>
          </a:xfrm>
        </p:grpSpPr>
        <p:sp>
          <p:nvSpPr>
            <p:cNvPr id="9" name="Freeform: Shape 26">
              <a:extLst>
                <a:ext uri="{FF2B5EF4-FFF2-40B4-BE49-F238E27FC236}">
                  <a16:creationId xmlns:a16="http://schemas.microsoft.com/office/drawing/2014/main" id="{6C17AF3C-6A28-DF87-8C13-772974592612}"/>
                </a:ext>
              </a:extLst>
            </p:cNvPr>
            <p:cNvSpPr>
              <a:spLocks/>
            </p:cNvSpPr>
            <p:nvPr/>
          </p:nvSpPr>
          <p:spPr bwMode="gray">
            <a:xfrm>
              <a:off x="3514102" y="2561681"/>
              <a:ext cx="494483" cy="93081"/>
            </a:xfrm>
            <a:custGeom>
              <a:avLst/>
              <a:gdLst>
                <a:gd name="T0" fmla="*/ 1120 w 1120"/>
                <a:gd name="T1" fmla="*/ 252 h 252"/>
                <a:gd name="T2" fmla="*/ 1116 w 1120"/>
                <a:gd name="T3" fmla="*/ 250 h 252"/>
                <a:gd name="T4" fmla="*/ 1100 w 1120"/>
                <a:gd name="T5" fmla="*/ 246 h 252"/>
                <a:gd name="T6" fmla="*/ 1074 w 1120"/>
                <a:gd name="T7" fmla="*/ 240 h 252"/>
                <a:gd name="T8" fmla="*/ 1038 w 1120"/>
                <a:gd name="T9" fmla="*/ 232 h 252"/>
                <a:gd name="T10" fmla="*/ 992 w 1120"/>
                <a:gd name="T11" fmla="*/ 222 h 252"/>
                <a:gd name="T12" fmla="*/ 938 w 1120"/>
                <a:gd name="T13" fmla="*/ 212 h 252"/>
                <a:gd name="T14" fmla="*/ 876 w 1120"/>
                <a:gd name="T15" fmla="*/ 204 h 252"/>
                <a:gd name="T16" fmla="*/ 806 w 1120"/>
                <a:gd name="T17" fmla="*/ 196 h 252"/>
                <a:gd name="T18" fmla="*/ 730 w 1120"/>
                <a:gd name="T19" fmla="*/ 190 h 252"/>
                <a:gd name="T20" fmla="*/ 646 w 1120"/>
                <a:gd name="T21" fmla="*/ 184 h 252"/>
                <a:gd name="T22" fmla="*/ 556 w 1120"/>
                <a:gd name="T23" fmla="*/ 184 h 252"/>
                <a:gd name="T24" fmla="*/ 466 w 1120"/>
                <a:gd name="T25" fmla="*/ 184 h 252"/>
                <a:gd name="T26" fmla="*/ 384 w 1120"/>
                <a:gd name="T27" fmla="*/ 190 h 252"/>
                <a:gd name="T28" fmla="*/ 308 w 1120"/>
                <a:gd name="T29" fmla="*/ 196 h 252"/>
                <a:gd name="T30" fmla="*/ 238 w 1120"/>
                <a:gd name="T31" fmla="*/ 204 h 252"/>
                <a:gd name="T32" fmla="*/ 178 w 1120"/>
                <a:gd name="T33" fmla="*/ 212 h 252"/>
                <a:gd name="T34" fmla="*/ 126 w 1120"/>
                <a:gd name="T35" fmla="*/ 222 h 252"/>
                <a:gd name="T36" fmla="*/ 82 w 1120"/>
                <a:gd name="T37" fmla="*/ 232 h 252"/>
                <a:gd name="T38" fmla="*/ 46 w 1120"/>
                <a:gd name="T39" fmla="*/ 240 h 252"/>
                <a:gd name="T40" fmla="*/ 20 w 1120"/>
                <a:gd name="T41" fmla="*/ 246 h 252"/>
                <a:gd name="T42" fmla="*/ 6 w 1120"/>
                <a:gd name="T43" fmla="*/ 250 h 252"/>
                <a:gd name="T44" fmla="*/ 0 w 1120"/>
                <a:gd name="T45" fmla="*/ 252 h 252"/>
                <a:gd name="T46" fmla="*/ 0 w 1120"/>
                <a:gd name="T47" fmla="*/ 62 h 252"/>
                <a:gd name="T48" fmla="*/ 560 w 1120"/>
                <a:gd name="T49" fmla="*/ 0 h 252"/>
                <a:gd name="T50" fmla="*/ 1120 w 1120"/>
                <a:gd name="T51" fmla="*/ 62 h 252"/>
                <a:gd name="T52" fmla="*/ 1120 w 1120"/>
                <a:gd name="T53" fmla="*/ 252 h 252"/>
                <a:gd name="T54" fmla="*/ 1120 w 1120"/>
                <a:gd name="T55" fmla="*/ 25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lnTo>
                    <a:pt x="1120" y="252"/>
                  </a:lnTo>
                  <a:close/>
                </a:path>
              </a:pathLst>
            </a:custGeom>
            <a:solidFill>
              <a:srgbClr val="C0C0C0"/>
            </a:solidFill>
            <a:ln>
              <a:noFill/>
            </a:ln>
            <a:extLst>
              <a:ext uri="{91240B29-F687-4F45-9708-019B960494DF}">
                <a14:hiddenLine xmlns:a14="http://schemas.microsoft.com/office/drawing/2010/main" w="0">
                  <a:solidFill>
                    <a:srgbClr val="DF5908"/>
                  </a:solidFill>
                  <a:prstDash val="solid"/>
                  <a:round/>
                  <a:headEnd/>
                  <a:tailEnd/>
                </a14:hiddenLine>
              </a:ext>
            </a:extLst>
          </p:spPr>
          <p:txBody>
            <a:bodyPr anchor="ctr"/>
            <a:lstStyle/>
            <a:p>
              <a:pPr algn="ctr">
                <a:defRPr/>
              </a:pPr>
              <a:endParaRPr sz="1400" kern="0">
                <a:solidFill>
                  <a:prstClr val="black"/>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Rectangle 27">
              <a:extLst>
                <a:ext uri="{FF2B5EF4-FFF2-40B4-BE49-F238E27FC236}">
                  <a16:creationId xmlns:a16="http://schemas.microsoft.com/office/drawing/2014/main" id="{8C3A3B29-F8AA-B4ED-1E01-B37D581129DF}"/>
                </a:ext>
              </a:extLst>
            </p:cNvPr>
            <p:cNvSpPr>
              <a:spLocks/>
            </p:cNvSpPr>
            <p:nvPr/>
          </p:nvSpPr>
          <p:spPr bwMode="gray">
            <a:xfrm>
              <a:off x="3481007" y="2435287"/>
              <a:ext cx="560674" cy="192531"/>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noAutofit/>
            </a:bodyPr>
            <a:lstStyle/>
            <a:p>
              <a:pPr algn="ctr">
                <a:defRPr/>
              </a:pPr>
              <a:endParaRPr lang="zh-CN" altLang="en-US" sz="1400" kern="0" dirty="0">
                <a:solidFill>
                  <a:srgbClr val="44546A"/>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4" name="组合 13">
            <a:extLst>
              <a:ext uri="{FF2B5EF4-FFF2-40B4-BE49-F238E27FC236}">
                <a16:creationId xmlns:a16="http://schemas.microsoft.com/office/drawing/2014/main" id="{0F648BCE-5578-535D-A0BD-31EBA0A404BB}"/>
              </a:ext>
            </a:extLst>
          </p:cNvPr>
          <p:cNvGrpSpPr/>
          <p:nvPr/>
        </p:nvGrpSpPr>
        <p:grpSpPr>
          <a:xfrm>
            <a:off x="7137255" y="2821214"/>
            <a:ext cx="3384000" cy="351261"/>
            <a:chOff x="3481007" y="2435287"/>
            <a:chExt cx="560674" cy="219475"/>
          </a:xfrm>
        </p:grpSpPr>
        <p:sp>
          <p:nvSpPr>
            <p:cNvPr id="16" name="Freeform: Shape 26">
              <a:extLst>
                <a:ext uri="{FF2B5EF4-FFF2-40B4-BE49-F238E27FC236}">
                  <a16:creationId xmlns:a16="http://schemas.microsoft.com/office/drawing/2014/main" id="{8CF2F24B-3A29-8BB0-B91A-48A3E1C9E7CE}"/>
                </a:ext>
              </a:extLst>
            </p:cNvPr>
            <p:cNvSpPr>
              <a:spLocks/>
            </p:cNvSpPr>
            <p:nvPr/>
          </p:nvSpPr>
          <p:spPr bwMode="gray">
            <a:xfrm>
              <a:off x="3514102" y="2561681"/>
              <a:ext cx="494483" cy="93081"/>
            </a:xfrm>
            <a:custGeom>
              <a:avLst/>
              <a:gdLst>
                <a:gd name="T0" fmla="*/ 1120 w 1120"/>
                <a:gd name="T1" fmla="*/ 252 h 252"/>
                <a:gd name="T2" fmla="*/ 1116 w 1120"/>
                <a:gd name="T3" fmla="*/ 250 h 252"/>
                <a:gd name="T4" fmla="*/ 1100 w 1120"/>
                <a:gd name="T5" fmla="*/ 246 h 252"/>
                <a:gd name="T6" fmla="*/ 1074 w 1120"/>
                <a:gd name="T7" fmla="*/ 240 h 252"/>
                <a:gd name="T8" fmla="*/ 1038 w 1120"/>
                <a:gd name="T9" fmla="*/ 232 h 252"/>
                <a:gd name="T10" fmla="*/ 992 w 1120"/>
                <a:gd name="T11" fmla="*/ 222 h 252"/>
                <a:gd name="T12" fmla="*/ 938 w 1120"/>
                <a:gd name="T13" fmla="*/ 212 h 252"/>
                <a:gd name="T14" fmla="*/ 876 w 1120"/>
                <a:gd name="T15" fmla="*/ 204 h 252"/>
                <a:gd name="T16" fmla="*/ 806 w 1120"/>
                <a:gd name="T17" fmla="*/ 196 h 252"/>
                <a:gd name="T18" fmla="*/ 730 w 1120"/>
                <a:gd name="T19" fmla="*/ 190 h 252"/>
                <a:gd name="T20" fmla="*/ 646 w 1120"/>
                <a:gd name="T21" fmla="*/ 184 h 252"/>
                <a:gd name="T22" fmla="*/ 556 w 1120"/>
                <a:gd name="T23" fmla="*/ 184 h 252"/>
                <a:gd name="T24" fmla="*/ 466 w 1120"/>
                <a:gd name="T25" fmla="*/ 184 h 252"/>
                <a:gd name="T26" fmla="*/ 384 w 1120"/>
                <a:gd name="T27" fmla="*/ 190 h 252"/>
                <a:gd name="T28" fmla="*/ 308 w 1120"/>
                <a:gd name="T29" fmla="*/ 196 h 252"/>
                <a:gd name="T30" fmla="*/ 238 w 1120"/>
                <a:gd name="T31" fmla="*/ 204 h 252"/>
                <a:gd name="T32" fmla="*/ 178 w 1120"/>
                <a:gd name="T33" fmla="*/ 212 h 252"/>
                <a:gd name="T34" fmla="*/ 126 w 1120"/>
                <a:gd name="T35" fmla="*/ 222 h 252"/>
                <a:gd name="T36" fmla="*/ 82 w 1120"/>
                <a:gd name="T37" fmla="*/ 232 h 252"/>
                <a:gd name="T38" fmla="*/ 46 w 1120"/>
                <a:gd name="T39" fmla="*/ 240 h 252"/>
                <a:gd name="T40" fmla="*/ 20 w 1120"/>
                <a:gd name="T41" fmla="*/ 246 h 252"/>
                <a:gd name="T42" fmla="*/ 6 w 1120"/>
                <a:gd name="T43" fmla="*/ 250 h 252"/>
                <a:gd name="T44" fmla="*/ 0 w 1120"/>
                <a:gd name="T45" fmla="*/ 252 h 252"/>
                <a:gd name="T46" fmla="*/ 0 w 1120"/>
                <a:gd name="T47" fmla="*/ 62 h 252"/>
                <a:gd name="T48" fmla="*/ 560 w 1120"/>
                <a:gd name="T49" fmla="*/ 0 h 252"/>
                <a:gd name="T50" fmla="*/ 1120 w 1120"/>
                <a:gd name="T51" fmla="*/ 62 h 252"/>
                <a:gd name="T52" fmla="*/ 1120 w 1120"/>
                <a:gd name="T53" fmla="*/ 252 h 252"/>
                <a:gd name="T54" fmla="*/ 1120 w 1120"/>
                <a:gd name="T55" fmla="*/ 25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lnTo>
                    <a:pt x="1120" y="252"/>
                  </a:lnTo>
                  <a:close/>
                </a:path>
              </a:pathLst>
            </a:custGeom>
            <a:solidFill>
              <a:srgbClr val="C0C0C0"/>
            </a:solidFill>
            <a:ln>
              <a:noFill/>
            </a:ln>
            <a:extLst>
              <a:ext uri="{91240B29-F687-4F45-9708-019B960494DF}">
                <a14:hiddenLine xmlns:a14="http://schemas.microsoft.com/office/drawing/2010/main" w="0">
                  <a:solidFill>
                    <a:srgbClr val="DF5908"/>
                  </a:solidFill>
                  <a:prstDash val="solid"/>
                  <a:round/>
                  <a:headEnd/>
                  <a:tailEnd/>
                </a14:hiddenLine>
              </a:ext>
            </a:extLst>
          </p:spPr>
          <p:txBody>
            <a:bodyPr anchor="ctr"/>
            <a:lstStyle/>
            <a:p>
              <a:pPr algn="ctr">
                <a:defRPr/>
              </a:pPr>
              <a:endParaRPr sz="1400" kern="0">
                <a:solidFill>
                  <a:prstClr val="black"/>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Rectangle 27">
              <a:extLst>
                <a:ext uri="{FF2B5EF4-FFF2-40B4-BE49-F238E27FC236}">
                  <a16:creationId xmlns:a16="http://schemas.microsoft.com/office/drawing/2014/main" id="{72412227-F6B2-85F0-CD3F-7770452FC826}"/>
                </a:ext>
              </a:extLst>
            </p:cNvPr>
            <p:cNvSpPr>
              <a:spLocks/>
            </p:cNvSpPr>
            <p:nvPr/>
          </p:nvSpPr>
          <p:spPr bwMode="gray">
            <a:xfrm>
              <a:off x="3481007" y="2435287"/>
              <a:ext cx="560674" cy="192531"/>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noAutofit/>
            </a:bodyPr>
            <a:lstStyle/>
            <a:p>
              <a:pPr algn="ctr">
                <a:defRPr/>
              </a:pPr>
              <a:endParaRPr lang="zh-CN" altLang="en-US" sz="1400" b="1" kern="0" dirty="0">
                <a:solidFill>
                  <a:srgbClr val="44546A"/>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9" name="组合 18">
            <a:extLst>
              <a:ext uri="{FF2B5EF4-FFF2-40B4-BE49-F238E27FC236}">
                <a16:creationId xmlns:a16="http://schemas.microsoft.com/office/drawing/2014/main" id="{E34B1971-92C0-10AF-8BC3-9A5F3F42BCDE}"/>
              </a:ext>
            </a:extLst>
          </p:cNvPr>
          <p:cNvGrpSpPr/>
          <p:nvPr/>
        </p:nvGrpSpPr>
        <p:grpSpPr>
          <a:xfrm>
            <a:off x="7803255" y="1938947"/>
            <a:ext cx="2052000" cy="351261"/>
            <a:chOff x="3481007" y="2435287"/>
            <a:chExt cx="560674" cy="219475"/>
          </a:xfrm>
        </p:grpSpPr>
        <p:sp>
          <p:nvSpPr>
            <p:cNvPr id="24" name="Freeform: Shape 26">
              <a:extLst>
                <a:ext uri="{FF2B5EF4-FFF2-40B4-BE49-F238E27FC236}">
                  <a16:creationId xmlns:a16="http://schemas.microsoft.com/office/drawing/2014/main" id="{BFA11827-5935-37AD-9810-234CBFDB80B9}"/>
                </a:ext>
              </a:extLst>
            </p:cNvPr>
            <p:cNvSpPr>
              <a:spLocks/>
            </p:cNvSpPr>
            <p:nvPr/>
          </p:nvSpPr>
          <p:spPr bwMode="gray">
            <a:xfrm>
              <a:off x="3514102" y="2561681"/>
              <a:ext cx="494483" cy="93081"/>
            </a:xfrm>
            <a:custGeom>
              <a:avLst/>
              <a:gdLst>
                <a:gd name="T0" fmla="*/ 1120 w 1120"/>
                <a:gd name="T1" fmla="*/ 252 h 252"/>
                <a:gd name="T2" fmla="*/ 1116 w 1120"/>
                <a:gd name="T3" fmla="*/ 250 h 252"/>
                <a:gd name="T4" fmla="*/ 1100 w 1120"/>
                <a:gd name="T5" fmla="*/ 246 h 252"/>
                <a:gd name="T6" fmla="*/ 1074 w 1120"/>
                <a:gd name="T7" fmla="*/ 240 h 252"/>
                <a:gd name="T8" fmla="*/ 1038 w 1120"/>
                <a:gd name="T9" fmla="*/ 232 h 252"/>
                <a:gd name="T10" fmla="*/ 992 w 1120"/>
                <a:gd name="T11" fmla="*/ 222 h 252"/>
                <a:gd name="T12" fmla="*/ 938 w 1120"/>
                <a:gd name="T13" fmla="*/ 212 h 252"/>
                <a:gd name="T14" fmla="*/ 876 w 1120"/>
                <a:gd name="T15" fmla="*/ 204 h 252"/>
                <a:gd name="T16" fmla="*/ 806 w 1120"/>
                <a:gd name="T17" fmla="*/ 196 h 252"/>
                <a:gd name="T18" fmla="*/ 730 w 1120"/>
                <a:gd name="T19" fmla="*/ 190 h 252"/>
                <a:gd name="T20" fmla="*/ 646 w 1120"/>
                <a:gd name="T21" fmla="*/ 184 h 252"/>
                <a:gd name="T22" fmla="*/ 556 w 1120"/>
                <a:gd name="T23" fmla="*/ 184 h 252"/>
                <a:gd name="T24" fmla="*/ 466 w 1120"/>
                <a:gd name="T25" fmla="*/ 184 h 252"/>
                <a:gd name="T26" fmla="*/ 384 w 1120"/>
                <a:gd name="T27" fmla="*/ 190 h 252"/>
                <a:gd name="T28" fmla="*/ 308 w 1120"/>
                <a:gd name="T29" fmla="*/ 196 h 252"/>
                <a:gd name="T30" fmla="*/ 238 w 1120"/>
                <a:gd name="T31" fmla="*/ 204 h 252"/>
                <a:gd name="T32" fmla="*/ 178 w 1120"/>
                <a:gd name="T33" fmla="*/ 212 h 252"/>
                <a:gd name="T34" fmla="*/ 126 w 1120"/>
                <a:gd name="T35" fmla="*/ 222 h 252"/>
                <a:gd name="T36" fmla="*/ 82 w 1120"/>
                <a:gd name="T37" fmla="*/ 232 h 252"/>
                <a:gd name="T38" fmla="*/ 46 w 1120"/>
                <a:gd name="T39" fmla="*/ 240 h 252"/>
                <a:gd name="T40" fmla="*/ 20 w 1120"/>
                <a:gd name="T41" fmla="*/ 246 h 252"/>
                <a:gd name="T42" fmla="*/ 6 w 1120"/>
                <a:gd name="T43" fmla="*/ 250 h 252"/>
                <a:gd name="T44" fmla="*/ 0 w 1120"/>
                <a:gd name="T45" fmla="*/ 252 h 252"/>
                <a:gd name="T46" fmla="*/ 0 w 1120"/>
                <a:gd name="T47" fmla="*/ 62 h 252"/>
                <a:gd name="T48" fmla="*/ 560 w 1120"/>
                <a:gd name="T49" fmla="*/ 0 h 252"/>
                <a:gd name="T50" fmla="*/ 1120 w 1120"/>
                <a:gd name="T51" fmla="*/ 62 h 252"/>
                <a:gd name="T52" fmla="*/ 1120 w 1120"/>
                <a:gd name="T53" fmla="*/ 252 h 252"/>
                <a:gd name="T54" fmla="*/ 1120 w 1120"/>
                <a:gd name="T55" fmla="*/ 25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lnTo>
                    <a:pt x="1120" y="252"/>
                  </a:lnTo>
                  <a:close/>
                </a:path>
              </a:pathLst>
            </a:custGeom>
            <a:solidFill>
              <a:srgbClr val="C0C0C0"/>
            </a:solidFill>
            <a:ln>
              <a:noFill/>
            </a:ln>
            <a:extLst>
              <a:ext uri="{91240B29-F687-4F45-9708-019B960494DF}">
                <a14:hiddenLine xmlns:a14="http://schemas.microsoft.com/office/drawing/2010/main" w="0">
                  <a:solidFill>
                    <a:srgbClr val="DF5908"/>
                  </a:solidFill>
                  <a:prstDash val="solid"/>
                  <a:round/>
                  <a:headEnd/>
                  <a:tailEnd/>
                </a14:hiddenLine>
              </a:ext>
            </a:extLst>
          </p:spPr>
          <p:txBody>
            <a:bodyPr anchor="ctr"/>
            <a:lstStyle/>
            <a:p>
              <a:pPr algn="ctr">
                <a:defRPr/>
              </a:pPr>
              <a:endParaRPr sz="1400" kern="0">
                <a:solidFill>
                  <a:prstClr val="black"/>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Rectangle 27">
              <a:extLst>
                <a:ext uri="{FF2B5EF4-FFF2-40B4-BE49-F238E27FC236}">
                  <a16:creationId xmlns:a16="http://schemas.microsoft.com/office/drawing/2014/main" id="{BFF2002A-39A2-9BC0-3C9A-5C5259876763}"/>
                </a:ext>
              </a:extLst>
            </p:cNvPr>
            <p:cNvSpPr>
              <a:spLocks/>
            </p:cNvSpPr>
            <p:nvPr/>
          </p:nvSpPr>
          <p:spPr bwMode="gray">
            <a:xfrm>
              <a:off x="3481007" y="2435287"/>
              <a:ext cx="560674" cy="192531"/>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noAutofit/>
            </a:bodyPr>
            <a:lstStyle/>
            <a:p>
              <a:pPr algn="ctr">
                <a:defRPr/>
              </a:pPr>
              <a:endParaRPr lang="zh-CN" altLang="en-US" sz="1400" b="1" kern="0" dirty="0">
                <a:solidFill>
                  <a:srgbClr val="44546A"/>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7" name="文本占位符 2">
            <a:extLst>
              <a:ext uri="{FF2B5EF4-FFF2-40B4-BE49-F238E27FC236}">
                <a16:creationId xmlns:a16="http://schemas.microsoft.com/office/drawing/2014/main" id="{584CDE9A-6DD3-0D1D-63BB-77B2CEB939DD}"/>
              </a:ext>
            </a:extLst>
          </p:cNvPr>
          <p:cNvSpPr txBox="1">
            <a:spLocks/>
          </p:cNvSpPr>
          <p:nvPr/>
        </p:nvSpPr>
        <p:spPr>
          <a:xfrm>
            <a:off x="998949" y="1929025"/>
            <a:ext cx="4464000" cy="3762941"/>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Aft>
                <a:spcPts val="600"/>
              </a:spcAft>
              <a:buNone/>
            </a:pPr>
            <a:r>
              <a:rPr lang="zh-CN" altLang="en-US" b="1" dirty="0">
                <a:sym typeface="微软雅黑" panose="020B0503020204020204" pitchFamily="34" charset="-122"/>
              </a:rPr>
              <a:t>脱水剂试验</a:t>
            </a:r>
            <a:endParaRPr lang="en-US" altLang="zh-CN" b="1" dirty="0">
              <a:sym typeface="微软雅黑" panose="020B0503020204020204" pitchFamily="34" charset="-122"/>
            </a:endParaRPr>
          </a:p>
          <a:p>
            <a:pPr>
              <a:spcAft>
                <a:spcPts val="600"/>
              </a:spcAft>
            </a:pPr>
            <a:r>
              <a:rPr lang="zh-CN" altLang="en-US" sz="1400" dirty="0">
                <a:sym typeface="微软雅黑" panose="020B0503020204020204" pitchFamily="34" charset="-122"/>
              </a:rPr>
              <a:t>甘油试验通过减少异常增加的内淋巴，检测听觉功能的变化</a:t>
            </a:r>
            <a:r>
              <a:rPr lang="en-US" altLang="zh-CN" sz="1400" baseline="30000" dirty="0">
                <a:sym typeface="微软雅黑" panose="020B0503020204020204" pitchFamily="34" charset="-122"/>
              </a:rPr>
              <a:t>3</a:t>
            </a:r>
          </a:p>
          <a:p>
            <a:pPr>
              <a:spcAft>
                <a:spcPts val="600"/>
              </a:spcAft>
            </a:pPr>
            <a:r>
              <a:rPr lang="en-US" altLang="zh-CN" sz="1400" dirty="0">
                <a:sym typeface="微软雅黑" panose="020B0503020204020204" pitchFamily="34" charset="-122"/>
              </a:rPr>
              <a:t>MD</a:t>
            </a:r>
            <a:r>
              <a:rPr lang="zh-CN" altLang="en-US" sz="1400" dirty="0">
                <a:sym typeface="微软雅黑" panose="020B0503020204020204" pitchFamily="34" charset="-122"/>
              </a:rPr>
              <a:t>患者甘油试验阳性率差异较大</a:t>
            </a:r>
            <a:r>
              <a:rPr lang="en-US" altLang="zh-CN" sz="1400" dirty="0">
                <a:sym typeface="微软雅黑" panose="020B0503020204020204" pitchFamily="34" charset="-122"/>
              </a:rPr>
              <a:t>(25</a:t>
            </a:r>
            <a:r>
              <a:rPr lang="zh-CN" altLang="en-US" sz="1400" dirty="0">
                <a:sym typeface="微软雅黑" panose="020B0503020204020204" pitchFamily="34" charset="-122"/>
              </a:rPr>
              <a:t>％</a:t>
            </a:r>
            <a:r>
              <a:rPr lang="en-US" altLang="zh-CN" sz="1400" dirty="0">
                <a:sym typeface="微软雅黑" panose="020B0503020204020204" pitchFamily="34" charset="-122"/>
              </a:rPr>
              <a:t>~75.5</a:t>
            </a:r>
            <a:r>
              <a:rPr lang="zh-CN" altLang="en-US" sz="1400" dirty="0">
                <a:sym typeface="微软雅黑" panose="020B0503020204020204" pitchFamily="34" charset="-122"/>
              </a:rPr>
              <a:t>％</a:t>
            </a:r>
            <a:r>
              <a:rPr lang="en-US" altLang="zh-CN" sz="1400" dirty="0">
                <a:sym typeface="微软雅黑" panose="020B0503020204020204" pitchFamily="34" charset="-122"/>
              </a:rPr>
              <a:t>)</a:t>
            </a:r>
            <a:r>
              <a:rPr lang="zh-CN" altLang="en-US" sz="1400" dirty="0">
                <a:sym typeface="微软雅黑" panose="020B0503020204020204" pitchFamily="34" charset="-122"/>
              </a:rPr>
              <a:t>，可能与阳性判断标准不一致以及所处病程不同时期等有关，阴性不能排除</a:t>
            </a:r>
            <a:r>
              <a:rPr lang="en-US" altLang="zh-CN" sz="1400" dirty="0">
                <a:sym typeface="微软雅黑" panose="020B0503020204020204" pitchFamily="34" charset="-122"/>
              </a:rPr>
              <a:t>MD</a:t>
            </a:r>
            <a:r>
              <a:rPr lang="en-US" altLang="zh-CN" sz="1400" baseline="30000" dirty="0">
                <a:sym typeface="微软雅黑" panose="020B0503020204020204" pitchFamily="34" charset="-122"/>
              </a:rPr>
              <a:t>1</a:t>
            </a:r>
          </a:p>
          <a:p>
            <a:pPr>
              <a:spcAft>
                <a:spcPts val="600"/>
              </a:spcAft>
            </a:pPr>
            <a:r>
              <a:rPr lang="zh-CN" altLang="en-US" sz="1400" dirty="0">
                <a:sym typeface="微软雅黑" panose="020B0503020204020204" pitchFamily="34" charset="-122"/>
              </a:rPr>
              <a:t>现应用较少，仅推荐</a:t>
            </a:r>
            <a:r>
              <a:rPr lang="zh-CN" altLang="en-US" sz="1400" dirty="0">
                <a:solidFill>
                  <a:schemeClr val="accent1"/>
                </a:solidFill>
                <a:sym typeface="微软雅黑" panose="020B0503020204020204" pitchFamily="34" charset="-122"/>
              </a:rPr>
              <a:t>不典型病例酌情采用</a:t>
            </a:r>
            <a:r>
              <a:rPr lang="en-US" altLang="zh-CN" sz="1400" baseline="30000" dirty="0">
                <a:solidFill>
                  <a:schemeClr val="accent1"/>
                </a:solidFill>
                <a:sym typeface="微软雅黑" panose="020B0503020204020204" pitchFamily="34" charset="-122"/>
              </a:rPr>
              <a:t>2</a:t>
            </a:r>
            <a:endParaRPr lang="en-US" altLang="zh-CN" sz="1400" dirty="0">
              <a:solidFill>
                <a:schemeClr val="accent1"/>
              </a:solidFill>
              <a:sym typeface="微软雅黑" panose="020B0503020204020204" pitchFamily="34" charset="-122"/>
            </a:endParaRPr>
          </a:p>
          <a:p>
            <a:pPr marL="0" indent="0" algn="ctr">
              <a:spcAft>
                <a:spcPts val="600"/>
              </a:spcAft>
              <a:buNone/>
            </a:pPr>
            <a:r>
              <a:rPr lang="zh-CN" altLang="en-US" b="1" dirty="0">
                <a:sym typeface="微软雅黑" panose="020B0503020204020204" pitchFamily="34" charset="-122"/>
              </a:rPr>
              <a:t>耳蜗电图</a:t>
            </a:r>
            <a:endParaRPr lang="en-US" altLang="zh-CN" b="1" dirty="0">
              <a:sym typeface="微软雅黑" panose="020B0503020204020204" pitchFamily="34" charset="-122"/>
            </a:endParaRPr>
          </a:p>
          <a:p>
            <a:pPr>
              <a:spcAft>
                <a:spcPts val="600"/>
              </a:spcAft>
            </a:pPr>
            <a:r>
              <a:rPr lang="zh-CN" altLang="en-US" sz="1400" dirty="0">
                <a:sym typeface="微软雅黑" panose="020B0503020204020204" pitchFamily="34" charset="-122"/>
              </a:rPr>
              <a:t>目前国内多数认为</a:t>
            </a:r>
            <a:r>
              <a:rPr lang="zh-CN" altLang="en-US" sz="1400" dirty="0">
                <a:solidFill>
                  <a:schemeClr val="accent1"/>
                </a:solidFill>
                <a:sym typeface="微软雅黑" panose="020B0503020204020204" pitchFamily="34" charset="-122"/>
              </a:rPr>
              <a:t>总和电位</a:t>
            </a:r>
            <a:r>
              <a:rPr lang="en-US" altLang="zh-CN" sz="1400" dirty="0">
                <a:solidFill>
                  <a:schemeClr val="accent1"/>
                </a:solidFill>
                <a:sym typeface="微软雅黑" panose="020B0503020204020204" pitchFamily="34" charset="-122"/>
              </a:rPr>
              <a:t>/</a:t>
            </a:r>
            <a:r>
              <a:rPr lang="zh-CN" altLang="en-US" sz="1400" dirty="0">
                <a:solidFill>
                  <a:schemeClr val="accent1"/>
                </a:solidFill>
                <a:sym typeface="微软雅黑" panose="020B0503020204020204" pitchFamily="34" charset="-122"/>
              </a:rPr>
              <a:t>动作电位</a:t>
            </a:r>
            <a:r>
              <a:rPr lang="en-US" altLang="zh-CN" sz="1400" dirty="0">
                <a:solidFill>
                  <a:schemeClr val="accent1"/>
                </a:solidFill>
                <a:sym typeface="微软雅黑" panose="020B0503020204020204" pitchFamily="34" charset="-122"/>
              </a:rPr>
              <a:t>(-SP/AP)</a:t>
            </a:r>
            <a:r>
              <a:rPr lang="zh-CN" altLang="en-US" sz="1400" dirty="0">
                <a:solidFill>
                  <a:schemeClr val="accent1"/>
                </a:solidFill>
                <a:sym typeface="微软雅黑" panose="020B0503020204020204" pitchFamily="34" charset="-122"/>
              </a:rPr>
              <a:t>≥</a:t>
            </a:r>
            <a:r>
              <a:rPr lang="en-US" altLang="zh-CN" sz="1400" dirty="0">
                <a:solidFill>
                  <a:schemeClr val="accent1"/>
                </a:solidFill>
                <a:sym typeface="微软雅黑" panose="020B0503020204020204" pitchFamily="34" charset="-122"/>
              </a:rPr>
              <a:t>0.4</a:t>
            </a:r>
            <a:r>
              <a:rPr lang="zh-CN" altLang="en-US" sz="1400" dirty="0">
                <a:solidFill>
                  <a:schemeClr val="accent1"/>
                </a:solidFill>
                <a:sym typeface="微软雅黑" panose="020B0503020204020204" pitchFamily="34" charset="-122"/>
              </a:rPr>
              <a:t>可作为诊断内淋巴积水的依据</a:t>
            </a:r>
            <a:r>
              <a:rPr lang="en-US" altLang="zh-CN" sz="1400" baseline="30000" dirty="0">
                <a:solidFill>
                  <a:schemeClr val="accent1"/>
                </a:solidFill>
                <a:sym typeface="微软雅黑" panose="020B0503020204020204" pitchFamily="34" charset="-122"/>
              </a:rPr>
              <a:t>1</a:t>
            </a:r>
            <a:endParaRPr lang="en-US" altLang="zh-CN" sz="1400" dirty="0">
              <a:solidFill>
                <a:schemeClr val="accent1"/>
              </a:solidFill>
              <a:sym typeface="微软雅黑" panose="020B0503020204020204" pitchFamily="34" charset="-122"/>
            </a:endParaRPr>
          </a:p>
          <a:p>
            <a:pPr>
              <a:spcAft>
                <a:spcPts val="600"/>
              </a:spcAft>
            </a:pPr>
            <a:r>
              <a:rPr lang="zh-CN" altLang="en-US" sz="1400" dirty="0">
                <a:sym typeface="微软雅黑" panose="020B0503020204020204" pitchFamily="34" charset="-122"/>
              </a:rPr>
              <a:t>敏感性和特异性差异较大，故不能仅依靠该检查来诊断疾病</a:t>
            </a:r>
            <a:r>
              <a:rPr lang="en-US" altLang="zh-CN" sz="1400" baseline="30000" dirty="0">
                <a:sym typeface="微软雅黑" panose="020B0503020204020204" pitchFamily="34" charset="-122"/>
              </a:rPr>
              <a:t>1</a:t>
            </a:r>
          </a:p>
        </p:txBody>
      </p:sp>
      <p:grpSp>
        <p:nvGrpSpPr>
          <p:cNvPr id="50" name="组合 49">
            <a:extLst>
              <a:ext uri="{FF2B5EF4-FFF2-40B4-BE49-F238E27FC236}">
                <a16:creationId xmlns:a16="http://schemas.microsoft.com/office/drawing/2014/main" id="{191320B3-7215-2667-F351-0A89DC2CCA77}"/>
              </a:ext>
            </a:extLst>
          </p:cNvPr>
          <p:cNvGrpSpPr/>
          <p:nvPr/>
        </p:nvGrpSpPr>
        <p:grpSpPr>
          <a:xfrm>
            <a:off x="7283734" y="4505855"/>
            <a:ext cx="3091042" cy="351261"/>
            <a:chOff x="3481007" y="2435287"/>
            <a:chExt cx="560674" cy="219475"/>
          </a:xfrm>
        </p:grpSpPr>
        <p:sp>
          <p:nvSpPr>
            <p:cNvPr id="51" name="Freeform: Shape 26">
              <a:extLst>
                <a:ext uri="{FF2B5EF4-FFF2-40B4-BE49-F238E27FC236}">
                  <a16:creationId xmlns:a16="http://schemas.microsoft.com/office/drawing/2014/main" id="{DBB54EDD-B5A9-5964-2A24-2B6238C3B7D1}"/>
                </a:ext>
              </a:extLst>
            </p:cNvPr>
            <p:cNvSpPr>
              <a:spLocks/>
            </p:cNvSpPr>
            <p:nvPr/>
          </p:nvSpPr>
          <p:spPr bwMode="gray">
            <a:xfrm>
              <a:off x="3514102" y="2561681"/>
              <a:ext cx="494483" cy="93081"/>
            </a:xfrm>
            <a:custGeom>
              <a:avLst/>
              <a:gdLst>
                <a:gd name="T0" fmla="*/ 1120 w 1120"/>
                <a:gd name="T1" fmla="*/ 252 h 252"/>
                <a:gd name="T2" fmla="*/ 1116 w 1120"/>
                <a:gd name="T3" fmla="*/ 250 h 252"/>
                <a:gd name="T4" fmla="*/ 1100 w 1120"/>
                <a:gd name="T5" fmla="*/ 246 h 252"/>
                <a:gd name="T6" fmla="*/ 1074 w 1120"/>
                <a:gd name="T7" fmla="*/ 240 h 252"/>
                <a:gd name="T8" fmla="*/ 1038 w 1120"/>
                <a:gd name="T9" fmla="*/ 232 h 252"/>
                <a:gd name="T10" fmla="*/ 992 w 1120"/>
                <a:gd name="T11" fmla="*/ 222 h 252"/>
                <a:gd name="T12" fmla="*/ 938 w 1120"/>
                <a:gd name="T13" fmla="*/ 212 h 252"/>
                <a:gd name="T14" fmla="*/ 876 w 1120"/>
                <a:gd name="T15" fmla="*/ 204 h 252"/>
                <a:gd name="T16" fmla="*/ 806 w 1120"/>
                <a:gd name="T17" fmla="*/ 196 h 252"/>
                <a:gd name="T18" fmla="*/ 730 w 1120"/>
                <a:gd name="T19" fmla="*/ 190 h 252"/>
                <a:gd name="T20" fmla="*/ 646 w 1120"/>
                <a:gd name="T21" fmla="*/ 184 h 252"/>
                <a:gd name="T22" fmla="*/ 556 w 1120"/>
                <a:gd name="T23" fmla="*/ 184 h 252"/>
                <a:gd name="T24" fmla="*/ 466 w 1120"/>
                <a:gd name="T25" fmla="*/ 184 h 252"/>
                <a:gd name="T26" fmla="*/ 384 w 1120"/>
                <a:gd name="T27" fmla="*/ 190 h 252"/>
                <a:gd name="T28" fmla="*/ 308 w 1120"/>
                <a:gd name="T29" fmla="*/ 196 h 252"/>
                <a:gd name="T30" fmla="*/ 238 w 1120"/>
                <a:gd name="T31" fmla="*/ 204 h 252"/>
                <a:gd name="T32" fmla="*/ 178 w 1120"/>
                <a:gd name="T33" fmla="*/ 212 h 252"/>
                <a:gd name="T34" fmla="*/ 126 w 1120"/>
                <a:gd name="T35" fmla="*/ 222 h 252"/>
                <a:gd name="T36" fmla="*/ 82 w 1120"/>
                <a:gd name="T37" fmla="*/ 232 h 252"/>
                <a:gd name="T38" fmla="*/ 46 w 1120"/>
                <a:gd name="T39" fmla="*/ 240 h 252"/>
                <a:gd name="T40" fmla="*/ 20 w 1120"/>
                <a:gd name="T41" fmla="*/ 246 h 252"/>
                <a:gd name="T42" fmla="*/ 6 w 1120"/>
                <a:gd name="T43" fmla="*/ 250 h 252"/>
                <a:gd name="T44" fmla="*/ 0 w 1120"/>
                <a:gd name="T45" fmla="*/ 252 h 252"/>
                <a:gd name="T46" fmla="*/ 0 w 1120"/>
                <a:gd name="T47" fmla="*/ 62 h 252"/>
                <a:gd name="T48" fmla="*/ 560 w 1120"/>
                <a:gd name="T49" fmla="*/ 0 h 252"/>
                <a:gd name="T50" fmla="*/ 1120 w 1120"/>
                <a:gd name="T51" fmla="*/ 62 h 252"/>
                <a:gd name="T52" fmla="*/ 1120 w 1120"/>
                <a:gd name="T53" fmla="*/ 252 h 252"/>
                <a:gd name="T54" fmla="*/ 1120 w 1120"/>
                <a:gd name="T55" fmla="*/ 25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lnTo>
                    <a:pt x="1120" y="252"/>
                  </a:lnTo>
                  <a:close/>
                </a:path>
              </a:pathLst>
            </a:custGeom>
            <a:solidFill>
              <a:srgbClr val="C0C0C0"/>
            </a:solidFill>
            <a:ln>
              <a:noFill/>
            </a:ln>
            <a:extLst>
              <a:ext uri="{91240B29-F687-4F45-9708-019B960494DF}">
                <a14:hiddenLine xmlns:a14="http://schemas.microsoft.com/office/drawing/2010/main" w="0">
                  <a:solidFill>
                    <a:srgbClr val="DF5908"/>
                  </a:solidFill>
                  <a:prstDash val="solid"/>
                  <a:round/>
                  <a:headEnd/>
                  <a:tailEnd/>
                </a14:hiddenLine>
              </a:ext>
            </a:extLst>
          </p:spPr>
          <p:txBody>
            <a:bodyPr anchor="ctr"/>
            <a:lstStyle/>
            <a:p>
              <a:pPr algn="ctr">
                <a:defRPr/>
              </a:pPr>
              <a:endParaRPr sz="1400" kern="0">
                <a:solidFill>
                  <a:prstClr val="black"/>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2" name="Rectangle 27">
              <a:extLst>
                <a:ext uri="{FF2B5EF4-FFF2-40B4-BE49-F238E27FC236}">
                  <a16:creationId xmlns:a16="http://schemas.microsoft.com/office/drawing/2014/main" id="{ABBACB5D-CD25-6630-09FB-1D51E8ED78E8}"/>
                </a:ext>
              </a:extLst>
            </p:cNvPr>
            <p:cNvSpPr>
              <a:spLocks/>
            </p:cNvSpPr>
            <p:nvPr/>
          </p:nvSpPr>
          <p:spPr bwMode="gray">
            <a:xfrm>
              <a:off x="3481007" y="2435287"/>
              <a:ext cx="560674" cy="192531"/>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noAutofit/>
            </a:bodyPr>
            <a:lstStyle/>
            <a:p>
              <a:pPr algn="ctr">
                <a:defRPr/>
              </a:pPr>
              <a:endParaRPr lang="zh-CN" altLang="en-US" sz="1400" b="1" kern="0" dirty="0">
                <a:solidFill>
                  <a:srgbClr val="44546A"/>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3" name="文本占位符 2">
            <a:extLst>
              <a:ext uri="{FF2B5EF4-FFF2-40B4-BE49-F238E27FC236}">
                <a16:creationId xmlns:a16="http://schemas.microsoft.com/office/drawing/2014/main" id="{65C517C8-85AC-9807-A51A-8AFDC9A9414C}"/>
              </a:ext>
            </a:extLst>
          </p:cNvPr>
          <p:cNvSpPr txBox="1">
            <a:spLocks/>
          </p:cNvSpPr>
          <p:nvPr/>
        </p:nvSpPr>
        <p:spPr>
          <a:xfrm>
            <a:off x="6507255" y="1929025"/>
            <a:ext cx="4644000" cy="4212773"/>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10000"/>
              </a:lnSpc>
              <a:spcAft>
                <a:spcPts val="600"/>
              </a:spcAft>
              <a:buNone/>
            </a:pPr>
            <a:r>
              <a:rPr lang="zh-CN" altLang="en-US" b="1" dirty="0">
                <a:sym typeface="微软雅黑" panose="020B0503020204020204" pitchFamily="34" charset="-122"/>
              </a:rPr>
              <a:t>冷热试验</a:t>
            </a:r>
            <a:endParaRPr lang="en-US" altLang="zh-CN" b="1" dirty="0">
              <a:sym typeface="微软雅黑" panose="020B0503020204020204" pitchFamily="34" charset="-122"/>
            </a:endParaRPr>
          </a:p>
          <a:p>
            <a:pPr>
              <a:lnSpc>
                <a:spcPct val="110000"/>
              </a:lnSpc>
              <a:spcAft>
                <a:spcPts val="600"/>
              </a:spcAft>
            </a:pPr>
            <a:r>
              <a:rPr lang="zh-CN" altLang="en-US" sz="1400" dirty="0">
                <a:sym typeface="微软雅黑" panose="020B0503020204020204" pitchFamily="34" charset="-122"/>
              </a:rPr>
              <a:t>反映外半规管功能，可</a:t>
            </a:r>
            <a:r>
              <a:rPr lang="zh-CN" altLang="en-US" sz="1400" dirty="0">
                <a:solidFill>
                  <a:schemeClr val="accent1"/>
                </a:solidFill>
                <a:sym typeface="微软雅黑" panose="020B0503020204020204" pitchFamily="34" charset="-122"/>
              </a:rPr>
              <a:t>对</a:t>
            </a:r>
            <a:r>
              <a:rPr lang="en-US" altLang="zh-CN" sz="1400" dirty="0">
                <a:solidFill>
                  <a:schemeClr val="accent1"/>
                </a:solidFill>
                <a:sym typeface="微软雅黑" panose="020B0503020204020204" pitchFamily="34" charset="-122"/>
              </a:rPr>
              <a:t>MD</a:t>
            </a:r>
            <a:r>
              <a:rPr lang="zh-CN" altLang="en-US" sz="1400" dirty="0">
                <a:solidFill>
                  <a:schemeClr val="accent1"/>
                </a:solidFill>
                <a:sym typeface="微软雅黑" panose="020B0503020204020204" pitchFamily="34" charset="-122"/>
              </a:rPr>
              <a:t>患侧进行定侧</a:t>
            </a:r>
            <a:r>
              <a:rPr lang="zh-CN" altLang="en-US" sz="1400" dirty="0">
                <a:sym typeface="微软雅黑" panose="020B0503020204020204" pitchFamily="34" charset="-122"/>
              </a:rPr>
              <a:t>，</a:t>
            </a:r>
            <a:r>
              <a:rPr lang="en-US" altLang="zh-CN" sz="1400" dirty="0">
                <a:sym typeface="微软雅黑" panose="020B0503020204020204" pitchFamily="34" charset="-122"/>
              </a:rPr>
              <a:t>MD</a:t>
            </a:r>
            <a:r>
              <a:rPr lang="zh-CN" altLang="en-US" sz="1400" dirty="0">
                <a:sym typeface="微软雅黑" panose="020B0503020204020204" pitchFamily="34" charset="-122"/>
              </a:rPr>
              <a:t>患者出现半规管轻瘫的比例文献报道不一</a:t>
            </a:r>
            <a:r>
              <a:rPr lang="en-US" altLang="zh-CN" sz="1400" baseline="30000" dirty="0">
                <a:sym typeface="微软雅黑" panose="020B0503020204020204" pitchFamily="34" charset="-122"/>
              </a:rPr>
              <a:t>1</a:t>
            </a:r>
            <a:endParaRPr lang="en-US" altLang="zh-CN" sz="1400" dirty="0">
              <a:sym typeface="微软雅黑" panose="020B0503020204020204" pitchFamily="34" charset="-122"/>
            </a:endParaRPr>
          </a:p>
          <a:p>
            <a:pPr marL="0" indent="0" algn="ctr">
              <a:lnSpc>
                <a:spcPct val="110000"/>
              </a:lnSpc>
              <a:spcAft>
                <a:spcPts val="600"/>
              </a:spcAft>
              <a:buNone/>
            </a:pPr>
            <a:r>
              <a:rPr lang="zh-CN" altLang="en-US" b="1" dirty="0">
                <a:sym typeface="微软雅黑" panose="020B0503020204020204" pitchFamily="34" charset="-122"/>
              </a:rPr>
              <a:t>前庭诱发肌源性电位</a:t>
            </a:r>
            <a:r>
              <a:rPr lang="en-US" altLang="zh-CN" b="1" dirty="0">
                <a:sym typeface="微软雅黑" panose="020B0503020204020204" pitchFamily="34" charset="-122"/>
              </a:rPr>
              <a:t>(VEMP)</a:t>
            </a:r>
          </a:p>
          <a:p>
            <a:pPr>
              <a:lnSpc>
                <a:spcPct val="110000"/>
              </a:lnSpc>
              <a:spcAft>
                <a:spcPts val="600"/>
              </a:spcAft>
            </a:pPr>
            <a:r>
              <a:rPr lang="zh-CN" altLang="en-US" sz="1400" dirty="0">
                <a:sym typeface="微软雅黑" panose="020B0503020204020204" pitchFamily="34" charset="-122"/>
              </a:rPr>
              <a:t>分为颈性和眼性，反映不同耳石器和前庭神经通路的功能</a:t>
            </a:r>
            <a:r>
              <a:rPr lang="en-US" altLang="zh-CN" sz="1400" baseline="30000" dirty="0">
                <a:sym typeface="微软雅黑" panose="020B0503020204020204" pitchFamily="34" charset="-122"/>
              </a:rPr>
              <a:t>3</a:t>
            </a:r>
            <a:endParaRPr lang="en-US" altLang="zh-CN" sz="1400" dirty="0">
              <a:sym typeface="微软雅黑" panose="020B0503020204020204" pitchFamily="34" charset="-122"/>
            </a:endParaRPr>
          </a:p>
          <a:p>
            <a:pPr>
              <a:lnSpc>
                <a:spcPct val="110000"/>
              </a:lnSpc>
              <a:spcAft>
                <a:spcPts val="600"/>
              </a:spcAft>
            </a:pPr>
            <a:r>
              <a:rPr lang="zh-CN" altLang="en-US" sz="1400" dirty="0">
                <a:sym typeface="微软雅黑" panose="020B0503020204020204" pitchFamily="34" charset="-122"/>
              </a:rPr>
              <a:t>单独检查不足以诊断</a:t>
            </a:r>
            <a:r>
              <a:rPr lang="en-US" altLang="zh-CN" sz="1400" dirty="0">
                <a:sym typeface="微软雅黑" panose="020B0503020204020204" pitchFamily="34" charset="-122"/>
              </a:rPr>
              <a:t>MD</a:t>
            </a:r>
            <a:r>
              <a:rPr lang="zh-CN" altLang="en-US" sz="1400" dirty="0">
                <a:sym typeface="微软雅黑" panose="020B0503020204020204" pitchFamily="34" charset="-122"/>
              </a:rPr>
              <a:t>，但可作为诊断试验组套的重要部分，且由于其具有较高的特异性和非创伤性，可作为</a:t>
            </a:r>
            <a:r>
              <a:rPr lang="en-US" altLang="zh-CN" sz="1400" dirty="0">
                <a:solidFill>
                  <a:schemeClr val="accent1"/>
                </a:solidFill>
                <a:sym typeface="微软雅黑" panose="020B0503020204020204" pitchFamily="34" charset="-122"/>
              </a:rPr>
              <a:t>MD</a:t>
            </a:r>
            <a:r>
              <a:rPr lang="zh-CN" altLang="en-US" sz="1400" dirty="0">
                <a:solidFill>
                  <a:schemeClr val="accent1"/>
                </a:solidFill>
                <a:sym typeface="微软雅黑" panose="020B0503020204020204" pitchFamily="34" charset="-122"/>
              </a:rPr>
              <a:t>筛查方法</a:t>
            </a:r>
            <a:r>
              <a:rPr lang="en-US" altLang="zh-CN" sz="1400" baseline="30000" dirty="0">
                <a:solidFill>
                  <a:schemeClr val="accent1"/>
                </a:solidFill>
                <a:sym typeface="微软雅黑" panose="020B0503020204020204" pitchFamily="34" charset="-122"/>
              </a:rPr>
              <a:t>1</a:t>
            </a:r>
            <a:endParaRPr lang="en-US" altLang="zh-CN" sz="1400" dirty="0">
              <a:solidFill>
                <a:schemeClr val="accent1"/>
              </a:solidFill>
              <a:sym typeface="微软雅黑" panose="020B0503020204020204" pitchFamily="34" charset="-122"/>
            </a:endParaRPr>
          </a:p>
          <a:p>
            <a:pPr marL="0" indent="0" algn="ctr">
              <a:lnSpc>
                <a:spcPct val="110000"/>
              </a:lnSpc>
              <a:spcAft>
                <a:spcPts val="600"/>
              </a:spcAft>
              <a:buNone/>
            </a:pPr>
            <a:r>
              <a:rPr lang="zh-CN" altLang="en-US" b="1" dirty="0">
                <a:sym typeface="微软雅黑" panose="020B0503020204020204" pitchFamily="34" charset="-122"/>
              </a:rPr>
              <a:t>视频头脉冲试验</a:t>
            </a:r>
            <a:r>
              <a:rPr lang="en-US" altLang="zh-CN" b="1" dirty="0">
                <a:sym typeface="微软雅黑" panose="020B0503020204020204" pitchFamily="34" charset="-122"/>
              </a:rPr>
              <a:t>(</a:t>
            </a:r>
            <a:r>
              <a:rPr lang="en-US" altLang="zh-CN" b="1" dirty="0" err="1">
                <a:sym typeface="微软雅黑" panose="020B0503020204020204" pitchFamily="34" charset="-122"/>
              </a:rPr>
              <a:t>vHIT</a:t>
            </a:r>
            <a:r>
              <a:rPr lang="en-US" altLang="zh-CN" b="1" dirty="0">
                <a:sym typeface="微软雅黑" panose="020B0503020204020204" pitchFamily="34" charset="-122"/>
              </a:rPr>
              <a:t>)</a:t>
            </a:r>
          </a:p>
          <a:p>
            <a:pPr>
              <a:lnSpc>
                <a:spcPct val="110000"/>
              </a:lnSpc>
              <a:spcAft>
                <a:spcPts val="600"/>
              </a:spcAft>
            </a:pPr>
            <a:r>
              <a:rPr lang="zh-CN" altLang="en-US" sz="1400" dirty="0">
                <a:sym typeface="微软雅黑" panose="020B0503020204020204" pitchFamily="34" charset="-122"/>
              </a:rPr>
              <a:t>又称甩头试验，客观评估六个半规管高频功能，定位损伤；是前庭眼反射</a:t>
            </a:r>
            <a:r>
              <a:rPr lang="en-US" altLang="zh-CN" sz="1400" dirty="0">
                <a:sym typeface="微软雅黑" panose="020B0503020204020204" pitchFamily="34" charset="-122"/>
              </a:rPr>
              <a:t>(VOR)</a:t>
            </a:r>
            <a:r>
              <a:rPr lang="zh-CN" altLang="en-US" sz="1400" dirty="0">
                <a:sym typeface="微软雅黑" panose="020B0503020204020204" pitchFamily="34" charset="-122"/>
              </a:rPr>
              <a:t>高频检测技术之一</a:t>
            </a:r>
            <a:r>
              <a:rPr lang="en-US" altLang="zh-CN" sz="1400" baseline="30000" dirty="0">
                <a:sym typeface="微软雅黑" panose="020B0503020204020204" pitchFamily="34" charset="-122"/>
              </a:rPr>
              <a:t>3</a:t>
            </a:r>
            <a:endParaRPr lang="en-US" altLang="zh-CN" sz="1400" dirty="0">
              <a:sym typeface="微软雅黑" panose="020B0503020204020204" pitchFamily="34" charset="-122"/>
            </a:endParaRPr>
          </a:p>
          <a:p>
            <a:pPr>
              <a:lnSpc>
                <a:spcPct val="110000"/>
              </a:lnSpc>
              <a:spcAft>
                <a:spcPts val="600"/>
              </a:spcAft>
            </a:pPr>
            <a:r>
              <a:rPr lang="zh-CN" altLang="en-US" sz="1400" dirty="0">
                <a:solidFill>
                  <a:schemeClr val="accent1"/>
                </a:solidFill>
                <a:sym typeface="微软雅黑" panose="020B0503020204020204" pitchFamily="34" charset="-122"/>
              </a:rPr>
              <a:t>单侧前庭功能障碍者敏感性高，</a:t>
            </a:r>
            <a:r>
              <a:rPr lang="en-US" altLang="zh-CN" sz="1400" dirty="0">
                <a:sym typeface="微软雅黑" panose="020B0503020204020204" pitchFamily="34" charset="-122"/>
              </a:rPr>
              <a:t>MD</a:t>
            </a:r>
            <a:r>
              <a:rPr lang="zh-CN" altLang="en-US" sz="1400" dirty="0">
                <a:sym typeface="微软雅黑" panose="020B0503020204020204" pitchFamily="34" charset="-122"/>
              </a:rPr>
              <a:t>结果可正常</a:t>
            </a:r>
            <a:r>
              <a:rPr lang="en-US" altLang="zh-CN" sz="1400" baseline="30000" dirty="0">
                <a:sym typeface="微软雅黑" panose="020B0503020204020204" pitchFamily="34" charset="-122"/>
              </a:rPr>
              <a:t>1</a:t>
            </a:r>
            <a:endParaRPr lang="zh-CN" altLang="en-US" sz="1400" dirty="0">
              <a:sym typeface="微软雅黑" panose="020B0503020204020204" pitchFamily="34" charset="-122"/>
            </a:endParaRPr>
          </a:p>
        </p:txBody>
      </p:sp>
      <p:sp>
        <p:nvSpPr>
          <p:cNvPr id="12" name="圆角矩形 11">
            <a:extLst>
              <a:ext uri="{FF2B5EF4-FFF2-40B4-BE49-F238E27FC236}">
                <a16:creationId xmlns:a16="http://schemas.microsoft.com/office/drawing/2014/main" id="{8FC51A1D-8DFB-BF10-193A-92D99905C9A5}"/>
              </a:ext>
            </a:extLst>
          </p:cNvPr>
          <p:cNvSpPr/>
          <p:nvPr/>
        </p:nvSpPr>
        <p:spPr>
          <a:xfrm>
            <a:off x="268862" y="186802"/>
            <a:ext cx="99972"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3" name="圆角矩形 12">
            <a:extLst>
              <a:ext uri="{FF2B5EF4-FFF2-40B4-BE49-F238E27FC236}">
                <a16:creationId xmlns:a16="http://schemas.microsoft.com/office/drawing/2014/main" id="{B5D7D134-02CB-F85B-C67E-27147387FD8E}"/>
              </a:ext>
            </a:extLst>
          </p:cNvPr>
          <p:cNvSpPr/>
          <p:nvPr/>
        </p:nvSpPr>
        <p:spPr>
          <a:xfrm>
            <a:off x="443250" y="186802"/>
            <a:ext cx="45719"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295441524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a:extLst>
              <a:ext uri="{FF2B5EF4-FFF2-40B4-BE49-F238E27FC236}">
                <a16:creationId xmlns:a16="http://schemas.microsoft.com/office/drawing/2014/main" id="{5E43C9D0-75E3-C294-5D95-DAFABD304A74}"/>
              </a:ext>
            </a:extLst>
          </p:cNvPr>
          <p:cNvSpPr/>
          <p:nvPr/>
        </p:nvSpPr>
        <p:spPr>
          <a:xfrm>
            <a:off x="100968" y="193099"/>
            <a:ext cx="10236212" cy="709704"/>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 name="标题 1">
            <a:extLst>
              <a:ext uri="{FF2B5EF4-FFF2-40B4-BE49-F238E27FC236}">
                <a16:creationId xmlns:a16="http://schemas.microsoft.com/office/drawing/2014/main" id="{7CD195F6-5A2C-AE53-04DD-0615DB650660}"/>
              </a:ext>
            </a:extLst>
          </p:cNvPr>
          <p:cNvSpPr>
            <a:spLocks noGrp="1"/>
          </p:cNvSpPr>
          <p:nvPr>
            <p:ph type="title"/>
          </p:nvPr>
        </p:nvSpPr>
        <p:spPr/>
        <p:txBody>
          <a:bodyPr/>
          <a:lstStyle/>
          <a:p>
            <a:r>
              <a:rPr lang="zh-CN" altLang="zh-CN" dirty="0">
                <a:solidFill>
                  <a:schemeClr val="bg1"/>
                </a:solidFill>
                <a:sym typeface="微软雅黑" panose="020B0503020204020204" pitchFamily="34" charset="-122"/>
              </a:rPr>
              <a:t>影像学检查：直观形态学依据，排除诊断或验证内淋巴积水</a:t>
            </a:r>
            <a:endParaRPr lang="zh-CN" altLang="en-US" dirty="0">
              <a:solidFill>
                <a:schemeClr val="bg1"/>
              </a:solidFill>
              <a:sym typeface="微软雅黑" panose="020B0503020204020204" pitchFamily="34" charset="-122"/>
            </a:endParaRPr>
          </a:p>
        </p:txBody>
      </p:sp>
      <p:sp>
        <p:nvSpPr>
          <p:cNvPr id="4" name="内容占位符 3">
            <a:extLst>
              <a:ext uri="{FF2B5EF4-FFF2-40B4-BE49-F238E27FC236}">
                <a16:creationId xmlns:a16="http://schemas.microsoft.com/office/drawing/2014/main" id="{27E6270D-BF53-E7CA-7949-81D65CDE6683}"/>
              </a:ext>
            </a:extLst>
          </p:cNvPr>
          <p:cNvSpPr>
            <a:spLocks noGrp="1"/>
          </p:cNvSpPr>
          <p:nvPr>
            <p:ph sz="quarter" idx="14"/>
          </p:nvPr>
        </p:nvSpPr>
        <p:spPr/>
        <p:txBody>
          <a:bodyPr>
            <a:normAutofit/>
          </a:bodyPr>
          <a:lstStyle/>
          <a:p>
            <a:r>
              <a:rPr lang="en-US" altLang="zh-CN" dirty="0">
                <a:sym typeface="微软雅黑" panose="020B0503020204020204" pitchFamily="34" charset="-122"/>
              </a:rPr>
              <a:t>1. </a:t>
            </a:r>
            <a:r>
              <a:rPr lang="zh-CN" altLang="en-US" dirty="0">
                <a:sym typeface="微软雅黑" panose="020B0503020204020204" pitchFamily="34" charset="-122"/>
              </a:rPr>
              <a:t>陈钢钢</a:t>
            </a:r>
            <a:r>
              <a:rPr lang="en-US" altLang="zh-CN" dirty="0">
                <a:sym typeface="微软雅黑" panose="020B0503020204020204" pitchFamily="34" charset="-122"/>
              </a:rPr>
              <a:t>, </a:t>
            </a:r>
            <a:r>
              <a:rPr lang="zh-CN" altLang="en-US" dirty="0">
                <a:sym typeface="微软雅黑" panose="020B0503020204020204" pitchFamily="34" charset="-122"/>
              </a:rPr>
              <a:t>等</a:t>
            </a:r>
            <a:r>
              <a:rPr lang="en-US" altLang="zh-CN" dirty="0">
                <a:sym typeface="微软雅黑" panose="020B0503020204020204" pitchFamily="34" charset="-122"/>
              </a:rPr>
              <a:t>. </a:t>
            </a:r>
            <a:r>
              <a:rPr lang="zh-CN" altLang="en-US" dirty="0">
                <a:sym typeface="微软雅黑" panose="020B0503020204020204" pitchFamily="34" charset="-122"/>
              </a:rPr>
              <a:t>前庭疾病诊疗知识库</a:t>
            </a:r>
            <a:r>
              <a:rPr lang="en-US" altLang="zh-CN" dirty="0">
                <a:sym typeface="微软雅黑" panose="020B0503020204020204" pitchFamily="34" charset="-122"/>
              </a:rPr>
              <a:t>. </a:t>
            </a:r>
            <a:r>
              <a:rPr lang="zh-CN" altLang="en-US" dirty="0">
                <a:sym typeface="微软雅黑" panose="020B0503020204020204" pitchFamily="34" charset="-122"/>
              </a:rPr>
              <a:t>北京：中国医药科技出版社</a:t>
            </a:r>
            <a:r>
              <a:rPr lang="en-US" altLang="zh-CN" dirty="0">
                <a:sym typeface="微软雅黑" panose="020B0503020204020204" pitchFamily="34" charset="-122"/>
              </a:rPr>
              <a:t>, 2024: 289.</a:t>
            </a:r>
          </a:p>
          <a:p>
            <a:r>
              <a:rPr lang="en-US" altLang="zh-CN" dirty="0">
                <a:sym typeface="微软雅黑" panose="020B0503020204020204" pitchFamily="34" charset="-122"/>
              </a:rPr>
              <a:t>2. </a:t>
            </a:r>
            <a:r>
              <a:rPr lang="zh-CN" altLang="en-US" dirty="0">
                <a:sym typeface="微软雅黑" panose="020B0503020204020204" pitchFamily="34" charset="-122"/>
              </a:rPr>
              <a:t>吴子明</a:t>
            </a:r>
            <a:r>
              <a:rPr lang="en-US" altLang="zh-CN" dirty="0">
                <a:sym typeface="微软雅黑" panose="020B0503020204020204" pitchFamily="34" charset="-122"/>
              </a:rPr>
              <a:t>,</a:t>
            </a:r>
            <a:r>
              <a:rPr lang="zh-CN" altLang="en-US" dirty="0">
                <a:sym typeface="微软雅黑" panose="020B0503020204020204" pitchFamily="34" charset="-122"/>
              </a:rPr>
              <a:t>于刚</a:t>
            </a:r>
            <a:r>
              <a:rPr lang="en-US" altLang="zh-CN" dirty="0">
                <a:sym typeface="微软雅黑" panose="020B0503020204020204" pitchFamily="34" charset="-122"/>
              </a:rPr>
              <a:t>.</a:t>
            </a:r>
            <a:r>
              <a:rPr lang="zh-CN" altLang="en-US" dirty="0">
                <a:sym typeface="微软雅黑" panose="020B0503020204020204" pitchFamily="34" charset="-122"/>
              </a:rPr>
              <a:t>几种国际梅尼埃病诊治指南的比较</a:t>
            </a:r>
            <a:r>
              <a:rPr lang="en-US" altLang="zh-CN" dirty="0">
                <a:sym typeface="微软雅黑" panose="020B0503020204020204" pitchFamily="34" charset="-122"/>
              </a:rPr>
              <a:t>.</a:t>
            </a:r>
            <a:r>
              <a:rPr lang="zh-CN" altLang="en-US" dirty="0">
                <a:sym typeface="微软雅黑" panose="020B0503020204020204" pitchFamily="34" charset="-122"/>
              </a:rPr>
              <a:t>听力学及言语疾病杂志</a:t>
            </a:r>
            <a:r>
              <a:rPr lang="en-US" altLang="zh-CN" dirty="0">
                <a:sym typeface="微软雅黑" panose="020B0503020204020204" pitchFamily="34" charset="-122"/>
              </a:rPr>
              <a:t>,2022,30(05):461-464.</a:t>
            </a:r>
          </a:p>
          <a:p>
            <a:r>
              <a:rPr lang="en-US" altLang="zh-CN" dirty="0">
                <a:sym typeface="微软雅黑" panose="020B0503020204020204" pitchFamily="34" charset="-122"/>
              </a:rPr>
              <a:t>3. </a:t>
            </a:r>
            <a:r>
              <a:rPr lang="zh-CN" altLang="en-US" dirty="0">
                <a:sym typeface="微软雅黑" panose="020B0503020204020204" pitchFamily="34" charset="-122"/>
              </a:rPr>
              <a:t>孔维佳</a:t>
            </a:r>
            <a:r>
              <a:rPr lang="en-US" altLang="zh-CN" dirty="0">
                <a:sym typeface="微软雅黑" panose="020B0503020204020204" pitchFamily="34" charset="-122"/>
              </a:rPr>
              <a:t>, </a:t>
            </a:r>
            <a:r>
              <a:rPr lang="zh-CN" altLang="en-US" dirty="0">
                <a:sym typeface="微软雅黑" panose="020B0503020204020204" pitchFamily="34" charset="-122"/>
              </a:rPr>
              <a:t>等</a:t>
            </a:r>
            <a:r>
              <a:rPr lang="en-US" altLang="zh-CN" dirty="0">
                <a:sym typeface="微软雅黑" panose="020B0503020204020204" pitchFamily="34" charset="-122"/>
              </a:rPr>
              <a:t>. </a:t>
            </a:r>
            <a:r>
              <a:rPr lang="zh-CN" altLang="en-US" dirty="0">
                <a:sym typeface="微软雅黑" panose="020B0503020204020204" pitchFamily="34" charset="-122"/>
              </a:rPr>
              <a:t>我国梅尼埃病与良性阵发性位置性眩晕诊断和治疗指南</a:t>
            </a:r>
            <a:r>
              <a:rPr lang="en-US" altLang="zh-CN" dirty="0">
                <a:sym typeface="微软雅黑" panose="020B0503020204020204" pitchFamily="34" charset="-122"/>
              </a:rPr>
              <a:t>(2017)</a:t>
            </a:r>
            <a:r>
              <a:rPr lang="zh-CN" altLang="en-US" dirty="0">
                <a:sym typeface="微软雅黑" panose="020B0503020204020204" pitchFamily="34" charset="-122"/>
              </a:rPr>
              <a:t>解读</a:t>
            </a:r>
            <a:r>
              <a:rPr lang="en-US" altLang="zh-CN" dirty="0">
                <a:sym typeface="微软雅黑" panose="020B0503020204020204" pitchFamily="34" charset="-122"/>
              </a:rPr>
              <a:t>. </a:t>
            </a:r>
            <a:r>
              <a:rPr lang="zh-CN" altLang="en-US" dirty="0">
                <a:sym typeface="微软雅黑" panose="020B0503020204020204" pitchFamily="34" charset="-122"/>
              </a:rPr>
              <a:t>中华耳鼻咽喉头颈外科杂志</a:t>
            </a:r>
            <a:r>
              <a:rPr lang="en-US" altLang="zh-CN" dirty="0">
                <a:sym typeface="微软雅黑" panose="020B0503020204020204" pitchFamily="34" charset="-122"/>
              </a:rPr>
              <a:t>,2017,52(03):178-189. </a:t>
            </a:r>
          </a:p>
          <a:p>
            <a:r>
              <a:rPr lang="en-US" altLang="zh-CN" dirty="0">
                <a:sym typeface="微软雅黑" panose="020B0503020204020204" pitchFamily="34" charset="-122"/>
              </a:rPr>
              <a:t>4. Mohseni-Dargah M, et al. Meniere's disease: Pathogenesis, treatments, and emerging approaches for an idiopathic bioenvironmental disorder. Environ Res. 2023 Dec 1;238(Pt 1):116972. https://www.sciencedirect.com/science/article/pii/S0013935123017760</a:t>
            </a:r>
          </a:p>
        </p:txBody>
      </p:sp>
      <p:sp>
        <p:nvSpPr>
          <p:cNvPr id="6" name="矩形: 圆角 5">
            <a:extLst>
              <a:ext uri="{FF2B5EF4-FFF2-40B4-BE49-F238E27FC236}">
                <a16:creationId xmlns:a16="http://schemas.microsoft.com/office/drawing/2014/main" id="{3721A94B-3EE5-F13C-E905-6B1878EEF2D6}"/>
              </a:ext>
            </a:extLst>
          </p:cNvPr>
          <p:cNvSpPr/>
          <p:nvPr/>
        </p:nvSpPr>
        <p:spPr>
          <a:xfrm>
            <a:off x="1059658" y="1261800"/>
            <a:ext cx="10293679" cy="989565"/>
          </a:xfrm>
          <a:prstGeom prst="roundRect">
            <a:avLst>
              <a:gd name="adj" fmla="val 14617"/>
            </a:avLst>
          </a:prstGeom>
          <a:solidFill>
            <a:sysClr val="window" lastClr="FFFFFF"/>
          </a:solidFill>
          <a:ln w="12700" cap="flat" cmpd="sng" algn="ctr">
            <a:solidFill>
              <a:srgbClr val="E6F3EB"/>
            </a:solidFill>
            <a:prstDash val="solid"/>
            <a:miter lim="800000"/>
          </a:ln>
          <a:effectLst>
            <a:glow rad="101600">
              <a:srgbClr val="D9D9D9">
                <a:alpha val="60000"/>
              </a:srgbClr>
            </a:glo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5" name="组合 14">
            <a:extLst>
              <a:ext uri="{FF2B5EF4-FFF2-40B4-BE49-F238E27FC236}">
                <a16:creationId xmlns:a16="http://schemas.microsoft.com/office/drawing/2014/main" id="{D5BB90DD-0F93-0F76-D565-B8B94461E5A6}"/>
              </a:ext>
            </a:extLst>
          </p:cNvPr>
          <p:cNvGrpSpPr/>
          <p:nvPr/>
        </p:nvGrpSpPr>
        <p:grpSpPr>
          <a:xfrm>
            <a:off x="817429" y="1052736"/>
            <a:ext cx="2448000" cy="418451"/>
            <a:chOff x="585781" y="2137799"/>
            <a:chExt cx="2448000" cy="418451"/>
          </a:xfrm>
        </p:grpSpPr>
        <p:sp>
          <p:nvSpPr>
            <p:cNvPr id="16" name="任意多边形 68">
              <a:extLst>
                <a:ext uri="{FF2B5EF4-FFF2-40B4-BE49-F238E27FC236}">
                  <a16:creationId xmlns:a16="http://schemas.microsoft.com/office/drawing/2014/main" id="{22FDFD2F-B9A5-8A1E-839E-C5F00D70A44B}"/>
                </a:ext>
              </a:extLst>
            </p:cNvPr>
            <p:cNvSpPr/>
            <p:nvPr/>
          </p:nvSpPr>
          <p:spPr>
            <a:xfrm>
              <a:off x="585781" y="2160250"/>
              <a:ext cx="242693" cy="396000"/>
            </a:xfrm>
            <a:custGeom>
              <a:avLst/>
              <a:gdLst>
                <a:gd name="connsiteX0" fmla="*/ 216000 w 351062"/>
                <a:gd name="connsiteY0" fmla="*/ 0 h 432000"/>
                <a:gd name="connsiteX1" fmla="*/ 351062 w 351062"/>
                <a:gd name="connsiteY1" fmla="*/ 0 h 432000"/>
                <a:gd name="connsiteX2" fmla="*/ 351062 w 351062"/>
                <a:gd name="connsiteY2" fmla="*/ 432000 h 432000"/>
                <a:gd name="connsiteX3" fmla="*/ 216000 w 351062"/>
                <a:gd name="connsiteY3" fmla="*/ 432000 h 432000"/>
                <a:gd name="connsiteX4" fmla="*/ 0 w 351062"/>
                <a:gd name="connsiteY4" fmla="*/ 216000 h 432000"/>
                <a:gd name="connsiteX5" fmla="*/ 216000 w 351062"/>
                <a:gd name="connsiteY5" fmla="*/ 0 h 4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1062" h="432000">
                  <a:moveTo>
                    <a:pt x="216000" y="0"/>
                  </a:moveTo>
                  <a:lnTo>
                    <a:pt x="351062" y="0"/>
                  </a:lnTo>
                  <a:lnTo>
                    <a:pt x="351062" y="432000"/>
                  </a:lnTo>
                  <a:lnTo>
                    <a:pt x="216000" y="432000"/>
                  </a:lnTo>
                  <a:cubicBezTo>
                    <a:pt x="96706" y="432000"/>
                    <a:pt x="0" y="335294"/>
                    <a:pt x="0" y="216000"/>
                  </a:cubicBezTo>
                  <a:cubicBezTo>
                    <a:pt x="0" y="96706"/>
                    <a:pt x="96706" y="0"/>
                    <a:pt x="216000" y="0"/>
                  </a:cubicBezTo>
                  <a:close/>
                </a:path>
              </a:pathLst>
            </a:custGeom>
            <a:solidFill>
              <a:srgbClr val="91D185"/>
            </a:solidFill>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l"/>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矩形: 圆角 16">
              <a:extLst>
                <a:ext uri="{FF2B5EF4-FFF2-40B4-BE49-F238E27FC236}">
                  <a16:creationId xmlns:a16="http://schemas.microsoft.com/office/drawing/2014/main" id="{72F4874B-8243-2F50-141D-80C9067FF831}"/>
                </a:ext>
              </a:extLst>
            </p:cNvPr>
            <p:cNvSpPr/>
            <p:nvPr/>
          </p:nvSpPr>
          <p:spPr>
            <a:xfrm>
              <a:off x="585781" y="2137799"/>
              <a:ext cx="2448000" cy="360000"/>
            </a:xfrm>
            <a:prstGeom prst="roundRect">
              <a:avLst>
                <a:gd name="adj" fmla="val 50000"/>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微软雅黑" panose="020B0503020204020204" pitchFamily="34" charset="-122"/>
                  <a:ea typeface="微软雅黑" panose="020B0503020204020204" pitchFamily="34" charset="-122"/>
                  <a:sym typeface="微软雅黑" panose="020B0503020204020204" pitchFamily="34" charset="-122"/>
                </a:rPr>
                <a:t>颅脑</a:t>
              </a:r>
              <a:r>
                <a:rPr lang="en-US" altLang="zh-CN" sz="1600" b="1" dirty="0">
                  <a:latin typeface="微软雅黑" panose="020B0503020204020204" pitchFamily="34" charset="-122"/>
                  <a:ea typeface="微软雅黑" panose="020B0503020204020204" pitchFamily="34" charset="-122"/>
                  <a:sym typeface="微软雅黑" panose="020B0503020204020204" pitchFamily="34" charset="-122"/>
                </a:rPr>
                <a:t>MRI</a:t>
              </a:r>
            </a:p>
          </p:txBody>
        </p:sp>
      </p:grpSp>
      <p:sp>
        <p:nvSpPr>
          <p:cNvPr id="24" name="矩形: 圆角 23">
            <a:extLst>
              <a:ext uri="{FF2B5EF4-FFF2-40B4-BE49-F238E27FC236}">
                <a16:creationId xmlns:a16="http://schemas.microsoft.com/office/drawing/2014/main" id="{DE57AF36-9551-5BFE-BCBB-F256D176989E}"/>
              </a:ext>
            </a:extLst>
          </p:cNvPr>
          <p:cNvSpPr/>
          <p:nvPr/>
        </p:nvSpPr>
        <p:spPr>
          <a:xfrm>
            <a:off x="1059658" y="2671383"/>
            <a:ext cx="10293679" cy="3062435"/>
          </a:xfrm>
          <a:prstGeom prst="roundRect">
            <a:avLst>
              <a:gd name="adj" fmla="val 5166"/>
            </a:avLst>
          </a:prstGeom>
          <a:solidFill>
            <a:sysClr val="window" lastClr="FFFFFF"/>
          </a:solidFill>
          <a:ln w="12700" cap="flat" cmpd="sng" algn="ctr">
            <a:solidFill>
              <a:srgbClr val="E6F3EB"/>
            </a:solidFill>
            <a:prstDash val="solid"/>
            <a:miter lim="800000"/>
          </a:ln>
          <a:effectLst>
            <a:glow rad="101600">
              <a:srgbClr val="D9D9D9">
                <a:alpha val="60000"/>
              </a:srgbClr>
            </a:glo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5" name="组合 24">
            <a:extLst>
              <a:ext uri="{FF2B5EF4-FFF2-40B4-BE49-F238E27FC236}">
                <a16:creationId xmlns:a16="http://schemas.microsoft.com/office/drawing/2014/main" id="{D948A176-478C-CF2D-DD08-1D91464447E3}"/>
              </a:ext>
            </a:extLst>
          </p:cNvPr>
          <p:cNvGrpSpPr/>
          <p:nvPr/>
        </p:nvGrpSpPr>
        <p:grpSpPr>
          <a:xfrm>
            <a:off x="817429" y="2493123"/>
            <a:ext cx="2448000" cy="418451"/>
            <a:chOff x="585781" y="2137799"/>
            <a:chExt cx="2448000" cy="418451"/>
          </a:xfrm>
        </p:grpSpPr>
        <p:sp>
          <p:nvSpPr>
            <p:cNvPr id="26" name="任意多边形 68">
              <a:extLst>
                <a:ext uri="{FF2B5EF4-FFF2-40B4-BE49-F238E27FC236}">
                  <a16:creationId xmlns:a16="http://schemas.microsoft.com/office/drawing/2014/main" id="{32B025A1-0663-7AE5-907A-080F45701F92}"/>
                </a:ext>
              </a:extLst>
            </p:cNvPr>
            <p:cNvSpPr/>
            <p:nvPr/>
          </p:nvSpPr>
          <p:spPr>
            <a:xfrm>
              <a:off x="585781" y="2160250"/>
              <a:ext cx="242693" cy="396000"/>
            </a:xfrm>
            <a:custGeom>
              <a:avLst/>
              <a:gdLst>
                <a:gd name="connsiteX0" fmla="*/ 216000 w 351062"/>
                <a:gd name="connsiteY0" fmla="*/ 0 h 432000"/>
                <a:gd name="connsiteX1" fmla="*/ 351062 w 351062"/>
                <a:gd name="connsiteY1" fmla="*/ 0 h 432000"/>
                <a:gd name="connsiteX2" fmla="*/ 351062 w 351062"/>
                <a:gd name="connsiteY2" fmla="*/ 432000 h 432000"/>
                <a:gd name="connsiteX3" fmla="*/ 216000 w 351062"/>
                <a:gd name="connsiteY3" fmla="*/ 432000 h 432000"/>
                <a:gd name="connsiteX4" fmla="*/ 0 w 351062"/>
                <a:gd name="connsiteY4" fmla="*/ 216000 h 432000"/>
                <a:gd name="connsiteX5" fmla="*/ 216000 w 351062"/>
                <a:gd name="connsiteY5" fmla="*/ 0 h 4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1062" h="432000">
                  <a:moveTo>
                    <a:pt x="216000" y="0"/>
                  </a:moveTo>
                  <a:lnTo>
                    <a:pt x="351062" y="0"/>
                  </a:lnTo>
                  <a:lnTo>
                    <a:pt x="351062" y="432000"/>
                  </a:lnTo>
                  <a:lnTo>
                    <a:pt x="216000" y="432000"/>
                  </a:lnTo>
                  <a:cubicBezTo>
                    <a:pt x="96706" y="432000"/>
                    <a:pt x="0" y="335294"/>
                    <a:pt x="0" y="216000"/>
                  </a:cubicBezTo>
                  <a:cubicBezTo>
                    <a:pt x="0" y="96706"/>
                    <a:pt x="96706" y="0"/>
                    <a:pt x="216000" y="0"/>
                  </a:cubicBezTo>
                  <a:close/>
                </a:path>
              </a:pathLst>
            </a:custGeom>
            <a:solidFill>
              <a:srgbClr val="91D185"/>
            </a:solidFill>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l"/>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矩形: 圆角 26">
              <a:extLst>
                <a:ext uri="{FF2B5EF4-FFF2-40B4-BE49-F238E27FC236}">
                  <a16:creationId xmlns:a16="http://schemas.microsoft.com/office/drawing/2014/main" id="{67D3484A-F9AF-49D5-14EB-08908ACF884B}"/>
                </a:ext>
              </a:extLst>
            </p:cNvPr>
            <p:cNvSpPr/>
            <p:nvPr/>
          </p:nvSpPr>
          <p:spPr>
            <a:xfrm>
              <a:off x="585781" y="2137799"/>
              <a:ext cx="2448000" cy="360000"/>
            </a:xfrm>
            <a:prstGeom prst="roundRect">
              <a:avLst>
                <a:gd name="adj" fmla="val 50000"/>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微软雅黑" panose="020B0503020204020204" pitchFamily="34" charset="-122"/>
                  <a:ea typeface="微软雅黑" panose="020B0503020204020204" pitchFamily="34" charset="-122"/>
                  <a:sym typeface="微软雅黑" panose="020B0503020204020204" pitchFamily="34" charset="-122"/>
                </a:rPr>
                <a:t>内耳</a:t>
              </a:r>
              <a:r>
                <a:rPr lang="en-US" altLang="zh-CN" sz="1600" b="1" dirty="0">
                  <a:latin typeface="微软雅黑" panose="020B0503020204020204" pitchFamily="34" charset="-122"/>
                  <a:ea typeface="微软雅黑" panose="020B0503020204020204" pitchFamily="34" charset="-122"/>
                  <a:sym typeface="微软雅黑" panose="020B0503020204020204" pitchFamily="34" charset="-122"/>
                </a:rPr>
                <a:t>MRI</a:t>
              </a:r>
              <a:r>
                <a:rPr lang="zh-CN" altLang="en-US" sz="1600" b="1" dirty="0">
                  <a:latin typeface="微软雅黑" panose="020B0503020204020204" pitchFamily="34" charset="-122"/>
                  <a:ea typeface="微软雅黑" panose="020B0503020204020204" pitchFamily="34" charset="-122"/>
                  <a:sym typeface="微软雅黑" panose="020B0503020204020204" pitchFamily="34" charset="-122"/>
                </a:rPr>
                <a:t>钆造影</a:t>
              </a:r>
            </a:p>
          </p:txBody>
        </p:sp>
      </p:grpSp>
      <p:sp>
        <p:nvSpPr>
          <p:cNvPr id="30" name="文本占位符 2">
            <a:extLst>
              <a:ext uri="{FF2B5EF4-FFF2-40B4-BE49-F238E27FC236}">
                <a16:creationId xmlns:a16="http://schemas.microsoft.com/office/drawing/2014/main" id="{DA469056-84E3-AFA6-8546-42AD7A89F66C}"/>
              </a:ext>
            </a:extLst>
          </p:cNvPr>
          <p:cNvSpPr txBox="1">
            <a:spLocks/>
          </p:cNvSpPr>
          <p:nvPr/>
        </p:nvSpPr>
        <p:spPr>
          <a:xfrm>
            <a:off x="1195754" y="1482513"/>
            <a:ext cx="10158046" cy="747080"/>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ym typeface="微软雅黑" panose="020B0503020204020204" pitchFamily="34" charset="-122"/>
              </a:rPr>
              <a:t>含内听道</a:t>
            </a:r>
            <a:r>
              <a:rPr lang="en-US" altLang="zh-CN" dirty="0">
                <a:sym typeface="微软雅黑" panose="020B0503020204020204" pitchFamily="34" charset="-122"/>
              </a:rPr>
              <a:t>-</a:t>
            </a:r>
            <a:r>
              <a:rPr lang="zh-CN" altLang="en-US" dirty="0">
                <a:sym typeface="微软雅黑" panose="020B0503020204020204" pitchFamily="34" charset="-122"/>
              </a:rPr>
              <a:t>桥小脑角的颅脑</a:t>
            </a:r>
            <a:r>
              <a:rPr lang="en-US" altLang="zh-CN" dirty="0">
                <a:sym typeface="微软雅黑" panose="020B0503020204020204" pitchFamily="34" charset="-122"/>
              </a:rPr>
              <a:t>MRI</a:t>
            </a:r>
            <a:r>
              <a:rPr lang="zh-CN" altLang="en-US" dirty="0">
                <a:sym typeface="微软雅黑" panose="020B0503020204020204" pitchFamily="34" charset="-122"/>
              </a:rPr>
              <a:t>可</a:t>
            </a:r>
            <a:r>
              <a:rPr lang="zh-CN" altLang="en-US" b="1" dirty="0">
                <a:solidFill>
                  <a:srgbClr val="C00000"/>
                </a:solidFill>
                <a:sym typeface="微软雅黑" panose="020B0503020204020204" pitchFamily="34" charset="-122"/>
              </a:rPr>
              <a:t>排除听神经瘤等蜗后病变</a:t>
            </a:r>
            <a:r>
              <a:rPr lang="zh-CN" altLang="en-US" dirty="0">
                <a:sym typeface="微软雅黑" panose="020B0503020204020204" pitchFamily="34" charset="-122"/>
              </a:rPr>
              <a:t>，是鉴别、排除其他疾病的</a:t>
            </a:r>
            <a:r>
              <a:rPr lang="zh-CN" altLang="en-US" b="1" dirty="0">
                <a:solidFill>
                  <a:srgbClr val="C00000"/>
                </a:solidFill>
                <a:sym typeface="微软雅黑" panose="020B0503020204020204" pitchFamily="34" charset="-122"/>
              </a:rPr>
              <a:t>首选</a:t>
            </a:r>
            <a:r>
              <a:rPr lang="zh-CN" altLang="en-US" dirty="0">
                <a:sym typeface="微软雅黑" panose="020B0503020204020204" pitchFamily="34" charset="-122"/>
              </a:rPr>
              <a:t>检查</a:t>
            </a:r>
            <a:endParaRPr lang="en-US" altLang="zh-CN" dirty="0">
              <a:sym typeface="微软雅黑" panose="020B0503020204020204" pitchFamily="34" charset="-122"/>
            </a:endParaRPr>
          </a:p>
          <a:p>
            <a:r>
              <a:rPr lang="zh-CN" altLang="en-US" dirty="0">
                <a:sym typeface="微软雅黑" panose="020B0503020204020204" pitchFamily="34" charset="-122"/>
              </a:rPr>
              <a:t>此外，部分患者可显示前庭导水管变直变细</a:t>
            </a:r>
            <a:r>
              <a:rPr lang="en-US" altLang="zh-CN" baseline="30000" dirty="0">
                <a:sym typeface="微软雅黑" panose="020B0503020204020204" pitchFamily="34" charset="-122"/>
              </a:rPr>
              <a:t>1</a:t>
            </a:r>
          </a:p>
        </p:txBody>
      </p:sp>
      <p:sp>
        <p:nvSpPr>
          <p:cNvPr id="33" name="文本占位符 2">
            <a:extLst>
              <a:ext uri="{FF2B5EF4-FFF2-40B4-BE49-F238E27FC236}">
                <a16:creationId xmlns:a16="http://schemas.microsoft.com/office/drawing/2014/main" id="{4F88DF5F-9710-C3F0-430B-9AAAF356F76F}"/>
              </a:ext>
            </a:extLst>
          </p:cNvPr>
          <p:cNvSpPr txBox="1">
            <a:spLocks/>
          </p:cNvSpPr>
          <p:nvPr/>
        </p:nvSpPr>
        <p:spPr>
          <a:xfrm>
            <a:off x="1195754" y="2929331"/>
            <a:ext cx="10158046" cy="2620983"/>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600"/>
              </a:spcAft>
            </a:pPr>
            <a:r>
              <a:rPr lang="zh-CN" altLang="en-US" dirty="0">
                <a:sym typeface="微软雅黑" panose="020B0503020204020204" pitchFamily="34" charset="-122"/>
              </a:rPr>
              <a:t>应用造影剂钆鼓室给药后进行膜迷路积水评价，可较为</a:t>
            </a:r>
            <a:r>
              <a:rPr lang="zh-CN" altLang="en-US" b="1" dirty="0">
                <a:solidFill>
                  <a:srgbClr val="C00000"/>
                </a:solidFill>
                <a:sym typeface="微软雅黑" panose="020B0503020204020204" pitchFamily="34" charset="-122"/>
              </a:rPr>
              <a:t>直观检查膜迷路积水程度</a:t>
            </a:r>
            <a:r>
              <a:rPr lang="zh-CN" altLang="en-US" dirty="0">
                <a:solidFill>
                  <a:srgbClr val="C00000"/>
                </a:solidFill>
                <a:sym typeface="微软雅黑" panose="020B0503020204020204" pitchFamily="34" charset="-122"/>
              </a:rPr>
              <a:t>，</a:t>
            </a:r>
            <a:r>
              <a:rPr lang="zh-CN" altLang="en-US" dirty="0">
                <a:sym typeface="微软雅黑" panose="020B0503020204020204" pitchFamily="34" charset="-122"/>
              </a:rPr>
              <a:t>且使用剂量较静脉注药低，降低肾脏不良反应风险。钆对比剂经内耳进入外淋巴，造成内、外淋巴的信号差异，可通过面积、容积测量或目测评分系统，衡量内、外淋巴间隙的空间构成比，评估内淋巴积水情况</a:t>
            </a:r>
            <a:r>
              <a:rPr lang="en-US" altLang="zh-CN" baseline="30000" dirty="0">
                <a:sym typeface="微软雅黑" panose="020B0503020204020204" pitchFamily="34" charset="-122"/>
              </a:rPr>
              <a:t>1</a:t>
            </a:r>
          </a:p>
          <a:p>
            <a:pPr>
              <a:spcAft>
                <a:spcPts val="600"/>
              </a:spcAft>
            </a:pPr>
            <a:r>
              <a:rPr lang="zh-CN" altLang="en-US" b="1" dirty="0">
                <a:solidFill>
                  <a:srgbClr val="C00000"/>
                </a:solidFill>
                <a:sym typeface="微软雅黑" panose="020B0503020204020204" pitchFamily="34" charset="-122"/>
              </a:rPr>
              <a:t>积水征阳性结果不等同于病理结果，</a:t>
            </a:r>
            <a:r>
              <a:rPr lang="zh-CN" altLang="en-US" dirty="0">
                <a:sym typeface="微软雅黑" panose="020B0503020204020204" pitchFamily="34" charset="-122"/>
              </a:rPr>
              <a:t>若作为诊断依据临床上尚存问题需要解决</a:t>
            </a:r>
            <a:r>
              <a:rPr lang="en-US" altLang="zh-CN" baseline="30000" dirty="0">
                <a:sym typeface="微软雅黑" panose="020B0503020204020204" pitchFamily="34" charset="-122"/>
              </a:rPr>
              <a:t>2-3</a:t>
            </a:r>
            <a:r>
              <a:rPr lang="zh-CN" altLang="en-US" dirty="0">
                <a:sym typeface="微软雅黑" panose="020B0503020204020204" pitchFamily="34" charset="-122"/>
              </a:rPr>
              <a:t>：</a:t>
            </a:r>
          </a:p>
        </p:txBody>
      </p:sp>
      <p:sp>
        <p:nvSpPr>
          <p:cNvPr id="34" name="文本占位符 2">
            <a:extLst>
              <a:ext uri="{FF2B5EF4-FFF2-40B4-BE49-F238E27FC236}">
                <a16:creationId xmlns:a16="http://schemas.microsoft.com/office/drawing/2014/main" id="{ABC784E3-1C44-6E52-16AB-3145A7D9D3E9}"/>
              </a:ext>
            </a:extLst>
          </p:cNvPr>
          <p:cNvSpPr txBox="1">
            <a:spLocks/>
          </p:cNvSpPr>
          <p:nvPr/>
        </p:nvSpPr>
        <p:spPr>
          <a:xfrm>
            <a:off x="1195753" y="4273153"/>
            <a:ext cx="5923125" cy="1611348"/>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800100" lvl="1" indent="-342900">
              <a:lnSpc>
                <a:spcPct val="100000"/>
              </a:lnSpc>
              <a:spcAft>
                <a:spcPts val="200"/>
              </a:spcAft>
              <a:buFont typeface="+mj-ea"/>
              <a:buAutoNum type="circleNumDbPlain"/>
            </a:pPr>
            <a:r>
              <a:rPr lang="zh-CN" altLang="en-US" dirty="0">
                <a:sym typeface="微软雅黑" panose="020B0503020204020204" pitchFamily="34" charset="-122"/>
              </a:rPr>
              <a:t>是半定量评价，在划定图像界限时，无法避免主观因素</a:t>
            </a:r>
            <a:r>
              <a:rPr lang="en-US" altLang="zh-CN" baseline="30000" dirty="0">
                <a:sym typeface="微软雅黑" panose="020B0503020204020204" pitchFamily="34" charset="-122"/>
              </a:rPr>
              <a:t>3</a:t>
            </a:r>
            <a:endParaRPr lang="en-US" altLang="zh-CN" dirty="0">
              <a:sym typeface="微软雅黑" panose="020B0503020204020204" pitchFamily="34" charset="-122"/>
            </a:endParaRPr>
          </a:p>
          <a:p>
            <a:pPr marL="800100" lvl="1" indent="-342900">
              <a:lnSpc>
                <a:spcPct val="100000"/>
              </a:lnSpc>
              <a:spcAft>
                <a:spcPts val="200"/>
              </a:spcAft>
              <a:buFont typeface="+mj-ea"/>
              <a:buAutoNum type="circleNumDbPlain"/>
            </a:pPr>
            <a:r>
              <a:rPr lang="zh-CN" altLang="en-US" dirty="0">
                <a:sym typeface="微软雅黑" panose="020B0503020204020204" pitchFamily="34" charset="-122"/>
              </a:rPr>
              <a:t>目前内淋巴积水判断的标准和方法尚未统一</a:t>
            </a:r>
            <a:r>
              <a:rPr lang="en-US" altLang="zh-CN" baseline="30000" dirty="0">
                <a:sym typeface="微软雅黑" panose="020B0503020204020204" pitchFamily="34" charset="-122"/>
              </a:rPr>
              <a:t>3</a:t>
            </a:r>
            <a:endParaRPr lang="zh-CN" altLang="en-US" dirty="0">
              <a:sym typeface="微软雅黑" panose="020B0503020204020204" pitchFamily="34" charset="-122"/>
            </a:endParaRPr>
          </a:p>
          <a:p>
            <a:pPr marL="800100" lvl="1" indent="-342900">
              <a:lnSpc>
                <a:spcPct val="100000"/>
              </a:lnSpc>
              <a:spcAft>
                <a:spcPts val="200"/>
              </a:spcAft>
              <a:buFont typeface="+mj-ea"/>
              <a:buAutoNum type="circleNumDbPlain"/>
            </a:pPr>
            <a:r>
              <a:rPr lang="zh-CN" altLang="en-US" dirty="0">
                <a:sym typeface="微软雅黑" panose="020B0503020204020204" pitchFamily="34" charset="-122"/>
              </a:rPr>
              <a:t>某些因素可能会导致阴性结果，如部分病程较短的</a:t>
            </a:r>
            <a:r>
              <a:rPr lang="en-US" altLang="zh-CN" dirty="0">
                <a:sym typeface="微软雅黑" panose="020B0503020204020204" pitchFamily="34" charset="-122"/>
              </a:rPr>
              <a:t>MD</a:t>
            </a:r>
            <a:r>
              <a:rPr lang="en-US" altLang="zh-CN" baseline="30000" dirty="0">
                <a:sym typeface="微软雅黑" panose="020B0503020204020204" pitchFamily="34" charset="-122"/>
              </a:rPr>
              <a:t>3</a:t>
            </a:r>
            <a:endParaRPr lang="en-US" altLang="zh-CN" dirty="0">
              <a:sym typeface="微软雅黑" panose="020B0503020204020204" pitchFamily="34" charset="-122"/>
            </a:endParaRPr>
          </a:p>
          <a:p>
            <a:pPr marL="800100" lvl="1" indent="-342900">
              <a:lnSpc>
                <a:spcPct val="100000"/>
              </a:lnSpc>
              <a:spcAft>
                <a:spcPts val="200"/>
              </a:spcAft>
              <a:buFont typeface="+mj-ea"/>
              <a:buAutoNum type="circleNumDbPlain"/>
            </a:pPr>
            <a:r>
              <a:rPr lang="zh-CN" altLang="en-US" dirty="0">
                <a:sym typeface="微软雅黑" panose="020B0503020204020204" pitchFamily="34" charset="-122"/>
              </a:rPr>
              <a:t>非</a:t>
            </a:r>
            <a:r>
              <a:rPr lang="en-US" altLang="zh-CN" dirty="0">
                <a:sym typeface="微软雅黑" panose="020B0503020204020204" pitchFamily="34" charset="-122"/>
              </a:rPr>
              <a:t>MD</a:t>
            </a:r>
            <a:r>
              <a:rPr lang="zh-CN" altLang="en-US" dirty="0">
                <a:sym typeface="微软雅黑" panose="020B0503020204020204" pitchFamily="34" charset="-122"/>
              </a:rPr>
              <a:t>的耳科或眩晕疾病可显示阳性结果，如突聋、大前庭水管综合征，甚至上半规管裂综合征</a:t>
            </a:r>
            <a:r>
              <a:rPr lang="en-US" altLang="zh-CN" baseline="30000" dirty="0">
                <a:sym typeface="微软雅黑" panose="020B0503020204020204" pitchFamily="34" charset="-122"/>
              </a:rPr>
              <a:t>2-3</a:t>
            </a:r>
            <a:endParaRPr lang="zh-CN" altLang="en-US" dirty="0">
              <a:sym typeface="微软雅黑" panose="020B0503020204020204" pitchFamily="34" charset="-122"/>
            </a:endParaRPr>
          </a:p>
        </p:txBody>
      </p:sp>
      <p:grpSp>
        <p:nvGrpSpPr>
          <p:cNvPr id="39" name="组合 38">
            <a:extLst>
              <a:ext uri="{FF2B5EF4-FFF2-40B4-BE49-F238E27FC236}">
                <a16:creationId xmlns:a16="http://schemas.microsoft.com/office/drawing/2014/main" id="{038C3049-BB5A-5F4C-05A0-2E197EEB5FE9}"/>
              </a:ext>
            </a:extLst>
          </p:cNvPr>
          <p:cNvGrpSpPr/>
          <p:nvPr/>
        </p:nvGrpSpPr>
        <p:grpSpPr>
          <a:xfrm>
            <a:off x="7185991" y="4319064"/>
            <a:ext cx="3931798" cy="1245864"/>
            <a:chOff x="7367109" y="4437529"/>
            <a:chExt cx="3629137" cy="1149961"/>
          </a:xfrm>
        </p:grpSpPr>
        <p:pic>
          <p:nvPicPr>
            <p:cNvPr id="35" name="图片 34">
              <a:extLst>
                <a:ext uri="{FF2B5EF4-FFF2-40B4-BE49-F238E27FC236}">
                  <a16:creationId xmlns:a16="http://schemas.microsoft.com/office/drawing/2014/main" id="{D08F58FB-EEE2-1BA7-6571-B6D735EBDFAC}"/>
                </a:ext>
              </a:extLst>
            </p:cNvPr>
            <p:cNvPicPr>
              <a:picLocks noChangeAspect="1"/>
            </p:cNvPicPr>
            <p:nvPr/>
          </p:nvPicPr>
          <p:blipFill>
            <a:blip r:embed="rId3"/>
            <a:srcRect t="11454" b="8217"/>
            <a:stretch>
              <a:fillRect/>
            </a:stretch>
          </p:blipFill>
          <p:spPr>
            <a:xfrm>
              <a:off x="7367109" y="4437529"/>
              <a:ext cx="3629137" cy="1119209"/>
            </a:xfrm>
            <a:prstGeom prst="rect">
              <a:avLst/>
            </a:prstGeom>
          </p:spPr>
        </p:pic>
        <p:sp>
          <p:nvSpPr>
            <p:cNvPr id="37" name="文本占位符 11">
              <a:extLst>
                <a:ext uri="{FF2B5EF4-FFF2-40B4-BE49-F238E27FC236}">
                  <a16:creationId xmlns:a16="http://schemas.microsoft.com/office/drawing/2014/main" id="{10F45EAF-6AAE-E99A-5725-1568DB9CE306}"/>
                </a:ext>
              </a:extLst>
            </p:cNvPr>
            <p:cNvSpPr txBox="1">
              <a:spLocks/>
            </p:cNvSpPr>
            <p:nvPr/>
          </p:nvSpPr>
          <p:spPr>
            <a:xfrm>
              <a:off x="7664824" y="4449506"/>
              <a:ext cx="3254188" cy="377874"/>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zh-CN" altLang="en-US" sz="1200" dirty="0">
                  <a:solidFill>
                    <a:schemeClr val="bg1"/>
                  </a:solidFill>
                  <a:sym typeface="微软雅黑" panose="020B0503020204020204" pitchFamily="34" charset="-122"/>
                </a:rPr>
                <a:t>无</a:t>
              </a:r>
              <a:r>
                <a:rPr lang="en-US" altLang="zh-CN" sz="1200" dirty="0">
                  <a:solidFill>
                    <a:schemeClr val="bg1"/>
                  </a:solidFill>
                  <a:sym typeface="微软雅黑" panose="020B0503020204020204" pitchFamily="34" charset="-122"/>
                </a:rPr>
                <a:t>ELH                   </a:t>
              </a:r>
              <a:r>
                <a:rPr lang="zh-CN" altLang="en-US" sz="1200" dirty="0">
                  <a:solidFill>
                    <a:schemeClr val="bg1"/>
                  </a:solidFill>
                  <a:sym typeface="微软雅黑" panose="020B0503020204020204" pitchFamily="34" charset="-122"/>
                </a:rPr>
                <a:t>轻度</a:t>
              </a:r>
              <a:r>
                <a:rPr lang="en-US" altLang="zh-CN" sz="1200" dirty="0">
                  <a:solidFill>
                    <a:schemeClr val="bg1"/>
                  </a:solidFill>
                  <a:sym typeface="微软雅黑" panose="020B0503020204020204" pitchFamily="34" charset="-122"/>
                </a:rPr>
                <a:t>ELH                </a:t>
              </a:r>
              <a:r>
                <a:rPr lang="zh-CN" altLang="en-US" sz="1200" dirty="0">
                  <a:solidFill>
                    <a:schemeClr val="bg1"/>
                  </a:solidFill>
                  <a:sym typeface="微软雅黑" panose="020B0503020204020204" pitchFamily="34" charset="-122"/>
                </a:rPr>
                <a:t>显著</a:t>
              </a:r>
              <a:r>
                <a:rPr lang="en-US" altLang="zh-CN" sz="1200" dirty="0">
                  <a:solidFill>
                    <a:schemeClr val="bg1"/>
                  </a:solidFill>
                  <a:sym typeface="微软雅黑" panose="020B0503020204020204" pitchFamily="34" charset="-122"/>
                </a:rPr>
                <a:t>ELH</a:t>
              </a:r>
              <a:r>
                <a:rPr lang="en-US" altLang="zh-CN" sz="1200" baseline="30000" dirty="0">
                  <a:solidFill>
                    <a:schemeClr val="bg1"/>
                  </a:solidFill>
                  <a:sym typeface="微软雅黑" panose="020B0503020204020204" pitchFamily="34" charset="-122"/>
                </a:rPr>
                <a:t>4</a:t>
              </a:r>
              <a:endParaRPr lang="en-US" altLang="zh-CN" sz="1200" dirty="0">
                <a:solidFill>
                  <a:schemeClr val="bg1"/>
                </a:solidFill>
                <a:sym typeface="微软雅黑" panose="020B0503020204020204" pitchFamily="34" charset="-122"/>
              </a:endParaRPr>
            </a:p>
          </p:txBody>
        </p:sp>
        <p:sp>
          <p:nvSpPr>
            <p:cNvPr id="38" name="文本占位符 11">
              <a:extLst>
                <a:ext uri="{FF2B5EF4-FFF2-40B4-BE49-F238E27FC236}">
                  <a16:creationId xmlns:a16="http://schemas.microsoft.com/office/drawing/2014/main" id="{758D1345-CA7D-FA15-98F6-928B644BC0F3}"/>
                </a:ext>
              </a:extLst>
            </p:cNvPr>
            <p:cNvSpPr txBox="1">
              <a:spLocks/>
            </p:cNvSpPr>
            <p:nvPr/>
          </p:nvSpPr>
          <p:spPr>
            <a:xfrm>
              <a:off x="7432430" y="5373841"/>
              <a:ext cx="3486581" cy="213649"/>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lnSpc>
                  <a:spcPct val="100000"/>
                </a:lnSpc>
                <a:buNone/>
              </a:pPr>
              <a:r>
                <a:rPr lang="zh-CN" altLang="en-US" sz="800" b="1" dirty="0">
                  <a:solidFill>
                    <a:schemeClr val="bg1"/>
                  </a:solidFill>
                  <a:effectLst>
                    <a:outerShdw blurRad="38100" dist="38100" dir="2700000" algn="tl">
                      <a:srgbClr val="000000">
                        <a:alpha val="43137"/>
                      </a:srgbClr>
                    </a:outerShdw>
                  </a:effectLst>
                  <a:sym typeface="微软雅黑" panose="020B0503020204020204" pitchFamily="34" charset="-122"/>
                </a:rPr>
                <a:t>→，示耳蜗内淋巴积水</a:t>
              </a:r>
              <a:r>
                <a:rPr lang="en-US" altLang="zh-CN" sz="800" b="1" dirty="0">
                  <a:solidFill>
                    <a:schemeClr val="bg1"/>
                  </a:solidFill>
                  <a:effectLst>
                    <a:outerShdw blurRad="38100" dist="38100" dir="2700000" algn="tl">
                      <a:srgbClr val="000000">
                        <a:alpha val="43137"/>
                      </a:srgbClr>
                    </a:outerShdw>
                  </a:effectLst>
                  <a:sym typeface="微软雅黑" panose="020B0503020204020204" pitchFamily="34" charset="-122"/>
                </a:rPr>
                <a:t>(ELH)</a:t>
              </a:r>
              <a:r>
                <a:rPr lang="zh-CN" altLang="en-US" sz="800" b="1" dirty="0">
                  <a:solidFill>
                    <a:schemeClr val="bg1"/>
                  </a:solidFill>
                  <a:effectLst>
                    <a:outerShdw blurRad="38100" dist="38100" dir="2700000" algn="tl">
                      <a:srgbClr val="000000">
                        <a:alpha val="43137"/>
                      </a:srgbClr>
                    </a:outerShdw>
                  </a:effectLst>
                  <a:sym typeface="微软雅黑" panose="020B0503020204020204" pitchFamily="34" charset="-122"/>
                </a:rPr>
                <a:t>； ▶， 示前庭</a:t>
              </a:r>
              <a:r>
                <a:rPr lang="en-US" altLang="zh-CN" sz="800" b="1" dirty="0">
                  <a:solidFill>
                    <a:schemeClr val="bg1"/>
                  </a:solidFill>
                  <a:effectLst>
                    <a:outerShdw blurRad="38100" dist="38100" dir="2700000" algn="tl">
                      <a:srgbClr val="000000">
                        <a:alpha val="43137"/>
                      </a:srgbClr>
                    </a:outerShdw>
                  </a:effectLst>
                  <a:sym typeface="微软雅黑" panose="020B0503020204020204" pitchFamily="34" charset="-122"/>
                </a:rPr>
                <a:t>ELH</a:t>
              </a:r>
            </a:p>
          </p:txBody>
        </p:sp>
      </p:grpSp>
      <p:sp>
        <p:nvSpPr>
          <p:cNvPr id="5" name="圆角矩形 4">
            <a:extLst>
              <a:ext uri="{FF2B5EF4-FFF2-40B4-BE49-F238E27FC236}">
                <a16:creationId xmlns:a16="http://schemas.microsoft.com/office/drawing/2014/main" id="{36505211-6D4C-1682-35C8-4D61ABA9FC7C}"/>
              </a:ext>
            </a:extLst>
          </p:cNvPr>
          <p:cNvSpPr/>
          <p:nvPr/>
        </p:nvSpPr>
        <p:spPr>
          <a:xfrm>
            <a:off x="268862" y="186802"/>
            <a:ext cx="99972"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圆角矩形 6">
            <a:extLst>
              <a:ext uri="{FF2B5EF4-FFF2-40B4-BE49-F238E27FC236}">
                <a16:creationId xmlns:a16="http://schemas.microsoft.com/office/drawing/2014/main" id="{471C73BB-A82D-1F68-BB95-6590A35DF7AC}"/>
              </a:ext>
            </a:extLst>
          </p:cNvPr>
          <p:cNvSpPr/>
          <p:nvPr/>
        </p:nvSpPr>
        <p:spPr>
          <a:xfrm>
            <a:off x="443250" y="186802"/>
            <a:ext cx="45719"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279695823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836E36-92A5-D862-A7ED-8153F216C4B2}"/>
            </a:ext>
          </a:extLst>
        </p:cNvPr>
        <p:cNvGrpSpPr/>
        <p:nvPr/>
      </p:nvGrpSpPr>
      <p:grpSpPr>
        <a:xfrm>
          <a:off x="0" y="0"/>
          <a:ext cx="0" cy="0"/>
          <a:chOff x="0" y="0"/>
          <a:chExt cx="0" cy="0"/>
        </a:xfrm>
      </p:grpSpPr>
      <p:grpSp>
        <p:nvGrpSpPr>
          <p:cNvPr id="15" name="组合 14">
            <a:extLst>
              <a:ext uri="{FF2B5EF4-FFF2-40B4-BE49-F238E27FC236}">
                <a16:creationId xmlns:a16="http://schemas.microsoft.com/office/drawing/2014/main" id="{28075290-712A-29E6-EAB4-5CC9AEB5B578}"/>
              </a:ext>
            </a:extLst>
          </p:cNvPr>
          <p:cNvGrpSpPr/>
          <p:nvPr/>
        </p:nvGrpSpPr>
        <p:grpSpPr>
          <a:xfrm>
            <a:off x="1439384" y="2915853"/>
            <a:ext cx="6749348" cy="1002760"/>
            <a:chOff x="1263349" y="2204864"/>
            <a:chExt cx="6749348" cy="1002760"/>
          </a:xfrm>
        </p:grpSpPr>
        <p:sp>
          <p:nvSpPr>
            <p:cNvPr id="24" name="矩形 23">
              <a:extLst>
                <a:ext uri="{FF2B5EF4-FFF2-40B4-BE49-F238E27FC236}">
                  <a16:creationId xmlns:a16="http://schemas.microsoft.com/office/drawing/2014/main" id="{E3BC7598-218C-CF97-AF88-1151F69DB107}"/>
                </a:ext>
              </a:extLst>
            </p:cNvPr>
            <p:cNvSpPr/>
            <p:nvPr/>
          </p:nvSpPr>
          <p:spPr>
            <a:xfrm>
              <a:off x="1748002" y="2480630"/>
              <a:ext cx="6264695" cy="726994"/>
            </a:xfrm>
            <a:prstGeom prst="rect">
              <a:avLst/>
            </a:prstGeom>
            <a:solidFill>
              <a:schemeClr val="bg1">
                <a:alpha val="90000"/>
              </a:schemeClr>
            </a:solidFill>
            <a:ln w="25400" cap="flat" cmpd="sng" algn="ctr">
              <a:solidFill>
                <a:srgbClr val="A6A6A6"/>
              </a:solidFill>
              <a:prstDash val="solid"/>
            </a:ln>
            <a:effectLst/>
          </p:spPr>
          <p:txBody>
            <a:bodyPr/>
            <a:lstStyle/>
            <a:p>
              <a:pPr defTabSz="457200"/>
              <a:endParaRPr lang="zh-CN" altLang="en-US">
                <a:solidFill>
                  <a:prstClr val="black"/>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任意形状 7">
              <a:extLst>
                <a:ext uri="{FF2B5EF4-FFF2-40B4-BE49-F238E27FC236}">
                  <a16:creationId xmlns:a16="http://schemas.microsoft.com/office/drawing/2014/main" id="{F802E169-8D30-BD8F-CE38-DDB20F2F6F26}"/>
                </a:ext>
              </a:extLst>
            </p:cNvPr>
            <p:cNvSpPr/>
            <p:nvPr/>
          </p:nvSpPr>
          <p:spPr>
            <a:xfrm>
              <a:off x="1263349" y="2204864"/>
              <a:ext cx="6453514" cy="772000"/>
            </a:xfrm>
            <a:custGeom>
              <a:avLst/>
              <a:gdLst>
                <a:gd name="connsiteX0" fmla="*/ 0 w 4925335"/>
                <a:gd name="connsiteY0" fmla="*/ 128669 h 772000"/>
                <a:gd name="connsiteX1" fmla="*/ 128669 w 4925335"/>
                <a:gd name="connsiteY1" fmla="*/ 0 h 772000"/>
                <a:gd name="connsiteX2" fmla="*/ 4796666 w 4925335"/>
                <a:gd name="connsiteY2" fmla="*/ 0 h 772000"/>
                <a:gd name="connsiteX3" fmla="*/ 4925335 w 4925335"/>
                <a:gd name="connsiteY3" fmla="*/ 128669 h 772000"/>
                <a:gd name="connsiteX4" fmla="*/ 4925335 w 4925335"/>
                <a:gd name="connsiteY4" fmla="*/ 643331 h 772000"/>
                <a:gd name="connsiteX5" fmla="*/ 4796666 w 4925335"/>
                <a:gd name="connsiteY5" fmla="*/ 772000 h 772000"/>
                <a:gd name="connsiteX6" fmla="*/ 128669 w 4925335"/>
                <a:gd name="connsiteY6" fmla="*/ 772000 h 772000"/>
                <a:gd name="connsiteX7" fmla="*/ 0 w 4925335"/>
                <a:gd name="connsiteY7" fmla="*/ 643331 h 772000"/>
                <a:gd name="connsiteX8" fmla="*/ 0 w 4925335"/>
                <a:gd name="connsiteY8" fmla="*/ 128669 h 77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925335" h="772000">
                  <a:moveTo>
                    <a:pt x="0" y="128669"/>
                  </a:moveTo>
                  <a:cubicBezTo>
                    <a:pt x="0" y="57607"/>
                    <a:pt x="57607" y="0"/>
                    <a:pt x="128669" y="0"/>
                  </a:cubicBezTo>
                  <a:lnTo>
                    <a:pt x="4796666" y="0"/>
                  </a:lnTo>
                  <a:cubicBezTo>
                    <a:pt x="4867728" y="0"/>
                    <a:pt x="4925335" y="57607"/>
                    <a:pt x="4925335" y="128669"/>
                  </a:cubicBezTo>
                  <a:lnTo>
                    <a:pt x="4925335" y="643331"/>
                  </a:lnTo>
                  <a:cubicBezTo>
                    <a:pt x="4925335" y="714393"/>
                    <a:pt x="4867728" y="772000"/>
                    <a:pt x="4796666" y="772000"/>
                  </a:cubicBezTo>
                  <a:lnTo>
                    <a:pt x="128669" y="772000"/>
                  </a:lnTo>
                  <a:cubicBezTo>
                    <a:pt x="57607" y="772000"/>
                    <a:pt x="0" y="714393"/>
                    <a:pt x="0" y="643331"/>
                  </a:cubicBezTo>
                  <a:lnTo>
                    <a:pt x="0" y="128669"/>
                  </a:lnTo>
                  <a:close/>
                </a:path>
              </a:pathLst>
            </a:custGeom>
            <a:solidFill>
              <a:srgbClr val="A6A6A6"/>
            </a:solidFill>
            <a:ln w="25400" cap="flat" cmpd="sng" algn="ctr">
              <a:solidFill>
                <a:srgbClr val="FFFFFF">
                  <a:hueOff val="0"/>
                  <a:satOff val="0"/>
                  <a:lumOff val="0"/>
                  <a:alphaOff val="0"/>
                </a:srgbClr>
              </a:solidFill>
              <a:prstDash val="solid"/>
            </a:ln>
            <a:effectLst/>
          </p:spPr>
          <p:txBody>
            <a:bodyPr spcFirstLastPara="0" vert="horz" wrap="square" lIns="203439" tIns="37686" rIns="203439" bIns="37686" numCol="1" spcCol="1270" anchor="ctr" anchorCtr="0">
              <a:noAutofit/>
            </a:bodyPr>
            <a:lstStyle/>
            <a:p>
              <a:pPr marL="457200" indent="-457200" algn="ctr" fontAlgn="base">
                <a:spcBef>
                  <a:spcPct val="50000"/>
                </a:spcBef>
                <a:spcAft>
                  <a:spcPct val="0"/>
                </a:spcAft>
                <a:buClr>
                  <a:srgbClr val="000000"/>
                </a:buClr>
                <a:defRPr/>
              </a:pPr>
              <a:r>
                <a:rPr lang="zh-CN" altLang="en-US" sz="2200" b="1" kern="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rPr>
                <a:t>二、</a:t>
              </a:r>
              <a:r>
                <a:rPr lang="en-US" altLang="zh-CN" sz="2200" b="1" kern="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rPr>
                <a:t>MD</a:t>
              </a:r>
              <a:r>
                <a:rPr lang="zh-CN" altLang="en-US" sz="2200" b="1" kern="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rPr>
                <a:t>诊断要素与评估</a:t>
              </a:r>
            </a:p>
          </p:txBody>
        </p:sp>
      </p:grpSp>
      <p:grpSp>
        <p:nvGrpSpPr>
          <p:cNvPr id="28" name="组合 27">
            <a:extLst>
              <a:ext uri="{FF2B5EF4-FFF2-40B4-BE49-F238E27FC236}">
                <a16:creationId xmlns:a16="http://schemas.microsoft.com/office/drawing/2014/main" id="{C7C4B0F5-F6FF-8B6D-677B-E81CE21CA464}"/>
              </a:ext>
            </a:extLst>
          </p:cNvPr>
          <p:cNvGrpSpPr/>
          <p:nvPr/>
        </p:nvGrpSpPr>
        <p:grpSpPr>
          <a:xfrm>
            <a:off x="9197105" y="1161268"/>
            <a:ext cx="1555511" cy="4511931"/>
            <a:chOff x="9197105" y="1161268"/>
            <a:chExt cx="1555511" cy="4511931"/>
          </a:xfrm>
        </p:grpSpPr>
        <p:grpSp>
          <p:nvGrpSpPr>
            <p:cNvPr id="29" name="组合 28">
              <a:extLst>
                <a:ext uri="{FF2B5EF4-FFF2-40B4-BE49-F238E27FC236}">
                  <a16:creationId xmlns:a16="http://schemas.microsoft.com/office/drawing/2014/main" id="{482963F4-BB09-093C-4F46-5A4432849ACF}"/>
                </a:ext>
              </a:extLst>
            </p:cNvPr>
            <p:cNvGrpSpPr/>
            <p:nvPr/>
          </p:nvGrpSpPr>
          <p:grpSpPr>
            <a:xfrm>
              <a:off x="9376225" y="1161268"/>
              <a:ext cx="1376391" cy="1692700"/>
              <a:chOff x="9376225" y="1161268"/>
              <a:chExt cx="1376391" cy="1692700"/>
            </a:xfrm>
          </p:grpSpPr>
          <p:sp>
            <p:nvSpPr>
              <p:cNvPr id="31" name="矩形: 圆角 30">
                <a:extLst>
                  <a:ext uri="{FF2B5EF4-FFF2-40B4-BE49-F238E27FC236}">
                    <a16:creationId xmlns:a16="http://schemas.microsoft.com/office/drawing/2014/main" id="{5B7AF53B-3578-0B58-A7B4-98CDF751C713}"/>
                  </a:ext>
                </a:extLst>
              </p:cNvPr>
              <p:cNvSpPr/>
              <p:nvPr/>
            </p:nvSpPr>
            <p:spPr>
              <a:xfrm>
                <a:off x="9376225" y="1161268"/>
                <a:ext cx="1080000" cy="1080000"/>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5400" kern="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目</a:t>
                </a:r>
              </a:p>
            </p:txBody>
          </p:sp>
          <p:sp>
            <p:nvSpPr>
              <p:cNvPr id="32" name="矩形: 圆角 31">
                <a:extLst>
                  <a:ext uri="{FF2B5EF4-FFF2-40B4-BE49-F238E27FC236}">
                    <a16:creationId xmlns:a16="http://schemas.microsoft.com/office/drawing/2014/main" id="{8356564E-EAEA-D305-D452-46DC1C60F4B2}"/>
                  </a:ext>
                </a:extLst>
              </p:cNvPr>
              <p:cNvSpPr/>
              <p:nvPr/>
            </p:nvSpPr>
            <p:spPr>
              <a:xfrm>
                <a:off x="9996616" y="2097968"/>
                <a:ext cx="756000" cy="756000"/>
              </a:xfrm>
              <a:prstGeom prst="roundRect">
                <a:avLst/>
              </a:prstGeom>
              <a:solidFill>
                <a:schemeClr val="bg1"/>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3600" b="1" kern="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录</a:t>
                </a:r>
              </a:p>
            </p:txBody>
          </p:sp>
        </p:grpSp>
        <p:sp>
          <p:nvSpPr>
            <p:cNvPr id="30" name="文本框 29">
              <a:extLst>
                <a:ext uri="{FF2B5EF4-FFF2-40B4-BE49-F238E27FC236}">
                  <a16:creationId xmlns:a16="http://schemas.microsoft.com/office/drawing/2014/main" id="{03E000F7-377F-2673-7501-710C9C49E6BD}"/>
                </a:ext>
              </a:extLst>
            </p:cNvPr>
            <p:cNvSpPr txBox="1"/>
            <p:nvPr>
              <p:custDataLst>
                <p:tags r:id="rId1"/>
              </p:custDataLst>
            </p:nvPr>
          </p:nvSpPr>
          <p:spPr>
            <a:xfrm>
              <a:off x="9197105" y="2543175"/>
              <a:ext cx="861774" cy="3130024"/>
            </a:xfrm>
            <a:prstGeom prst="rect">
              <a:avLst/>
            </a:prstGeom>
            <a:noFill/>
          </p:spPr>
          <p:txBody>
            <a:bodyPr vert="eaVert" wrap="none">
              <a:spAutoFit/>
            </a:bodyPr>
            <a:lstStyle/>
            <a:p>
              <a:pPr>
                <a:defRPr/>
              </a:pPr>
              <a:r>
                <a:rPr lang="en-US" altLang="zh-CN" sz="4400" kern="0" dirty="0">
                  <a:solidFill>
                    <a:srgbClr val="D9D9D9"/>
                  </a:solidFill>
                  <a:latin typeface="微软雅黑" panose="020B0503020204020204" pitchFamily="34" charset="-122"/>
                  <a:ea typeface="微软雅黑" panose="020B0503020204020204" pitchFamily="34" charset="-122"/>
                  <a:sym typeface="微软雅黑" panose="020B0503020204020204" pitchFamily="34" charset="-122"/>
                </a:rPr>
                <a:t>CONT</a:t>
              </a:r>
              <a:r>
                <a:rPr lang="en-US" altLang="zh-CN" sz="4400" kern="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ENTS</a:t>
              </a:r>
              <a:endParaRPr lang="zh-CN" altLang="en-US" sz="4400" kern="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 name="组合 1">
            <a:extLst>
              <a:ext uri="{FF2B5EF4-FFF2-40B4-BE49-F238E27FC236}">
                <a16:creationId xmlns:a16="http://schemas.microsoft.com/office/drawing/2014/main" id="{EFFD7432-7E70-7BCF-1A5B-B689D9A6D28C}"/>
              </a:ext>
            </a:extLst>
          </p:cNvPr>
          <p:cNvGrpSpPr/>
          <p:nvPr/>
        </p:nvGrpSpPr>
        <p:grpSpPr>
          <a:xfrm>
            <a:off x="1439384" y="4381897"/>
            <a:ext cx="6749348" cy="1002760"/>
            <a:chOff x="1263349" y="2204864"/>
            <a:chExt cx="6749348" cy="1002760"/>
          </a:xfrm>
        </p:grpSpPr>
        <p:sp>
          <p:nvSpPr>
            <p:cNvPr id="5" name="矩形 4">
              <a:extLst>
                <a:ext uri="{FF2B5EF4-FFF2-40B4-BE49-F238E27FC236}">
                  <a16:creationId xmlns:a16="http://schemas.microsoft.com/office/drawing/2014/main" id="{332189C5-D2F7-AB6B-A980-71F2D39ADC64}"/>
                </a:ext>
              </a:extLst>
            </p:cNvPr>
            <p:cNvSpPr/>
            <p:nvPr/>
          </p:nvSpPr>
          <p:spPr>
            <a:xfrm>
              <a:off x="1748002" y="2480630"/>
              <a:ext cx="6264695" cy="726994"/>
            </a:xfrm>
            <a:prstGeom prst="rect">
              <a:avLst/>
            </a:prstGeom>
            <a:solidFill>
              <a:schemeClr val="bg1">
                <a:alpha val="90000"/>
              </a:schemeClr>
            </a:solidFill>
            <a:ln w="25400" cap="flat" cmpd="sng" algn="ctr">
              <a:solidFill>
                <a:schemeClr val="accent1"/>
              </a:solidFill>
              <a:prstDash val="solid"/>
            </a:ln>
            <a:effectLst/>
          </p:spPr>
          <p:txBody>
            <a:bodyPr/>
            <a:lstStyle/>
            <a:p>
              <a:pPr defTabSz="457200"/>
              <a:endParaRPr lang="zh-CN" altLang="en-US">
                <a:solidFill>
                  <a:prstClr val="black"/>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任意形状 7">
              <a:extLst>
                <a:ext uri="{FF2B5EF4-FFF2-40B4-BE49-F238E27FC236}">
                  <a16:creationId xmlns:a16="http://schemas.microsoft.com/office/drawing/2014/main" id="{DA272057-7F1A-EFC6-673E-5776D6AF1134}"/>
                </a:ext>
              </a:extLst>
            </p:cNvPr>
            <p:cNvSpPr/>
            <p:nvPr/>
          </p:nvSpPr>
          <p:spPr>
            <a:xfrm>
              <a:off x="1263349" y="2204864"/>
              <a:ext cx="6453514" cy="772000"/>
            </a:xfrm>
            <a:custGeom>
              <a:avLst/>
              <a:gdLst>
                <a:gd name="connsiteX0" fmla="*/ 0 w 4925335"/>
                <a:gd name="connsiteY0" fmla="*/ 128669 h 772000"/>
                <a:gd name="connsiteX1" fmla="*/ 128669 w 4925335"/>
                <a:gd name="connsiteY1" fmla="*/ 0 h 772000"/>
                <a:gd name="connsiteX2" fmla="*/ 4796666 w 4925335"/>
                <a:gd name="connsiteY2" fmla="*/ 0 h 772000"/>
                <a:gd name="connsiteX3" fmla="*/ 4925335 w 4925335"/>
                <a:gd name="connsiteY3" fmla="*/ 128669 h 772000"/>
                <a:gd name="connsiteX4" fmla="*/ 4925335 w 4925335"/>
                <a:gd name="connsiteY4" fmla="*/ 643331 h 772000"/>
                <a:gd name="connsiteX5" fmla="*/ 4796666 w 4925335"/>
                <a:gd name="connsiteY5" fmla="*/ 772000 h 772000"/>
                <a:gd name="connsiteX6" fmla="*/ 128669 w 4925335"/>
                <a:gd name="connsiteY6" fmla="*/ 772000 h 772000"/>
                <a:gd name="connsiteX7" fmla="*/ 0 w 4925335"/>
                <a:gd name="connsiteY7" fmla="*/ 643331 h 772000"/>
                <a:gd name="connsiteX8" fmla="*/ 0 w 4925335"/>
                <a:gd name="connsiteY8" fmla="*/ 128669 h 77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925335" h="772000">
                  <a:moveTo>
                    <a:pt x="0" y="128669"/>
                  </a:moveTo>
                  <a:cubicBezTo>
                    <a:pt x="0" y="57607"/>
                    <a:pt x="57607" y="0"/>
                    <a:pt x="128669" y="0"/>
                  </a:cubicBezTo>
                  <a:lnTo>
                    <a:pt x="4796666" y="0"/>
                  </a:lnTo>
                  <a:cubicBezTo>
                    <a:pt x="4867728" y="0"/>
                    <a:pt x="4925335" y="57607"/>
                    <a:pt x="4925335" y="128669"/>
                  </a:cubicBezTo>
                  <a:lnTo>
                    <a:pt x="4925335" y="643331"/>
                  </a:lnTo>
                  <a:cubicBezTo>
                    <a:pt x="4925335" y="714393"/>
                    <a:pt x="4867728" y="772000"/>
                    <a:pt x="4796666" y="772000"/>
                  </a:cubicBezTo>
                  <a:lnTo>
                    <a:pt x="128669" y="772000"/>
                  </a:lnTo>
                  <a:cubicBezTo>
                    <a:pt x="57607" y="772000"/>
                    <a:pt x="0" y="714393"/>
                    <a:pt x="0" y="643331"/>
                  </a:cubicBezTo>
                  <a:lnTo>
                    <a:pt x="0" y="128669"/>
                  </a:lnTo>
                  <a:close/>
                </a:path>
              </a:pathLst>
            </a:custGeom>
            <a:solidFill>
              <a:schemeClr val="accent1"/>
            </a:solidFill>
            <a:ln w="25400" cap="flat" cmpd="sng" algn="ctr">
              <a:solidFill>
                <a:srgbClr val="FFFFFF">
                  <a:hueOff val="0"/>
                  <a:satOff val="0"/>
                  <a:lumOff val="0"/>
                  <a:alphaOff val="0"/>
                </a:srgbClr>
              </a:solidFill>
              <a:prstDash val="solid"/>
            </a:ln>
            <a:effectLst/>
          </p:spPr>
          <p:txBody>
            <a:bodyPr spcFirstLastPara="0" vert="horz" wrap="square" lIns="203439" tIns="37686" rIns="203439" bIns="37686" numCol="1" spcCol="1270" anchor="ctr" anchorCtr="0">
              <a:noAutofit/>
            </a:bodyPr>
            <a:lstStyle/>
            <a:p>
              <a:pPr marL="457200" indent="-457200" algn="ctr" fontAlgn="base">
                <a:spcBef>
                  <a:spcPct val="50000"/>
                </a:spcBef>
                <a:spcAft>
                  <a:spcPct val="0"/>
                </a:spcAft>
                <a:buClr>
                  <a:srgbClr val="000000"/>
                </a:buClr>
                <a:defRPr/>
              </a:pPr>
              <a:r>
                <a:rPr lang="zh-CN" altLang="en-US" sz="2200" b="1" kern="0" dirty="0">
                  <a:solidFill>
                    <a:schemeClr val="accent1"/>
                  </a:solidFill>
                  <a:effectLst>
                    <a:glow rad="127000">
                      <a:prstClr val="white"/>
                    </a:glow>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三、</a:t>
              </a:r>
              <a:r>
                <a:rPr lang="en-US" altLang="zh-CN" sz="2200" b="1" kern="0" dirty="0">
                  <a:solidFill>
                    <a:schemeClr val="accent1"/>
                  </a:solidFill>
                  <a:effectLst>
                    <a:glow rad="127000">
                      <a:prstClr val="white"/>
                    </a:glow>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MD</a:t>
              </a:r>
              <a:r>
                <a:rPr lang="zh-CN" altLang="en-US" sz="2200" b="1" kern="0" dirty="0">
                  <a:solidFill>
                    <a:schemeClr val="accent1"/>
                  </a:solidFill>
                  <a:effectLst>
                    <a:glow rad="127000">
                      <a:prstClr val="white"/>
                    </a:glow>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鉴别诊断与治疗</a:t>
              </a:r>
            </a:p>
          </p:txBody>
        </p:sp>
      </p:grpSp>
      <p:grpSp>
        <p:nvGrpSpPr>
          <p:cNvPr id="7" name="组合 6">
            <a:extLst>
              <a:ext uri="{FF2B5EF4-FFF2-40B4-BE49-F238E27FC236}">
                <a16:creationId xmlns:a16="http://schemas.microsoft.com/office/drawing/2014/main" id="{F2B6D028-2819-0706-BE50-D20EE09EF4F6}"/>
              </a:ext>
            </a:extLst>
          </p:cNvPr>
          <p:cNvGrpSpPr/>
          <p:nvPr/>
        </p:nvGrpSpPr>
        <p:grpSpPr>
          <a:xfrm>
            <a:off x="1439384" y="1449809"/>
            <a:ext cx="6749348" cy="1002760"/>
            <a:chOff x="1263349" y="2204864"/>
            <a:chExt cx="6749348" cy="1002760"/>
          </a:xfrm>
        </p:grpSpPr>
        <p:sp>
          <p:nvSpPr>
            <p:cNvPr id="8" name="矩形 7">
              <a:extLst>
                <a:ext uri="{FF2B5EF4-FFF2-40B4-BE49-F238E27FC236}">
                  <a16:creationId xmlns:a16="http://schemas.microsoft.com/office/drawing/2014/main" id="{7FE2F933-C937-BDBE-5E99-BB3C2F9D3724}"/>
                </a:ext>
              </a:extLst>
            </p:cNvPr>
            <p:cNvSpPr/>
            <p:nvPr/>
          </p:nvSpPr>
          <p:spPr>
            <a:xfrm>
              <a:off x="1748002" y="2480630"/>
              <a:ext cx="6264695" cy="726994"/>
            </a:xfrm>
            <a:prstGeom prst="rect">
              <a:avLst/>
            </a:prstGeom>
            <a:solidFill>
              <a:schemeClr val="bg1">
                <a:alpha val="90000"/>
              </a:schemeClr>
            </a:solidFill>
            <a:ln w="25400" cap="flat" cmpd="sng" algn="ctr">
              <a:solidFill>
                <a:srgbClr val="A6A6A6"/>
              </a:solidFill>
              <a:prstDash val="solid"/>
            </a:ln>
            <a:effectLst/>
          </p:spPr>
          <p:txBody>
            <a:bodyPr/>
            <a:lstStyle/>
            <a:p>
              <a:pPr defTabSz="457200"/>
              <a:endParaRPr lang="zh-CN" altLang="en-US">
                <a:solidFill>
                  <a:prstClr val="black"/>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任意形状 7">
              <a:extLst>
                <a:ext uri="{FF2B5EF4-FFF2-40B4-BE49-F238E27FC236}">
                  <a16:creationId xmlns:a16="http://schemas.microsoft.com/office/drawing/2014/main" id="{3DCB4197-687F-4731-D81C-666A997414BC}"/>
                </a:ext>
              </a:extLst>
            </p:cNvPr>
            <p:cNvSpPr/>
            <p:nvPr/>
          </p:nvSpPr>
          <p:spPr>
            <a:xfrm>
              <a:off x="1263349" y="2204864"/>
              <a:ext cx="6453514" cy="772000"/>
            </a:xfrm>
            <a:custGeom>
              <a:avLst/>
              <a:gdLst>
                <a:gd name="connsiteX0" fmla="*/ 0 w 4925335"/>
                <a:gd name="connsiteY0" fmla="*/ 128669 h 772000"/>
                <a:gd name="connsiteX1" fmla="*/ 128669 w 4925335"/>
                <a:gd name="connsiteY1" fmla="*/ 0 h 772000"/>
                <a:gd name="connsiteX2" fmla="*/ 4796666 w 4925335"/>
                <a:gd name="connsiteY2" fmla="*/ 0 h 772000"/>
                <a:gd name="connsiteX3" fmla="*/ 4925335 w 4925335"/>
                <a:gd name="connsiteY3" fmla="*/ 128669 h 772000"/>
                <a:gd name="connsiteX4" fmla="*/ 4925335 w 4925335"/>
                <a:gd name="connsiteY4" fmla="*/ 643331 h 772000"/>
                <a:gd name="connsiteX5" fmla="*/ 4796666 w 4925335"/>
                <a:gd name="connsiteY5" fmla="*/ 772000 h 772000"/>
                <a:gd name="connsiteX6" fmla="*/ 128669 w 4925335"/>
                <a:gd name="connsiteY6" fmla="*/ 772000 h 772000"/>
                <a:gd name="connsiteX7" fmla="*/ 0 w 4925335"/>
                <a:gd name="connsiteY7" fmla="*/ 643331 h 772000"/>
                <a:gd name="connsiteX8" fmla="*/ 0 w 4925335"/>
                <a:gd name="connsiteY8" fmla="*/ 128669 h 77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925335" h="772000">
                  <a:moveTo>
                    <a:pt x="0" y="128669"/>
                  </a:moveTo>
                  <a:cubicBezTo>
                    <a:pt x="0" y="57607"/>
                    <a:pt x="57607" y="0"/>
                    <a:pt x="128669" y="0"/>
                  </a:cubicBezTo>
                  <a:lnTo>
                    <a:pt x="4796666" y="0"/>
                  </a:lnTo>
                  <a:cubicBezTo>
                    <a:pt x="4867728" y="0"/>
                    <a:pt x="4925335" y="57607"/>
                    <a:pt x="4925335" y="128669"/>
                  </a:cubicBezTo>
                  <a:lnTo>
                    <a:pt x="4925335" y="643331"/>
                  </a:lnTo>
                  <a:cubicBezTo>
                    <a:pt x="4925335" y="714393"/>
                    <a:pt x="4867728" y="772000"/>
                    <a:pt x="4796666" y="772000"/>
                  </a:cubicBezTo>
                  <a:lnTo>
                    <a:pt x="128669" y="772000"/>
                  </a:lnTo>
                  <a:cubicBezTo>
                    <a:pt x="57607" y="772000"/>
                    <a:pt x="0" y="714393"/>
                    <a:pt x="0" y="643331"/>
                  </a:cubicBezTo>
                  <a:lnTo>
                    <a:pt x="0" y="128669"/>
                  </a:lnTo>
                  <a:close/>
                </a:path>
              </a:pathLst>
            </a:custGeom>
            <a:solidFill>
              <a:srgbClr val="A6A6A6"/>
            </a:solidFill>
            <a:ln w="25400" cap="flat" cmpd="sng" algn="ctr">
              <a:solidFill>
                <a:srgbClr val="FFFFFF">
                  <a:hueOff val="0"/>
                  <a:satOff val="0"/>
                  <a:lumOff val="0"/>
                  <a:alphaOff val="0"/>
                </a:srgbClr>
              </a:solidFill>
              <a:prstDash val="solid"/>
            </a:ln>
            <a:effectLst/>
          </p:spPr>
          <p:txBody>
            <a:bodyPr spcFirstLastPara="0" vert="horz" wrap="square" lIns="203439" tIns="37686" rIns="203439" bIns="37686" numCol="1" spcCol="1270" anchor="ctr" anchorCtr="0">
              <a:noAutofit/>
            </a:bodyPr>
            <a:lstStyle/>
            <a:p>
              <a:pPr marL="457200" indent="-457200" algn="ctr" fontAlgn="base">
                <a:spcBef>
                  <a:spcPct val="50000"/>
                </a:spcBef>
                <a:spcAft>
                  <a:spcPct val="0"/>
                </a:spcAft>
                <a:buClr>
                  <a:srgbClr val="000000"/>
                </a:buClr>
                <a:defRPr/>
              </a:pPr>
              <a:r>
                <a:rPr lang="zh-CN" altLang="en-US" sz="2200" b="1" kern="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rPr>
                <a:t>一、</a:t>
              </a:r>
              <a:r>
                <a:rPr lang="en-US" altLang="zh-CN" sz="2200" b="1" kern="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rPr>
                <a:t>MD</a:t>
              </a:r>
              <a:r>
                <a:rPr lang="zh-CN" altLang="en-US" sz="2200" b="1" kern="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rPr>
                <a:t>疾病现状与挑战</a:t>
              </a:r>
            </a:p>
          </p:txBody>
        </p:sp>
      </p:grpSp>
    </p:spTree>
    <p:extLst>
      <p:ext uri="{BB962C8B-B14F-4D97-AF65-F5344CB8AC3E}">
        <p14:creationId xmlns:p14="http://schemas.microsoft.com/office/powerpoint/2010/main" val="45066438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a:extLst>
              <a:ext uri="{FF2B5EF4-FFF2-40B4-BE49-F238E27FC236}">
                <a16:creationId xmlns:a16="http://schemas.microsoft.com/office/drawing/2014/main" id="{3DC34BDB-F72C-7D9F-3795-4B447CF7F3B7}"/>
              </a:ext>
            </a:extLst>
          </p:cNvPr>
          <p:cNvSpPr/>
          <p:nvPr/>
        </p:nvSpPr>
        <p:spPr>
          <a:xfrm>
            <a:off x="100968" y="193099"/>
            <a:ext cx="10236212" cy="709704"/>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2" name="标题 1">
            <a:extLst>
              <a:ext uri="{FF2B5EF4-FFF2-40B4-BE49-F238E27FC236}">
                <a16:creationId xmlns:a16="http://schemas.microsoft.com/office/drawing/2014/main" id="{01B4292D-647F-3C3B-A85C-F6C521ADACCB}"/>
              </a:ext>
            </a:extLst>
          </p:cNvPr>
          <p:cNvSpPr>
            <a:spLocks noGrp="1"/>
          </p:cNvSpPr>
          <p:nvPr>
            <p:ph type="title"/>
          </p:nvPr>
        </p:nvSpPr>
        <p:spPr/>
        <p:txBody>
          <a:bodyPr/>
          <a:lstStyle/>
          <a:p>
            <a:r>
              <a:rPr lang="zh-CN" altLang="zh-CN" dirty="0">
                <a:solidFill>
                  <a:schemeClr val="bg1"/>
                </a:solidFill>
                <a:sym typeface="微软雅黑" panose="020B0503020204020204" pitchFamily="34" charset="-122"/>
              </a:rPr>
              <a:t>明确</a:t>
            </a:r>
            <a:r>
              <a:rPr lang="en-US" altLang="zh-CN" dirty="0">
                <a:solidFill>
                  <a:schemeClr val="bg1"/>
                </a:solidFill>
                <a:sym typeface="微软雅黑" panose="020B0503020204020204" pitchFamily="34" charset="-122"/>
              </a:rPr>
              <a:t>MD</a:t>
            </a:r>
            <a:r>
              <a:rPr lang="zh-CN" altLang="zh-CN" dirty="0">
                <a:solidFill>
                  <a:schemeClr val="bg1"/>
                </a:solidFill>
                <a:sym typeface="微软雅黑" panose="020B0503020204020204" pitchFamily="34" charset="-122"/>
              </a:rPr>
              <a:t>分级诊断</a:t>
            </a:r>
            <a:endParaRPr lang="zh-CN" altLang="en-US" dirty="0">
              <a:solidFill>
                <a:schemeClr val="bg1"/>
              </a:solidFill>
              <a:sym typeface="微软雅黑" panose="020B0503020204020204" pitchFamily="34" charset="-122"/>
            </a:endParaRPr>
          </a:p>
        </p:txBody>
      </p:sp>
      <p:sp>
        <p:nvSpPr>
          <p:cNvPr id="4" name="内容占位符 3">
            <a:extLst>
              <a:ext uri="{FF2B5EF4-FFF2-40B4-BE49-F238E27FC236}">
                <a16:creationId xmlns:a16="http://schemas.microsoft.com/office/drawing/2014/main" id="{F0627367-0D75-0DC1-AEAF-5321E79AE0A9}"/>
              </a:ext>
            </a:extLst>
          </p:cNvPr>
          <p:cNvSpPr>
            <a:spLocks noGrp="1"/>
          </p:cNvSpPr>
          <p:nvPr>
            <p:ph sz="quarter" idx="14"/>
          </p:nvPr>
        </p:nvSpPr>
        <p:spPr/>
        <p:txBody>
          <a:bodyPr/>
          <a:lstStyle/>
          <a:p>
            <a:r>
              <a:rPr lang="en-US" altLang="zh-CN" dirty="0">
                <a:sym typeface="微软雅黑" panose="020B0503020204020204" pitchFamily="34" charset="-122"/>
              </a:rPr>
              <a:t>1. </a:t>
            </a:r>
            <a:r>
              <a:rPr lang="zh-CN" altLang="en-US" dirty="0">
                <a:sym typeface="微软雅黑" panose="020B0503020204020204" pitchFamily="34" charset="-122"/>
              </a:rPr>
              <a:t>中华耳鼻咽喉头颈外科杂志编辑委员会</a:t>
            </a:r>
            <a:r>
              <a:rPr lang="en-US" altLang="zh-CN" dirty="0">
                <a:sym typeface="微软雅黑" panose="020B0503020204020204" pitchFamily="34" charset="-122"/>
              </a:rPr>
              <a:t>, </a:t>
            </a:r>
            <a:r>
              <a:rPr lang="zh-CN" altLang="en-US" dirty="0">
                <a:sym typeface="微软雅黑" panose="020B0503020204020204" pitchFamily="34" charset="-122"/>
              </a:rPr>
              <a:t>中华医学会耳鼻咽喉头颈外科学分会</a:t>
            </a:r>
            <a:r>
              <a:rPr lang="en-US" altLang="zh-CN" dirty="0">
                <a:sym typeface="微软雅黑" panose="020B0503020204020204" pitchFamily="34" charset="-122"/>
              </a:rPr>
              <a:t>. </a:t>
            </a:r>
            <a:r>
              <a:rPr lang="zh-CN" altLang="en-US" dirty="0">
                <a:sym typeface="微软雅黑" panose="020B0503020204020204" pitchFamily="34" charset="-122"/>
              </a:rPr>
              <a:t>梅尼埃病诊断和治疗指南</a:t>
            </a:r>
            <a:r>
              <a:rPr lang="en-US" altLang="zh-CN" dirty="0">
                <a:sym typeface="微软雅黑" panose="020B0503020204020204" pitchFamily="34" charset="-122"/>
              </a:rPr>
              <a:t>(2017). </a:t>
            </a:r>
            <a:r>
              <a:rPr lang="zh-CN" altLang="en-US" dirty="0">
                <a:sym typeface="微软雅黑" panose="020B0503020204020204" pitchFamily="34" charset="-122"/>
              </a:rPr>
              <a:t>中华耳鼻咽喉头颈外科杂志</a:t>
            </a:r>
            <a:r>
              <a:rPr lang="en-US" altLang="zh-CN" dirty="0">
                <a:sym typeface="微软雅黑" panose="020B0503020204020204" pitchFamily="34" charset="-122"/>
              </a:rPr>
              <a:t>,2017,52(03):167-172. </a:t>
            </a:r>
          </a:p>
          <a:p>
            <a:r>
              <a:rPr lang="en-US" altLang="zh-CN" dirty="0">
                <a:sym typeface="微软雅黑" panose="020B0503020204020204" pitchFamily="34" charset="-122"/>
              </a:rPr>
              <a:t>2. </a:t>
            </a:r>
            <a:r>
              <a:rPr lang="zh-CN" altLang="en-US" dirty="0">
                <a:sym typeface="微软雅黑" panose="020B0503020204020204" pitchFamily="34" charset="-122"/>
              </a:rPr>
              <a:t>于慧前</a:t>
            </a:r>
            <a:r>
              <a:rPr lang="en-US" altLang="zh-CN" dirty="0">
                <a:sym typeface="微软雅黑" panose="020B0503020204020204" pitchFamily="34" charset="-122"/>
              </a:rPr>
              <a:t>,</a:t>
            </a:r>
            <a:r>
              <a:rPr lang="zh-CN" altLang="en-US" dirty="0">
                <a:sym typeface="微软雅黑" panose="020B0503020204020204" pitchFamily="34" charset="-122"/>
              </a:rPr>
              <a:t>等</a:t>
            </a:r>
            <a:r>
              <a:rPr lang="en-US" altLang="zh-CN" dirty="0">
                <a:sym typeface="微软雅黑" panose="020B0503020204020204" pitchFamily="34" charset="-122"/>
              </a:rPr>
              <a:t>. </a:t>
            </a:r>
            <a:r>
              <a:rPr lang="zh-CN" altLang="en-US" dirty="0">
                <a:sym typeface="微软雅黑" panose="020B0503020204020204" pitchFamily="34" charset="-122"/>
              </a:rPr>
              <a:t>多国“梅尼埃病指南</a:t>
            </a:r>
            <a:r>
              <a:rPr lang="en-US" altLang="zh-CN" dirty="0">
                <a:sym typeface="微软雅黑" panose="020B0503020204020204" pitchFamily="34" charset="-122"/>
              </a:rPr>
              <a:t>/</a:t>
            </a:r>
            <a:r>
              <a:rPr lang="zh-CN" altLang="en-US" dirty="0">
                <a:sym typeface="微软雅黑" panose="020B0503020204020204" pitchFamily="34" charset="-122"/>
              </a:rPr>
              <a:t>声明</a:t>
            </a:r>
            <a:r>
              <a:rPr lang="en-US" altLang="zh-CN" dirty="0">
                <a:sym typeface="微软雅黑" panose="020B0503020204020204" pitchFamily="34" charset="-122"/>
              </a:rPr>
              <a:t>/</a:t>
            </a:r>
            <a:r>
              <a:rPr lang="zh-CN" altLang="en-US" dirty="0">
                <a:sym typeface="微软雅黑" panose="020B0503020204020204" pitchFamily="34" charset="-122"/>
              </a:rPr>
              <a:t>共识”的解读和比较</a:t>
            </a:r>
            <a:r>
              <a:rPr lang="en-US" altLang="zh-CN" dirty="0">
                <a:sym typeface="微软雅黑" panose="020B0503020204020204" pitchFamily="34" charset="-122"/>
              </a:rPr>
              <a:t>. </a:t>
            </a:r>
            <a:r>
              <a:rPr lang="zh-CN" altLang="en-US" dirty="0">
                <a:sym typeface="微软雅黑" panose="020B0503020204020204" pitchFamily="34" charset="-122"/>
              </a:rPr>
              <a:t>中华耳鼻咽喉头颈外科杂志，</a:t>
            </a:r>
            <a:r>
              <a:rPr lang="en-US" altLang="zh-CN" dirty="0">
                <a:sym typeface="微软雅黑" panose="020B0503020204020204" pitchFamily="34" charset="-122"/>
              </a:rPr>
              <a:t>2021</a:t>
            </a:r>
            <a:r>
              <a:rPr lang="zh-CN" altLang="en-US" dirty="0">
                <a:sym typeface="微软雅黑" panose="020B0503020204020204" pitchFamily="34" charset="-122"/>
              </a:rPr>
              <a:t>，</a:t>
            </a:r>
            <a:r>
              <a:rPr lang="en-US" altLang="zh-CN" dirty="0">
                <a:sym typeface="微软雅黑" panose="020B0503020204020204" pitchFamily="34" charset="-122"/>
              </a:rPr>
              <a:t>56(08):898-902.</a:t>
            </a:r>
          </a:p>
          <a:p>
            <a:r>
              <a:rPr lang="en-US" altLang="zh-CN" dirty="0">
                <a:sym typeface="微软雅黑" panose="020B0503020204020204" pitchFamily="34" charset="-122"/>
              </a:rPr>
              <a:t>3. </a:t>
            </a:r>
            <a:r>
              <a:rPr lang="zh-CN" altLang="en-US" dirty="0">
                <a:sym typeface="微软雅黑" panose="020B0503020204020204" pitchFamily="34" charset="-122"/>
              </a:rPr>
              <a:t>孔维佳</a:t>
            </a:r>
            <a:r>
              <a:rPr lang="en-US" altLang="zh-CN" dirty="0">
                <a:sym typeface="微软雅黑" panose="020B0503020204020204" pitchFamily="34" charset="-122"/>
              </a:rPr>
              <a:t>, </a:t>
            </a:r>
            <a:r>
              <a:rPr lang="zh-CN" altLang="en-US" dirty="0">
                <a:sym typeface="微软雅黑" panose="020B0503020204020204" pitchFamily="34" charset="-122"/>
              </a:rPr>
              <a:t>等</a:t>
            </a:r>
            <a:r>
              <a:rPr lang="en-US" altLang="zh-CN" dirty="0">
                <a:sym typeface="微软雅黑" panose="020B0503020204020204" pitchFamily="34" charset="-122"/>
              </a:rPr>
              <a:t>. </a:t>
            </a:r>
            <a:r>
              <a:rPr lang="zh-CN" altLang="en-US" dirty="0">
                <a:sym typeface="微软雅黑" panose="020B0503020204020204" pitchFamily="34" charset="-122"/>
              </a:rPr>
              <a:t>我国梅尼埃病与良性阵发性位置性眩晕诊断和治疗指南</a:t>
            </a:r>
            <a:r>
              <a:rPr lang="en-US" altLang="zh-CN" dirty="0">
                <a:sym typeface="微软雅黑" panose="020B0503020204020204" pitchFamily="34" charset="-122"/>
              </a:rPr>
              <a:t>(2017)</a:t>
            </a:r>
            <a:r>
              <a:rPr lang="zh-CN" altLang="en-US" dirty="0">
                <a:sym typeface="微软雅黑" panose="020B0503020204020204" pitchFamily="34" charset="-122"/>
              </a:rPr>
              <a:t>解读</a:t>
            </a:r>
            <a:r>
              <a:rPr lang="en-US" altLang="zh-CN" dirty="0">
                <a:sym typeface="微软雅黑" panose="020B0503020204020204" pitchFamily="34" charset="-122"/>
              </a:rPr>
              <a:t>. </a:t>
            </a:r>
            <a:r>
              <a:rPr lang="zh-CN" altLang="en-US" dirty="0">
                <a:sym typeface="微软雅黑" panose="020B0503020204020204" pitchFamily="34" charset="-122"/>
              </a:rPr>
              <a:t>中华耳鼻咽喉头颈外科杂志</a:t>
            </a:r>
            <a:r>
              <a:rPr lang="en-US" altLang="zh-CN" dirty="0">
                <a:sym typeface="微软雅黑" panose="020B0503020204020204" pitchFamily="34" charset="-122"/>
              </a:rPr>
              <a:t>,2017,52(03):178-189. </a:t>
            </a:r>
          </a:p>
        </p:txBody>
      </p:sp>
      <p:graphicFrame>
        <p:nvGraphicFramePr>
          <p:cNvPr id="5" name="表格 4">
            <a:extLst>
              <a:ext uri="{FF2B5EF4-FFF2-40B4-BE49-F238E27FC236}">
                <a16:creationId xmlns:a16="http://schemas.microsoft.com/office/drawing/2014/main" id="{7D4E9801-5901-0FCF-77FB-AE817A495D26}"/>
              </a:ext>
            </a:extLst>
          </p:cNvPr>
          <p:cNvGraphicFramePr>
            <a:graphicFrameLocks noGrp="1"/>
          </p:cNvGraphicFramePr>
          <p:nvPr>
            <p:extLst>
              <p:ext uri="{D42A27DB-BD31-4B8C-83A1-F6EECF244321}">
                <p14:modId xmlns:p14="http://schemas.microsoft.com/office/powerpoint/2010/main" val="3988138530"/>
              </p:ext>
            </p:extLst>
          </p:nvPr>
        </p:nvGraphicFramePr>
        <p:xfrm>
          <a:off x="1218963" y="1130052"/>
          <a:ext cx="4572000" cy="3825240"/>
        </p:xfrm>
        <a:graphic>
          <a:graphicData uri="http://schemas.openxmlformats.org/drawingml/2006/table">
            <a:tbl>
              <a:tblPr firstRow="1" bandRow="1">
                <a:tableStyleId>{B301B821-A1FF-4177-AEE7-76D212191A09}</a:tableStyleId>
              </a:tblPr>
              <a:tblGrid>
                <a:gridCol w="4572000">
                  <a:extLst>
                    <a:ext uri="{9D8B030D-6E8A-4147-A177-3AD203B41FA5}">
                      <a16:colId xmlns:a16="http://schemas.microsoft.com/office/drawing/2014/main" val="1781314034"/>
                    </a:ext>
                  </a:extLst>
                </a:gridCol>
              </a:tblGrid>
              <a:tr h="370840">
                <a:tc>
                  <a:txBody>
                    <a:bodyPr/>
                    <a:lstStyle/>
                    <a:p>
                      <a:pPr marL="0" indent="0" algn="ctr">
                        <a:buFont typeface="Arial" panose="020B0604020202020204" pitchFamily="34" charset="0"/>
                        <a:buNone/>
                      </a:pPr>
                      <a:r>
                        <a:rPr lang="zh-CN" altLang="en-US" sz="16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一、临床诊断</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noFill/>
                  </a:tcPr>
                </a:tc>
                <a:extLst>
                  <a:ext uri="{0D108BD9-81ED-4DB2-BD59-A6C34878D82A}">
                    <a16:rowId xmlns:a16="http://schemas.microsoft.com/office/drawing/2014/main" val="1548301679"/>
                  </a:ext>
                </a:extLst>
              </a:tr>
              <a:tr h="370840">
                <a:tc>
                  <a:txBody>
                    <a:bodyPr/>
                    <a:lstStyle/>
                    <a:p>
                      <a:pPr marL="0" indent="0" algn="ctr">
                        <a:buFont typeface="Arial" panose="020B0604020202020204" pitchFamily="34" charset="0"/>
                        <a:buNone/>
                      </a:pPr>
                      <a:r>
                        <a:rPr lang="zh-CN" altLang="en-US" sz="16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诊断标准</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noFill/>
                  </a:tcPr>
                </a:tc>
                <a:extLst>
                  <a:ext uri="{0D108BD9-81ED-4DB2-BD59-A6C34878D82A}">
                    <a16:rowId xmlns:a16="http://schemas.microsoft.com/office/drawing/2014/main" val="2291253530"/>
                  </a:ext>
                </a:extLst>
              </a:tr>
              <a:tr h="370840">
                <a:tc>
                  <a:txBody>
                    <a:bodyPr/>
                    <a:lstStyle/>
                    <a:p>
                      <a:pPr marL="342900" indent="-342900">
                        <a:buFont typeface="+mj-lt"/>
                        <a:buAutoNum type="arabicPeriod"/>
                      </a:pPr>
                      <a:r>
                        <a:rPr lang="en-US" altLang="zh-CN" sz="1600" b="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1600" b="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次或</a:t>
                      </a:r>
                      <a:r>
                        <a:rPr lang="en-US" altLang="zh-CN" sz="1600" b="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1600" b="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次以上眩晕发作，</a:t>
                      </a:r>
                      <a:r>
                        <a:rPr lang="zh-CN" altLang="en-US" sz="16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每次持续</a:t>
                      </a:r>
                      <a:r>
                        <a:rPr lang="en-US" altLang="zh-CN" sz="16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20min</a:t>
                      </a:r>
                      <a:r>
                        <a:rPr lang="zh-CN" altLang="en-US" sz="16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至</a:t>
                      </a:r>
                      <a:r>
                        <a:rPr lang="en-US" altLang="zh-CN" sz="16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12h</a:t>
                      </a:r>
                      <a:r>
                        <a:rPr lang="zh-CN" altLang="en-US" sz="16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solidFill>
                      <a:srgbClr val="EFF8F3"/>
                    </a:solidFill>
                  </a:tcPr>
                </a:tc>
                <a:extLst>
                  <a:ext uri="{0D108BD9-81ED-4DB2-BD59-A6C34878D82A}">
                    <a16:rowId xmlns:a16="http://schemas.microsoft.com/office/drawing/2014/main" val="1305345247"/>
                  </a:ext>
                </a:extLst>
              </a:tr>
              <a:tr h="462440">
                <a:tc>
                  <a:txBody>
                    <a:bodyPr/>
                    <a:lstStyle/>
                    <a:p>
                      <a:pPr marL="342900" marR="0" lvl="0" indent="-342900" algn="l" defTabSz="914400" rtl="0" eaLnBrk="1" fontAlgn="auto" latinLnBrk="0" hangingPunct="1">
                        <a:lnSpc>
                          <a:spcPct val="100000"/>
                        </a:lnSpc>
                        <a:spcBef>
                          <a:spcPts val="0"/>
                        </a:spcBef>
                        <a:spcAft>
                          <a:spcPts val="0"/>
                        </a:spcAft>
                        <a:buClrTx/>
                        <a:buSzTx/>
                        <a:buFont typeface="+mj-lt"/>
                        <a:buAutoNum type="arabicPeriod" startAt="2"/>
                        <a:tabLst/>
                        <a:defRPr/>
                      </a:pPr>
                      <a:r>
                        <a:rPr lang="zh-CN" altLang="en-US" sz="16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病程中至少有一次听力学检查证实患耳有</a:t>
                      </a:r>
                      <a:r>
                        <a:rPr lang="zh-CN" altLang="en-US" sz="16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低到中频的感音神经性听力下降。</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solidFill>
                      <a:srgbClr val="E2F0D9"/>
                    </a:solidFill>
                  </a:tcPr>
                </a:tc>
                <a:extLst>
                  <a:ext uri="{0D108BD9-81ED-4DB2-BD59-A6C34878D82A}">
                    <a16:rowId xmlns:a16="http://schemas.microsoft.com/office/drawing/2014/main" val="4081806551"/>
                  </a:ext>
                </a:extLst>
              </a:tr>
              <a:tr h="370840">
                <a:tc>
                  <a:txBody>
                    <a:bodyPr/>
                    <a:lstStyle/>
                    <a:p>
                      <a:pPr marL="342900" marR="0" lvl="0" indent="-342900" algn="l" defTabSz="914400" rtl="0" eaLnBrk="1" fontAlgn="auto" latinLnBrk="0" hangingPunct="1">
                        <a:lnSpc>
                          <a:spcPct val="100000"/>
                        </a:lnSpc>
                        <a:spcBef>
                          <a:spcPts val="0"/>
                        </a:spcBef>
                        <a:spcAft>
                          <a:spcPts val="0"/>
                        </a:spcAft>
                        <a:buClrTx/>
                        <a:buSzTx/>
                        <a:buFont typeface="+mj-lt"/>
                        <a:buAutoNum type="arabicPeriod" startAt="3"/>
                        <a:tabLst/>
                        <a:defRPr/>
                      </a:pPr>
                      <a:r>
                        <a:rPr lang="zh-CN" altLang="en-US" sz="1600" b="0" i="0" kern="1200" dirty="0">
                          <a:solidFill>
                            <a:schemeClr val="dk1"/>
                          </a:solidFill>
                          <a:effectLst/>
                          <a:latin typeface="微软雅黑" panose="020B0503020204020204" pitchFamily="34" charset="-122"/>
                          <a:ea typeface="微软雅黑" panose="020B0503020204020204" pitchFamily="34" charset="-122"/>
                          <a:cs typeface="+mn-cs"/>
                          <a:sym typeface="微软雅黑" panose="020B0503020204020204" pitchFamily="34" charset="-122"/>
                        </a:rPr>
                        <a:t>患耳有波动性听力下降、耳鸣和</a:t>
                      </a:r>
                      <a:r>
                        <a:rPr lang="en-US" altLang="zh-CN" sz="1600" b="0" i="0" kern="1200" dirty="0">
                          <a:solidFill>
                            <a:schemeClr val="dk1"/>
                          </a:solidFill>
                          <a:effectLst/>
                          <a:latin typeface="微软雅黑" panose="020B0503020204020204" pitchFamily="34" charset="-122"/>
                          <a:ea typeface="微软雅黑" panose="020B0503020204020204" pitchFamily="34" charset="-122"/>
                          <a:cs typeface="+mn-cs"/>
                          <a:sym typeface="微软雅黑" panose="020B0503020204020204" pitchFamily="34" charset="-122"/>
                        </a:rPr>
                        <a:t>(</a:t>
                      </a:r>
                      <a:r>
                        <a:rPr lang="zh-CN" altLang="en-US" sz="1600" b="0" i="0" kern="1200" dirty="0">
                          <a:solidFill>
                            <a:schemeClr val="dk1"/>
                          </a:solidFill>
                          <a:effectLst/>
                          <a:latin typeface="微软雅黑" panose="020B0503020204020204" pitchFamily="34" charset="-122"/>
                          <a:ea typeface="微软雅黑" panose="020B0503020204020204" pitchFamily="34" charset="-122"/>
                          <a:cs typeface="+mn-cs"/>
                          <a:sym typeface="微软雅黑" panose="020B0503020204020204" pitchFamily="34" charset="-122"/>
                        </a:rPr>
                        <a:t>或</a:t>
                      </a:r>
                      <a:r>
                        <a:rPr lang="en-US" altLang="zh-CN" sz="1600" b="0" i="0" kern="1200" dirty="0">
                          <a:solidFill>
                            <a:schemeClr val="dk1"/>
                          </a:solidFill>
                          <a:effectLst/>
                          <a:latin typeface="微软雅黑" panose="020B0503020204020204" pitchFamily="34" charset="-122"/>
                          <a:ea typeface="微软雅黑" panose="020B0503020204020204" pitchFamily="34" charset="-122"/>
                          <a:cs typeface="+mn-cs"/>
                          <a:sym typeface="微软雅黑" panose="020B0503020204020204" pitchFamily="34" charset="-122"/>
                        </a:rPr>
                        <a:t>)</a:t>
                      </a:r>
                      <a:r>
                        <a:rPr lang="zh-CN" altLang="en-US" sz="1600" b="0" i="0" kern="1200" dirty="0">
                          <a:solidFill>
                            <a:schemeClr val="dk1"/>
                          </a:solidFill>
                          <a:effectLst/>
                          <a:latin typeface="微软雅黑" panose="020B0503020204020204" pitchFamily="34" charset="-122"/>
                          <a:ea typeface="微软雅黑" panose="020B0503020204020204" pitchFamily="34" charset="-122"/>
                          <a:cs typeface="+mn-cs"/>
                          <a:sym typeface="微软雅黑" panose="020B0503020204020204" pitchFamily="34" charset="-122"/>
                        </a:rPr>
                        <a:t>耳闷胀感。</a:t>
                      </a:r>
                      <a:endParaRPr lang="zh-CN" altLang="en-US" sz="1600" b="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solidFill>
                      <a:schemeClr val="bg1"/>
                    </a:solidFill>
                  </a:tcPr>
                </a:tc>
                <a:extLst>
                  <a:ext uri="{0D108BD9-81ED-4DB2-BD59-A6C34878D82A}">
                    <a16:rowId xmlns:a16="http://schemas.microsoft.com/office/drawing/2014/main" val="3538287520"/>
                  </a:ext>
                </a:extLst>
              </a:tr>
              <a:tr h="370840">
                <a:tc>
                  <a:txBody>
                    <a:bodyPr/>
                    <a:lstStyle/>
                    <a:p>
                      <a:pPr marL="342900" marR="0" lvl="0" indent="-342900" algn="l" defTabSz="914400" rtl="0" eaLnBrk="1" fontAlgn="auto" latinLnBrk="0" hangingPunct="1">
                        <a:lnSpc>
                          <a:spcPct val="100000"/>
                        </a:lnSpc>
                        <a:spcBef>
                          <a:spcPts val="0"/>
                        </a:spcBef>
                        <a:spcAft>
                          <a:spcPts val="0"/>
                        </a:spcAft>
                        <a:buClrTx/>
                        <a:buSzTx/>
                        <a:buFont typeface="+mj-lt"/>
                        <a:buAutoNum type="arabicPeriod" startAt="4"/>
                        <a:tabLst/>
                        <a:defRPr/>
                      </a:pPr>
                      <a:r>
                        <a:rPr lang="zh-CN" altLang="en-US" sz="1600" b="0" i="0" kern="1200" dirty="0">
                          <a:solidFill>
                            <a:schemeClr val="dk1"/>
                          </a:solidFill>
                          <a:effectLst/>
                          <a:latin typeface="微软雅黑" panose="020B0503020204020204" pitchFamily="34" charset="-122"/>
                          <a:ea typeface="微软雅黑" panose="020B0503020204020204" pitchFamily="34" charset="-122"/>
                          <a:cs typeface="+mn-cs"/>
                          <a:sym typeface="微软雅黑" panose="020B0503020204020204" pitchFamily="34" charset="-122"/>
                        </a:rPr>
                        <a:t>排除其他疾病引起的眩晕，</a:t>
                      </a:r>
                      <a:endParaRPr lang="en-US" altLang="zh-CN" sz="1600" b="0" i="0" kern="1200" dirty="0">
                        <a:solidFill>
                          <a:schemeClr val="dk1"/>
                        </a:solidFill>
                        <a:effectLst/>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zh-CN" altLang="en-US" sz="1600" b="0" i="0" kern="1200" dirty="0">
                          <a:solidFill>
                            <a:schemeClr val="dk1"/>
                          </a:solidFill>
                          <a:effectLst/>
                          <a:latin typeface="微软雅黑" panose="020B0503020204020204" pitchFamily="34" charset="-122"/>
                          <a:ea typeface="微软雅黑" panose="020B0503020204020204" pitchFamily="34" charset="-122"/>
                          <a:cs typeface="+mn-cs"/>
                          <a:sym typeface="微软雅黑" panose="020B0503020204020204" pitchFamily="34" charset="-122"/>
                        </a:rPr>
                        <a:t>如前庭性偏头痛、突发性聋、良性阵发性位置性眩晕、迷路炎、前庭神经炎、前庭阵发症、药物中毒性眩晕、后循环缺血、颅内占位性病变等；</a:t>
                      </a:r>
                      <a:endParaRPr lang="en-US" altLang="zh-CN" sz="1600" b="0" i="0" kern="1200" dirty="0">
                        <a:solidFill>
                          <a:schemeClr val="dk1"/>
                        </a:solidFill>
                        <a:effectLst/>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zh-CN" altLang="en-US" sz="1600" b="0" i="0" kern="1200" dirty="0">
                          <a:solidFill>
                            <a:schemeClr val="dk1"/>
                          </a:solidFill>
                          <a:effectLst/>
                          <a:latin typeface="微软雅黑" panose="020B0503020204020204" pitchFamily="34" charset="-122"/>
                          <a:ea typeface="微软雅黑" panose="020B0503020204020204" pitchFamily="34" charset="-122"/>
                          <a:cs typeface="+mn-cs"/>
                          <a:sym typeface="微软雅黑" panose="020B0503020204020204" pitchFamily="34" charset="-122"/>
                        </a:rPr>
                        <a:t>此外，还需要排除继发性膜迷路积水。</a:t>
                      </a:r>
                      <a:endParaRPr lang="zh-CN" altLang="en-US" sz="1600" b="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solidFill>
                      <a:schemeClr val="bg1"/>
                    </a:solidFill>
                  </a:tcPr>
                </a:tc>
                <a:extLst>
                  <a:ext uri="{0D108BD9-81ED-4DB2-BD59-A6C34878D82A}">
                    <a16:rowId xmlns:a16="http://schemas.microsoft.com/office/drawing/2014/main" val="4281398016"/>
                  </a:ext>
                </a:extLst>
              </a:tr>
            </a:tbl>
          </a:graphicData>
        </a:graphic>
      </p:graphicFrame>
      <p:graphicFrame>
        <p:nvGraphicFramePr>
          <p:cNvPr id="8" name="表格 7">
            <a:extLst>
              <a:ext uri="{FF2B5EF4-FFF2-40B4-BE49-F238E27FC236}">
                <a16:creationId xmlns:a16="http://schemas.microsoft.com/office/drawing/2014/main" id="{F450B2B8-96F5-EA3E-D640-91B1D7868954}"/>
              </a:ext>
            </a:extLst>
          </p:cNvPr>
          <p:cNvGraphicFramePr>
            <a:graphicFrameLocks noGrp="1"/>
          </p:cNvGraphicFramePr>
          <p:nvPr>
            <p:extLst>
              <p:ext uri="{D42A27DB-BD31-4B8C-83A1-F6EECF244321}">
                <p14:modId xmlns:p14="http://schemas.microsoft.com/office/powerpoint/2010/main" val="4256806818"/>
              </p:ext>
            </p:extLst>
          </p:nvPr>
        </p:nvGraphicFramePr>
        <p:xfrm>
          <a:off x="6401038" y="1130052"/>
          <a:ext cx="4572000" cy="3825200"/>
        </p:xfrm>
        <a:graphic>
          <a:graphicData uri="http://schemas.openxmlformats.org/drawingml/2006/table">
            <a:tbl>
              <a:tblPr firstRow="1" bandRow="1">
                <a:tableStyleId>{B301B821-A1FF-4177-AEE7-76D212191A09}</a:tableStyleId>
              </a:tblPr>
              <a:tblGrid>
                <a:gridCol w="4572000">
                  <a:extLst>
                    <a:ext uri="{9D8B030D-6E8A-4147-A177-3AD203B41FA5}">
                      <a16:colId xmlns:a16="http://schemas.microsoft.com/office/drawing/2014/main" val="1781314034"/>
                    </a:ext>
                  </a:extLst>
                </a:gridCol>
              </a:tblGrid>
              <a:tr h="370840">
                <a:tc>
                  <a:txBody>
                    <a:bodyPr/>
                    <a:lstStyle/>
                    <a:p>
                      <a:pPr marL="0" indent="0" algn="ctr">
                        <a:buFont typeface="Arial" panose="020B0604020202020204" pitchFamily="34" charset="0"/>
                        <a:buNone/>
                      </a:pPr>
                      <a:r>
                        <a:rPr lang="zh-CN" altLang="en-US" sz="16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二、疑似诊断</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noFill/>
                  </a:tcPr>
                </a:tc>
                <a:extLst>
                  <a:ext uri="{0D108BD9-81ED-4DB2-BD59-A6C34878D82A}">
                    <a16:rowId xmlns:a16="http://schemas.microsoft.com/office/drawing/2014/main" val="1548301679"/>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zh-CN" altLang="en-US" sz="1600" b="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诊断标准</a:t>
                      </a:r>
                      <a:endParaRPr lang="en-US" altLang="zh-CN" sz="1600" b="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noFill/>
                  </a:tcPr>
                </a:tc>
                <a:extLst>
                  <a:ext uri="{0D108BD9-81ED-4DB2-BD59-A6C34878D82A}">
                    <a16:rowId xmlns:a16="http://schemas.microsoft.com/office/drawing/2014/main" val="1036411671"/>
                  </a:ext>
                </a:extLst>
              </a:tr>
              <a:tr h="370840">
                <a:tc>
                  <a:txBody>
                    <a:bodyPr/>
                    <a:lstStyle/>
                    <a:p>
                      <a:pPr marL="342900" indent="-342900">
                        <a:buFont typeface="+mj-lt"/>
                        <a:buAutoNum type="arabicPeriod"/>
                      </a:pPr>
                      <a:r>
                        <a:rPr lang="en-US" altLang="zh-CN" sz="1600" b="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1600" b="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次或</a:t>
                      </a:r>
                      <a:r>
                        <a:rPr lang="en-US" altLang="zh-CN" sz="1600" b="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1600" b="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次以上眩晕发作，</a:t>
                      </a:r>
                      <a:r>
                        <a:rPr lang="zh-CN" altLang="en-US" sz="16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每次持续</a:t>
                      </a:r>
                      <a:r>
                        <a:rPr lang="en-US" altLang="zh-CN" sz="16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20min</a:t>
                      </a:r>
                      <a:r>
                        <a:rPr lang="zh-CN" altLang="en-US" sz="16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至</a:t>
                      </a:r>
                      <a:r>
                        <a:rPr lang="en-US" altLang="zh-CN" sz="16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24h</a:t>
                      </a:r>
                      <a:r>
                        <a:rPr lang="zh-CN" altLang="en-US" sz="16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solidFill>
                      <a:srgbClr val="EFF8F3"/>
                    </a:solidFill>
                  </a:tcPr>
                </a:tc>
                <a:extLst>
                  <a:ext uri="{0D108BD9-81ED-4DB2-BD59-A6C34878D82A}">
                    <a16:rowId xmlns:a16="http://schemas.microsoft.com/office/drawing/2014/main" val="1305345247"/>
                  </a:ext>
                </a:extLst>
              </a:tr>
              <a:tr h="445151">
                <a:tc>
                  <a:txBody>
                    <a:bodyPr/>
                    <a:lstStyle/>
                    <a:p>
                      <a:pPr marL="342900" marR="0" lvl="0" indent="-342900" algn="l" defTabSz="914400" rtl="0" eaLnBrk="1" fontAlgn="auto" latinLnBrk="0" hangingPunct="1">
                        <a:lnSpc>
                          <a:spcPct val="100000"/>
                        </a:lnSpc>
                        <a:spcBef>
                          <a:spcPts val="0"/>
                        </a:spcBef>
                        <a:spcAft>
                          <a:spcPts val="0"/>
                        </a:spcAft>
                        <a:buClrTx/>
                        <a:buSzTx/>
                        <a:buFont typeface="+mj-lt"/>
                        <a:buAutoNum type="arabicPeriod" startAt="2"/>
                        <a:tabLst/>
                        <a:defRPr/>
                      </a:pPr>
                      <a:endParaRPr lang="en-US" altLang="zh-CN" sz="1600" b="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marR="0" lvl="0" indent="-342900" algn="l" defTabSz="914400" rtl="0" eaLnBrk="1" fontAlgn="auto" latinLnBrk="0" hangingPunct="1">
                        <a:lnSpc>
                          <a:spcPct val="100000"/>
                        </a:lnSpc>
                        <a:spcBef>
                          <a:spcPts val="0"/>
                        </a:spcBef>
                        <a:spcAft>
                          <a:spcPts val="0"/>
                        </a:spcAft>
                        <a:buClrTx/>
                        <a:buSzTx/>
                        <a:buFont typeface="+mj-lt"/>
                        <a:buAutoNum type="arabicPeriod" startAt="2"/>
                        <a:tabLst/>
                        <a:defRPr/>
                      </a:pPr>
                      <a:endParaRPr lang="zh-CN" altLang="en-US" sz="1600" b="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solidFill>
                      <a:schemeClr val="bg1"/>
                    </a:solidFill>
                  </a:tcPr>
                </a:tc>
                <a:extLst>
                  <a:ext uri="{0D108BD9-81ED-4DB2-BD59-A6C34878D82A}">
                    <a16:rowId xmlns:a16="http://schemas.microsoft.com/office/drawing/2014/main" val="2728856635"/>
                  </a:ext>
                </a:extLst>
              </a:tr>
              <a:tr h="370800">
                <a:tc>
                  <a:txBody>
                    <a:bodyPr/>
                    <a:lstStyle/>
                    <a:p>
                      <a:pPr marL="342900" marR="0" lvl="0" indent="-342900" algn="l" defTabSz="914400" rtl="0" eaLnBrk="1" fontAlgn="auto" latinLnBrk="0" hangingPunct="1">
                        <a:lnSpc>
                          <a:spcPct val="100000"/>
                        </a:lnSpc>
                        <a:spcBef>
                          <a:spcPts val="0"/>
                        </a:spcBef>
                        <a:spcAft>
                          <a:spcPts val="0"/>
                        </a:spcAft>
                        <a:buClrTx/>
                        <a:buSzTx/>
                        <a:buFont typeface="+mj-lt"/>
                        <a:buAutoNum type="arabicPeriod" startAt="2"/>
                        <a:tabLst/>
                        <a:defRPr/>
                      </a:pPr>
                      <a:r>
                        <a:rPr lang="zh-CN" altLang="en-US" sz="1600" b="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患耳有波动性听力下降、耳鸣和</a:t>
                      </a:r>
                      <a:r>
                        <a:rPr lang="en-US" altLang="zh-CN" sz="1600" b="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b="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或</a:t>
                      </a:r>
                      <a:r>
                        <a:rPr lang="en-US" altLang="zh-CN" sz="1600" b="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b="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耳闷胀感。</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solidFill>
                      <a:schemeClr val="bg1"/>
                    </a:solidFill>
                  </a:tcPr>
                </a:tc>
                <a:extLst>
                  <a:ext uri="{0D108BD9-81ED-4DB2-BD59-A6C34878D82A}">
                    <a16:rowId xmlns:a16="http://schemas.microsoft.com/office/drawing/2014/main" val="4081806551"/>
                  </a:ext>
                </a:extLst>
              </a:tr>
              <a:tr h="574328">
                <a:tc>
                  <a:txBody>
                    <a:bodyPr/>
                    <a:lstStyle/>
                    <a:p>
                      <a:pPr marL="342900" marR="0" lvl="0" indent="-342900" algn="l" defTabSz="914400" rtl="0" eaLnBrk="1" fontAlgn="auto" latinLnBrk="0" hangingPunct="1">
                        <a:lnSpc>
                          <a:spcPct val="100000"/>
                        </a:lnSpc>
                        <a:spcBef>
                          <a:spcPts val="0"/>
                        </a:spcBef>
                        <a:spcAft>
                          <a:spcPts val="0"/>
                        </a:spcAft>
                        <a:buClrTx/>
                        <a:buSzTx/>
                        <a:buFont typeface="+mj-lt"/>
                        <a:buAutoNum type="arabicPeriod" startAt="3"/>
                        <a:tabLst/>
                        <a:defRPr/>
                      </a:pPr>
                      <a:r>
                        <a:rPr lang="zh-CN" altLang="en-US" sz="1600" b="0" i="0" kern="1200" dirty="0">
                          <a:solidFill>
                            <a:schemeClr val="dk1"/>
                          </a:solidFill>
                          <a:effectLst/>
                          <a:latin typeface="微软雅黑" panose="020B0503020204020204" pitchFamily="34" charset="-122"/>
                          <a:ea typeface="微软雅黑" panose="020B0503020204020204" pitchFamily="34" charset="-122"/>
                          <a:cs typeface="+mn-cs"/>
                          <a:sym typeface="微软雅黑" panose="020B0503020204020204" pitchFamily="34" charset="-122"/>
                        </a:rPr>
                        <a:t>排除其他疾病引起的眩晕，</a:t>
                      </a:r>
                      <a:endParaRPr lang="en-US" altLang="zh-CN" sz="1600" b="0" i="0" kern="1200" dirty="0">
                        <a:solidFill>
                          <a:schemeClr val="dk1"/>
                        </a:solidFill>
                        <a:effectLst/>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zh-CN" altLang="en-US" sz="1600" b="0" i="0" kern="1200" dirty="0">
                          <a:solidFill>
                            <a:schemeClr val="dk1"/>
                          </a:solidFill>
                          <a:effectLst/>
                          <a:latin typeface="微软雅黑" panose="020B0503020204020204" pitchFamily="34" charset="-122"/>
                          <a:ea typeface="微软雅黑" panose="020B0503020204020204" pitchFamily="34" charset="-122"/>
                          <a:cs typeface="+mn-cs"/>
                          <a:sym typeface="微软雅黑" panose="020B0503020204020204" pitchFamily="34" charset="-122"/>
                        </a:rPr>
                        <a:t>如前庭性偏头痛、突发性聋、良性阵发性位置性眩晕、迷路炎、前庭神经炎、前庭阵发症、药物中毒性眩晕、后循环缺血、颅内占位性病变等；</a:t>
                      </a:r>
                      <a:endParaRPr lang="en-US" altLang="zh-CN" sz="1600" b="0" i="0" kern="1200" dirty="0">
                        <a:solidFill>
                          <a:schemeClr val="dk1"/>
                        </a:solidFill>
                        <a:effectLst/>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zh-CN" altLang="en-US" sz="1600" b="0" i="0" kern="1200" dirty="0">
                          <a:solidFill>
                            <a:schemeClr val="dk1"/>
                          </a:solidFill>
                          <a:effectLst/>
                          <a:latin typeface="微软雅黑" panose="020B0503020204020204" pitchFamily="34" charset="-122"/>
                          <a:ea typeface="微软雅黑" panose="020B0503020204020204" pitchFamily="34" charset="-122"/>
                          <a:cs typeface="+mn-cs"/>
                          <a:sym typeface="微软雅黑" panose="020B0503020204020204" pitchFamily="34" charset="-122"/>
                        </a:rPr>
                        <a:t>此外，还需要排除继发性膜迷路积水。</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solidFill>
                      <a:schemeClr val="bg1"/>
                    </a:solidFill>
                  </a:tcPr>
                </a:tc>
                <a:extLst>
                  <a:ext uri="{0D108BD9-81ED-4DB2-BD59-A6C34878D82A}">
                    <a16:rowId xmlns:a16="http://schemas.microsoft.com/office/drawing/2014/main" val="3538287520"/>
                  </a:ext>
                </a:extLst>
              </a:tr>
            </a:tbl>
          </a:graphicData>
        </a:graphic>
      </p:graphicFrame>
      <p:sp>
        <p:nvSpPr>
          <p:cNvPr id="16" name="同侧圆角矩形 77">
            <a:extLst>
              <a:ext uri="{FF2B5EF4-FFF2-40B4-BE49-F238E27FC236}">
                <a16:creationId xmlns:a16="http://schemas.microsoft.com/office/drawing/2014/main" id="{C9E2ADB5-8C6D-A99A-157F-CEFF220BAC18}"/>
              </a:ext>
            </a:extLst>
          </p:cNvPr>
          <p:cNvSpPr/>
          <p:nvPr/>
        </p:nvSpPr>
        <p:spPr>
          <a:xfrm>
            <a:off x="1218963" y="1052736"/>
            <a:ext cx="4572000" cy="464074"/>
          </a:xfrm>
          <a:prstGeom prst="round2SameRect">
            <a:avLst>
              <a:gd name="adj1" fmla="val 34534"/>
              <a:gd name="adj2" fmla="val 0"/>
            </a:avLst>
          </a:prstGeom>
          <a:gradFill>
            <a:gsLst>
              <a:gs pos="30000">
                <a:srgbClr val="008D38"/>
              </a:gs>
              <a:gs pos="100000">
                <a:srgbClr val="70AD47"/>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一、临床诊断</a:t>
            </a:r>
          </a:p>
        </p:txBody>
      </p:sp>
      <p:sp>
        <p:nvSpPr>
          <p:cNvPr id="27" name="同侧圆角矩形 77">
            <a:extLst>
              <a:ext uri="{FF2B5EF4-FFF2-40B4-BE49-F238E27FC236}">
                <a16:creationId xmlns:a16="http://schemas.microsoft.com/office/drawing/2014/main" id="{A9A520CA-1695-1295-DA6E-1AE939E85AFA}"/>
              </a:ext>
            </a:extLst>
          </p:cNvPr>
          <p:cNvSpPr/>
          <p:nvPr/>
        </p:nvSpPr>
        <p:spPr>
          <a:xfrm>
            <a:off x="6401038" y="1052736"/>
            <a:ext cx="4572000" cy="464074"/>
          </a:xfrm>
          <a:prstGeom prst="round2SameRect">
            <a:avLst>
              <a:gd name="adj1" fmla="val 34534"/>
              <a:gd name="adj2" fmla="val 0"/>
            </a:avLst>
          </a:prstGeom>
          <a:gradFill>
            <a:gsLst>
              <a:gs pos="30000">
                <a:srgbClr val="008D38"/>
              </a:gs>
              <a:gs pos="100000">
                <a:srgbClr val="70AD47"/>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二、疑似诊断</a:t>
            </a:r>
            <a:r>
              <a:rPr lang="en-US" altLang="zh-CN" sz="2000" b="1" baseline="300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1</a:t>
            </a:r>
            <a:endParaRPr lang="zh-CN" altLang="en-US" sz="2000" b="1" baseline="300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sp>
        <p:nvSpPr>
          <p:cNvPr id="3" name="矩形: 圆角 2">
            <a:extLst>
              <a:ext uri="{FF2B5EF4-FFF2-40B4-BE49-F238E27FC236}">
                <a16:creationId xmlns:a16="http://schemas.microsoft.com/office/drawing/2014/main" id="{972A9502-B72A-7951-5FC9-B3FB688B07C2}"/>
              </a:ext>
            </a:extLst>
          </p:cNvPr>
          <p:cNvSpPr/>
          <p:nvPr/>
        </p:nvSpPr>
        <p:spPr>
          <a:xfrm>
            <a:off x="0" y="5105077"/>
            <a:ext cx="12192000" cy="700187"/>
          </a:xfrm>
          <a:prstGeom prst="roundRect">
            <a:avLst>
              <a:gd name="adj" fmla="val 0"/>
            </a:avLst>
          </a:prstGeom>
          <a:gradFill>
            <a:gsLst>
              <a:gs pos="0">
                <a:srgbClr val="EFF8F3">
                  <a:alpha val="0"/>
                </a:srgbClr>
              </a:gs>
              <a:gs pos="75000">
                <a:srgbClr val="EFF8F3"/>
              </a:gs>
              <a:gs pos="25000">
                <a:srgbClr val="EFF8F3"/>
              </a:gs>
              <a:gs pos="50000">
                <a:srgbClr val="E2F0D9"/>
              </a:gs>
              <a:gs pos="100000">
                <a:srgbClr val="EFF8F3">
                  <a:alpha val="0"/>
                </a:srgbClr>
              </a:gs>
            </a:gsLst>
            <a:lin ang="0" scaled="1"/>
          </a:gra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文本占位符 18">
            <a:extLst>
              <a:ext uri="{FF2B5EF4-FFF2-40B4-BE49-F238E27FC236}">
                <a16:creationId xmlns:a16="http://schemas.microsoft.com/office/drawing/2014/main" id="{BEDAF158-3408-B35E-B9D8-03B693B20367}"/>
              </a:ext>
            </a:extLst>
          </p:cNvPr>
          <p:cNvSpPr txBox="1">
            <a:spLocks/>
          </p:cNvSpPr>
          <p:nvPr/>
        </p:nvSpPr>
        <p:spPr>
          <a:xfrm>
            <a:off x="838200" y="5033068"/>
            <a:ext cx="10515600" cy="700187"/>
          </a:xfrm>
          <a:prstGeom prst="rect">
            <a:avLst/>
          </a:prstGeom>
        </p:spPr>
        <p:txBody>
          <a:bodyPr vert="horz" lIns="91440" tIns="45720" rIns="91440" bIns="45720" rtlCol="0" anchor="b">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400" dirty="0">
                <a:sym typeface="微软雅黑" panose="020B0503020204020204" pitchFamily="34" charset="-122"/>
              </a:rPr>
              <a:t>2017</a:t>
            </a:r>
            <a:r>
              <a:rPr lang="zh-CN" altLang="en-US" sz="1400" dirty="0">
                <a:sym typeface="微软雅黑" panose="020B0503020204020204" pitchFamily="34" charset="-122"/>
              </a:rPr>
              <a:t>版中国指南、</a:t>
            </a:r>
            <a:r>
              <a:rPr lang="en-US" altLang="zh-CN" sz="1400" dirty="0">
                <a:sym typeface="微软雅黑" panose="020B0503020204020204" pitchFamily="34" charset="-122"/>
              </a:rPr>
              <a:t>2018</a:t>
            </a:r>
            <a:r>
              <a:rPr lang="zh-CN" altLang="en-US" sz="1400" dirty="0">
                <a:sym typeface="微软雅黑" panose="020B0503020204020204" pitchFamily="34" charset="-122"/>
              </a:rPr>
              <a:t>版国际共识、欧洲声明和</a:t>
            </a:r>
            <a:r>
              <a:rPr lang="en-US" altLang="zh-CN" sz="1400" dirty="0">
                <a:sym typeface="微软雅黑" panose="020B0503020204020204" pitchFamily="34" charset="-122"/>
              </a:rPr>
              <a:t>2020</a:t>
            </a:r>
            <a:r>
              <a:rPr lang="zh-CN" altLang="en-US" sz="1400" dirty="0">
                <a:sym typeface="微软雅黑" panose="020B0503020204020204" pitchFamily="34" charset="-122"/>
              </a:rPr>
              <a:t>版美国指南均延续</a:t>
            </a:r>
            <a:r>
              <a:rPr lang="en-US" altLang="zh-CN" sz="1400" dirty="0">
                <a:sym typeface="微软雅黑" panose="020B0503020204020204" pitchFamily="34" charset="-122"/>
              </a:rPr>
              <a:t>2015</a:t>
            </a:r>
            <a:r>
              <a:rPr lang="zh-CN" altLang="en-US" sz="1400" dirty="0">
                <a:sym typeface="微软雅黑" panose="020B0503020204020204" pitchFamily="34" charset="-122"/>
              </a:rPr>
              <a:t>年</a:t>
            </a:r>
            <a:r>
              <a:rPr lang="en-US" altLang="zh-CN" sz="1400" dirty="0">
                <a:sym typeface="微软雅黑" panose="020B0503020204020204" pitchFamily="34" charset="-122"/>
              </a:rPr>
              <a:t>Barany</a:t>
            </a:r>
            <a:r>
              <a:rPr lang="zh-CN" altLang="en-US" sz="1400" dirty="0">
                <a:sym typeface="微软雅黑" panose="020B0503020204020204" pitchFamily="34" charset="-122"/>
              </a:rPr>
              <a:t>协会版指南意见</a:t>
            </a:r>
            <a:r>
              <a:rPr lang="en-US" altLang="zh-CN" sz="1400" baseline="30000" dirty="0">
                <a:sym typeface="微软雅黑" panose="020B0503020204020204" pitchFamily="34" charset="-122"/>
              </a:rPr>
              <a:t>2</a:t>
            </a:r>
            <a:endParaRPr lang="en-US" altLang="zh-CN" sz="1400" dirty="0">
              <a:sym typeface="微软雅黑" panose="020B0503020204020204" pitchFamily="34" charset="-122"/>
            </a:endParaRPr>
          </a:p>
          <a:p>
            <a:r>
              <a:rPr lang="zh-CN" altLang="en-US" sz="1400" dirty="0">
                <a:sym typeface="微软雅黑" panose="020B0503020204020204" pitchFamily="34" charset="-122"/>
              </a:rPr>
              <a:t>明确提出梅尼埃病的分级诊断，符合临床实际，考虑到了患者的病程和临床表现的差异性，有助于提高疾病诊断水平</a:t>
            </a:r>
            <a:r>
              <a:rPr lang="en-US" altLang="zh-CN" sz="1400" baseline="30000" dirty="0">
                <a:sym typeface="微软雅黑" panose="020B0503020204020204" pitchFamily="34" charset="-122"/>
              </a:rPr>
              <a:t>3</a:t>
            </a:r>
          </a:p>
        </p:txBody>
      </p:sp>
      <p:sp>
        <p:nvSpPr>
          <p:cNvPr id="9" name="圆角矩形 8">
            <a:extLst>
              <a:ext uri="{FF2B5EF4-FFF2-40B4-BE49-F238E27FC236}">
                <a16:creationId xmlns:a16="http://schemas.microsoft.com/office/drawing/2014/main" id="{2A0832E5-4E82-8F2C-66B9-F7B3D77E4DB6}"/>
              </a:ext>
            </a:extLst>
          </p:cNvPr>
          <p:cNvSpPr/>
          <p:nvPr/>
        </p:nvSpPr>
        <p:spPr>
          <a:xfrm>
            <a:off x="268862" y="186802"/>
            <a:ext cx="99972"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圆角矩形 9">
            <a:extLst>
              <a:ext uri="{FF2B5EF4-FFF2-40B4-BE49-F238E27FC236}">
                <a16:creationId xmlns:a16="http://schemas.microsoft.com/office/drawing/2014/main" id="{31F83000-FA59-3B5A-8C4F-952BDCBE701B}"/>
              </a:ext>
            </a:extLst>
          </p:cNvPr>
          <p:cNvSpPr/>
          <p:nvPr/>
        </p:nvSpPr>
        <p:spPr>
          <a:xfrm>
            <a:off x="443250" y="186802"/>
            <a:ext cx="45719"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5218060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17DE88-22B6-08C2-F1F0-67054FC25010}"/>
            </a:ext>
          </a:extLst>
        </p:cNvPr>
        <p:cNvGrpSpPr/>
        <p:nvPr/>
      </p:nvGrpSpPr>
      <p:grpSpPr>
        <a:xfrm>
          <a:off x="0" y="0"/>
          <a:ext cx="0" cy="0"/>
          <a:chOff x="0" y="0"/>
          <a:chExt cx="0" cy="0"/>
        </a:xfrm>
      </p:grpSpPr>
      <p:grpSp>
        <p:nvGrpSpPr>
          <p:cNvPr id="3" name="组合 2">
            <a:extLst>
              <a:ext uri="{FF2B5EF4-FFF2-40B4-BE49-F238E27FC236}">
                <a16:creationId xmlns:a16="http://schemas.microsoft.com/office/drawing/2014/main" id="{70F72730-0B31-BB3E-4FA4-AF0037072543}"/>
              </a:ext>
            </a:extLst>
          </p:cNvPr>
          <p:cNvGrpSpPr/>
          <p:nvPr/>
        </p:nvGrpSpPr>
        <p:grpSpPr>
          <a:xfrm>
            <a:off x="1439384" y="1449809"/>
            <a:ext cx="6749348" cy="3934848"/>
            <a:chOff x="2363279" y="1608516"/>
            <a:chExt cx="6749348" cy="3934848"/>
          </a:xfrm>
        </p:grpSpPr>
        <p:grpSp>
          <p:nvGrpSpPr>
            <p:cNvPr id="4" name="组合 3">
              <a:extLst>
                <a:ext uri="{FF2B5EF4-FFF2-40B4-BE49-F238E27FC236}">
                  <a16:creationId xmlns:a16="http://schemas.microsoft.com/office/drawing/2014/main" id="{A93135A4-EEF1-378C-2845-9C0BA26398E3}"/>
                </a:ext>
              </a:extLst>
            </p:cNvPr>
            <p:cNvGrpSpPr/>
            <p:nvPr/>
          </p:nvGrpSpPr>
          <p:grpSpPr>
            <a:xfrm>
              <a:off x="2363279" y="1608516"/>
              <a:ext cx="6749348" cy="1002760"/>
              <a:chOff x="1263349" y="2204864"/>
              <a:chExt cx="6749348" cy="1002760"/>
            </a:xfrm>
          </p:grpSpPr>
          <p:sp>
            <p:nvSpPr>
              <p:cNvPr id="26" name="矩形 25">
                <a:extLst>
                  <a:ext uri="{FF2B5EF4-FFF2-40B4-BE49-F238E27FC236}">
                    <a16:creationId xmlns:a16="http://schemas.microsoft.com/office/drawing/2014/main" id="{F98C2AA0-735E-9E69-ADA3-7F041BCF7862}"/>
                  </a:ext>
                </a:extLst>
              </p:cNvPr>
              <p:cNvSpPr/>
              <p:nvPr/>
            </p:nvSpPr>
            <p:spPr>
              <a:xfrm>
                <a:off x="1748002" y="2480630"/>
                <a:ext cx="6264695" cy="726994"/>
              </a:xfrm>
              <a:prstGeom prst="rect">
                <a:avLst/>
              </a:prstGeom>
              <a:solidFill>
                <a:schemeClr val="bg1">
                  <a:alpha val="90000"/>
                </a:schemeClr>
              </a:solidFill>
              <a:ln w="25400" cap="flat" cmpd="sng" algn="ctr">
                <a:solidFill>
                  <a:schemeClr val="accent1"/>
                </a:solidFill>
                <a:prstDash val="solid"/>
              </a:ln>
              <a:effectLst/>
            </p:spPr>
            <p:txBody>
              <a:bodyPr/>
              <a:lstStyle/>
              <a:p>
                <a:pPr defTabSz="457200"/>
                <a:endParaRPr lang="zh-CN" altLang="en-US">
                  <a:solidFill>
                    <a:prstClr val="black"/>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任意形状 7">
                <a:extLst>
                  <a:ext uri="{FF2B5EF4-FFF2-40B4-BE49-F238E27FC236}">
                    <a16:creationId xmlns:a16="http://schemas.microsoft.com/office/drawing/2014/main" id="{D76A0D25-41B1-02D7-DE36-A9A155211337}"/>
                  </a:ext>
                </a:extLst>
              </p:cNvPr>
              <p:cNvSpPr/>
              <p:nvPr/>
            </p:nvSpPr>
            <p:spPr>
              <a:xfrm>
                <a:off x="1263349" y="2204864"/>
                <a:ext cx="6453514" cy="772000"/>
              </a:xfrm>
              <a:custGeom>
                <a:avLst/>
                <a:gdLst>
                  <a:gd name="connsiteX0" fmla="*/ 0 w 4925335"/>
                  <a:gd name="connsiteY0" fmla="*/ 128669 h 772000"/>
                  <a:gd name="connsiteX1" fmla="*/ 128669 w 4925335"/>
                  <a:gd name="connsiteY1" fmla="*/ 0 h 772000"/>
                  <a:gd name="connsiteX2" fmla="*/ 4796666 w 4925335"/>
                  <a:gd name="connsiteY2" fmla="*/ 0 h 772000"/>
                  <a:gd name="connsiteX3" fmla="*/ 4925335 w 4925335"/>
                  <a:gd name="connsiteY3" fmla="*/ 128669 h 772000"/>
                  <a:gd name="connsiteX4" fmla="*/ 4925335 w 4925335"/>
                  <a:gd name="connsiteY4" fmla="*/ 643331 h 772000"/>
                  <a:gd name="connsiteX5" fmla="*/ 4796666 w 4925335"/>
                  <a:gd name="connsiteY5" fmla="*/ 772000 h 772000"/>
                  <a:gd name="connsiteX6" fmla="*/ 128669 w 4925335"/>
                  <a:gd name="connsiteY6" fmla="*/ 772000 h 772000"/>
                  <a:gd name="connsiteX7" fmla="*/ 0 w 4925335"/>
                  <a:gd name="connsiteY7" fmla="*/ 643331 h 772000"/>
                  <a:gd name="connsiteX8" fmla="*/ 0 w 4925335"/>
                  <a:gd name="connsiteY8" fmla="*/ 128669 h 77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925335" h="772000">
                    <a:moveTo>
                      <a:pt x="0" y="128669"/>
                    </a:moveTo>
                    <a:cubicBezTo>
                      <a:pt x="0" y="57607"/>
                      <a:pt x="57607" y="0"/>
                      <a:pt x="128669" y="0"/>
                    </a:cubicBezTo>
                    <a:lnTo>
                      <a:pt x="4796666" y="0"/>
                    </a:lnTo>
                    <a:cubicBezTo>
                      <a:pt x="4867728" y="0"/>
                      <a:pt x="4925335" y="57607"/>
                      <a:pt x="4925335" y="128669"/>
                    </a:cubicBezTo>
                    <a:lnTo>
                      <a:pt x="4925335" y="643331"/>
                    </a:lnTo>
                    <a:cubicBezTo>
                      <a:pt x="4925335" y="714393"/>
                      <a:pt x="4867728" y="772000"/>
                      <a:pt x="4796666" y="772000"/>
                    </a:cubicBezTo>
                    <a:lnTo>
                      <a:pt x="128669" y="772000"/>
                    </a:lnTo>
                    <a:cubicBezTo>
                      <a:pt x="57607" y="772000"/>
                      <a:pt x="0" y="714393"/>
                      <a:pt x="0" y="643331"/>
                    </a:cubicBezTo>
                    <a:lnTo>
                      <a:pt x="0" y="128669"/>
                    </a:lnTo>
                    <a:close/>
                  </a:path>
                </a:pathLst>
              </a:custGeom>
              <a:solidFill>
                <a:schemeClr val="accent1"/>
              </a:solidFill>
              <a:ln w="25400" cap="flat" cmpd="sng" algn="ctr">
                <a:solidFill>
                  <a:srgbClr val="FFFFFF">
                    <a:hueOff val="0"/>
                    <a:satOff val="0"/>
                    <a:lumOff val="0"/>
                    <a:alphaOff val="0"/>
                  </a:srgbClr>
                </a:solidFill>
                <a:prstDash val="solid"/>
              </a:ln>
              <a:effectLst/>
            </p:spPr>
            <p:txBody>
              <a:bodyPr spcFirstLastPara="0" vert="horz" wrap="square" lIns="203439" tIns="37686" rIns="203439" bIns="37686" numCol="1" spcCol="1270" anchor="ctr" anchorCtr="0">
                <a:noAutofit/>
              </a:bodyPr>
              <a:lstStyle/>
              <a:p>
                <a:pPr marL="457200" indent="-457200" algn="ctr" fontAlgn="base">
                  <a:spcBef>
                    <a:spcPct val="50000"/>
                  </a:spcBef>
                  <a:spcAft>
                    <a:spcPct val="0"/>
                  </a:spcAft>
                  <a:buClr>
                    <a:srgbClr val="000000"/>
                  </a:buClr>
                  <a:defRPr/>
                </a:pPr>
                <a:r>
                  <a:rPr lang="zh-CN" altLang="en-US" sz="2200" b="1" kern="0" dirty="0">
                    <a:solidFill>
                      <a:schemeClr val="accent1"/>
                    </a:solidFill>
                    <a:effectLst>
                      <a:glow rad="127000">
                        <a:prstClr val="white"/>
                      </a:glow>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一、</a:t>
                </a:r>
                <a:r>
                  <a:rPr lang="en-US" altLang="zh-CN" sz="2200" b="1" kern="0" dirty="0">
                    <a:solidFill>
                      <a:schemeClr val="accent1"/>
                    </a:solidFill>
                    <a:effectLst>
                      <a:glow rad="127000">
                        <a:prstClr val="white"/>
                      </a:glow>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MD</a:t>
                </a:r>
                <a:r>
                  <a:rPr lang="zh-CN" altLang="en-US" sz="2200" b="1" kern="0" dirty="0">
                    <a:solidFill>
                      <a:schemeClr val="accent1"/>
                    </a:solidFill>
                    <a:effectLst>
                      <a:glow rad="127000">
                        <a:prstClr val="white"/>
                      </a:glow>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疾病现状与挑战</a:t>
                </a:r>
              </a:p>
            </p:txBody>
          </p:sp>
        </p:grpSp>
        <p:grpSp>
          <p:nvGrpSpPr>
            <p:cNvPr id="15" name="组合 14">
              <a:extLst>
                <a:ext uri="{FF2B5EF4-FFF2-40B4-BE49-F238E27FC236}">
                  <a16:creationId xmlns:a16="http://schemas.microsoft.com/office/drawing/2014/main" id="{CDF3ECE0-1485-D8F0-6B8C-647824432B1E}"/>
                </a:ext>
              </a:extLst>
            </p:cNvPr>
            <p:cNvGrpSpPr/>
            <p:nvPr/>
          </p:nvGrpSpPr>
          <p:grpSpPr>
            <a:xfrm>
              <a:off x="2363279" y="3074560"/>
              <a:ext cx="6749348" cy="1002760"/>
              <a:chOff x="1263349" y="2204864"/>
              <a:chExt cx="6749348" cy="1002760"/>
            </a:xfrm>
          </p:grpSpPr>
          <p:sp>
            <p:nvSpPr>
              <p:cNvPr id="24" name="矩形 23">
                <a:extLst>
                  <a:ext uri="{FF2B5EF4-FFF2-40B4-BE49-F238E27FC236}">
                    <a16:creationId xmlns:a16="http://schemas.microsoft.com/office/drawing/2014/main" id="{E410D71B-5336-A443-3596-76D95350DEDE}"/>
                  </a:ext>
                </a:extLst>
              </p:cNvPr>
              <p:cNvSpPr/>
              <p:nvPr/>
            </p:nvSpPr>
            <p:spPr>
              <a:xfrm>
                <a:off x="1748002" y="2480630"/>
                <a:ext cx="6264695" cy="726994"/>
              </a:xfrm>
              <a:prstGeom prst="rect">
                <a:avLst/>
              </a:prstGeom>
              <a:solidFill>
                <a:schemeClr val="bg1">
                  <a:alpha val="90000"/>
                </a:schemeClr>
              </a:solidFill>
              <a:ln w="25400" cap="flat" cmpd="sng" algn="ctr">
                <a:solidFill>
                  <a:srgbClr val="A6A6A6"/>
                </a:solidFill>
                <a:prstDash val="solid"/>
              </a:ln>
              <a:effectLst/>
            </p:spPr>
            <p:txBody>
              <a:bodyPr/>
              <a:lstStyle/>
              <a:p>
                <a:pPr defTabSz="457200"/>
                <a:endParaRPr lang="zh-CN" altLang="en-US">
                  <a:solidFill>
                    <a:prstClr val="black"/>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任意形状 7">
                <a:extLst>
                  <a:ext uri="{FF2B5EF4-FFF2-40B4-BE49-F238E27FC236}">
                    <a16:creationId xmlns:a16="http://schemas.microsoft.com/office/drawing/2014/main" id="{21C968E4-C8B4-9A2C-826E-97017CCB9D24}"/>
                  </a:ext>
                </a:extLst>
              </p:cNvPr>
              <p:cNvSpPr/>
              <p:nvPr/>
            </p:nvSpPr>
            <p:spPr>
              <a:xfrm>
                <a:off x="1263349" y="2204864"/>
                <a:ext cx="6453514" cy="772000"/>
              </a:xfrm>
              <a:custGeom>
                <a:avLst/>
                <a:gdLst>
                  <a:gd name="connsiteX0" fmla="*/ 0 w 4925335"/>
                  <a:gd name="connsiteY0" fmla="*/ 128669 h 772000"/>
                  <a:gd name="connsiteX1" fmla="*/ 128669 w 4925335"/>
                  <a:gd name="connsiteY1" fmla="*/ 0 h 772000"/>
                  <a:gd name="connsiteX2" fmla="*/ 4796666 w 4925335"/>
                  <a:gd name="connsiteY2" fmla="*/ 0 h 772000"/>
                  <a:gd name="connsiteX3" fmla="*/ 4925335 w 4925335"/>
                  <a:gd name="connsiteY3" fmla="*/ 128669 h 772000"/>
                  <a:gd name="connsiteX4" fmla="*/ 4925335 w 4925335"/>
                  <a:gd name="connsiteY4" fmla="*/ 643331 h 772000"/>
                  <a:gd name="connsiteX5" fmla="*/ 4796666 w 4925335"/>
                  <a:gd name="connsiteY5" fmla="*/ 772000 h 772000"/>
                  <a:gd name="connsiteX6" fmla="*/ 128669 w 4925335"/>
                  <a:gd name="connsiteY6" fmla="*/ 772000 h 772000"/>
                  <a:gd name="connsiteX7" fmla="*/ 0 w 4925335"/>
                  <a:gd name="connsiteY7" fmla="*/ 643331 h 772000"/>
                  <a:gd name="connsiteX8" fmla="*/ 0 w 4925335"/>
                  <a:gd name="connsiteY8" fmla="*/ 128669 h 77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925335" h="772000">
                    <a:moveTo>
                      <a:pt x="0" y="128669"/>
                    </a:moveTo>
                    <a:cubicBezTo>
                      <a:pt x="0" y="57607"/>
                      <a:pt x="57607" y="0"/>
                      <a:pt x="128669" y="0"/>
                    </a:cubicBezTo>
                    <a:lnTo>
                      <a:pt x="4796666" y="0"/>
                    </a:lnTo>
                    <a:cubicBezTo>
                      <a:pt x="4867728" y="0"/>
                      <a:pt x="4925335" y="57607"/>
                      <a:pt x="4925335" y="128669"/>
                    </a:cubicBezTo>
                    <a:lnTo>
                      <a:pt x="4925335" y="643331"/>
                    </a:lnTo>
                    <a:cubicBezTo>
                      <a:pt x="4925335" y="714393"/>
                      <a:pt x="4867728" y="772000"/>
                      <a:pt x="4796666" y="772000"/>
                    </a:cubicBezTo>
                    <a:lnTo>
                      <a:pt x="128669" y="772000"/>
                    </a:lnTo>
                    <a:cubicBezTo>
                      <a:pt x="57607" y="772000"/>
                      <a:pt x="0" y="714393"/>
                      <a:pt x="0" y="643331"/>
                    </a:cubicBezTo>
                    <a:lnTo>
                      <a:pt x="0" y="128669"/>
                    </a:lnTo>
                    <a:close/>
                  </a:path>
                </a:pathLst>
              </a:custGeom>
              <a:solidFill>
                <a:srgbClr val="A6A6A6"/>
              </a:solidFill>
              <a:ln w="25400" cap="flat" cmpd="sng" algn="ctr">
                <a:solidFill>
                  <a:srgbClr val="FFFFFF">
                    <a:hueOff val="0"/>
                    <a:satOff val="0"/>
                    <a:lumOff val="0"/>
                    <a:alphaOff val="0"/>
                  </a:srgbClr>
                </a:solidFill>
                <a:prstDash val="solid"/>
              </a:ln>
              <a:effectLst/>
            </p:spPr>
            <p:txBody>
              <a:bodyPr spcFirstLastPara="0" vert="horz" wrap="square" lIns="203439" tIns="37686" rIns="203439" bIns="37686" numCol="1" spcCol="1270" anchor="ctr" anchorCtr="0">
                <a:noAutofit/>
              </a:bodyPr>
              <a:lstStyle/>
              <a:p>
                <a:pPr marL="457200" indent="-457200" algn="ctr" fontAlgn="base">
                  <a:spcBef>
                    <a:spcPct val="50000"/>
                  </a:spcBef>
                  <a:spcAft>
                    <a:spcPct val="0"/>
                  </a:spcAft>
                  <a:buClr>
                    <a:srgbClr val="000000"/>
                  </a:buClr>
                  <a:defRPr/>
                </a:pPr>
                <a:r>
                  <a:rPr lang="zh-CN" altLang="en-US" sz="2200" b="1" kern="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rPr>
                  <a:t>二、</a:t>
                </a:r>
                <a:r>
                  <a:rPr lang="en-US" altLang="zh-CN" sz="2200" b="1" kern="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rPr>
                  <a:t>MD</a:t>
                </a:r>
                <a:r>
                  <a:rPr lang="zh-CN" altLang="en-US" sz="2200" b="1" kern="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rPr>
                  <a:t>诊断要素与评估</a:t>
                </a:r>
              </a:p>
            </p:txBody>
          </p:sp>
        </p:grpSp>
        <p:grpSp>
          <p:nvGrpSpPr>
            <p:cNvPr id="21" name="组合 20">
              <a:extLst>
                <a:ext uri="{FF2B5EF4-FFF2-40B4-BE49-F238E27FC236}">
                  <a16:creationId xmlns:a16="http://schemas.microsoft.com/office/drawing/2014/main" id="{85B04C34-3FD6-DED9-4A29-CB70A79DFDB1}"/>
                </a:ext>
              </a:extLst>
            </p:cNvPr>
            <p:cNvGrpSpPr/>
            <p:nvPr/>
          </p:nvGrpSpPr>
          <p:grpSpPr>
            <a:xfrm>
              <a:off x="2363279" y="4540604"/>
              <a:ext cx="6749348" cy="1002760"/>
              <a:chOff x="1263349" y="2204864"/>
              <a:chExt cx="6749348" cy="1002760"/>
            </a:xfrm>
          </p:grpSpPr>
          <p:sp>
            <p:nvSpPr>
              <p:cNvPr id="22" name="矩形 21">
                <a:extLst>
                  <a:ext uri="{FF2B5EF4-FFF2-40B4-BE49-F238E27FC236}">
                    <a16:creationId xmlns:a16="http://schemas.microsoft.com/office/drawing/2014/main" id="{0A011B2F-F664-D2ED-66E8-85613831A09C}"/>
                  </a:ext>
                </a:extLst>
              </p:cNvPr>
              <p:cNvSpPr/>
              <p:nvPr/>
            </p:nvSpPr>
            <p:spPr>
              <a:xfrm>
                <a:off x="1748002" y="2480630"/>
                <a:ext cx="6264695" cy="726994"/>
              </a:xfrm>
              <a:prstGeom prst="rect">
                <a:avLst/>
              </a:prstGeom>
              <a:solidFill>
                <a:schemeClr val="bg1">
                  <a:alpha val="90000"/>
                </a:schemeClr>
              </a:solidFill>
              <a:ln w="25400" cap="flat" cmpd="sng" algn="ctr">
                <a:solidFill>
                  <a:srgbClr val="A6A6A6"/>
                </a:solidFill>
                <a:prstDash val="solid"/>
              </a:ln>
              <a:effectLst/>
            </p:spPr>
            <p:txBody>
              <a:bodyPr/>
              <a:lstStyle/>
              <a:p>
                <a:pPr defTabSz="457200"/>
                <a:endParaRPr lang="zh-CN" altLang="en-US">
                  <a:solidFill>
                    <a:prstClr val="black"/>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任意形状 7">
                <a:extLst>
                  <a:ext uri="{FF2B5EF4-FFF2-40B4-BE49-F238E27FC236}">
                    <a16:creationId xmlns:a16="http://schemas.microsoft.com/office/drawing/2014/main" id="{E0F6696B-CD6C-C058-FA06-A44AADF8B2DE}"/>
                  </a:ext>
                </a:extLst>
              </p:cNvPr>
              <p:cNvSpPr/>
              <p:nvPr/>
            </p:nvSpPr>
            <p:spPr>
              <a:xfrm>
                <a:off x="1263349" y="2204864"/>
                <a:ext cx="6453514" cy="772000"/>
              </a:xfrm>
              <a:custGeom>
                <a:avLst/>
                <a:gdLst>
                  <a:gd name="connsiteX0" fmla="*/ 0 w 4925335"/>
                  <a:gd name="connsiteY0" fmla="*/ 128669 h 772000"/>
                  <a:gd name="connsiteX1" fmla="*/ 128669 w 4925335"/>
                  <a:gd name="connsiteY1" fmla="*/ 0 h 772000"/>
                  <a:gd name="connsiteX2" fmla="*/ 4796666 w 4925335"/>
                  <a:gd name="connsiteY2" fmla="*/ 0 h 772000"/>
                  <a:gd name="connsiteX3" fmla="*/ 4925335 w 4925335"/>
                  <a:gd name="connsiteY3" fmla="*/ 128669 h 772000"/>
                  <a:gd name="connsiteX4" fmla="*/ 4925335 w 4925335"/>
                  <a:gd name="connsiteY4" fmla="*/ 643331 h 772000"/>
                  <a:gd name="connsiteX5" fmla="*/ 4796666 w 4925335"/>
                  <a:gd name="connsiteY5" fmla="*/ 772000 h 772000"/>
                  <a:gd name="connsiteX6" fmla="*/ 128669 w 4925335"/>
                  <a:gd name="connsiteY6" fmla="*/ 772000 h 772000"/>
                  <a:gd name="connsiteX7" fmla="*/ 0 w 4925335"/>
                  <a:gd name="connsiteY7" fmla="*/ 643331 h 772000"/>
                  <a:gd name="connsiteX8" fmla="*/ 0 w 4925335"/>
                  <a:gd name="connsiteY8" fmla="*/ 128669 h 77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925335" h="772000">
                    <a:moveTo>
                      <a:pt x="0" y="128669"/>
                    </a:moveTo>
                    <a:cubicBezTo>
                      <a:pt x="0" y="57607"/>
                      <a:pt x="57607" y="0"/>
                      <a:pt x="128669" y="0"/>
                    </a:cubicBezTo>
                    <a:lnTo>
                      <a:pt x="4796666" y="0"/>
                    </a:lnTo>
                    <a:cubicBezTo>
                      <a:pt x="4867728" y="0"/>
                      <a:pt x="4925335" y="57607"/>
                      <a:pt x="4925335" y="128669"/>
                    </a:cubicBezTo>
                    <a:lnTo>
                      <a:pt x="4925335" y="643331"/>
                    </a:lnTo>
                    <a:cubicBezTo>
                      <a:pt x="4925335" y="714393"/>
                      <a:pt x="4867728" y="772000"/>
                      <a:pt x="4796666" y="772000"/>
                    </a:cubicBezTo>
                    <a:lnTo>
                      <a:pt x="128669" y="772000"/>
                    </a:lnTo>
                    <a:cubicBezTo>
                      <a:pt x="57607" y="772000"/>
                      <a:pt x="0" y="714393"/>
                      <a:pt x="0" y="643331"/>
                    </a:cubicBezTo>
                    <a:lnTo>
                      <a:pt x="0" y="128669"/>
                    </a:lnTo>
                    <a:close/>
                  </a:path>
                </a:pathLst>
              </a:custGeom>
              <a:solidFill>
                <a:srgbClr val="A6A6A6"/>
              </a:solidFill>
              <a:ln w="25400" cap="flat" cmpd="sng" algn="ctr">
                <a:solidFill>
                  <a:srgbClr val="FFFFFF">
                    <a:hueOff val="0"/>
                    <a:satOff val="0"/>
                    <a:lumOff val="0"/>
                    <a:alphaOff val="0"/>
                  </a:srgbClr>
                </a:solidFill>
                <a:prstDash val="solid"/>
              </a:ln>
              <a:effectLst/>
            </p:spPr>
            <p:txBody>
              <a:bodyPr spcFirstLastPara="0" vert="horz" wrap="square" lIns="203439" tIns="37686" rIns="203439" bIns="37686" numCol="1" spcCol="1270" anchor="ctr" anchorCtr="0">
                <a:noAutofit/>
              </a:bodyPr>
              <a:lstStyle/>
              <a:p>
                <a:pPr marL="457200" indent="-457200" algn="ctr" fontAlgn="base">
                  <a:spcBef>
                    <a:spcPct val="50000"/>
                  </a:spcBef>
                  <a:spcAft>
                    <a:spcPct val="0"/>
                  </a:spcAft>
                  <a:buClr>
                    <a:srgbClr val="000000"/>
                  </a:buClr>
                  <a:defRPr/>
                </a:pPr>
                <a:r>
                  <a:rPr lang="zh-CN" altLang="en-US" sz="2200" b="1" kern="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rPr>
                  <a:t>三、</a:t>
                </a:r>
                <a:r>
                  <a:rPr lang="en-US" altLang="zh-CN" sz="2200" b="1" kern="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rPr>
                  <a:t>MD</a:t>
                </a:r>
                <a:r>
                  <a:rPr lang="zh-CN" altLang="en-US" sz="2200" b="1" kern="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rPr>
                  <a:t>鉴别诊断与治疗</a:t>
                </a:r>
              </a:p>
            </p:txBody>
          </p:sp>
        </p:grpSp>
      </p:grpSp>
      <p:grpSp>
        <p:nvGrpSpPr>
          <p:cNvPr id="28" name="组合 27">
            <a:extLst>
              <a:ext uri="{FF2B5EF4-FFF2-40B4-BE49-F238E27FC236}">
                <a16:creationId xmlns:a16="http://schemas.microsoft.com/office/drawing/2014/main" id="{404B0C60-1539-54B9-4362-C469E6057F25}"/>
              </a:ext>
            </a:extLst>
          </p:cNvPr>
          <p:cNvGrpSpPr/>
          <p:nvPr/>
        </p:nvGrpSpPr>
        <p:grpSpPr>
          <a:xfrm>
            <a:off x="9197105" y="1161268"/>
            <a:ext cx="1555511" cy="4511931"/>
            <a:chOff x="9197105" y="1161268"/>
            <a:chExt cx="1555511" cy="4511931"/>
          </a:xfrm>
        </p:grpSpPr>
        <p:grpSp>
          <p:nvGrpSpPr>
            <p:cNvPr id="29" name="组合 28">
              <a:extLst>
                <a:ext uri="{FF2B5EF4-FFF2-40B4-BE49-F238E27FC236}">
                  <a16:creationId xmlns:a16="http://schemas.microsoft.com/office/drawing/2014/main" id="{9B1BD112-F306-FA56-0340-C5B37E6FD0F2}"/>
                </a:ext>
              </a:extLst>
            </p:cNvPr>
            <p:cNvGrpSpPr/>
            <p:nvPr/>
          </p:nvGrpSpPr>
          <p:grpSpPr>
            <a:xfrm>
              <a:off x="9376225" y="1161268"/>
              <a:ext cx="1376391" cy="1692700"/>
              <a:chOff x="9376225" y="1161268"/>
              <a:chExt cx="1376391" cy="1692700"/>
            </a:xfrm>
          </p:grpSpPr>
          <p:sp>
            <p:nvSpPr>
              <p:cNvPr id="31" name="矩形: 圆角 30">
                <a:extLst>
                  <a:ext uri="{FF2B5EF4-FFF2-40B4-BE49-F238E27FC236}">
                    <a16:creationId xmlns:a16="http://schemas.microsoft.com/office/drawing/2014/main" id="{CCEBD5C2-F348-154C-590D-9D3703BD1E39}"/>
                  </a:ext>
                </a:extLst>
              </p:cNvPr>
              <p:cNvSpPr/>
              <p:nvPr/>
            </p:nvSpPr>
            <p:spPr>
              <a:xfrm>
                <a:off x="9376225" y="1161268"/>
                <a:ext cx="1080000" cy="1080000"/>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5400" kern="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目</a:t>
                </a:r>
              </a:p>
            </p:txBody>
          </p:sp>
          <p:sp>
            <p:nvSpPr>
              <p:cNvPr id="32" name="矩形: 圆角 31">
                <a:extLst>
                  <a:ext uri="{FF2B5EF4-FFF2-40B4-BE49-F238E27FC236}">
                    <a16:creationId xmlns:a16="http://schemas.microsoft.com/office/drawing/2014/main" id="{09C1F119-8B66-80C5-7169-12BDACC82238}"/>
                  </a:ext>
                </a:extLst>
              </p:cNvPr>
              <p:cNvSpPr/>
              <p:nvPr/>
            </p:nvSpPr>
            <p:spPr>
              <a:xfrm>
                <a:off x="9996616" y="2097968"/>
                <a:ext cx="756000" cy="756000"/>
              </a:xfrm>
              <a:prstGeom prst="roundRect">
                <a:avLst/>
              </a:prstGeom>
              <a:solidFill>
                <a:schemeClr val="bg1"/>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3600" b="1" kern="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录</a:t>
                </a:r>
              </a:p>
            </p:txBody>
          </p:sp>
        </p:grpSp>
        <p:sp>
          <p:nvSpPr>
            <p:cNvPr id="30" name="文本框 29">
              <a:extLst>
                <a:ext uri="{FF2B5EF4-FFF2-40B4-BE49-F238E27FC236}">
                  <a16:creationId xmlns:a16="http://schemas.microsoft.com/office/drawing/2014/main" id="{5A1F245D-EFF9-5BA0-BF85-2451C147D58E}"/>
                </a:ext>
              </a:extLst>
            </p:cNvPr>
            <p:cNvSpPr txBox="1"/>
            <p:nvPr>
              <p:custDataLst>
                <p:tags r:id="rId1"/>
              </p:custDataLst>
            </p:nvPr>
          </p:nvSpPr>
          <p:spPr>
            <a:xfrm>
              <a:off x="9197105" y="2543175"/>
              <a:ext cx="861774" cy="3130024"/>
            </a:xfrm>
            <a:prstGeom prst="rect">
              <a:avLst/>
            </a:prstGeom>
            <a:noFill/>
          </p:spPr>
          <p:txBody>
            <a:bodyPr vert="eaVert" wrap="none">
              <a:spAutoFit/>
            </a:bodyPr>
            <a:lstStyle/>
            <a:p>
              <a:pPr>
                <a:defRPr/>
              </a:pPr>
              <a:r>
                <a:rPr lang="en-US" altLang="zh-CN" sz="4400" kern="0" dirty="0">
                  <a:solidFill>
                    <a:srgbClr val="D9D9D9"/>
                  </a:solidFill>
                  <a:latin typeface="微软雅黑" panose="020B0503020204020204" pitchFamily="34" charset="-122"/>
                  <a:ea typeface="微软雅黑" panose="020B0503020204020204" pitchFamily="34" charset="-122"/>
                  <a:sym typeface="微软雅黑" panose="020B0503020204020204" pitchFamily="34" charset="-122"/>
                </a:rPr>
                <a:t>CONT</a:t>
              </a:r>
              <a:r>
                <a:rPr lang="en-US" altLang="zh-CN" sz="4400" kern="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ENTS</a:t>
              </a:r>
              <a:endParaRPr lang="zh-CN" altLang="en-US" sz="4400" kern="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Tree>
    <p:extLst>
      <p:ext uri="{BB962C8B-B14F-4D97-AF65-F5344CB8AC3E}">
        <p14:creationId xmlns:p14="http://schemas.microsoft.com/office/powerpoint/2010/main" val="73080789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a:extLst>
              <a:ext uri="{FF2B5EF4-FFF2-40B4-BE49-F238E27FC236}">
                <a16:creationId xmlns:a16="http://schemas.microsoft.com/office/drawing/2014/main" id="{41257B75-8105-C220-ECC3-16019A7D32F4}"/>
              </a:ext>
            </a:extLst>
          </p:cNvPr>
          <p:cNvSpPr/>
          <p:nvPr/>
        </p:nvSpPr>
        <p:spPr>
          <a:xfrm>
            <a:off x="100968" y="193099"/>
            <a:ext cx="10236212" cy="709704"/>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 name="标题 1">
            <a:extLst>
              <a:ext uri="{FF2B5EF4-FFF2-40B4-BE49-F238E27FC236}">
                <a16:creationId xmlns:a16="http://schemas.microsoft.com/office/drawing/2014/main" id="{89BD1115-E203-9836-6979-E428271E3D95}"/>
              </a:ext>
            </a:extLst>
          </p:cNvPr>
          <p:cNvSpPr>
            <a:spLocks noGrp="1"/>
          </p:cNvSpPr>
          <p:nvPr>
            <p:ph type="title"/>
          </p:nvPr>
        </p:nvSpPr>
        <p:spPr/>
        <p:txBody>
          <a:bodyPr/>
          <a:lstStyle/>
          <a:p>
            <a:r>
              <a:rPr lang="zh-CN" altLang="zh-CN" dirty="0">
                <a:solidFill>
                  <a:schemeClr val="bg1"/>
                </a:solidFill>
                <a:sym typeface="微软雅黑" panose="020B0503020204020204" pitchFamily="34" charset="-122"/>
              </a:rPr>
              <a:t>临床诊断：按照听力损失程度进行临床分期</a:t>
            </a:r>
            <a:endParaRPr lang="zh-CN" altLang="en-US" dirty="0">
              <a:solidFill>
                <a:schemeClr val="bg1"/>
              </a:solidFill>
              <a:sym typeface="微软雅黑" panose="020B0503020204020204" pitchFamily="34" charset="-122"/>
            </a:endParaRPr>
          </a:p>
        </p:txBody>
      </p:sp>
      <p:sp>
        <p:nvSpPr>
          <p:cNvPr id="4" name="内容占位符 3">
            <a:extLst>
              <a:ext uri="{FF2B5EF4-FFF2-40B4-BE49-F238E27FC236}">
                <a16:creationId xmlns:a16="http://schemas.microsoft.com/office/drawing/2014/main" id="{F1804057-7C6B-90C5-CD39-B28BB0C0356B}"/>
              </a:ext>
            </a:extLst>
          </p:cNvPr>
          <p:cNvSpPr>
            <a:spLocks noGrp="1"/>
          </p:cNvSpPr>
          <p:nvPr>
            <p:ph sz="quarter" idx="14"/>
          </p:nvPr>
        </p:nvSpPr>
        <p:spPr/>
        <p:txBody>
          <a:bodyPr/>
          <a:lstStyle/>
          <a:p>
            <a:r>
              <a:rPr lang="zh-CN" altLang="en-US" dirty="0">
                <a:sym typeface="微软雅黑" panose="020B0503020204020204" pitchFamily="34" charset="-122"/>
              </a:rPr>
              <a:t>中华耳鼻咽喉头颈外科杂志编辑委员会</a:t>
            </a:r>
            <a:r>
              <a:rPr lang="en-US" altLang="zh-CN" dirty="0">
                <a:sym typeface="微软雅黑" panose="020B0503020204020204" pitchFamily="34" charset="-122"/>
              </a:rPr>
              <a:t>, </a:t>
            </a:r>
            <a:r>
              <a:rPr lang="zh-CN" altLang="en-US" dirty="0">
                <a:sym typeface="微软雅黑" panose="020B0503020204020204" pitchFamily="34" charset="-122"/>
              </a:rPr>
              <a:t>中华医学会耳鼻咽喉头颈外科学分会</a:t>
            </a:r>
            <a:r>
              <a:rPr lang="en-US" altLang="zh-CN" dirty="0">
                <a:sym typeface="微软雅黑" panose="020B0503020204020204" pitchFamily="34" charset="-122"/>
              </a:rPr>
              <a:t>. </a:t>
            </a:r>
            <a:r>
              <a:rPr lang="zh-CN" altLang="en-US" dirty="0">
                <a:sym typeface="微软雅黑" panose="020B0503020204020204" pitchFamily="34" charset="-122"/>
              </a:rPr>
              <a:t>梅尼埃病诊断和治疗指南</a:t>
            </a:r>
            <a:r>
              <a:rPr lang="en-US" altLang="zh-CN" dirty="0">
                <a:sym typeface="微软雅黑" panose="020B0503020204020204" pitchFamily="34" charset="-122"/>
              </a:rPr>
              <a:t>(2017). </a:t>
            </a:r>
            <a:r>
              <a:rPr lang="zh-CN" altLang="en-US" dirty="0">
                <a:sym typeface="微软雅黑" panose="020B0503020204020204" pitchFamily="34" charset="-122"/>
              </a:rPr>
              <a:t>中华耳鼻咽喉头颈外科杂志</a:t>
            </a:r>
            <a:r>
              <a:rPr lang="en-US" altLang="zh-CN" dirty="0">
                <a:sym typeface="微软雅黑" panose="020B0503020204020204" pitchFamily="34" charset="-122"/>
              </a:rPr>
              <a:t>,2017,52(03):167-172. </a:t>
            </a:r>
          </a:p>
        </p:txBody>
      </p:sp>
      <p:grpSp>
        <p:nvGrpSpPr>
          <p:cNvPr id="64" name="组合 63">
            <a:extLst>
              <a:ext uri="{FF2B5EF4-FFF2-40B4-BE49-F238E27FC236}">
                <a16:creationId xmlns:a16="http://schemas.microsoft.com/office/drawing/2014/main" id="{E52FD531-BA9D-6985-FFEE-306AAA7EEF81}"/>
              </a:ext>
            </a:extLst>
          </p:cNvPr>
          <p:cNvGrpSpPr/>
          <p:nvPr/>
        </p:nvGrpSpPr>
        <p:grpSpPr>
          <a:xfrm>
            <a:off x="838200" y="2243047"/>
            <a:ext cx="10515139" cy="3381348"/>
            <a:chOff x="837738" y="2351907"/>
            <a:chExt cx="10515139" cy="3381348"/>
          </a:xfrm>
        </p:grpSpPr>
        <p:sp>
          <p:nvSpPr>
            <p:cNvPr id="43" name="Oval 3_1">
              <a:extLst>
                <a:ext uri="{FF2B5EF4-FFF2-40B4-BE49-F238E27FC236}">
                  <a16:creationId xmlns:a16="http://schemas.microsoft.com/office/drawing/2014/main" id="{FED69462-D3CE-7FC3-3593-91980D405E1A}"/>
                </a:ext>
              </a:extLst>
            </p:cNvPr>
            <p:cNvSpPr>
              <a:spLocks/>
            </p:cNvSpPr>
            <p:nvPr/>
          </p:nvSpPr>
          <p:spPr>
            <a:xfrm rot="21006304">
              <a:off x="837738" y="3153500"/>
              <a:ext cx="10515139" cy="444428"/>
            </a:xfrm>
            <a:custGeom>
              <a:avLst/>
              <a:gdLst>
                <a:gd name="connsiteX0" fmla="*/ 11909985 w 13165539"/>
                <a:gd name="connsiteY0" fmla="*/ 1503614 h 1894387"/>
                <a:gd name="connsiteX1" fmla="*/ 6603290 w 13165539"/>
                <a:gd name="connsiteY1" fmla="*/ 1894382 h 1894387"/>
                <a:gd name="connsiteX2" fmla="*/ 2001560 w 13165539"/>
                <a:gd name="connsiteY2" fmla="*/ 1627373 h 1894387"/>
                <a:gd name="connsiteX3" fmla="*/ 6582770 w 13165539"/>
                <a:gd name="connsiteY3" fmla="*/ 947194 h 1894387"/>
                <a:gd name="connsiteX4" fmla="*/ 11909985 w 13165539"/>
                <a:gd name="connsiteY4" fmla="*/ 1503614 h 1894387"/>
                <a:gd name="connsiteX0" fmla="*/ 11909985 w 13165539"/>
                <a:gd name="connsiteY0" fmla="*/ 1503614 h 1894387"/>
                <a:gd name="connsiteX1" fmla="*/ 6603290 w 13165539"/>
                <a:gd name="connsiteY1" fmla="*/ 1894382 h 1894387"/>
                <a:gd name="connsiteX2" fmla="*/ 2001560 w 13165539"/>
                <a:gd name="connsiteY2" fmla="*/ 1627373 h 1894387"/>
                <a:gd name="connsiteX0" fmla="*/ 10871599 w 10871599"/>
                <a:gd name="connsiteY0" fmla="*/ 2337686 h 2728458"/>
                <a:gd name="connsiteX1" fmla="*/ 5564904 w 10871599"/>
                <a:gd name="connsiteY1" fmla="*/ 2728454 h 2728458"/>
                <a:gd name="connsiteX2" fmla="*/ 963174 w 10871599"/>
                <a:gd name="connsiteY2" fmla="*/ 2461445 h 2728458"/>
                <a:gd name="connsiteX3" fmla="*/ 5544384 w 10871599"/>
                <a:gd name="connsiteY3" fmla="*/ 1781266 h 2728458"/>
                <a:gd name="connsiteX4" fmla="*/ 10871599 w 10871599"/>
                <a:gd name="connsiteY4" fmla="*/ 2337686 h 2728458"/>
                <a:gd name="connsiteX0" fmla="*/ 10871599 w 10871599"/>
                <a:gd name="connsiteY0" fmla="*/ 2337686 h 2728458"/>
                <a:gd name="connsiteX1" fmla="*/ 5564904 w 10871599"/>
                <a:gd name="connsiteY1" fmla="*/ 2728454 h 2728458"/>
                <a:gd name="connsiteX2" fmla="*/ 963174 w 10871599"/>
                <a:gd name="connsiteY2" fmla="*/ 2461445 h 2728458"/>
                <a:gd name="connsiteX3" fmla="*/ 0 w 10871599"/>
                <a:gd name="connsiteY3" fmla="*/ 0 h 2728458"/>
                <a:gd name="connsiteX0" fmla="*/ 9908425 w 9908425"/>
                <a:gd name="connsiteY0" fmla="*/ 556420 h 947192"/>
                <a:gd name="connsiteX1" fmla="*/ 4601730 w 9908425"/>
                <a:gd name="connsiteY1" fmla="*/ 947188 h 947192"/>
                <a:gd name="connsiteX2" fmla="*/ 0 w 9908425"/>
                <a:gd name="connsiteY2" fmla="*/ 680179 h 947192"/>
                <a:gd name="connsiteX3" fmla="*/ 4581210 w 9908425"/>
                <a:gd name="connsiteY3" fmla="*/ 0 h 947192"/>
                <a:gd name="connsiteX4" fmla="*/ 9908425 w 9908425"/>
                <a:gd name="connsiteY4" fmla="*/ 556420 h 947192"/>
                <a:gd name="connsiteX0" fmla="*/ 9908425 w 9908425"/>
                <a:gd name="connsiteY0" fmla="*/ 556420 h 947192"/>
                <a:gd name="connsiteX1" fmla="*/ 4601730 w 9908425"/>
                <a:gd name="connsiteY1" fmla="*/ 947188 h 947192"/>
                <a:gd name="connsiteX2" fmla="*/ 0 w 9908425"/>
                <a:gd name="connsiteY2" fmla="*/ 680179 h 947192"/>
              </a:gdLst>
              <a:ahLst/>
              <a:cxnLst>
                <a:cxn ang="0">
                  <a:pos x="connsiteX0" y="connsiteY0"/>
                </a:cxn>
                <a:cxn ang="0">
                  <a:pos x="connsiteX1" y="connsiteY1"/>
                </a:cxn>
                <a:cxn ang="0">
                  <a:pos x="connsiteX2" y="connsiteY2"/>
                </a:cxn>
              </a:cxnLst>
              <a:rect l="l" t="t" r="r" b="b"/>
              <a:pathLst>
                <a:path w="9908425" h="391538">
                  <a:moveTo>
                    <a:pt x="9908425" y="0"/>
                  </a:moveTo>
                  <a:cubicBezTo>
                    <a:pt x="8674252" y="244643"/>
                    <a:pt x="6702650" y="389826"/>
                    <a:pt x="4601730" y="390768"/>
                  </a:cubicBezTo>
                  <a:cubicBezTo>
                    <a:pt x="2884497" y="391538"/>
                    <a:pt x="1233152" y="295721"/>
                    <a:pt x="0" y="123759"/>
                  </a:cubicBezTo>
                </a:path>
              </a:pathLst>
            </a:custGeom>
            <a:noFill/>
            <a:ln w="101600" cap="rnd">
              <a:solidFill>
                <a:schemeClr val="accent1"/>
              </a:solidFill>
              <a:prstDash val="solid"/>
              <a:round/>
              <a:headEnd type="triangle"/>
              <a:tailEnd type="oval" w="sm" len="sm"/>
            </a:ln>
            <a:effectLst>
              <a:outerShdw blurRad="254000" dist="127000" algn="ctr"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en-US" altLang="zh-CN"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44" name="组合 43">
              <a:extLst>
                <a:ext uri="{FF2B5EF4-FFF2-40B4-BE49-F238E27FC236}">
                  <a16:creationId xmlns:a16="http://schemas.microsoft.com/office/drawing/2014/main" id="{90CF3364-8355-4BD9-566A-8700B560CCEC}"/>
                </a:ext>
              </a:extLst>
            </p:cNvPr>
            <p:cNvGrpSpPr/>
            <p:nvPr/>
          </p:nvGrpSpPr>
          <p:grpSpPr>
            <a:xfrm>
              <a:off x="852583" y="3744815"/>
              <a:ext cx="2361552" cy="1988440"/>
              <a:chOff x="852583" y="3744815"/>
              <a:chExt cx="2361552" cy="1988440"/>
            </a:xfrm>
          </p:grpSpPr>
          <p:sp>
            <p:nvSpPr>
              <p:cNvPr id="45" name="ComponentBackground1">
                <a:extLst>
                  <a:ext uri="{FF2B5EF4-FFF2-40B4-BE49-F238E27FC236}">
                    <a16:creationId xmlns:a16="http://schemas.microsoft.com/office/drawing/2014/main" id="{150DCCA9-A07A-BDA7-80C9-6DC6E28B06DA}"/>
                  </a:ext>
                </a:extLst>
              </p:cNvPr>
              <p:cNvSpPr>
                <a:spLocks/>
              </p:cNvSpPr>
              <p:nvPr/>
            </p:nvSpPr>
            <p:spPr>
              <a:xfrm flipH="1">
                <a:off x="852583" y="4685801"/>
                <a:ext cx="2361552" cy="1047454"/>
              </a:xfrm>
              <a:prstGeom prst="round2SameRect">
                <a:avLst>
                  <a:gd name="adj1" fmla="val 0"/>
                  <a:gd name="adj2" fmla="val 0"/>
                </a:avLst>
              </a:prstGeom>
              <a:gradFill flip="none" rotWithShape="1">
                <a:gsLst>
                  <a:gs pos="24000">
                    <a:schemeClr val="bg1"/>
                  </a:gs>
                  <a:gs pos="100000">
                    <a:schemeClr val="bg1">
                      <a:alpha val="62000"/>
                    </a:schemeClr>
                  </a:gs>
                </a:gsLst>
                <a:lin ang="5400000" scaled="1"/>
                <a:tileRect/>
              </a:gradFill>
              <a:ln w="12700">
                <a:gradFill flip="none" rotWithShape="1">
                  <a:gsLst>
                    <a:gs pos="0">
                      <a:schemeClr val="accent1">
                        <a:alpha val="0"/>
                      </a:schemeClr>
                    </a:gs>
                    <a:gs pos="100000">
                      <a:schemeClr val="accent1">
                        <a:alpha val="24000"/>
                      </a:schemeClr>
                    </a:gs>
                  </a:gsLst>
                  <a:lin ang="16200000" scaled="1"/>
                  <a:tileRect/>
                </a:gradFill>
              </a:ln>
              <a:effectLst>
                <a:outerShdw blurRad="533400" dist="50800" dir="5400000" algn="ctr" rotWithShape="0">
                  <a:schemeClr val="accent1">
                    <a:alpha val="1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6" name="Bullet1">
                <a:extLst>
                  <a:ext uri="{FF2B5EF4-FFF2-40B4-BE49-F238E27FC236}">
                    <a16:creationId xmlns:a16="http://schemas.microsoft.com/office/drawing/2014/main" id="{69BDDBB7-5B2D-3BDE-3564-B74C2D4D1545}"/>
                  </a:ext>
                </a:extLst>
              </p:cNvPr>
              <p:cNvSpPr txBox="1"/>
              <p:nvPr/>
            </p:nvSpPr>
            <p:spPr>
              <a:xfrm>
                <a:off x="966419" y="4685801"/>
                <a:ext cx="2133880" cy="942855"/>
              </a:xfrm>
              <a:prstGeom prst="rect">
                <a:avLst/>
              </a:prstGeom>
              <a:noFill/>
              <a:ln>
                <a:noFill/>
              </a:ln>
            </p:spPr>
            <p:txBody>
              <a:bodyPr wrap="square" lIns="91440" tIns="45720" rIns="91440" bIns="45720" anchor="ctr" anchorCtr="0">
                <a:normAutofit/>
              </a:bodyPr>
              <a:lstStyle/>
              <a:p>
                <a:pPr marL="0" marR="0" lvl="0" indent="0" algn="ctr" defTabSz="913765" rtl="0" eaLnBrk="1" fontAlgn="auto" latinLnBrk="0" hangingPunct="1">
                  <a:lnSpc>
                    <a:spcPct val="120000"/>
                  </a:lnSpc>
                  <a:spcBef>
                    <a:spcPts val="0"/>
                  </a:spcBef>
                  <a:spcAft>
                    <a:spcPts val="0"/>
                  </a:spcAft>
                  <a:buClrTx/>
                  <a:buSzPct val="25000"/>
                  <a:buFontTx/>
                  <a:buNone/>
                  <a:defRPr/>
                </a:pPr>
                <a:r>
                  <a:rPr kumimoji="0" lang="zh-CN" altLang="en-US" sz="16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平均听阈</a:t>
                </a:r>
                <a:endParaRPr kumimoji="0" lang="en-US" altLang="zh-CN" sz="16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a:p>
                <a:pPr marL="0" marR="0" lvl="0" indent="0" algn="ctr" defTabSz="913765" rtl="0" eaLnBrk="1" fontAlgn="auto" latinLnBrk="0" hangingPunct="1">
                  <a:lnSpc>
                    <a:spcPct val="120000"/>
                  </a:lnSpc>
                  <a:spcBef>
                    <a:spcPts val="0"/>
                  </a:spcBef>
                  <a:spcAft>
                    <a:spcPts val="0"/>
                  </a:spcAft>
                  <a:buClrTx/>
                  <a:buSzPct val="25000"/>
                  <a:buFontTx/>
                  <a:buNone/>
                  <a:defRPr/>
                </a:pPr>
                <a:r>
                  <a:rPr kumimoji="0" lang="zh-CN" altLang="en-US" sz="160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a:t>
                </a:r>
                <a:r>
                  <a:rPr kumimoji="0" lang="en-US" altLang="zh-CN" sz="160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25 </a:t>
                </a:r>
                <a:r>
                  <a:rPr kumimoji="0" lang="de-DE" sz="160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dBHL</a:t>
                </a:r>
              </a:p>
            </p:txBody>
          </p:sp>
          <p:sp>
            <p:nvSpPr>
              <p:cNvPr id="47" name="Shape1">
                <a:extLst>
                  <a:ext uri="{FF2B5EF4-FFF2-40B4-BE49-F238E27FC236}">
                    <a16:creationId xmlns:a16="http://schemas.microsoft.com/office/drawing/2014/main" id="{792427E6-788A-EB0D-8B45-3F7F1F81546A}"/>
                  </a:ext>
                </a:extLst>
              </p:cNvPr>
              <p:cNvSpPr/>
              <p:nvPr/>
            </p:nvSpPr>
            <p:spPr>
              <a:xfrm>
                <a:off x="852583" y="5602095"/>
                <a:ext cx="2361552" cy="131160"/>
              </a:xfrm>
              <a:prstGeom prst="rect">
                <a:avLst/>
              </a:prstGeom>
              <a:gradFill flip="none" rotWithShape="1">
                <a:gsLst>
                  <a:gs pos="0">
                    <a:srgbClr val="70AD47"/>
                  </a:gs>
                  <a:gs pos="76000">
                    <a:schemeClr val="accent1"/>
                  </a:gs>
                </a:gsLst>
                <a:lin ang="18900000" scaled="1"/>
                <a:tileRect/>
              </a:gradFill>
              <a:ln w="38100">
                <a:noFill/>
              </a:ln>
              <a:effectLst>
                <a:outerShdw blurRad="127000" dist="63500" dir="2700000" algn="tl" rotWithShape="0">
                  <a:schemeClr val="accent1">
                    <a:alpha val="1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none" lIns="216000" tIns="45720" rIns="91440" bIns="45720" rtlCol="0" anchor="ctr"/>
              <a:lstStyle/>
              <a:p>
                <a:pPr algn="ctr"/>
                <a:endParaRPr lang="zh-CN" altLang="en-US" sz="2000" b="1" dirty="0">
                  <a:solidFill>
                    <a:srgbClr val="FFFFFF"/>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48" name="Number1">
                <a:extLst>
                  <a:ext uri="{FF2B5EF4-FFF2-40B4-BE49-F238E27FC236}">
                    <a16:creationId xmlns:a16="http://schemas.microsoft.com/office/drawing/2014/main" id="{F21DC7B2-79B8-A6F0-9768-CEF6CECAD2CC}"/>
                  </a:ext>
                </a:extLst>
              </p:cNvPr>
              <p:cNvSpPr/>
              <p:nvPr/>
            </p:nvSpPr>
            <p:spPr>
              <a:xfrm>
                <a:off x="1673359" y="3744815"/>
                <a:ext cx="720000" cy="720000"/>
              </a:xfrm>
              <a:prstGeom prst="ellipse">
                <a:avLst/>
              </a:prstGeom>
              <a:gradFill flip="none" rotWithShape="1">
                <a:gsLst>
                  <a:gs pos="0">
                    <a:srgbClr val="70AD47"/>
                  </a:gs>
                  <a:gs pos="75000">
                    <a:schemeClr val="accent1"/>
                  </a:gs>
                </a:gsLst>
                <a:lin ang="2700000" scaled="1"/>
                <a:tileRect/>
              </a:gradFill>
              <a:ln w="12700">
                <a:noFill/>
              </a:ln>
              <a:effectLst>
                <a:outerShdw blurRad="127000" dist="63500" dir="2700000" algn="tl" rotWithShape="0">
                  <a:schemeClr val="accent1">
                    <a:alpha val="1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sz="1600" b="1" dirty="0">
                    <a:solidFill>
                      <a:srgbClr val="FFFFFF"/>
                    </a:solidFill>
                    <a:latin typeface="微软雅黑" panose="020B0503020204020204" pitchFamily="34" charset="-122"/>
                    <a:ea typeface="微软雅黑" panose="020B0503020204020204" pitchFamily="34" charset="-122"/>
                    <a:cs typeface="+mn-ea"/>
                    <a:sym typeface="微软雅黑" panose="020B0503020204020204" pitchFamily="34" charset="-122"/>
                  </a:rPr>
                  <a:t>一期</a:t>
                </a:r>
                <a:endParaRPr lang="en-US" altLang="zh-CN" sz="1600" b="1" dirty="0">
                  <a:solidFill>
                    <a:srgbClr val="FFFFFF"/>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grpSp>
          <p:nvGrpSpPr>
            <p:cNvPr id="49" name="组合 48">
              <a:extLst>
                <a:ext uri="{FF2B5EF4-FFF2-40B4-BE49-F238E27FC236}">
                  <a16:creationId xmlns:a16="http://schemas.microsoft.com/office/drawing/2014/main" id="{FDCC3523-C607-AE4C-B93B-656A788D981D}"/>
                </a:ext>
              </a:extLst>
            </p:cNvPr>
            <p:cNvGrpSpPr/>
            <p:nvPr/>
          </p:nvGrpSpPr>
          <p:grpSpPr>
            <a:xfrm>
              <a:off x="3490644" y="3454452"/>
              <a:ext cx="2361552" cy="1988440"/>
              <a:chOff x="852583" y="3744815"/>
              <a:chExt cx="2361552" cy="1988440"/>
            </a:xfrm>
          </p:grpSpPr>
          <p:sp>
            <p:nvSpPr>
              <p:cNvPr id="50" name="ComponentBackground1">
                <a:extLst>
                  <a:ext uri="{FF2B5EF4-FFF2-40B4-BE49-F238E27FC236}">
                    <a16:creationId xmlns:a16="http://schemas.microsoft.com/office/drawing/2014/main" id="{970BD7CA-6816-5928-BCAE-7B4663A9260B}"/>
                  </a:ext>
                </a:extLst>
              </p:cNvPr>
              <p:cNvSpPr>
                <a:spLocks/>
              </p:cNvSpPr>
              <p:nvPr/>
            </p:nvSpPr>
            <p:spPr>
              <a:xfrm flipH="1">
                <a:off x="852583" y="4685801"/>
                <a:ext cx="2361552" cy="1047454"/>
              </a:xfrm>
              <a:prstGeom prst="round2SameRect">
                <a:avLst>
                  <a:gd name="adj1" fmla="val 0"/>
                  <a:gd name="adj2" fmla="val 0"/>
                </a:avLst>
              </a:prstGeom>
              <a:gradFill flip="none" rotWithShape="1">
                <a:gsLst>
                  <a:gs pos="24000">
                    <a:schemeClr val="bg1"/>
                  </a:gs>
                  <a:gs pos="100000">
                    <a:schemeClr val="bg1">
                      <a:alpha val="62000"/>
                    </a:schemeClr>
                  </a:gs>
                </a:gsLst>
                <a:lin ang="5400000" scaled="1"/>
                <a:tileRect/>
              </a:gradFill>
              <a:ln w="12700">
                <a:gradFill flip="none" rotWithShape="1">
                  <a:gsLst>
                    <a:gs pos="0">
                      <a:schemeClr val="accent1">
                        <a:alpha val="0"/>
                      </a:schemeClr>
                    </a:gs>
                    <a:gs pos="100000">
                      <a:schemeClr val="accent1">
                        <a:alpha val="24000"/>
                      </a:schemeClr>
                    </a:gs>
                  </a:gsLst>
                  <a:lin ang="16200000" scaled="1"/>
                  <a:tileRect/>
                </a:gradFill>
              </a:ln>
              <a:effectLst>
                <a:outerShdw blurRad="533400" dist="50800" dir="5400000" algn="ctr" rotWithShape="0">
                  <a:schemeClr val="accent1">
                    <a:alpha val="1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 name="Bullet1">
                <a:extLst>
                  <a:ext uri="{FF2B5EF4-FFF2-40B4-BE49-F238E27FC236}">
                    <a16:creationId xmlns:a16="http://schemas.microsoft.com/office/drawing/2014/main" id="{1FBDC7EC-F7E4-2022-356B-DFA991C38637}"/>
                  </a:ext>
                </a:extLst>
              </p:cNvPr>
              <p:cNvSpPr txBox="1"/>
              <p:nvPr/>
            </p:nvSpPr>
            <p:spPr>
              <a:xfrm>
                <a:off x="966419" y="4685801"/>
                <a:ext cx="2133880" cy="942855"/>
              </a:xfrm>
              <a:prstGeom prst="rect">
                <a:avLst/>
              </a:prstGeom>
              <a:noFill/>
              <a:ln>
                <a:noFill/>
              </a:ln>
            </p:spPr>
            <p:txBody>
              <a:bodyPr wrap="square" lIns="91440" tIns="45720" rIns="91440" bIns="45720" anchor="ctr" anchorCtr="0">
                <a:normAutofit/>
              </a:bodyPr>
              <a:lstStyle/>
              <a:p>
                <a:pPr marL="0" marR="0" lvl="0" indent="0" algn="ctr" defTabSz="913765" rtl="0" eaLnBrk="1" fontAlgn="auto" latinLnBrk="0" hangingPunct="1">
                  <a:lnSpc>
                    <a:spcPct val="120000"/>
                  </a:lnSpc>
                  <a:spcBef>
                    <a:spcPts val="0"/>
                  </a:spcBef>
                  <a:spcAft>
                    <a:spcPts val="0"/>
                  </a:spcAft>
                  <a:buClrTx/>
                  <a:buSzPct val="25000"/>
                  <a:buFontTx/>
                  <a:buNone/>
                  <a:defRPr/>
                </a:pPr>
                <a:r>
                  <a:rPr kumimoji="0" lang="zh-CN" altLang="en-US" sz="16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平均听阈</a:t>
                </a:r>
                <a:endParaRPr kumimoji="0" lang="en-US" altLang="zh-CN" sz="16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a:p>
                <a:pPr marL="0" marR="0" lvl="0" indent="0" algn="ctr" defTabSz="913765" rtl="0" eaLnBrk="1" fontAlgn="auto" latinLnBrk="0" hangingPunct="1">
                  <a:lnSpc>
                    <a:spcPct val="120000"/>
                  </a:lnSpc>
                  <a:spcBef>
                    <a:spcPts val="0"/>
                  </a:spcBef>
                  <a:spcAft>
                    <a:spcPts val="0"/>
                  </a:spcAft>
                  <a:buClrTx/>
                  <a:buSzPct val="25000"/>
                  <a:buFontTx/>
                  <a:buNone/>
                  <a:defRPr/>
                </a:pPr>
                <a:r>
                  <a:rPr kumimoji="0" lang="en-US" altLang="zh-CN" sz="160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26~40 </a:t>
                </a:r>
                <a:r>
                  <a:rPr kumimoji="0" lang="en-US" altLang="zh-CN" sz="1600" i="0" u="none" strike="noStrike" kern="1200" cap="none" spc="0" normalizeH="0" baseline="0" noProof="0" dirty="0" err="1">
                    <a:ln>
                      <a:noFill/>
                    </a:ln>
                    <a:solidFill>
                      <a:srgbClr val="C00000"/>
                    </a:solidFill>
                    <a:effectLst/>
                    <a:uLnTx/>
                    <a:uFillTx/>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dBHL</a:t>
                </a:r>
                <a:endParaRPr kumimoji="0" lang="en-US" altLang="zh-CN" sz="160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sp>
            <p:nvSpPr>
              <p:cNvPr id="52" name="Shape1">
                <a:extLst>
                  <a:ext uri="{FF2B5EF4-FFF2-40B4-BE49-F238E27FC236}">
                    <a16:creationId xmlns:a16="http://schemas.microsoft.com/office/drawing/2014/main" id="{A8328A01-7477-1028-F3D2-71AFA1DAB50F}"/>
                  </a:ext>
                </a:extLst>
              </p:cNvPr>
              <p:cNvSpPr/>
              <p:nvPr/>
            </p:nvSpPr>
            <p:spPr>
              <a:xfrm>
                <a:off x="852583" y="5602095"/>
                <a:ext cx="2361552" cy="131160"/>
              </a:xfrm>
              <a:prstGeom prst="rect">
                <a:avLst/>
              </a:prstGeom>
              <a:gradFill flip="none" rotWithShape="1">
                <a:gsLst>
                  <a:gs pos="0">
                    <a:srgbClr val="70AD47"/>
                  </a:gs>
                  <a:gs pos="76000">
                    <a:schemeClr val="accent1"/>
                  </a:gs>
                </a:gsLst>
                <a:lin ang="18900000" scaled="1"/>
                <a:tileRect/>
              </a:gradFill>
              <a:ln w="38100">
                <a:noFill/>
              </a:ln>
              <a:effectLst>
                <a:outerShdw blurRad="127000" dist="63500" dir="2700000" algn="tl" rotWithShape="0">
                  <a:schemeClr val="accent1">
                    <a:alpha val="1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none" lIns="216000" tIns="45720" rIns="91440" bIns="45720" rtlCol="0" anchor="ctr"/>
              <a:lstStyle/>
              <a:p>
                <a:pPr algn="ctr"/>
                <a:endParaRPr lang="zh-CN" altLang="en-US" sz="2000" b="1" dirty="0">
                  <a:solidFill>
                    <a:srgbClr val="FFFFFF"/>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53" name="Number1">
                <a:extLst>
                  <a:ext uri="{FF2B5EF4-FFF2-40B4-BE49-F238E27FC236}">
                    <a16:creationId xmlns:a16="http://schemas.microsoft.com/office/drawing/2014/main" id="{18F2A4FC-F094-C055-A28C-0B284CFDD779}"/>
                  </a:ext>
                </a:extLst>
              </p:cNvPr>
              <p:cNvSpPr/>
              <p:nvPr/>
            </p:nvSpPr>
            <p:spPr>
              <a:xfrm>
                <a:off x="1673359" y="3744815"/>
                <a:ext cx="720000" cy="720000"/>
              </a:xfrm>
              <a:prstGeom prst="ellipse">
                <a:avLst/>
              </a:prstGeom>
              <a:gradFill flip="none" rotWithShape="1">
                <a:gsLst>
                  <a:gs pos="0">
                    <a:srgbClr val="70AD47"/>
                  </a:gs>
                  <a:gs pos="75000">
                    <a:schemeClr val="accent1"/>
                  </a:gs>
                </a:gsLst>
                <a:lin ang="2700000" scaled="1"/>
                <a:tileRect/>
              </a:gradFill>
              <a:ln w="12700">
                <a:noFill/>
              </a:ln>
              <a:effectLst>
                <a:outerShdw blurRad="127000" dist="63500" dir="2700000" algn="tl" rotWithShape="0">
                  <a:schemeClr val="accent1">
                    <a:alpha val="1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sz="1600" b="1" dirty="0">
                    <a:solidFill>
                      <a:srgbClr val="FFFFFF"/>
                    </a:solidFill>
                    <a:latin typeface="微软雅黑" panose="020B0503020204020204" pitchFamily="34" charset="-122"/>
                    <a:ea typeface="微软雅黑" panose="020B0503020204020204" pitchFamily="34" charset="-122"/>
                    <a:cs typeface="+mn-ea"/>
                    <a:sym typeface="微软雅黑" panose="020B0503020204020204" pitchFamily="34" charset="-122"/>
                  </a:rPr>
                  <a:t>二期</a:t>
                </a:r>
                <a:endParaRPr lang="en-US" altLang="zh-CN" sz="1600" b="1" dirty="0">
                  <a:solidFill>
                    <a:srgbClr val="FFFFFF"/>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grpSp>
          <p:nvGrpSpPr>
            <p:cNvPr id="54" name="组合 53">
              <a:extLst>
                <a:ext uri="{FF2B5EF4-FFF2-40B4-BE49-F238E27FC236}">
                  <a16:creationId xmlns:a16="http://schemas.microsoft.com/office/drawing/2014/main" id="{602B8826-881E-BBF7-6D42-402389A1DF81}"/>
                </a:ext>
              </a:extLst>
            </p:cNvPr>
            <p:cNvGrpSpPr/>
            <p:nvPr/>
          </p:nvGrpSpPr>
          <p:grpSpPr>
            <a:xfrm>
              <a:off x="6128705" y="2953130"/>
              <a:ext cx="2361552" cy="1988440"/>
              <a:chOff x="852583" y="3744815"/>
              <a:chExt cx="2361552" cy="1988440"/>
            </a:xfrm>
          </p:grpSpPr>
          <p:sp>
            <p:nvSpPr>
              <p:cNvPr id="55" name="ComponentBackground1">
                <a:extLst>
                  <a:ext uri="{FF2B5EF4-FFF2-40B4-BE49-F238E27FC236}">
                    <a16:creationId xmlns:a16="http://schemas.microsoft.com/office/drawing/2014/main" id="{781B7233-375F-0B4E-0BD3-029C3D8E0099}"/>
                  </a:ext>
                </a:extLst>
              </p:cNvPr>
              <p:cNvSpPr>
                <a:spLocks/>
              </p:cNvSpPr>
              <p:nvPr/>
            </p:nvSpPr>
            <p:spPr>
              <a:xfrm flipH="1">
                <a:off x="852583" y="4685801"/>
                <a:ext cx="2361552" cy="1047454"/>
              </a:xfrm>
              <a:prstGeom prst="round2SameRect">
                <a:avLst>
                  <a:gd name="adj1" fmla="val 0"/>
                  <a:gd name="adj2" fmla="val 0"/>
                </a:avLst>
              </a:prstGeom>
              <a:gradFill flip="none" rotWithShape="1">
                <a:gsLst>
                  <a:gs pos="24000">
                    <a:schemeClr val="bg1"/>
                  </a:gs>
                  <a:gs pos="100000">
                    <a:schemeClr val="bg1">
                      <a:alpha val="62000"/>
                    </a:schemeClr>
                  </a:gs>
                </a:gsLst>
                <a:lin ang="5400000" scaled="1"/>
                <a:tileRect/>
              </a:gradFill>
              <a:ln w="12700">
                <a:gradFill flip="none" rotWithShape="1">
                  <a:gsLst>
                    <a:gs pos="0">
                      <a:schemeClr val="accent1">
                        <a:alpha val="0"/>
                      </a:schemeClr>
                    </a:gs>
                    <a:gs pos="100000">
                      <a:schemeClr val="accent1">
                        <a:alpha val="24000"/>
                      </a:schemeClr>
                    </a:gs>
                  </a:gsLst>
                  <a:lin ang="16200000" scaled="1"/>
                  <a:tileRect/>
                </a:gradFill>
              </a:ln>
              <a:effectLst>
                <a:outerShdw blurRad="533400" dist="50800" dir="5400000" algn="ctr" rotWithShape="0">
                  <a:schemeClr val="accent1">
                    <a:alpha val="1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6" name="Bullet1">
                <a:extLst>
                  <a:ext uri="{FF2B5EF4-FFF2-40B4-BE49-F238E27FC236}">
                    <a16:creationId xmlns:a16="http://schemas.microsoft.com/office/drawing/2014/main" id="{DAB864F7-E09F-37E6-078A-B8671462872B}"/>
                  </a:ext>
                </a:extLst>
              </p:cNvPr>
              <p:cNvSpPr txBox="1"/>
              <p:nvPr/>
            </p:nvSpPr>
            <p:spPr>
              <a:xfrm>
                <a:off x="966419" y="4685801"/>
                <a:ext cx="2133880" cy="942855"/>
              </a:xfrm>
              <a:prstGeom prst="rect">
                <a:avLst/>
              </a:prstGeom>
              <a:noFill/>
              <a:ln>
                <a:noFill/>
              </a:ln>
            </p:spPr>
            <p:txBody>
              <a:bodyPr wrap="square" lIns="91440" tIns="45720" rIns="91440" bIns="45720" anchor="ctr" anchorCtr="0">
                <a:normAutofit/>
              </a:bodyPr>
              <a:lstStyle/>
              <a:p>
                <a:pPr marL="0" marR="0" lvl="0" indent="0" algn="ctr" defTabSz="913765" rtl="0" eaLnBrk="1" fontAlgn="auto" latinLnBrk="0" hangingPunct="1">
                  <a:lnSpc>
                    <a:spcPct val="120000"/>
                  </a:lnSpc>
                  <a:spcBef>
                    <a:spcPts val="0"/>
                  </a:spcBef>
                  <a:spcAft>
                    <a:spcPts val="0"/>
                  </a:spcAft>
                  <a:buClrTx/>
                  <a:buSzPct val="25000"/>
                  <a:buFontTx/>
                  <a:buNone/>
                  <a:defRPr/>
                </a:pPr>
                <a:r>
                  <a:rPr kumimoji="0" lang="zh-CN" altLang="en-US" sz="16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平均听阈</a:t>
                </a:r>
                <a:endParaRPr kumimoji="0" lang="en-US" altLang="zh-CN" sz="16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a:p>
                <a:pPr marL="0" marR="0" lvl="0" indent="0" algn="ctr" defTabSz="913765" rtl="0" eaLnBrk="1" fontAlgn="auto" latinLnBrk="0" hangingPunct="1">
                  <a:lnSpc>
                    <a:spcPct val="120000"/>
                  </a:lnSpc>
                  <a:spcBef>
                    <a:spcPts val="0"/>
                  </a:spcBef>
                  <a:spcAft>
                    <a:spcPts val="0"/>
                  </a:spcAft>
                  <a:buClrTx/>
                  <a:buSzPct val="25000"/>
                  <a:buFontTx/>
                  <a:buNone/>
                  <a:defRPr/>
                </a:pPr>
                <a:r>
                  <a:rPr kumimoji="0" lang="en-US" altLang="zh-CN" sz="160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41~70 </a:t>
                </a:r>
                <a:r>
                  <a:rPr kumimoji="0" lang="en-US" altLang="zh-CN" sz="1600" i="0" u="none" strike="noStrike" kern="1200" cap="none" spc="0" normalizeH="0" baseline="0" noProof="0" dirty="0" err="1">
                    <a:ln>
                      <a:noFill/>
                    </a:ln>
                    <a:solidFill>
                      <a:srgbClr val="C00000"/>
                    </a:solidFill>
                    <a:effectLst/>
                    <a:uLnTx/>
                    <a:uFillTx/>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dBHL</a:t>
                </a:r>
                <a:endParaRPr kumimoji="0" lang="en-US" altLang="zh-CN" sz="160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sp>
            <p:nvSpPr>
              <p:cNvPr id="57" name="Shape1">
                <a:extLst>
                  <a:ext uri="{FF2B5EF4-FFF2-40B4-BE49-F238E27FC236}">
                    <a16:creationId xmlns:a16="http://schemas.microsoft.com/office/drawing/2014/main" id="{D8319BC9-06A8-ADAD-F3A3-BFC9FD0C5ABA}"/>
                  </a:ext>
                </a:extLst>
              </p:cNvPr>
              <p:cNvSpPr/>
              <p:nvPr/>
            </p:nvSpPr>
            <p:spPr>
              <a:xfrm>
                <a:off x="852583" y="5602095"/>
                <a:ext cx="2361552" cy="131160"/>
              </a:xfrm>
              <a:prstGeom prst="rect">
                <a:avLst/>
              </a:prstGeom>
              <a:gradFill flip="none" rotWithShape="1">
                <a:gsLst>
                  <a:gs pos="0">
                    <a:srgbClr val="70AD47"/>
                  </a:gs>
                  <a:gs pos="76000">
                    <a:schemeClr val="accent1"/>
                  </a:gs>
                </a:gsLst>
                <a:lin ang="18900000" scaled="1"/>
                <a:tileRect/>
              </a:gradFill>
              <a:ln w="38100">
                <a:noFill/>
              </a:ln>
              <a:effectLst>
                <a:outerShdw blurRad="127000" dist="63500" dir="2700000" algn="tl" rotWithShape="0">
                  <a:schemeClr val="accent1">
                    <a:alpha val="1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none" lIns="216000" tIns="45720" rIns="91440" bIns="45720" rtlCol="0" anchor="ctr"/>
              <a:lstStyle/>
              <a:p>
                <a:pPr algn="ctr"/>
                <a:endParaRPr lang="zh-CN" altLang="en-US" sz="2000" b="1" dirty="0">
                  <a:solidFill>
                    <a:srgbClr val="FFFFFF"/>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58" name="Number1">
                <a:extLst>
                  <a:ext uri="{FF2B5EF4-FFF2-40B4-BE49-F238E27FC236}">
                    <a16:creationId xmlns:a16="http://schemas.microsoft.com/office/drawing/2014/main" id="{5FDF5B83-5A36-420D-FA6A-BC0993929388}"/>
                  </a:ext>
                </a:extLst>
              </p:cNvPr>
              <p:cNvSpPr/>
              <p:nvPr/>
            </p:nvSpPr>
            <p:spPr>
              <a:xfrm>
                <a:off x="1673359" y="3744815"/>
                <a:ext cx="720000" cy="720000"/>
              </a:xfrm>
              <a:prstGeom prst="ellipse">
                <a:avLst/>
              </a:prstGeom>
              <a:gradFill flip="none" rotWithShape="1">
                <a:gsLst>
                  <a:gs pos="0">
                    <a:srgbClr val="70AD47"/>
                  </a:gs>
                  <a:gs pos="75000">
                    <a:schemeClr val="accent1"/>
                  </a:gs>
                </a:gsLst>
                <a:lin ang="2700000" scaled="1"/>
                <a:tileRect/>
              </a:gradFill>
              <a:ln w="12700">
                <a:noFill/>
              </a:ln>
              <a:effectLst>
                <a:outerShdw blurRad="127000" dist="63500" dir="2700000" algn="tl" rotWithShape="0">
                  <a:schemeClr val="accent1">
                    <a:alpha val="1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sz="1600" b="1" dirty="0">
                    <a:solidFill>
                      <a:srgbClr val="FFFFFF"/>
                    </a:solidFill>
                    <a:latin typeface="微软雅黑" panose="020B0503020204020204" pitchFamily="34" charset="-122"/>
                    <a:ea typeface="微软雅黑" panose="020B0503020204020204" pitchFamily="34" charset="-122"/>
                    <a:cs typeface="+mn-ea"/>
                    <a:sym typeface="微软雅黑" panose="020B0503020204020204" pitchFamily="34" charset="-122"/>
                  </a:rPr>
                  <a:t>三期</a:t>
                </a:r>
                <a:endParaRPr lang="en-US" altLang="zh-CN" sz="1600" b="1" dirty="0">
                  <a:solidFill>
                    <a:srgbClr val="FFFFFF"/>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grpSp>
          <p:nvGrpSpPr>
            <p:cNvPr id="59" name="组合 58">
              <a:extLst>
                <a:ext uri="{FF2B5EF4-FFF2-40B4-BE49-F238E27FC236}">
                  <a16:creationId xmlns:a16="http://schemas.microsoft.com/office/drawing/2014/main" id="{C0BB0993-4A53-AA7B-01F4-94A36B42DBB3}"/>
                </a:ext>
              </a:extLst>
            </p:cNvPr>
            <p:cNvGrpSpPr/>
            <p:nvPr/>
          </p:nvGrpSpPr>
          <p:grpSpPr>
            <a:xfrm>
              <a:off x="8766765" y="2351907"/>
              <a:ext cx="2361552" cy="1988440"/>
              <a:chOff x="852583" y="3744815"/>
              <a:chExt cx="2361552" cy="1988440"/>
            </a:xfrm>
          </p:grpSpPr>
          <p:sp>
            <p:nvSpPr>
              <p:cNvPr id="60" name="ComponentBackground1">
                <a:extLst>
                  <a:ext uri="{FF2B5EF4-FFF2-40B4-BE49-F238E27FC236}">
                    <a16:creationId xmlns:a16="http://schemas.microsoft.com/office/drawing/2014/main" id="{374F1BCE-8D99-EDE6-957B-122400C9D504}"/>
                  </a:ext>
                </a:extLst>
              </p:cNvPr>
              <p:cNvSpPr>
                <a:spLocks/>
              </p:cNvSpPr>
              <p:nvPr/>
            </p:nvSpPr>
            <p:spPr>
              <a:xfrm flipH="1">
                <a:off x="852583" y="4685801"/>
                <a:ext cx="2361552" cy="1047454"/>
              </a:xfrm>
              <a:prstGeom prst="round2SameRect">
                <a:avLst>
                  <a:gd name="adj1" fmla="val 0"/>
                  <a:gd name="adj2" fmla="val 0"/>
                </a:avLst>
              </a:prstGeom>
              <a:gradFill flip="none" rotWithShape="1">
                <a:gsLst>
                  <a:gs pos="24000">
                    <a:schemeClr val="bg1"/>
                  </a:gs>
                  <a:gs pos="100000">
                    <a:schemeClr val="bg1">
                      <a:alpha val="62000"/>
                    </a:schemeClr>
                  </a:gs>
                </a:gsLst>
                <a:lin ang="5400000" scaled="1"/>
                <a:tileRect/>
              </a:gradFill>
              <a:ln w="12700">
                <a:gradFill flip="none" rotWithShape="1">
                  <a:gsLst>
                    <a:gs pos="0">
                      <a:schemeClr val="accent1">
                        <a:alpha val="0"/>
                      </a:schemeClr>
                    </a:gs>
                    <a:gs pos="100000">
                      <a:schemeClr val="accent1">
                        <a:alpha val="24000"/>
                      </a:schemeClr>
                    </a:gs>
                  </a:gsLst>
                  <a:lin ang="16200000" scaled="1"/>
                  <a:tileRect/>
                </a:gradFill>
              </a:ln>
              <a:effectLst>
                <a:outerShdw blurRad="533400" dist="50800" dir="5400000" algn="ctr" rotWithShape="0">
                  <a:schemeClr val="accent1">
                    <a:alpha val="1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 name="Bullet1">
                <a:extLst>
                  <a:ext uri="{FF2B5EF4-FFF2-40B4-BE49-F238E27FC236}">
                    <a16:creationId xmlns:a16="http://schemas.microsoft.com/office/drawing/2014/main" id="{718F67E2-BAC8-6FD8-5310-90D68FFF12E5}"/>
                  </a:ext>
                </a:extLst>
              </p:cNvPr>
              <p:cNvSpPr txBox="1"/>
              <p:nvPr/>
            </p:nvSpPr>
            <p:spPr>
              <a:xfrm>
                <a:off x="966419" y="4685801"/>
                <a:ext cx="2133880" cy="942855"/>
              </a:xfrm>
              <a:prstGeom prst="rect">
                <a:avLst/>
              </a:prstGeom>
              <a:noFill/>
              <a:ln>
                <a:noFill/>
              </a:ln>
            </p:spPr>
            <p:txBody>
              <a:bodyPr wrap="square" lIns="91440" tIns="45720" rIns="91440" bIns="45720" anchor="ctr" anchorCtr="0">
                <a:normAutofit/>
              </a:bodyPr>
              <a:lstStyle/>
              <a:p>
                <a:pPr marL="0" marR="0" lvl="0" indent="0" algn="ctr" defTabSz="913765" rtl="0" eaLnBrk="1" fontAlgn="auto" latinLnBrk="0" hangingPunct="1">
                  <a:lnSpc>
                    <a:spcPct val="120000"/>
                  </a:lnSpc>
                  <a:spcBef>
                    <a:spcPts val="0"/>
                  </a:spcBef>
                  <a:spcAft>
                    <a:spcPts val="0"/>
                  </a:spcAft>
                  <a:buClrTx/>
                  <a:buSzPct val="25000"/>
                  <a:buFontTx/>
                  <a:buNone/>
                  <a:defRPr/>
                </a:pPr>
                <a:r>
                  <a:rPr kumimoji="0" lang="zh-CN" altLang="en-US" sz="16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平均听阈</a:t>
                </a:r>
                <a:endParaRPr kumimoji="0" lang="en-US" altLang="zh-CN" sz="16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a:p>
                <a:pPr marL="0" marR="0" lvl="0" indent="0" algn="ctr" defTabSz="913765" rtl="0" eaLnBrk="1" fontAlgn="auto" latinLnBrk="0" hangingPunct="1">
                  <a:lnSpc>
                    <a:spcPct val="120000"/>
                  </a:lnSpc>
                  <a:spcBef>
                    <a:spcPts val="0"/>
                  </a:spcBef>
                  <a:spcAft>
                    <a:spcPts val="0"/>
                  </a:spcAft>
                  <a:buClrTx/>
                  <a:buSzPct val="25000"/>
                  <a:buFontTx/>
                  <a:buNone/>
                  <a:defRPr/>
                </a:pPr>
                <a:r>
                  <a:rPr kumimoji="0" lang="en-US" altLang="zh-CN" sz="160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&gt;70 </a:t>
                </a:r>
                <a:r>
                  <a:rPr kumimoji="0" lang="en-US" altLang="zh-CN" sz="1600" i="0" u="none" strike="noStrike" kern="1200" cap="none" spc="0" normalizeH="0" baseline="0" noProof="0" dirty="0" err="1">
                    <a:ln>
                      <a:noFill/>
                    </a:ln>
                    <a:solidFill>
                      <a:srgbClr val="C00000"/>
                    </a:solidFill>
                    <a:effectLst/>
                    <a:uLnTx/>
                    <a:uFillTx/>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dBHL</a:t>
                </a:r>
                <a:endParaRPr kumimoji="0" lang="en-US" altLang="zh-CN" sz="160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sp>
            <p:nvSpPr>
              <p:cNvPr id="62" name="Shape1">
                <a:extLst>
                  <a:ext uri="{FF2B5EF4-FFF2-40B4-BE49-F238E27FC236}">
                    <a16:creationId xmlns:a16="http://schemas.microsoft.com/office/drawing/2014/main" id="{9F193ED2-DA40-791D-96D8-8EAD2A357252}"/>
                  </a:ext>
                </a:extLst>
              </p:cNvPr>
              <p:cNvSpPr/>
              <p:nvPr/>
            </p:nvSpPr>
            <p:spPr>
              <a:xfrm>
                <a:off x="852583" y="5602095"/>
                <a:ext cx="2361552" cy="131160"/>
              </a:xfrm>
              <a:prstGeom prst="rect">
                <a:avLst/>
              </a:prstGeom>
              <a:gradFill flip="none" rotWithShape="1">
                <a:gsLst>
                  <a:gs pos="0">
                    <a:srgbClr val="70AD47"/>
                  </a:gs>
                  <a:gs pos="76000">
                    <a:schemeClr val="accent1"/>
                  </a:gs>
                </a:gsLst>
                <a:lin ang="18900000" scaled="1"/>
                <a:tileRect/>
              </a:gradFill>
              <a:ln w="38100">
                <a:noFill/>
              </a:ln>
              <a:effectLst>
                <a:outerShdw blurRad="127000" dist="63500" dir="2700000" algn="tl" rotWithShape="0">
                  <a:schemeClr val="accent1">
                    <a:alpha val="1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none" lIns="216000" tIns="45720" rIns="91440" bIns="45720" rtlCol="0" anchor="ctr"/>
              <a:lstStyle/>
              <a:p>
                <a:pPr algn="ctr"/>
                <a:endParaRPr lang="zh-CN" altLang="en-US" sz="2000" b="1" dirty="0">
                  <a:solidFill>
                    <a:srgbClr val="FFFFFF"/>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63" name="Number1">
                <a:extLst>
                  <a:ext uri="{FF2B5EF4-FFF2-40B4-BE49-F238E27FC236}">
                    <a16:creationId xmlns:a16="http://schemas.microsoft.com/office/drawing/2014/main" id="{655D552C-262F-402D-B4E4-9D6CE2449595}"/>
                  </a:ext>
                </a:extLst>
              </p:cNvPr>
              <p:cNvSpPr/>
              <p:nvPr/>
            </p:nvSpPr>
            <p:spPr>
              <a:xfrm>
                <a:off x="1673359" y="3744815"/>
                <a:ext cx="720000" cy="720000"/>
              </a:xfrm>
              <a:prstGeom prst="ellipse">
                <a:avLst/>
              </a:prstGeom>
              <a:gradFill flip="none" rotWithShape="1">
                <a:gsLst>
                  <a:gs pos="0">
                    <a:srgbClr val="70AD47"/>
                  </a:gs>
                  <a:gs pos="75000">
                    <a:schemeClr val="accent1"/>
                  </a:gs>
                </a:gsLst>
                <a:lin ang="2700000" scaled="1"/>
                <a:tileRect/>
              </a:gradFill>
              <a:ln w="12700">
                <a:noFill/>
              </a:ln>
              <a:effectLst>
                <a:outerShdw blurRad="127000" dist="63500" dir="2700000" algn="tl" rotWithShape="0">
                  <a:schemeClr val="accent1">
                    <a:alpha val="1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sz="1600" b="1" dirty="0">
                    <a:solidFill>
                      <a:srgbClr val="FFFFFF"/>
                    </a:solidFill>
                    <a:latin typeface="微软雅黑" panose="020B0503020204020204" pitchFamily="34" charset="-122"/>
                    <a:ea typeface="微软雅黑" panose="020B0503020204020204" pitchFamily="34" charset="-122"/>
                    <a:cs typeface="+mn-ea"/>
                    <a:sym typeface="微软雅黑" panose="020B0503020204020204" pitchFamily="34" charset="-122"/>
                  </a:rPr>
                  <a:t>四期</a:t>
                </a:r>
                <a:endParaRPr lang="en-US" altLang="zh-CN" sz="1600" b="1" dirty="0">
                  <a:solidFill>
                    <a:srgbClr val="FFFFFF"/>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grpSp>
      <p:sp>
        <p:nvSpPr>
          <p:cNvPr id="68" name="文本占位符 5">
            <a:extLst>
              <a:ext uri="{FF2B5EF4-FFF2-40B4-BE49-F238E27FC236}">
                <a16:creationId xmlns:a16="http://schemas.microsoft.com/office/drawing/2014/main" id="{5B57F8E1-C53C-6405-0C07-539450B228FC}"/>
              </a:ext>
            </a:extLst>
          </p:cNvPr>
          <p:cNvSpPr txBox="1">
            <a:spLocks/>
          </p:cNvSpPr>
          <p:nvPr/>
        </p:nvSpPr>
        <p:spPr>
          <a:xfrm>
            <a:off x="846951" y="1404469"/>
            <a:ext cx="10515600" cy="2113666"/>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600"/>
              </a:spcAft>
              <a:buFont typeface="Arial" panose="020B0604020202020204" pitchFamily="34" charset="0"/>
              <a:buNone/>
            </a:pPr>
            <a:r>
              <a:rPr lang="zh-CN" altLang="en-US" sz="1800" b="1" dirty="0">
                <a:sym typeface="微软雅黑" panose="020B0503020204020204" pitchFamily="34" charset="-122"/>
              </a:rPr>
              <a:t>我国指南中，根据患者</a:t>
            </a:r>
            <a:r>
              <a:rPr lang="zh-CN" altLang="en-US" sz="1800" b="1" dirty="0">
                <a:solidFill>
                  <a:schemeClr val="accent1"/>
                </a:solidFill>
                <a:sym typeface="微软雅黑" panose="020B0503020204020204" pitchFamily="34" charset="-122"/>
              </a:rPr>
              <a:t>最近</a:t>
            </a:r>
            <a:r>
              <a:rPr lang="en-US" altLang="zh-CN" sz="1800" b="1" dirty="0">
                <a:solidFill>
                  <a:schemeClr val="accent1"/>
                </a:solidFill>
                <a:sym typeface="微软雅黑" panose="020B0503020204020204" pitchFamily="34" charset="-122"/>
              </a:rPr>
              <a:t>6</a:t>
            </a:r>
            <a:r>
              <a:rPr lang="zh-CN" altLang="en-US" sz="1800" b="1" dirty="0">
                <a:solidFill>
                  <a:schemeClr val="accent1"/>
                </a:solidFill>
                <a:sym typeface="微软雅黑" panose="020B0503020204020204" pitchFamily="34" charset="-122"/>
              </a:rPr>
              <a:t>个月内间歇期听力最差时</a:t>
            </a:r>
            <a:r>
              <a:rPr lang="en-US" altLang="zh-CN" sz="1800" b="1" dirty="0">
                <a:solidFill>
                  <a:srgbClr val="C00000"/>
                </a:solidFill>
                <a:sym typeface="微软雅黑" panose="020B0503020204020204" pitchFamily="34" charset="-122"/>
              </a:rPr>
              <a:t>0.5</a:t>
            </a:r>
            <a:r>
              <a:rPr lang="zh-CN" altLang="en-US" sz="1800" b="1" dirty="0">
                <a:solidFill>
                  <a:srgbClr val="C00000"/>
                </a:solidFill>
                <a:sym typeface="微软雅黑" panose="020B0503020204020204" pitchFamily="34" charset="-122"/>
              </a:rPr>
              <a:t>、</a:t>
            </a:r>
            <a:r>
              <a:rPr lang="en-US" altLang="zh-CN" sz="1800" b="1" dirty="0">
                <a:solidFill>
                  <a:srgbClr val="C00000"/>
                </a:solidFill>
                <a:sym typeface="微软雅黑" panose="020B0503020204020204" pitchFamily="34" charset="-122"/>
              </a:rPr>
              <a:t>1.0</a:t>
            </a:r>
            <a:r>
              <a:rPr lang="zh-CN" altLang="en-US" sz="1800" b="1" dirty="0">
                <a:solidFill>
                  <a:srgbClr val="C00000"/>
                </a:solidFill>
                <a:sym typeface="微软雅黑" panose="020B0503020204020204" pitchFamily="34" charset="-122"/>
              </a:rPr>
              <a:t>及</a:t>
            </a:r>
            <a:r>
              <a:rPr lang="en-US" altLang="zh-CN" sz="1800" b="1" dirty="0">
                <a:solidFill>
                  <a:srgbClr val="C00000"/>
                </a:solidFill>
                <a:sym typeface="微软雅黑" panose="020B0503020204020204" pitchFamily="34" charset="-122"/>
              </a:rPr>
              <a:t>2.0 kHz</a:t>
            </a:r>
            <a:r>
              <a:rPr lang="zh-CN" altLang="en-US" sz="1800" b="1" dirty="0">
                <a:solidFill>
                  <a:srgbClr val="C00000"/>
                </a:solidFill>
                <a:sym typeface="微软雅黑" panose="020B0503020204020204" pitchFamily="34" charset="-122"/>
              </a:rPr>
              <a:t>纯音的平均听阈</a:t>
            </a:r>
            <a:r>
              <a:rPr lang="zh-CN" altLang="en-US" sz="1800" b="1" dirty="0">
                <a:sym typeface="微软雅黑" panose="020B0503020204020204" pitchFamily="34" charset="-122"/>
              </a:rPr>
              <a:t>进行分期：</a:t>
            </a:r>
            <a:endParaRPr lang="en-US" altLang="zh-CN" sz="1800" b="1" dirty="0">
              <a:sym typeface="微软雅黑" panose="020B0503020204020204" pitchFamily="34" charset="-122"/>
            </a:endParaRPr>
          </a:p>
          <a:p>
            <a:pPr>
              <a:spcAft>
                <a:spcPts val="600"/>
              </a:spcAft>
            </a:pPr>
            <a:r>
              <a:rPr lang="zh-CN" altLang="en-US" dirty="0">
                <a:sym typeface="微软雅黑" panose="020B0503020204020204" pitchFamily="34" charset="-122"/>
              </a:rPr>
              <a:t>梅尼埃病的临床分期与治疗方法的选择及预后判断有关</a:t>
            </a:r>
            <a:endParaRPr lang="en-US" altLang="zh-CN" dirty="0">
              <a:sym typeface="微软雅黑" panose="020B0503020204020204" pitchFamily="34" charset="-122"/>
            </a:endParaRPr>
          </a:p>
          <a:p>
            <a:pPr>
              <a:spcAft>
                <a:spcPts val="600"/>
              </a:spcAft>
            </a:pPr>
            <a:r>
              <a:rPr lang="zh-CN" altLang="en-US" dirty="0">
                <a:sym typeface="微软雅黑" panose="020B0503020204020204" pitchFamily="34" charset="-122"/>
              </a:rPr>
              <a:t>双侧梅尼埃病，需分别确定两侧的临床分期</a:t>
            </a:r>
            <a:endParaRPr lang="en-US" altLang="zh-CN" dirty="0">
              <a:sym typeface="微软雅黑" panose="020B0503020204020204" pitchFamily="34" charset="-122"/>
            </a:endParaRPr>
          </a:p>
        </p:txBody>
      </p:sp>
      <p:sp>
        <p:nvSpPr>
          <p:cNvPr id="5" name="圆角矩形 4">
            <a:extLst>
              <a:ext uri="{FF2B5EF4-FFF2-40B4-BE49-F238E27FC236}">
                <a16:creationId xmlns:a16="http://schemas.microsoft.com/office/drawing/2014/main" id="{24A44F64-6E54-D060-6A33-B25AAFD5EDC7}"/>
              </a:ext>
            </a:extLst>
          </p:cNvPr>
          <p:cNvSpPr/>
          <p:nvPr/>
        </p:nvSpPr>
        <p:spPr>
          <a:xfrm>
            <a:off x="268862" y="186802"/>
            <a:ext cx="99972"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圆角矩形 5">
            <a:extLst>
              <a:ext uri="{FF2B5EF4-FFF2-40B4-BE49-F238E27FC236}">
                <a16:creationId xmlns:a16="http://schemas.microsoft.com/office/drawing/2014/main" id="{18B2314D-5ED3-28AB-1708-67C49AFB4274}"/>
              </a:ext>
            </a:extLst>
          </p:cNvPr>
          <p:cNvSpPr/>
          <p:nvPr/>
        </p:nvSpPr>
        <p:spPr>
          <a:xfrm>
            <a:off x="443250" y="186802"/>
            <a:ext cx="45719"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202366798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圆角矩形 14">
            <a:extLst>
              <a:ext uri="{FF2B5EF4-FFF2-40B4-BE49-F238E27FC236}">
                <a16:creationId xmlns:a16="http://schemas.microsoft.com/office/drawing/2014/main" id="{FCC81CE9-5253-8BEB-BA3E-02362A9EC798}"/>
              </a:ext>
            </a:extLst>
          </p:cNvPr>
          <p:cNvSpPr/>
          <p:nvPr/>
        </p:nvSpPr>
        <p:spPr>
          <a:xfrm>
            <a:off x="100968" y="193099"/>
            <a:ext cx="10236212" cy="709704"/>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9" name="矩形 68">
            <a:extLst>
              <a:ext uri="{FF2B5EF4-FFF2-40B4-BE49-F238E27FC236}">
                <a16:creationId xmlns:a16="http://schemas.microsoft.com/office/drawing/2014/main" id="{0A4BD59A-00F4-5E51-7DC8-FB81A84BB067}"/>
              </a:ext>
            </a:extLst>
          </p:cNvPr>
          <p:cNvSpPr/>
          <p:nvPr/>
        </p:nvSpPr>
        <p:spPr>
          <a:xfrm>
            <a:off x="5677571" y="2183329"/>
            <a:ext cx="5510489" cy="3411441"/>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sp>
        <p:nvSpPr>
          <p:cNvPr id="2" name="标题 1">
            <a:extLst>
              <a:ext uri="{FF2B5EF4-FFF2-40B4-BE49-F238E27FC236}">
                <a16:creationId xmlns:a16="http://schemas.microsoft.com/office/drawing/2014/main" id="{0BD6A5EC-A76C-4887-A2C8-2E8E3F96ABC8}"/>
              </a:ext>
            </a:extLst>
          </p:cNvPr>
          <p:cNvSpPr>
            <a:spLocks noGrp="1"/>
          </p:cNvSpPr>
          <p:nvPr>
            <p:ph type="title"/>
          </p:nvPr>
        </p:nvSpPr>
        <p:spPr/>
        <p:txBody>
          <a:bodyPr/>
          <a:lstStyle/>
          <a:p>
            <a:r>
              <a:rPr lang="zh-CN" altLang="zh-CN" dirty="0">
                <a:solidFill>
                  <a:schemeClr val="bg1"/>
                </a:solidFill>
                <a:sym typeface="微软雅黑" panose="020B0503020204020204" pitchFamily="34" charset="-122"/>
              </a:rPr>
              <a:t>积极鉴别诊断，防范误诊漏诊发生</a:t>
            </a:r>
            <a:endParaRPr lang="zh-CN" altLang="en-US" dirty="0">
              <a:solidFill>
                <a:schemeClr val="bg1"/>
              </a:solidFill>
              <a:sym typeface="微软雅黑" panose="020B0503020204020204" pitchFamily="34" charset="-122"/>
            </a:endParaRPr>
          </a:p>
        </p:txBody>
      </p:sp>
      <p:sp>
        <p:nvSpPr>
          <p:cNvPr id="13" name="内容占位符 12">
            <a:extLst>
              <a:ext uri="{FF2B5EF4-FFF2-40B4-BE49-F238E27FC236}">
                <a16:creationId xmlns:a16="http://schemas.microsoft.com/office/drawing/2014/main" id="{FD8FB5CA-7FED-0660-AE83-379B6DC5910D}"/>
              </a:ext>
            </a:extLst>
          </p:cNvPr>
          <p:cNvSpPr>
            <a:spLocks noGrp="1"/>
          </p:cNvSpPr>
          <p:nvPr>
            <p:ph sz="quarter" idx="14"/>
          </p:nvPr>
        </p:nvSpPr>
        <p:spPr/>
        <p:txBody>
          <a:bodyPr/>
          <a:lstStyle/>
          <a:p>
            <a:r>
              <a:rPr lang="en-US" altLang="zh-CN" dirty="0">
                <a:sym typeface="微软雅黑" panose="020B0503020204020204" pitchFamily="34" charset="-122"/>
              </a:rPr>
              <a:t>1. </a:t>
            </a:r>
            <a:r>
              <a:rPr lang="zh-CN" altLang="en-US" dirty="0">
                <a:sym typeface="微软雅黑" panose="020B0503020204020204" pitchFamily="34" charset="-122"/>
              </a:rPr>
              <a:t>中华耳鼻咽喉头颈外科杂志编辑委员会</a:t>
            </a:r>
            <a:r>
              <a:rPr lang="en-US" altLang="zh-CN" dirty="0">
                <a:sym typeface="微软雅黑" panose="020B0503020204020204" pitchFamily="34" charset="-122"/>
              </a:rPr>
              <a:t>, </a:t>
            </a:r>
            <a:r>
              <a:rPr lang="zh-CN" altLang="en-US" dirty="0">
                <a:sym typeface="微软雅黑" panose="020B0503020204020204" pitchFamily="34" charset="-122"/>
              </a:rPr>
              <a:t>中华医学会耳鼻咽喉头颈外科学分会</a:t>
            </a:r>
            <a:r>
              <a:rPr lang="en-US" altLang="zh-CN" dirty="0">
                <a:sym typeface="微软雅黑" panose="020B0503020204020204" pitchFamily="34" charset="-122"/>
              </a:rPr>
              <a:t>. </a:t>
            </a:r>
            <a:r>
              <a:rPr lang="zh-CN" altLang="en-US" dirty="0">
                <a:sym typeface="微软雅黑" panose="020B0503020204020204" pitchFamily="34" charset="-122"/>
              </a:rPr>
              <a:t>梅尼埃病诊断和治疗指南</a:t>
            </a:r>
            <a:r>
              <a:rPr lang="en-US" altLang="zh-CN" dirty="0">
                <a:sym typeface="微软雅黑" panose="020B0503020204020204" pitchFamily="34" charset="-122"/>
              </a:rPr>
              <a:t>(2017). </a:t>
            </a:r>
            <a:r>
              <a:rPr lang="zh-CN" altLang="en-US" dirty="0">
                <a:sym typeface="微软雅黑" panose="020B0503020204020204" pitchFamily="34" charset="-122"/>
              </a:rPr>
              <a:t>中华耳鼻咽喉头颈外科杂志</a:t>
            </a:r>
            <a:r>
              <a:rPr lang="en-US" altLang="zh-CN" dirty="0">
                <a:sym typeface="微软雅黑" panose="020B0503020204020204" pitchFamily="34" charset="-122"/>
              </a:rPr>
              <a:t>,2017,52(03):167-172. </a:t>
            </a:r>
          </a:p>
          <a:p>
            <a:r>
              <a:rPr lang="en-US" altLang="zh-CN" dirty="0">
                <a:sym typeface="微软雅黑" panose="020B0503020204020204" pitchFamily="34" charset="-122"/>
              </a:rPr>
              <a:t>2. </a:t>
            </a:r>
            <a:r>
              <a:rPr lang="zh-CN" altLang="en-US" dirty="0">
                <a:sym typeface="微软雅黑" panose="020B0503020204020204" pitchFamily="34" charset="-122"/>
              </a:rPr>
              <a:t>陈钢钢</a:t>
            </a:r>
            <a:r>
              <a:rPr lang="en-US" altLang="zh-CN" dirty="0">
                <a:sym typeface="微软雅黑" panose="020B0503020204020204" pitchFamily="34" charset="-122"/>
              </a:rPr>
              <a:t>, </a:t>
            </a:r>
            <a:r>
              <a:rPr lang="zh-CN" altLang="en-US" dirty="0">
                <a:sym typeface="微软雅黑" panose="020B0503020204020204" pitchFamily="34" charset="-122"/>
              </a:rPr>
              <a:t>等</a:t>
            </a:r>
            <a:r>
              <a:rPr lang="en-US" altLang="zh-CN" dirty="0">
                <a:sym typeface="微软雅黑" panose="020B0503020204020204" pitchFamily="34" charset="-122"/>
              </a:rPr>
              <a:t>. </a:t>
            </a:r>
            <a:r>
              <a:rPr lang="zh-CN" altLang="en-US" dirty="0">
                <a:sym typeface="微软雅黑" panose="020B0503020204020204" pitchFamily="34" charset="-122"/>
              </a:rPr>
              <a:t>前庭疾病诊疗知识库</a:t>
            </a:r>
            <a:r>
              <a:rPr lang="en-US" altLang="zh-CN" dirty="0">
                <a:sym typeface="微软雅黑" panose="020B0503020204020204" pitchFamily="34" charset="-122"/>
              </a:rPr>
              <a:t>. </a:t>
            </a:r>
            <a:r>
              <a:rPr lang="zh-CN" altLang="en-US" dirty="0">
                <a:sym typeface="微软雅黑" panose="020B0503020204020204" pitchFamily="34" charset="-122"/>
              </a:rPr>
              <a:t>北京：中国医药科技出版社</a:t>
            </a:r>
            <a:r>
              <a:rPr lang="en-US" altLang="zh-CN" dirty="0">
                <a:sym typeface="微软雅黑" panose="020B0503020204020204" pitchFamily="34" charset="-122"/>
              </a:rPr>
              <a:t>, 2024: 290-291.</a:t>
            </a:r>
          </a:p>
          <a:p>
            <a:r>
              <a:rPr lang="en-US" altLang="zh-CN" dirty="0">
                <a:sym typeface="微软雅黑" panose="020B0503020204020204" pitchFamily="34" charset="-122"/>
              </a:rPr>
              <a:t>3. </a:t>
            </a:r>
            <a:r>
              <a:rPr lang="zh-CN" altLang="en-US" dirty="0">
                <a:sym typeface="微软雅黑" panose="020B0503020204020204" pitchFamily="34" charset="-122"/>
              </a:rPr>
              <a:t>中华医学会</a:t>
            </a:r>
            <a:r>
              <a:rPr lang="en-US" altLang="zh-CN" dirty="0">
                <a:sym typeface="微软雅黑" panose="020B0503020204020204" pitchFamily="34" charset="-122"/>
              </a:rPr>
              <a:t>, </a:t>
            </a:r>
            <a:r>
              <a:rPr lang="zh-CN" altLang="en-US" dirty="0">
                <a:sym typeface="微软雅黑" panose="020B0503020204020204" pitchFamily="34" charset="-122"/>
              </a:rPr>
              <a:t>等</a:t>
            </a:r>
            <a:r>
              <a:rPr lang="en-US" altLang="zh-CN" dirty="0">
                <a:sym typeface="微软雅黑" panose="020B0503020204020204" pitchFamily="34" charset="-122"/>
              </a:rPr>
              <a:t>. </a:t>
            </a:r>
            <a:r>
              <a:rPr lang="zh-CN" altLang="en-US" dirty="0">
                <a:sym typeface="微软雅黑" panose="020B0503020204020204" pitchFamily="34" charset="-122"/>
              </a:rPr>
              <a:t>头晕</a:t>
            </a:r>
            <a:r>
              <a:rPr lang="en-US" altLang="zh-CN" dirty="0">
                <a:sym typeface="微软雅黑" panose="020B0503020204020204" pitchFamily="34" charset="-122"/>
              </a:rPr>
              <a:t>/</a:t>
            </a:r>
            <a:r>
              <a:rPr lang="zh-CN" altLang="en-US" dirty="0">
                <a:sym typeface="微软雅黑" panose="020B0503020204020204" pitchFamily="34" charset="-122"/>
              </a:rPr>
              <a:t>眩晕基层诊疗指南</a:t>
            </a:r>
            <a:r>
              <a:rPr lang="en-US" altLang="zh-CN" dirty="0">
                <a:sym typeface="微软雅黑" panose="020B0503020204020204" pitchFamily="34" charset="-122"/>
              </a:rPr>
              <a:t>(2019</a:t>
            </a:r>
            <a:r>
              <a:rPr lang="zh-CN" altLang="en-US" dirty="0">
                <a:sym typeface="微软雅黑" panose="020B0503020204020204" pitchFamily="34" charset="-122"/>
              </a:rPr>
              <a:t>年</a:t>
            </a:r>
            <a:r>
              <a:rPr lang="en-US" altLang="zh-CN" dirty="0">
                <a:sym typeface="微软雅黑" panose="020B0503020204020204" pitchFamily="34" charset="-122"/>
              </a:rPr>
              <a:t>). </a:t>
            </a:r>
            <a:r>
              <a:rPr lang="zh-CN" altLang="en-US" dirty="0">
                <a:sym typeface="微软雅黑" panose="020B0503020204020204" pitchFamily="34" charset="-122"/>
              </a:rPr>
              <a:t>中华全科医师杂志</a:t>
            </a:r>
            <a:r>
              <a:rPr lang="en-US" altLang="zh-CN" dirty="0">
                <a:sym typeface="微软雅黑" panose="020B0503020204020204" pitchFamily="34" charset="-122"/>
              </a:rPr>
              <a:t>,2020,19(3)</a:t>
            </a:r>
            <a:r>
              <a:rPr lang="zh-CN" altLang="en-US" dirty="0">
                <a:sym typeface="微软雅黑" panose="020B0503020204020204" pitchFamily="34" charset="-122"/>
              </a:rPr>
              <a:t>：</a:t>
            </a:r>
            <a:r>
              <a:rPr lang="en-US" altLang="zh-CN" dirty="0">
                <a:sym typeface="微软雅黑" panose="020B0503020204020204" pitchFamily="34" charset="-122"/>
              </a:rPr>
              <a:t>201-216.</a:t>
            </a:r>
          </a:p>
        </p:txBody>
      </p:sp>
      <p:sp>
        <p:nvSpPr>
          <p:cNvPr id="71" name="文本占位符 2">
            <a:extLst>
              <a:ext uri="{FF2B5EF4-FFF2-40B4-BE49-F238E27FC236}">
                <a16:creationId xmlns:a16="http://schemas.microsoft.com/office/drawing/2014/main" id="{74490D03-21CE-78D9-678F-4142649B5437}"/>
              </a:ext>
            </a:extLst>
          </p:cNvPr>
          <p:cNvSpPr txBox="1">
            <a:spLocks/>
          </p:cNvSpPr>
          <p:nvPr/>
        </p:nvSpPr>
        <p:spPr>
          <a:xfrm>
            <a:off x="5722764" y="1166262"/>
            <a:ext cx="5508000" cy="526818"/>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Aft>
                <a:spcPts val="600"/>
              </a:spcAft>
              <a:buNone/>
            </a:pPr>
            <a:r>
              <a:rPr lang="zh-CN" altLang="en-US" sz="1800" b="1" dirty="0">
                <a:solidFill>
                  <a:schemeClr val="dk1"/>
                </a:solidFill>
                <a:sym typeface="微软雅黑" panose="020B0503020204020204" pitchFamily="34" charset="-122"/>
              </a:rPr>
              <a:t>排除其他眩晕和</a:t>
            </a:r>
            <a:r>
              <a:rPr lang="en-US" altLang="zh-CN" sz="1800" b="1" dirty="0">
                <a:solidFill>
                  <a:schemeClr val="dk1"/>
                </a:solidFill>
                <a:sym typeface="微软雅黑" panose="020B0503020204020204" pitchFamily="34" charset="-122"/>
              </a:rPr>
              <a:t>(</a:t>
            </a:r>
            <a:r>
              <a:rPr lang="zh-CN" altLang="en-US" sz="1800" b="1" dirty="0">
                <a:solidFill>
                  <a:schemeClr val="dk1"/>
                </a:solidFill>
                <a:sym typeface="微软雅黑" panose="020B0503020204020204" pitchFamily="34" charset="-122"/>
              </a:rPr>
              <a:t>或</a:t>
            </a:r>
            <a:r>
              <a:rPr lang="en-US" altLang="zh-CN" sz="1800" b="1" dirty="0">
                <a:solidFill>
                  <a:schemeClr val="dk1"/>
                </a:solidFill>
                <a:sym typeface="微软雅黑" panose="020B0503020204020204" pitchFamily="34" charset="-122"/>
              </a:rPr>
              <a:t>)</a:t>
            </a:r>
            <a:r>
              <a:rPr lang="zh-CN" altLang="en-US" sz="1800" b="1" dirty="0">
                <a:solidFill>
                  <a:schemeClr val="dk1"/>
                </a:solidFill>
                <a:sym typeface="微软雅黑" panose="020B0503020204020204" pitchFamily="34" charset="-122"/>
              </a:rPr>
              <a:t>听损症状相关的疾病</a:t>
            </a:r>
            <a:r>
              <a:rPr lang="en-US" altLang="zh-CN" sz="1800" b="1" baseline="30000" dirty="0">
                <a:sym typeface="微软雅黑" panose="020B0503020204020204" pitchFamily="34" charset="-122"/>
              </a:rPr>
              <a:t>1-3</a:t>
            </a:r>
          </a:p>
          <a:p>
            <a:pPr>
              <a:spcAft>
                <a:spcPts val="600"/>
              </a:spcAft>
            </a:pPr>
            <a:endParaRPr lang="en-US" altLang="zh-CN" sz="1800" dirty="0">
              <a:solidFill>
                <a:schemeClr val="dk1"/>
              </a:solidFill>
              <a:sym typeface="微软雅黑" panose="020B0503020204020204" pitchFamily="34" charset="-122"/>
            </a:endParaRPr>
          </a:p>
          <a:p>
            <a:pPr>
              <a:spcAft>
                <a:spcPts val="600"/>
              </a:spcAft>
            </a:pPr>
            <a:endParaRPr lang="zh-CN" altLang="en-US" sz="1800" baseline="30000" dirty="0">
              <a:sym typeface="微软雅黑" panose="020B0503020204020204" pitchFamily="34" charset="-122"/>
            </a:endParaRPr>
          </a:p>
        </p:txBody>
      </p:sp>
      <p:sp>
        <p:nvSpPr>
          <p:cNvPr id="74" name="矩形: 圆角 73">
            <a:extLst>
              <a:ext uri="{FF2B5EF4-FFF2-40B4-BE49-F238E27FC236}">
                <a16:creationId xmlns:a16="http://schemas.microsoft.com/office/drawing/2014/main" id="{F6F3101A-6F9B-0F6F-0C95-C595A28C7839}"/>
              </a:ext>
            </a:extLst>
          </p:cNvPr>
          <p:cNvSpPr/>
          <p:nvPr/>
        </p:nvSpPr>
        <p:spPr>
          <a:xfrm>
            <a:off x="1059658" y="1052735"/>
            <a:ext cx="4330031" cy="4680000"/>
          </a:xfrm>
          <a:prstGeom prst="roundRect">
            <a:avLst>
              <a:gd name="adj" fmla="val 4278"/>
            </a:avLst>
          </a:prstGeom>
          <a:solidFill>
            <a:sysClr val="window" lastClr="FFFFFF"/>
          </a:solidFill>
          <a:ln w="12700" cap="flat" cmpd="sng" algn="ctr">
            <a:solidFill>
              <a:srgbClr val="E6F3EB"/>
            </a:solidFill>
            <a:prstDash val="solid"/>
            <a:miter lim="800000"/>
          </a:ln>
          <a:effectLst>
            <a:glow rad="101600">
              <a:srgbClr val="D9D9D9">
                <a:alpha val="60000"/>
              </a:srgbClr>
            </a:glo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75" name="组合 74">
            <a:extLst>
              <a:ext uri="{FF2B5EF4-FFF2-40B4-BE49-F238E27FC236}">
                <a16:creationId xmlns:a16="http://schemas.microsoft.com/office/drawing/2014/main" id="{C837DB84-21F4-3963-8AC3-74879B8AAA97}"/>
              </a:ext>
            </a:extLst>
          </p:cNvPr>
          <p:cNvGrpSpPr/>
          <p:nvPr/>
        </p:nvGrpSpPr>
        <p:grpSpPr>
          <a:xfrm>
            <a:off x="817429" y="1186782"/>
            <a:ext cx="2448000" cy="418451"/>
            <a:chOff x="585781" y="2137799"/>
            <a:chExt cx="2448000" cy="418451"/>
          </a:xfrm>
        </p:grpSpPr>
        <p:sp>
          <p:nvSpPr>
            <p:cNvPr id="76" name="任意多边形 68">
              <a:extLst>
                <a:ext uri="{FF2B5EF4-FFF2-40B4-BE49-F238E27FC236}">
                  <a16:creationId xmlns:a16="http://schemas.microsoft.com/office/drawing/2014/main" id="{D3CCDE79-586A-9834-39FA-1DFFB4A9BEF3}"/>
                </a:ext>
              </a:extLst>
            </p:cNvPr>
            <p:cNvSpPr/>
            <p:nvPr/>
          </p:nvSpPr>
          <p:spPr>
            <a:xfrm>
              <a:off x="585781" y="2160250"/>
              <a:ext cx="242693" cy="396000"/>
            </a:xfrm>
            <a:custGeom>
              <a:avLst/>
              <a:gdLst>
                <a:gd name="connsiteX0" fmla="*/ 216000 w 351062"/>
                <a:gd name="connsiteY0" fmla="*/ 0 h 432000"/>
                <a:gd name="connsiteX1" fmla="*/ 351062 w 351062"/>
                <a:gd name="connsiteY1" fmla="*/ 0 h 432000"/>
                <a:gd name="connsiteX2" fmla="*/ 351062 w 351062"/>
                <a:gd name="connsiteY2" fmla="*/ 432000 h 432000"/>
                <a:gd name="connsiteX3" fmla="*/ 216000 w 351062"/>
                <a:gd name="connsiteY3" fmla="*/ 432000 h 432000"/>
                <a:gd name="connsiteX4" fmla="*/ 0 w 351062"/>
                <a:gd name="connsiteY4" fmla="*/ 216000 h 432000"/>
                <a:gd name="connsiteX5" fmla="*/ 216000 w 351062"/>
                <a:gd name="connsiteY5" fmla="*/ 0 h 4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1062" h="432000">
                  <a:moveTo>
                    <a:pt x="216000" y="0"/>
                  </a:moveTo>
                  <a:lnTo>
                    <a:pt x="351062" y="0"/>
                  </a:lnTo>
                  <a:lnTo>
                    <a:pt x="351062" y="432000"/>
                  </a:lnTo>
                  <a:lnTo>
                    <a:pt x="216000" y="432000"/>
                  </a:lnTo>
                  <a:cubicBezTo>
                    <a:pt x="96706" y="432000"/>
                    <a:pt x="0" y="335294"/>
                    <a:pt x="0" y="216000"/>
                  </a:cubicBezTo>
                  <a:cubicBezTo>
                    <a:pt x="0" y="96706"/>
                    <a:pt x="96706" y="0"/>
                    <a:pt x="216000" y="0"/>
                  </a:cubicBezTo>
                  <a:close/>
                </a:path>
              </a:pathLst>
            </a:custGeom>
            <a:solidFill>
              <a:srgbClr val="91D185"/>
            </a:solidFill>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l"/>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7" name="矩形: 圆角 76">
              <a:extLst>
                <a:ext uri="{FF2B5EF4-FFF2-40B4-BE49-F238E27FC236}">
                  <a16:creationId xmlns:a16="http://schemas.microsoft.com/office/drawing/2014/main" id="{BF2708AB-FFB2-CF3D-DD2F-8C94291E483B}"/>
                </a:ext>
              </a:extLst>
            </p:cNvPr>
            <p:cNvSpPr/>
            <p:nvPr/>
          </p:nvSpPr>
          <p:spPr>
            <a:xfrm>
              <a:off x="585781" y="2137799"/>
              <a:ext cx="2448000" cy="360000"/>
            </a:xfrm>
            <a:prstGeom prst="roundRect">
              <a:avLst>
                <a:gd name="adj" fmla="val 50000"/>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微软雅黑" panose="020B0503020204020204" pitchFamily="34" charset="-122"/>
                  <a:ea typeface="微软雅黑" panose="020B0503020204020204" pitchFamily="34" charset="-122"/>
                  <a:sym typeface="微软雅黑" panose="020B0503020204020204" pitchFamily="34" charset="-122"/>
                </a:rPr>
                <a:t>诊断依据</a:t>
              </a:r>
            </a:p>
          </p:txBody>
        </p:sp>
      </p:grpSp>
      <p:sp>
        <p:nvSpPr>
          <p:cNvPr id="78" name="文本占位符 2">
            <a:extLst>
              <a:ext uri="{FF2B5EF4-FFF2-40B4-BE49-F238E27FC236}">
                <a16:creationId xmlns:a16="http://schemas.microsoft.com/office/drawing/2014/main" id="{50D9A8FD-06BE-9594-8331-9C78656E5BA7}"/>
              </a:ext>
            </a:extLst>
          </p:cNvPr>
          <p:cNvSpPr txBox="1">
            <a:spLocks/>
          </p:cNvSpPr>
          <p:nvPr/>
        </p:nvSpPr>
        <p:spPr>
          <a:xfrm>
            <a:off x="1119553" y="1605233"/>
            <a:ext cx="4209288" cy="3750070"/>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600"/>
              </a:spcAft>
            </a:pPr>
            <a:r>
              <a:rPr lang="zh-CN" altLang="en-US" dirty="0">
                <a:sym typeface="微软雅黑" panose="020B0503020204020204" pitchFamily="34" charset="-122"/>
              </a:rPr>
              <a:t>梅尼埃病的诊断和鉴别诊断必须依据</a:t>
            </a:r>
            <a:r>
              <a:rPr lang="zh-CN" altLang="en-US" b="1" dirty="0">
                <a:solidFill>
                  <a:schemeClr val="accent1"/>
                </a:solidFill>
                <a:sym typeface="微软雅黑" panose="020B0503020204020204" pitchFamily="34" charset="-122"/>
              </a:rPr>
              <a:t>完整详实的病史调查和必要的听</a:t>
            </a:r>
            <a:r>
              <a:rPr lang="en-US" altLang="zh-CN" b="1" dirty="0">
                <a:solidFill>
                  <a:schemeClr val="accent1"/>
                </a:solidFill>
                <a:sym typeface="微软雅黑" panose="020B0503020204020204" pitchFamily="34" charset="-122"/>
              </a:rPr>
              <a:t>-</a:t>
            </a:r>
            <a:r>
              <a:rPr lang="zh-CN" altLang="en-US" b="1" dirty="0">
                <a:solidFill>
                  <a:schemeClr val="accent1"/>
                </a:solidFill>
                <a:sym typeface="微软雅黑" panose="020B0503020204020204" pitchFamily="34" charset="-122"/>
              </a:rPr>
              <a:t>平衡功能检查、影像学检查等</a:t>
            </a:r>
            <a:r>
              <a:rPr lang="en-US" altLang="zh-CN" b="1" baseline="30000" dirty="0">
                <a:solidFill>
                  <a:schemeClr val="accent1"/>
                </a:solidFill>
                <a:sym typeface="微软雅黑" panose="020B0503020204020204" pitchFamily="34" charset="-122"/>
              </a:rPr>
              <a:t>1</a:t>
            </a:r>
            <a:endParaRPr lang="en-US" altLang="zh-CN" b="1" dirty="0">
              <a:solidFill>
                <a:schemeClr val="accent1"/>
              </a:solidFill>
              <a:sym typeface="微软雅黑" panose="020B0503020204020204" pitchFamily="34" charset="-122"/>
            </a:endParaRPr>
          </a:p>
          <a:p>
            <a:pPr>
              <a:spcAft>
                <a:spcPts val="600"/>
              </a:spcAft>
            </a:pPr>
            <a:endParaRPr lang="en-US" altLang="zh-CN" dirty="0">
              <a:sym typeface="微软雅黑" panose="020B0503020204020204" pitchFamily="34" charset="-122"/>
            </a:endParaRPr>
          </a:p>
          <a:p>
            <a:pPr>
              <a:spcAft>
                <a:spcPts val="600"/>
              </a:spcAft>
            </a:pPr>
            <a:endParaRPr lang="en-US" altLang="zh-CN" dirty="0">
              <a:sym typeface="微软雅黑" panose="020B0503020204020204" pitchFamily="34" charset="-122"/>
            </a:endParaRPr>
          </a:p>
          <a:p>
            <a:pPr>
              <a:spcAft>
                <a:spcPts val="600"/>
              </a:spcAft>
            </a:pPr>
            <a:r>
              <a:rPr lang="zh-CN" altLang="en-US" dirty="0">
                <a:sym typeface="微软雅黑" panose="020B0503020204020204" pitchFamily="34" charset="-122"/>
              </a:rPr>
              <a:t>如梅尼埃病患者合并其他不同类型的眩晕疾病，则需</a:t>
            </a:r>
            <a:r>
              <a:rPr lang="zh-CN" altLang="en-US" b="1" dirty="0">
                <a:solidFill>
                  <a:schemeClr val="accent1"/>
                </a:solidFill>
                <a:sym typeface="微软雅黑" panose="020B0503020204020204" pitchFamily="34" charset="-122"/>
              </a:rPr>
              <a:t>分别做出多个眩晕疾病的诊断</a:t>
            </a:r>
            <a:r>
              <a:rPr lang="en-US" altLang="zh-CN" b="1" baseline="30000" dirty="0">
                <a:solidFill>
                  <a:schemeClr val="accent1"/>
                </a:solidFill>
                <a:sym typeface="微软雅黑" panose="020B0503020204020204" pitchFamily="34" charset="-122"/>
              </a:rPr>
              <a:t>1</a:t>
            </a:r>
            <a:endParaRPr lang="en-US" altLang="zh-CN" b="1" dirty="0">
              <a:solidFill>
                <a:schemeClr val="accent1"/>
              </a:solidFill>
              <a:sym typeface="微软雅黑" panose="020B0503020204020204" pitchFamily="34" charset="-122"/>
            </a:endParaRPr>
          </a:p>
          <a:p>
            <a:pPr>
              <a:spcAft>
                <a:spcPts val="600"/>
              </a:spcAft>
            </a:pPr>
            <a:endParaRPr lang="en-US" altLang="zh-CN" dirty="0">
              <a:sym typeface="微软雅黑" panose="020B0503020204020204" pitchFamily="34" charset="-122"/>
            </a:endParaRPr>
          </a:p>
          <a:p>
            <a:pPr>
              <a:spcAft>
                <a:spcPts val="600"/>
              </a:spcAft>
            </a:pPr>
            <a:endParaRPr lang="en-US" altLang="zh-CN" dirty="0">
              <a:sym typeface="微软雅黑" panose="020B0503020204020204" pitchFamily="34" charset="-122"/>
            </a:endParaRPr>
          </a:p>
          <a:p>
            <a:pPr>
              <a:spcAft>
                <a:spcPts val="600"/>
              </a:spcAft>
            </a:pPr>
            <a:r>
              <a:rPr lang="zh-CN" altLang="en-US" dirty="0">
                <a:sym typeface="微软雅黑" panose="020B0503020204020204" pitchFamily="34" charset="-122"/>
              </a:rPr>
              <a:t>部分患者的耳蜗症状和前庭症状不是同时出现，中间有可能间隔数月至数年</a:t>
            </a:r>
            <a:r>
              <a:rPr lang="en-US" altLang="zh-CN" baseline="30000" dirty="0">
                <a:sym typeface="微软雅黑" panose="020B0503020204020204" pitchFamily="34" charset="-122"/>
              </a:rPr>
              <a:t>1</a:t>
            </a:r>
            <a:endParaRPr lang="zh-CN" altLang="en-US" baseline="30000" dirty="0">
              <a:sym typeface="微软雅黑" panose="020B0503020204020204" pitchFamily="34" charset="-122"/>
            </a:endParaRPr>
          </a:p>
        </p:txBody>
      </p:sp>
      <p:grpSp>
        <p:nvGrpSpPr>
          <p:cNvPr id="79" name="组合 78">
            <a:extLst>
              <a:ext uri="{FF2B5EF4-FFF2-40B4-BE49-F238E27FC236}">
                <a16:creationId xmlns:a16="http://schemas.microsoft.com/office/drawing/2014/main" id="{C5F92796-158D-E5EB-AA62-ED87E18F53FB}"/>
              </a:ext>
            </a:extLst>
          </p:cNvPr>
          <p:cNvGrpSpPr/>
          <p:nvPr/>
        </p:nvGrpSpPr>
        <p:grpSpPr>
          <a:xfrm>
            <a:off x="817429" y="2850339"/>
            <a:ext cx="2448000" cy="418451"/>
            <a:chOff x="585781" y="2137799"/>
            <a:chExt cx="2448000" cy="418451"/>
          </a:xfrm>
        </p:grpSpPr>
        <p:sp>
          <p:nvSpPr>
            <p:cNvPr id="80" name="任意多边形 68">
              <a:extLst>
                <a:ext uri="{FF2B5EF4-FFF2-40B4-BE49-F238E27FC236}">
                  <a16:creationId xmlns:a16="http://schemas.microsoft.com/office/drawing/2014/main" id="{50743427-0830-9BF6-D5A1-64F0C54A7BE3}"/>
                </a:ext>
              </a:extLst>
            </p:cNvPr>
            <p:cNvSpPr/>
            <p:nvPr/>
          </p:nvSpPr>
          <p:spPr>
            <a:xfrm>
              <a:off x="585781" y="2160250"/>
              <a:ext cx="242693" cy="396000"/>
            </a:xfrm>
            <a:custGeom>
              <a:avLst/>
              <a:gdLst>
                <a:gd name="connsiteX0" fmla="*/ 216000 w 351062"/>
                <a:gd name="connsiteY0" fmla="*/ 0 h 432000"/>
                <a:gd name="connsiteX1" fmla="*/ 351062 w 351062"/>
                <a:gd name="connsiteY1" fmla="*/ 0 h 432000"/>
                <a:gd name="connsiteX2" fmla="*/ 351062 w 351062"/>
                <a:gd name="connsiteY2" fmla="*/ 432000 h 432000"/>
                <a:gd name="connsiteX3" fmla="*/ 216000 w 351062"/>
                <a:gd name="connsiteY3" fmla="*/ 432000 h 432000"/>
                <a:gd name="connsiteX4" fmla="*/ 0 w 351062"/>
                <a:gd name="connsiteY4" fmla="*/ 216000 h 432000"/>
                <a:gd name="connsiteX5" fmla="*/ 216000 w 351062"/>
                <a:gd name="connsiteY5" fmla="*/ 0 h 4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1062" h="432000">
                  <a:moveTo>
                    <a:pt x="216000" y="0"/>
                  </a:moveTo>
                  <a:lnTo>
                    <a:pt x="351062" y="0"/>
                  </a:lnTo>
                  <a:lnTo>
                    <a:pt x="351062" y="432000"/>
                  </a:lnTo>
                  <a:lnTo>
                    <a:pt x="216000" y="432000"/>
                  </a:lnTo>
                  <a:cubicBezTo>
                    <a:pt x="96706" y="432000"/>
                    <a:pt x="0" y="335294"/>
                    <a:pt x="0" y="216000"/>
                  </a:cubicBezTo>
                  <a:cubicBezTo>
                    <a:pt x="0" y="96706"/>
                    <a:pt x="96706" y="0"/>
                    <a:pt x="216000" y="0"/>
                  </a:cubicBezTo>
                  <a:close/>
                </a:path>
              </a:pathLst>
            </a:custGeom>
            <a:solidFill>
              <a:srgbClr val="91D185"/>
            </a:solidFill>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l"/>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1" name="矩形: 圆角 80">
              <a:extLst>
                <a:ext uri="{FF2B5EF4-FFF2-40B4-BE49-F238E27FC236}">
                  <a16:creationId xmlns:a16="http://schemas.microsoft.com/office/drawing/2014/main" id="{ADF6D4C5-6B3E-A758-DD6D-097EF4751523}"/>
                </a:ext>
              </a:extLst>
            </p:cNvPr>
            <p:cNvSpPr/>
            <p:nvPr/>
          </p:nvSpPr>
          <p:spPr>
            <a:xfrm>
              <a:off x="585781" y="2137799"/>
              <a:ext cx="2448000" cy="360000"/>
            </a:xfrm>
            <a:prstGeom prst="roundRect">
              <a:avLst>
                <a:gd name="adj" fmla="val 50000"/>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微软雅黑" panose="020B0503020204020204" pitchFamily="34" charset="-122"/>
                  <a:ea typeface="微软雅黑" panose="020B0503020204020204" pitchFamily="34" charset="-122"/>
                  <a:sym typeface="微软雅黑" panose="020B0503020204020204" pitchFamily="34" charset="-122"/>
                </a:rPr>
                <a:t>共病可能</a:t>
              </a:r>
            </a:p>
          </p:txBody>
        </p:sp>
      </p:grpSp>
      <p:grpSp>
        <p:nvGrpSpPr>
          <p:cNvPr id="82" name="组合 81">
            <a:extLst>
              <a:ext uri="{FF2B5EF4-FFF2-40B4-BE49-F238E27FC236}">
                <a16:creationId xmlns:a16="http://schemas.microsoft.com/office/drawing/2014/main" id="{5D3D1690-5958-F9F7-4D07-55B3E994FAFA}"/>
              </a:ext>
            </a:extLst>
          </p:cNvPr>
          <p:cNvGrpSpPr/>
          <p:nvPr/>
        </p:nvGrpSpPr>
        <p:grpSpPr>
          <a:xfrm>
            <a:off x="817429" y="4264527"/>
            <a:ext cx="2448000" cy="418451"/>
            <a:chOff x="585781" y="2137799"/>
            <a:chExt cx="2448000" cy="418451"/>
          </a:xfrm>
        </p:grpSpPr>
        <p:sp>
          <p:nvSpPr>
            <p:cNvPr id="83" name="任意多边形 68">
              <a:extLst>
                <a:ext uri="{FF2B5EF4-FFF2-40B4-BE49-F238E27FC236}">
                  <a16:creationId xmlns:a16="http://schemas.microsoft.com/office/drawing/2014/main" id="{125D6947-DAD2-44E8-BA1E-554EB28C0000}"/>
                </a:ext>
              </a:extLst>
            </p:cNvPr>
            <p:cNvSpPr/>
            <p:nvPr/>
          </p:nvSpPr>
          <p:spPr>
            <a:xfrm>
              <a:off x="585781" y="2160250"/>
              <a:ext cx="242693" cy="396000"/>
            </a:xfrm>
            <a:custGeom>
              <a:avLst/>
              <a:gdLst>
                <a:gd name="connsiteX0" fmla="*/ 216000 w 351062"/>
                <a:gd name="connsiteY0" fmla="*/ 0 h 432000"/>
                <a:gd name="connsiteX1" fmla="*/ 351062 w 351062"/>
                <a:gd name="connsiteY1" fmla="*/ 0 h 432000"/>
                <a:gd name="connsiteX2" fmla="*/ 351062 w 351062"/>
                <a:gd name="connsiteY2" fmla="*/ 432000 h 432000"/>
                <a:gd name="connsiteX3" fmla="*/ 216000 w 351062"/>
                <a:gd name="connsiteY3" fmla="*/ 432000 h 432000"/>
                <a:gd name="connsiteX4" fmla="*/ 0 w 351062"/>
                <a:gd name="connsiteY4" fmla="*/ 216000 h 432000"/>
                <a:gd name="connsiteX5" fmla="*/ 216000 w 351062"/>
                <a:gd name="connsiteY5" fmla="*/ 0 h 4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1062" h="432000">
                  <a:moveTo>
                    <a:pt x="216000" y="0"/>
                  </a:moveTo>
                  <a:lnTo>
                    <a:pt x="351062" y="0"/>
                  </a:lnTo>
                  <a:lnTo>
                    <a:pt x="351062" y="432000"/>
                  </a:lnTo>
                  <a:lnTo>
                    <a:pt x="216000" y="432000"/>
                  </a:lnTo>
                  <a:cubicBezTo>
                    <a:pt x="96706" y="432000"/>
                    <a:pt x="0" y="335294"/>
                    <a:pt x="0" y="216000"/>
                  </a:cubicBezTo>
                  <a:cubicBezTo>
                    <a:pt x="0" y="96706"/>
                    <a:pt x="96706" y="0"/>
                    <a:pt x="216000" y="0"/>
                  </a:cubicBezTo>
                  <a:close/>
                </a:path>
              </a:pathLst>
            </a:custGeom>
            <a:solidFill>
              <a:srgbClr val="91D185"/>
            </a:solidFill>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l"/>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4" name="矩形: 圆角 83">
              <a:extLst>
                <a:ext uri="{FF2B5EF4-FFF2-40B4-BE49-F238E27FC236}">
                  <a16:creationId xmlns:a16="http://schemas.microsoft.com/office/drawing/2014/main" id="{90467E6B-1FE8-5EFA-DDF6-6DDD26AD6AD4}"/>
                </a:ext>
              </a:extLst>
            </p:cNvPr>
            <p:cNvSpPr/>
            <p:nvPr/>
          </p:nvSpPr>
          <p:spPr>
            <a:xfrm>
              <a:off x="585781" y="2137799"/>
              <a:ext cx="2448000" cy="360000"/>
            </a:xfrm>
            <a:prstGeom prst="roundRect">
              <a:avLst>
                <a:gd name="adj" fmla="val 50000"/>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微软雅黑" panose="020B0503020204020204" pitchFamily="34" charset="-122"/>
                  <a:ea typeface="微软雅黑" panose="020B0503020204020204" pitchFamily="34" charset="-122"/>
                  <a:sym typeface="微软雅黑" panose="020B0503020204020204" pitchFamily="34" charset="-122"/>
                </a:rPr>
                <a:t>分离表现</a:t>
              </a:r>
            </a:p>
          </p:txBody>
        </p:sp>
      </p:grpSp>
      <p:sp>
        <p:nvSpPr>
          <p:cNvPr id="4" name="同侧圆角矩形 77">
            <a:extLst>
              <a:ext uri="{FF2B5EF4-FFF2-40B4-BE49-F238E27FC236}">
                <a16:creationId xmlns:a16="http://schemas.microsoft.com/office/drawing/2014/main" id="{77735CCD-7A95-49E9-10CB-7E72F1F4F144}"/>
              </a:ext>
            </a:extLst>
          </p:cNvPr>
          <p:cNvSpPr/>
          <p:nvPr/>
        </p:nvSpPr>
        <p:spPr>
          <a:xfrm>
            <a:off x="5723226" y="1693080"/>
            <a:ext cx="1620000" cy="468000"/>
          </a:xfrm>
          <a:prstGeom prst="round2SameRect">
            <a:avLst>
              <a:gd name="adj1" fmla="val 31277"/>
              <a:gd name="adj2" fmla="val 0"/>
            </a:avLst>
          </a:prstGeom>
          <a:gradFill>
            <a:gsLst>
              <a:gs pos="30000">
                <a:srgbClr val="008D38"/>
              </a:gs>
              <a:gs pos="100000">
                <a:srgbClr val="70AD47"/>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600" b="1"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grpSp>
        <p:nvGrpSpPr>
          <p:cNvPr id="5" name="组合 4">
            <a:extLst>
              <a:ext uri="{FF2B5EF4-FFF2-40B4-BE49-F238E27FC236}">
                <a16:creationId xmlns:a16="http://schemas.microsoft.com/office/drawing/2014/main" id="{F89CFD85-6B47-20DF-075A-6A82DEB04A30}"/>
              </a:ext>
            </a:extLst>
          </p:cNvPr>
          <p:cNvGrpSpPr/>
          <p:nvPr/>
        </p:nvGrpSpPr>
        <p:grpSpPr>
          <a:xfrm>
            <a:off x="5723226" y="2222376"/>
            <a:ext cx="5419181" cy="3277333"/>
            <a:chOff x="5801604" y="2300754"/>
            <a:chExt cx="5419181" cy="3277333"/>
          </a:xfrm>
        </p:grpSpPr>
        <p:sp>
          <p:nvSpPr>
            <p:cNvPr id="8" name="矩形: 圆角 7">
              <a:extLst>
                <a:ext uri="{FF2B5EF4-FFF2-40B4-BE49-F238E27FC236}">
                  <a16:creationId xmlns:a16="http://schemas.microsoft.com/office/drawing/2014/main" id="{06EBF08C-16C5-1A84-17D5-580C48070404}"/>
                </a:ext>
              </a:extLst>
            </p:cNvPr>
            <p:cNvSpPr/>
            <p:nvPr/>
          </p:nvSpPr>
          <p:spPr>
            <a:xfrm>
              <a:off x="7701194" y="2300754"/>
              <a:ext cx="1620000" cy="360000"/>
            </a:xfrm>
            <a:prstGeom prst="roundRect">
              <a:avLst>
                <a:gd name="adj" fmla="val 16306"/>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矩形: 圆角 8">
              <a:extLst>
                <a:ext uri="{FF2B5EF4-FFF2-40B4-BE49-F238E27FC236}">
                  <a16:creationId xmlns:a16="http://schemas.microsoft.com/office/drawing/2014/main" id="{7244342E-2D89-B753-AFE7-4FF7C18DE862}"/>
                </a:ext>
              </a:extLst>
            </p:cNvPr>
            <p:cNvSpPr/>
            <p:nvPr/>
          </p:nvSpPr>
          <p:spPr>
            <a:xfrm>
              <a:off x="7701195" y="2723572"/>
              <a:ext cx="1620000" cy="360000"/>
            </a:xfrm>
            <a:prstGeom prst="roundRect">
              <a:avLst>
                <a:gd name="adj" fmla="val 16306"/>
              </a:avLst>
            </a:prstGeom>
            <a:solidFill>
              <a:srgbClr val="F9E5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矩形: 圆角 9">
              <a:extLst>
                <a:ext uri="{FF2B5EF4-FFF2-40B4-BE49-F238E27FC236}">
                  <a16:creationId xmlns:a16="http://schemas.microsoft.com/office/drawing/2014/main" id="{32D7CC93-E747-FEB9-4A27-2B1FB9D9DED6}"/>
                </a:ext>
              </a:extLst>
            </p:cNvPr>
            <p:cNvSpPr/>
            <p:nvPr/>
          </p:nvSpPr>
          <p:spPr>
            <a:xfrm>
              <a:off x="5801604" y="3139324"/>
              <a:ext cx="1620000" cy="360000"/>
            </a:xfrm>
            <a:prstGeom prst="roundRect">
              <a:avLst>
                <a:gd name="adj" fmla="val 16306"/>
              </a:avLst>
            </a:prstGeom>
            <a:solidFill>
              <a:srgbClr val="FBE5D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矩形: 圆角 10">
              <a:extLst>
                <a:ext uri="{FF2B5EF4-FFF2-40B4-BE49-F238E27FC236}">
                  <a16:creationId xmlns:a16="http://schemas.microsoft.com/office/drawing/2014/main" id="{0D83767A-766E-B384-80CE-DD1EFECC68AA}"/>
                </a:ext>
              </a:extLst>
            </p:cNvPr>
            <p:cNvSpPr/>
            <p:nvPr/>
          </p:nvSpPr>
          <p:spPr>
            <a:xfrm>
              <a:off x="9600785" y="2723572"/>
              <a:ext cx="1620000" cy="360000"/>
            </a:xfrm>
            <a:prstGeom prst="roundRect">
              <a:avLst>
                <a:gd name="adj" fmla="val 16306"/>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矩形: 圆角 11">
              <a:extLst>
                <a:ext uri="{FF2B5EF4-FFF2-40B4-BE49-F238E27FC236}">
                  <a16:creationId xmlns:a16="http://schemas.microsoft.com/office/drawing/2014/main" id="{2AD08FB5-5A5C-D401-5E7B-040115A8B23A}"/>
                </a:ext>
              </a:extLst>
            </p:cNvPr>
            <p:cNvSpPr/>
            <p:nvPr/>
          </p:nvSpPr>
          <p:spPr>
            <a:xfrm>
              <a:off x="7701195" y="3139324"/>
              <a:ext cx="1620000" cy="360000"/>
            </a:xfrm>
            <a:prstGeom prst="roundRect">
              <a:avLst>
                <a:gd name="adj" fmla="val 16306"/>
              </a:avLst>
            </a:prstGeom>
            <a:solidFill>
              <a:srgbClr val="F9E5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矩形: 圆角 13">
              <a:extLst>
                <a:ext uri="{FF2B5EF4-FFF2-40B4-BE49-F238E27FC236}">
                  <a16:creationId xmlns:a16="http://schemas.microsoft.com/office/drawing/2014/main" id="{0BA78268-F38F-0C11-263F-D984A71F8AD8}"/>
                </a:ext>
              </a:extLst>
            </p:cNvPr>
            <p:cNvSpPr/>
            <p:nvPr/>
          </p:nvSpPr>
          <p:spPr>
            <a:xfrm>
              <a:off x="7701195" y="3555077"/>
              <a:ext cx="1620000" cy="360000"/>
            </a:xfrm>
            <a:prstGeom prst="roundRect">
              <a:avLst>
                <a:gd name="adj" fmla="val 16306"/>
              </a:avLst>
            </a:prstGeom>
            <a:solidFill>
              <a:srgbClr val="F9E5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矩形: 圆角 15">
              <a:extLst>
                <a:ext uri="{FF2B5EF4-FFF2-40B4-BE49-F238E27FC236}">
                  <a16:creationId xmlns:a16="http://schemas.microsoft.com/office/drawing/2014/main" id="{14DBCABB-C2BC-205F-1439-11D13FCA863A}"/>
                </a:ext>
              </a:extLst>
            </p:cNvPr>
            <p:cNvSpPr/>
            <p:nvPr/>
          </p:nvSpPr>
          <p:spPr>
            <a:xfrm>
              <a:off x="7701195" y="3970829"/>
              <a:ext cx="1620000" cy="360000"/>
            </a:xfrm>
            <a:prstGeom prst="roundRect">
              <a:avLst>
                <a:gd name="adj" fmla="val 16306"/>
              </a:avLst>
            </a:prstGeom>
            <a:solidFill>
              <a:srgbClr val="F9E5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矩形: 圆角 16">
              <a:extLst>
                <a:ext uri="{FF2B5EF4-FFF2-40B4-BE49-F238E27FC236}">
                  <a16:creationId xmlns:a16="http://schemas.microsoft.com/office/drawing/2014/main" id="{5175D4D6-A2A2-FDF6-CB8B-26A3BB4756D3}"/>
                </a:ext>
              </a:extLst>
            </p:cNvPr>
            <p:cNvSpPr/>
            <p:nvPr/>
          </p:nvSpPr>
          <p:spPr>
            <a:xfrm>
              <a:off x="7701195" y="4386582"/>
              <a:ext cx="1620000" cy="360000"/>
            </a:xfrm>
            <a:prstGeom prst="roundRect">
              <a:avLst>
                <a:gd name="adj" fmla="val 16306"/>
              </a:avLst>
            </a:prstGeom>
            <a:solidFill>
              <a:srgbClr val="F9E5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矩形: 圆角 17">
              <a:extLst>
                <a:ext uri="{FF2B5EF4-FFF2-40B4-BE49-F238E27FC236}">
                  <a16:creationId xmlns:a16="http://schemas.microsoft.com/office/drawing/2014/main" id="{9D796E24-8EF9-F5FD-78CE-940675B55E92}"/>
                </a:ext>
              </a:extLst>
            </p:cNvPr>
            <p:cNvSpPr/>
            <p:nvPr/>
          </p:nvSpPr>
          <p:spPr>
            <a:xfrm>
              <a:off x="7701195" y="4802334"/>
              <a:ext cx="1620000" cy="360000"/>
            </a:xfrm>
            <a:prstGeom prst="roundRect">
              <a:avLst>
                <a:gd name="adj" fmla="val 16306"/>
              </a:avLst>
            </a:prstGeom>
            <a:solidFill>
              <a:srgbClr val="F9E5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矩形: 圆角 18">
              <a:extLst>
                <a:ext uri="{FF2B5EF4-FFF2-40B4-BE49-F238E27FC236}">
                  <a16:creationId xmlns:a16="http://schemas.microsoft.com/office/drawing/2014/main" id="{F5209586-C031-575E-0276-DE2C16E41CE6}"/>
                </a:ext>
              </a:extLst>
            </p:cNvPr>
            <p:cNvSpPr/>
            <p:nvPr/>
          </p:nvSpPr>
          <p:spPr>
            <a:xfrm>
              <a:off x="7701195" y="5218087"/>
              <a:ext cx="1620000" cy="360000"/>
            </a:xfrm>
            <a:prstGeom prst="roundRect">
              <a:avLst>
                <a:gd name="adj" fmla="val 16306"/>
              </a:avLst>
            </a:prstGeom>
            <a:solidFill>
              <a:srgbClr val="F9E5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矩形: 圆角 19">
              <a:extLst>
                <a:ext uri="{FF2B5EF4-FFF2-40B4-BE49-F238E27FC236}">
                  <a16:creationId xmlns:a16="http://schemas.microsoft.com/office/drawing/2014/main" id="{DBBA198D-BCFB-EDCC-F08A-92B9A206275A}"/>
                </a:ext>
              </a:extLst>
            </p:cNvPr>
            <p:cNvSpPr/>
            <p:nvPr/>
          </p:nvSpPr>
          <p:spPr>
            <a:xfrm>
              <a:off x="5801604" y="2723572"/>
              <a:ext cx="1620000" cy="360000"/>
            </a:xfrm>
            <a:prstGeom prst="roundRect">
              <a:avLst>
                <a:gd name="adj" fmla="val 16306"/>
              </a:avLst>
            </a:prstGeom>
            <a:solidFill>
              <a:srgbClr val="FBE5D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6" name="同侧圆角矩形 77">
            <a:extLst>
              <a:ext uri="{FF2B5EF4-FFF2-40B4-BE49-F238E27FC236}">
                <a16:creationId xmlns:a16="http://schemas.microsoft.com/office/drawing/2014/main" id="{1B877E5D-3659-E5AB-2111-F38B3DDEDF8E}"/>
              </a:ext>
            </a:extLst>
          </p:cNvPr>
          <p:cNvSpPr/>
          <p:nvPr/>
        </p:nvSpPr>
        <p:spPr>
          <a:xfrm>
            <a:off x="7622817" y="1691719"/>
            <a:ext cx="1620000" cy="468000"/>
          </a:xfrm>
          <a:prstGeom prst="round2SameRect">
            <a:avLst>
              <a:gd name="adj1" fmla="val 31277"/>
              <a:gd name="adj2" fmla="val 0"/>
            </a:avLst>
          </a:prstGeom>
          <a:gradFill>
            <a:gsLst>
              <a:gs pos="30000">
                <a:srgbClr val="008D38"/>
              </a:gs>
              <a:gs pos="100000">
                <a:srgbClr val="70AD47"/>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600" b="1"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sp>
        <p:nvSpPr>
          <p:cNvPr id="7" name="同侧圆角矩形 77">
            <a:extLst>
              <a:ext uri="{FF2B5EF4-FFF2-40B4-BE49-F238E27FC236}">
                <a16:creationId xmlns:a16="http://schemas.microsoft.com/office/drawing/2014/main" id="{A13B8BF5-3806-6697-9111-DE35033E91B3}"/>
              </a:ext>
            </a:extLst>
          </p:cNvPr>
          <p:cNvSpPr/>
          <p:nvPr/>
        </p:nvSpPr>
        <p:spPr>
          <a:xfrm>
            <a:off x="9522407" y="1691719"/>
            <a:ext cx="1620000" cy="468000"/>
          </a:xfrm>
          <a:prstGeom prst="round2SameRect">
            <a:avLst>
              <a:gd name="adj1" fmla="val 31277"/>
              <a:gd name="adj2" fmla="val 0"/>
            </a:avLst>
          </a:prstGeom>
          <a:gradFill>
            <a:gsLst>
              <a:gs pos="30000">
                <a:srgbClr val="008D38"/>
              </a:gs>
              <a:gs pos="100000">
                <a:srgbClr val="70AD47"/>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600" b="1"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graphicFrame>
        <p:nvGraphicFramePr>
          <p:cNvPr id="22" name="内容占位符 10">
            <a:extLst>
              <a:ext uri="{FF2B5EF4-FFF2-40B4-BE49-F238E27FC236}">
                <a16:creationId xmlns:a16="http://schemas.microsoft.com/office/drawing/2014/main" id="{11577E94-3EBE-B659-5D8C-2B810881A716}"/>
              </a:ext>
            </a:extLst>
          </p:cNvPr>
          <p:cNvGraphicFramePr>
            <a:graphicFrameLocks/>
          </p:cNvGraphicFramePr>
          <p:nvPr>
            <p:extLst>
              <p:ext uri="{D42A27DB-BD31-4B8C-83A1-F6EECF244321}">
                <p14:modId xmlns:p14="http://schemas.microsoft.com/office/powerpoint/2010/main" val="3097339292"/>
              </p:ext>
            </p:extLst>
          </p:nvPr>
        </p:nvGraphicFramePr>
        <p:xfrm>
          <a:off x="5606518" y="1691719"/>
          <a:ext cx="5684058" cy="3834216"/>
        </p:xfrm>
        <a:graphic>
          <a:graphicData uri="http://schemas.openxmlformats.org/drawingml/2006/table">
            <a:tbl>
              <a:tblPr firstRow="1" bandRow="1">
                <a:tableStyleId>{5940675A-B579-460E-94D1-54222C63F5DA}</a:tableStyleId>
              </a:tblPr>
              <a:tblGrid>
                <a:gridCol w="1894686">
                  <a:extLst>
                    <a:ext uri="{9D8B030D-6E8A-4147-A177-3AD203B41FA5}">
                      <a16:colId xmlns:a16="http://schemas.microsoft.com/office/drawing/2014/main" val="835149659"/>
                    </a:ext>
                  </a:extLst>
                </a:gridCol>
                <a:gridCol w="1894686">
                  <a:extLst>
                    <a:ext uri="{9D8B030D-6E8A-4147-A177-3AD203B41FA5}">
                      <a16:colId xmlns:a16="http://schemas.microsoft.com/office/drawing/2014/main" val="1540000838"/>
                    </a:ext>
                  </a:extLst>
                </a:gridCol>
                <a:gridCol w="1894686">
                  <a:extLst>
                    <a:ext uri="{9D8B030D-6E8A-4147-A177-3AD203B41FA5}">
                      <a16:colId xmlns:a16="http://schemas.microsoft.com/office/drawing/2014/main" val="2203369495"/>
                    </a:ext>
                  </a:extLst>
                </a:gridCol>
              </a:tblGrid>
              <a:tr h="504000">
                <a:tc>
                  <a:txBody>
                    <a:bodyPr/>
                    <a:lstStyle/>
                    <a:p>
                      <a:pPr algn="ctr"/>
                      <a:r>
                        <a:rPr lang="zh-CN" altLang="en-US"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前庭中枢系统</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zh-CN" altLang="en-US"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前庭周围系统</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zh-CN" altLang="en-US"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其他</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654813930"/>
                  </a:ext>
                </a:extLst>
              </a:tr>
              <a:tr h="41627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zh-CN" altLang="en-US" sz="1600" dirty="0">
                        <a:latin typeface="微软雅黑" panose="020B0503020204020204" pitchFamily="34" charset="-122"/>
                        <a:ea typeface="微软雅黑" panose="020B0503020204020204" pitchFamily="34" charset="-122"/>
                        <a:sym typeface="微软雅黑" panose="020B0503020204020204" pitchFamily="34" charset="-122"/>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zh-CN" altLang="en-US"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梅尼埃病</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zh-CN" altLang="en-US" sz="1600" dirty="0">
                        <a:highlight>
                          <a:srgbClr val="FFFF00"/>
                        </a:highlight>
                        <a:latin typeface="微软雅黑" panose="020B0503020204020204" pitchFamily="34" charset="-122"/>
                        <a:ea typeface="微软雅黑" panose="020B0503020204020204" pitchFamily="34" charset="-122"/>
                        <a:sym typeface="微软雅黑" panose="020B0503020204020204" pitchFamily="34" charset="-122"/>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33616549"/>
                  </a:ext>
                </a:extLst>
              </a:tr>
              <a:tr h="41627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前庭性偏头痛</a:t>
                      </a:r>
                      <a:endParaRPr lang="zh-CN" altLang="en-US" sz="1600" dirty="0">
                        <a:latin typeface="微软雅黑" panose="020B0503020204020204" pitchFamily="34" charset="-122"/>
                        <a:ea typeface="微软雅黑" panose="020B0503020204020204" pitchFamily="34" charset="-122"/>
                        <a:sym typeface="微软雅黑" panose="020B0503020204020204" pitchFamily="34" charset="-122"/>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zh-CN" altLang="en-US" sz="160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突发性聋</a:t>
                      </a:r>
                      <a:endParaRPr lang="zh-CN" altLang="en-US" sz="1600" dirty="0">
                        <a:latin typeface="微软雅黑" panose="020B0503020204020204" pitchFamily="34" charset="-122"/>
                        <a:ea typeface="微软雅黑" panose="020B0503020204020204" pitchFamily="34" charset="-122"/>
                        <a:sym typeface="微软雅黑" panose="020B0503020204020204" pitchFamily="34" charset="-122"/>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药物中毒性眩晕</a:t>
                      </a:r>
                      <a:endParaRPr lang="zh-CN" altLang="en-US" sz="1600" dirty="0">
                        <a:latin typeface="微软雅黑" panose="020B0503020204020204" pitchFamily="34" charset="-122"/>
                        <a:ea typeface="微软雅黑" panose="020B0503020204020204" pitchFamily="34" charset="-122"/>
                        <a:sym typeface="微软雅黑" panose="020B0503020204020204" pitchFamily="34" charset="-122"/>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694770724"/>
                  </a:ext>
                </a:extLst>
              </a:tr>
              <a:tr h="41627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后循环缺血</a:t>
                      </a:r>
                      <a:endParaRPr lang="zh-CN" altLang="en-US" sz="1600" dirty="0">
                        <a:latin typeface="微软雅黑" panose="020B0503020204020204" pitchFamily="34" charset="-122"/>
                        <a:ea typeface="微软雅黑" panose="020B0503020204020204" pitchFamily="34" charset="-122"/>
                        <a:sym typeface="微软雅黑" panose="020B0503020204020204" pitchFamily="34" charset="-122"/>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US" altLang="zh-CN" sz="160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BPPV</a:t>
                      </a:r>
                      <a:endParaRPr lang="zh-CN" altLang="en-US" sz="1600" dirty="0">
                        <a:latin typeface="微软雅黑" panose="020B0503020204020204" pitchFamily="34" charset="-122"/>
                        <a:ea typeface="微软雅黑" panose="020B0503020204020204" pitchFamily="34" charset="-122"/>
                        <a:sym typeface="微软雅黑" panose="020B0503020204020204" pitchFamily="34" charset="-122"/>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endParaRPr lang="zh-CN" altLang="en-US" sz="1600" dirty="0">
                        <a:latin typeface="微软雅黑" panose="020B0503020204020204" pitchFamily="34" charset="-122"/>
                        <a:ea typeface="微软雅黑" panose="020B0503020204020204" pitchFamily="34" charset="-122"/>
                        <a:sym typeface="微软雅黑" panose="020B0503020204020204" pitchFamily="34" charset="-122"/>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867449440"/>
                  </a:ext>
                </a:extLst>
              </a:tr>
              <a:tr h="416277">
                <a:tc>
                  <a:txBody>
                    <a:bodyPr/>
                    <a:lstStyle/>
                    <a:p>
                      <a:pPr algn="ctr"/>
                      <a:endParaRPr lang="zh-CN" altLang="en-US" sz="1600">
                        <a:latin typeface="微软雅黑" panose="020B0503020204020204" pitchFamily="34" charset="-122"/>
                        <a:ea typeface="微软雅黑" panose="020B0503020204020204" pitchFamily="34" charset="-122"/>
                        <a:sym typeface="微软雅黑" panose="020B0503020204020204" pitchFamily="34" charset="-122"/>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zh-CN" altLang="en-US" sz="160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迷路炎</a:t>
                      </a:r>
                      <a:endParaRPr lang="zh-CN" altLang="en-US" sz="1600" dirty="0">
                        <a:latin typeface="微软雅黑" panose="020B0503020204020204" pitchFamily="34" charset="-122"/>
                        <a:ea typeface="微软雅黑" panose="020B0503020204020204" pitchFamily="34" charset="-122"/>
                        <a:sym typeface="微软雅黑" panose="020B0503020204020204" pitchFamily="34" charset="-122"/>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endParaRPr lang="zh-CN" altLang="en-US" sz="1600" dirty="0">
                        <a:latin typeface="微软雅黑" panose="020B0503020204020204" pitchFamily="34" charset="-122"/>
                        <a:ea typeface="微软雅黑" panose="020B0503020204020204" pitchFamily="34" charset="-122"/>
                        <a:sym typeface="微软雅黑" panose="020B0503020204020204" pitchFamily="34" charset="-122"/>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310712354"/>
                  </a:ext>
                </a:extLst>
              </a:tr>
              <a:tr h="416277">
                <a:tc>
                  <a:txBody>
                    <a:bodyPr/>
                    <a:lstStyle/>
                    <a:p>
                      <a:pPr algn="ctr"/>
                      <a:endParaRPr lang="zh-CN" altLang="en-US" sz="1600">
                        <a:latin typeface="微软雅黑" panose="020B0503020204020204" pitchFamily="34" charset="-122"/>
                        <a:ea typeface="微软雅黑" panose="020B0503020204020204" pitchFamily="34" charset="-122"/>
                        <a:sym typeface="微软雅黑" panose="020B0503020204020204" pitchFamily="34" charset="-122"/>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zh-CN" altLang="en-US" sz="160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前庭神经炎</a:t>
                      </a:r>
                      <a:endParaRPr lang="zh-CN" altLang="en-US" sz="1600" dirty="0">
                        <a:latin typeface="微软雅黑" panose="020B0503020204020204" pitchFamily="34" charset="-122"/>
                        <a:ea typeface="微软雅黑" panose="020B0503020204020204" pitchFamily="34" charset="-122"/>
                        <a:sym typeface="微软雅黑" panose="020B0503020204020204" pitchFamily="34" charset="-122"/>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endParaRPr lang="zh-CN" altLang="en-US" sz="1600" dirty="0">
                        <a:latin typeface="微软雅黑" panose="020B0503020204020204" pitchFamily="34" charset="-122"/>
                        <a:ea typeface="微软雅黑" panose="020B0503020204020204" pitchFamily="34" charset="-122"/>
                        <a:sym typeface="微软雅黑" panose="020B0503020204020204" pitchFamily="34" charset="-122"/>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721083714"/>
                  </a:ext>
                </a:extLst>
              </a:tr>
              <a:tr h="416277">
                <a:tc>
                  <a:txBody>
                    <a:bodyPr/>
                    <a:lstStyle/>
                    <a:p>
                      <a:pPr algn="ctr"/>
                      <a:endParaRPr lang="zh-CN" altLang="en-US" sz="1600">
                        <a:latin typeface="微软雅黑" panose="020B0503020204020204" pitchFamily="34" charset="-122"/>
                        <a:ea typeface="微软雅黑" panose="020B0503020204020204" pitchFamily="34" charset="-122"/>
                        <a:sym typeface="微软雅黑" panose="020B0503020204020204" pitchFamily="34" charset="-122"/>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zh-CN" altLang="en-US" sz="160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前庭阵发症</a:t>
                      </a:r>
                      <a:endParaRPr lang="zh-CN" altLang="en-US" sz="1600" dirty="0">
                        <a:latin typeface="微软雅黑" panose="020B0503020204020204" pitchFamily="34" charset="-122"/>
                        <a:ea typeface="微软雅黑" panose="020B0503020204020204" pitchFamily="34" charset="-122"/>
                        <a:sym typeface="微软雅黑" panose="020B0503020204020204" pitchFamily="34" charset="-122"/>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endParaRPr lang="zh-CN" altLang="en-US" sz="1600" dirty="0">
                        <a:latin typeface="微软雅黑" panose="020B0503020204020204" pitchFamily="34" charset="-122"/>
                        <a:ea typeface="微软雅黑" panose="020B0503020204020204" pitchFamily="34" charset="-122"/>
                        <a:sym typeface="微软雅黑" panose="020B0503020204020204" pitchFamily="34" charset="-122"/>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249589548"/>
                  </a:ext>
                </a:extLst>
              </a:tr>
              <a:tr h="416277">
                <a:tc>
                  <a:txBody>
                    <a:bodyPr/>
                    <a:lstStyle/>
                    <a:p>
                      <a:pPr algn="ctr"/>
                      <a:endParaRPr lang="zh-CN" altLang="en-US" sz="1600" dirty="0">
                        <a:latin typeface="微软雅黑" panose="020B0503020204020204" pitchFamily="34" charset="-122"/>
                        <a:ea typeface="微软雅黑" panose="020B0503020204020204" pitchFamily="34" charset="-122"/>
                        <a:sym typeface="微软雅黑" panose="020B0503020204020204" pitchFamily="34" charset="-122"/>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zh-CN" altLang="en-US" sz="160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外淋巴瘘</a:t>
                      </a:r>
                      <a:endParaRPr lang="zh-CN" altLang="en-US" sz="1600" dirty="0">
                        <a:latin typeface="微软雅黑" panose="020B0503020204020204" pitchFamily="34" charset="-122"/>
                        <a:ea typeface="微软雅黑" panose="020B0503020204020204" pitchFamily="34" charset="-122"/>
                        <a:sym typeface="微软雅黑" panose="020B0503020204020204" pitchFamily="34" charset="-122"/>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endParaRPr lang="zh-CN" altLang="en-US" sz="1600" dirty="0">
                        <a:latin typeface="微软雅黑" panose="020B0503020204020204" pitchFamily="34" charset="-122"/>
                        <a:ea typeface="微软雅黑" panose="020B0503020204020204" pitchFamily="34" charset="-122"/>
                        <a:sym typeface="微软雅黑" panose="020B0503020204020204" pitchFamily="34" charset="-122"/>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169943957"/>
                  </a:ext>
                </a:extLst>
              </a:tr>
              <a:tr h="416277">
                <a:tc>
                  <a:txBody>
                    <a:bodyPr/>
                    <a:lstStyle/>
                    <a:p>
                      <a:pPr algn="ctr"/>
                      <a:endParaRPr lang="zh-CN" altLang="en-US" sz="1600">
                        <a:latin typeface="微软雅黑" panose="020B0503020204020204" pitchFamily="34" charset="-122"/>
                        <a:ea typeface="微软雅黑" panose="020B0503020204020204" pitchFamily="34" charset="-122"/>
                        <a:sym typeface="微软雅黑" panose="020B0503020204020204" pitchFamily="34" charset="-122"/>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zh-CN" altLang="zh-CN" sz="1600" dirty="0">
                          <a:latin typeface="微软雅黑" panose="020B0503020204020204" pitchFamily="34" charset="-122"/>
                          <a:ea typeface="微软雅黑" panose="020B0503020204020204" pitchFamily="34" charset="-122"/>
                          <a:sym typeface="微软雅黑" panose="020B0503020204020204" pitchFamily="34" charset="-122"/>
                        </a:rPr>
                        <a:t>前庭神经鞘瘤</a:t>
                      </a:r>
                      <a:endParaRPr lang="zh-CN" altLang="en-US" sz="1600" dirty="0">
                        <a:latin typeface="微软雅黑" panose="020B0503020204020204" pitchFamily="34" charset="-122"/>
                        <a:ea typeface="微软雅黑" panose="020B0503020204020204" pitchFamily="34" charset="-122"/>
                        <a:sym typeface="微软雅黑" panose="020B0503020204020204" pitchFamily="34" charset="-122"/>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endParaRPr lang="zh-CN" altLang="en-US" sz="1600" dirty="0">
                        <a:latin typeface="微软雅黑" panose="020B0503020204020204" pitchFamily="34" charset="-122"/>
                        <a:ea typeface="微软雅黑" panose="020B0503020204020204" pitchFamily="34" charset="-122"/>
                        <a:sym typeface="微软雅黑" panose="020B0503020204020204" pitchFamily="34" charset="-122"/>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393153800"/>
                  </a:ext>
                </a:extLst>
              </a:tr>
            </a:tbl>
          </a:graphicData>
        </a:graphic>
      </p:graphicFrame>
      <p:sp>
        <p:nvSpPr>
          <p:cNvPr id="23" name="文本占位符 2">
            <a:extLst>
              <a:ext uri="{FF2B5EF4-FFF2-40B4-BE49-F238E27FC236}">
                <a16:creationId xmlns:a16="http://schemas.microsoft.com/office/drawing/2014/main" id="{4FF8FCEE-CAB4-E7F8-26A7-06B819347FF8}"/>
              </a:ext>
            </a:extLst>
          </p:cNvPr>
          <p:cNvSpPr txBox="1">
            <a:spLocks/>
          </p:cNvSpPr>
          <p:nvPr/>
        </p:nvSpPr>
        <p:spPr>
          <a:xfrm>
            <a:off x="8157546" y="5599843"/>
            <a:ext cx="3117414" cy="291633"/>
          </a:xfrm>
          <a:prstGeom prst="rect">
            <a:avLst/>
          </a:prstGeom>
        </p:spPr>
        <p:txBody>
          <a:bodyPr>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8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lnSpc>
                <a:spcPct val="100000"/>
              </a:lnSpc>
              <a:buNone/>
            </a:pPr>
            <a:r>
              <a:rPr lang="en-US" altLang="zh-CN" sz="800" dirty="0">
                <a:solidFill>
                  <a:prstClr val="black"/>
                </a:solidFill>
                <a:latin typeface="微软雅黑" panose="020B0503020204020204" pitchFamily="34" charset="-122"/>
                <a:sym typeface="微软雅黑" panose="020B0503020204020204" pitchFamily="34" charset="-122"/>
              </a:rPr>
              <a:t>BPPV</a:t>
            </a:r>
            <a:r>
              <a:rPr lang="zh-CN" altLang="en-US" sz="800" dirty="0">
                <a:solidFill>
                  <a:prstClr val="black"/>
                </a:solidFill>
                <a:latin typeface="微软雅黑" panose="020B0503020204020204" pitchFamily="34" charset="-122"/>
                <a:sym typeface="微软雅黑" panose="020B0503020204020204" pitchFamily="34" charset="-122"/>
              </a:rPr>
              <a:t>，良性阵发性位置性眩晕</a:t>
            </a:r>
          </a:p>
        </p:txBody>
      </p:sp>
      <p:sp>
        <p:nvSpPr>
          <p:cNvPr id="21" name="圆角矩形 20">
            <a:extLst>
              <a:ext uri="{FF2B5EF4-FFF2-40B4-BE49-F238E27FC236}">
                <a16:creationId xmlns:a16="http://schemas.microsoft.com/office/drawing/2014/main" id="{173EFB27-B868-82CC-1F2E-116094848D85}"/>
              </a:ext>
            </a:extLst>
          </p:cNvPr>
          <p:cNvSpPr/>
          <p:nvPr/>
        </p:nvSpPr>
        <p:spPr>
          <a:xfrm>
            <a:off x="268862" y="186802"/>
            <a:ext cx="99972"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4" name="圆角矩形 23">
            <a:extLst>
              <a:ext uri="{FF2B5EF4-FFF2-40B4-BE49-F238E27FC236}">
                <a16:creationId xmlns:a16="http://schemas.microsoft.com/office/drawing/2014/main" id="{7DC399BC-E32C-6461-B463-E1DD2E25EA09}"/>
              </a:ext>
            </a:extLst>
          </p:cNvPr>
          <p:cNvSpPr/>
          <p:nvPr/>
        </p:nvSpPr>
        <p:spPr>
          <a:xfrm>
            <a:off x="443250" y="186802"/>
            <a:ext cx="45719"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187692932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圆角矩形 15">
            <a:extLst>
              <a:ext uri="{FF2B5EF4-FFF2-40B4-BE49-F238E27FC236}">
                <a16:creationId xmlns:a16="http://schemas.microsoft.com/office/drawing/2014/main" id="{1369DEA1-C4AB-8F0A-0CE3-D04BBC90A18B}"/>
              </a:ext>
            </a:extLst>
          </p:cNvPr>
          <p:cNvSpPr/>
          <p:nvPr/>
        </p:nvSpPr>
        <p:spPr>
          <a:xfrm>
            <a:off x="100968" y="193099"/>
            <a:ext cx="10236212" cy="709704"/>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grpSp>
        <p:nvGrpSpPr>
          <p:cNvPr id="13" name="组合 12">
            <a:extLst>
              <a:ext uri="{FF2B5EF4-FFF2-40B4-BE49-F238E27FC236}">
                <a16:creationId xmlns:a16="http://schemas.microsoft.com/office/drawing/2014/main" id="{CA5DF4D4-42FF-1CB8-408E-9B1C8BE81184}"/>
              </a:ext>
            </a:extLst>
          </p:cNvPr>
          <p:cNvGrpSpPr/>
          <p:nvPr/>
        </p:nvGrpSpPr>
        <p:grpSpPr>
          <a:xfrm>
            <a:off x="838196" y="4007443"/>
            <a:ext cx="4704712" cy="979200"/>
            <a:chOff x="845402" y="2422429"/>
            <a:chExt cx="3438000" cy="1941134"/>
          </a:xfrm>
        </p:grpSpPr>
        <p:sp>
          <p:nvSpPr>
            <p:cNvPr id="14" name="矩形: 圆角 13">
              <a:extLst>
                <a:ext uri="{FF2B5EF4-FFF2-40B4-BE49-F238E27FC236}">
                  <a16:creationId xmlns:a16="http://schemas.microsoft.com/office/drawing/2014/main" id="{033B82EB-A925-62B9-0DDE-C8B6AD4A2AA6}"/>
                </a:ext>
              </a:extLst>
            </p:cNvPr>
            <p:cNvSpPr/>
            <p:nvPr/>
          </p:nvSpPr>
          <p:spPr>
            <a:xfrm flipH="1">
              <a:off x="845402" y="2422429"/>
              <a:ext cx="3438000" cy="1941134"/>
            </a:xfrm>
            <a:prstGeom prst="roundRect">
              <a:avLst>
                <a:gd name="adj" fmla="val 1819"/>
              </a:avLst>
            </a:prstGeom>
            <a:gradFill>
              <a:gsLst>
                <a:gs pos="0">
                  <a:srgbClr val="F3FAF3">
                    <a:alpha val="0"/>
                  </a:srgbClr>
                </a:gs>
                <a:gs pos="100000">
                  <a:srgbClr val="F3FAF3"/>
                </a:gs>
              </a:gsLst>
              <a:lin ang="0" scaled="1"/>
            </a:gra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15" name="直接连接符 14">
              <a:extLst>
                <a:ext uri="{FF2B5EF4-FFF2-40B4-BE49-F238E27FC236}">
                  <a16:creationId xmlns:a16="http://schemas.microsoft.com/office/drawing/2014/main" id="{BA3B78CB-E448-0CBD-8DD6-138EDB3D2771}"/>
                </a:ext>
              </a:extLst>
            </p:cNvPr>
            <p:cNvCxnSpPr>
              <a:cxnSpLocks/>
            </p:cNvCxnSpPr>
            <p:nvPr/>
          </p:nvCxnSpPr>
          <p:spPr>
            <a:xfrm>
              <a:off x="845402" y="2422429"/>
              <a:ext cx="0" cy="1941134"/>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9" name="组合 8">
            <a:extLst>
              <a:ext uri="{FF2B5EF4-FFF2-40B4-BE49-F238E27FC236}">
                <a16:creationId xmlns:a16="http://schemas.microsoft.com/office/drawing/2014/main" id="{41BB98B5-994D-E234-C2FC-940E0CBBFB19}"/>
              </a:ext>
            </a:extLst>
          </p:cNvPr>
          <p:cNvGrpSpPr/>
          <p:nvPr/>
        </p:nvGrpSpPr>
        <p:grpSpPr>
          <a:xfrm>
            <a:off x="838196" y="1621051"/>
            <a:ext cx="4704712" cy="734400"/>
            <a:chOff x="845402" y="2422429"/>
            <a:chExt cx="3438000" cy="1941134"/>
          </a:xfrm>
        </p:grpSpPr>
        <p:sp>
          <p:nvSpPr>
            <p:cNvPr id="11" name="矩形: 圆角 10">
              <a:extLst>
                <a:ext uri="{FF2B5EF4-FFF2-40B4-BE49-F238E27FC236}">
                  <a16:creationId xmlns:a16="http://schemas.microsoft.com/office/drawing/2014/main" id="{F213953D-4CDF-CE49-7E68-E06D7148CBDD}"/>
                </a:ext>
              </a:extLst>
            </p:cNvPr>
            <p:cNvSpPr/>
            <p:nvPr/>
          </p:nvSpPr>
          <p:spPr>
            <a:xfrm flipH="1">
              <a:off x="845402" y="2422429"/>
              <a:ext cx="3438000" cy="1941134"/>
            </a:xfrm>
            <a:prstGeom prst="roundRect">
              <a:avLst>
                <a:gd name="adj" fmla="val 1819"/>
              </a:avLst>
            </a:prstGeom>
            <a:gradFill>
              <a:gsLst>
                <a:gs pos="0">
                  <a:srgbClr val="F3FAF3">
                    <a:alpha val="0"/>
                  </a:srgbClr>
                </a:gs>
                <a:gs pos="100000">
                  <a:srgbClr val="F3FAF3"/>
                </a:gs>
              </a:gsLst>
              <a:lin ang="0" scaled="1"/>
            </a:gra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12" name="直接连接符 11">
              <a:extLst>
                <a:ext uri="{FF2B5EF4-FFF2-40B4-BE49-F238E27FC236}">
                  <a16:creationId xmlns:a16="http://schemas.microsoft.com/office/drawing/2014/main" id="{5F0E860D-633F-CCEB-0134-3F97847DD301}"/>
                </a:ext>
              </a:extLst>
            </p:cNvPr>
            <p:cNvCxnSpPr>
              <a:cxnSpLocks/>
            </p:cNvCxnSpPr>
            <p:nvPr/>
          </p:nvCxnSpPr>
          <p:spPr>
            <a:xfrm>
              <a:off x="845402" y="2422429"/>
              <a:ext cx="0" cy="1941134"/>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 name="标题 1">
            <a:extLst>
              <a:ext uri="{FF2B5EF4-FFF2-40B4-BE49-F238E27FC236}">
                <a16:creationId xmlns:a16="http://schemas.microsoft.com/office/drawing/2014/main" id="{D6839507-B13B-5DFB-67CB-F21219C56BEB}"/>
              </a:ext>
            </a:extLst>
          </p:cNvPr>
          <p:cNvSpPr>
            <a:spLocks noGrp="1"/>
          </p:cNvSpPr>
          <p:nvPr>
            <p:ph type="title"/>
          </p:nvPr>
        </p:nvSpPr>
        <p:spPr/>
        <p:txBody>
          <a:bodyPr/>
          <a:lstStyle/>
          <a:p>
            <a:r>
              <a:rPr lang="zh-CN" altLang="zh-CN" dirty="0">
                <a:solidFill>
                  <a:schemeClr val="bg1"/>
                </a:solidFill>
                <a:sym typeface="微软雅黑" panose="020B0503020204020204" pitchFamily="34" charset="-122"/>
              </a:rPr>
              <a:t>重点鉴别与</a:t>
            </a:r>
            <a:r>
              <a:rPr lang="en-US" altLang="zh-CN" dirty="0">
                <a:solidFill>
                  <a:schemeClr val="bg1"/>
                </a:solidFill>
                <a:sym typeface="微软雅黑" panose="020B0503020204020204" pitchFamily="34" charset="-122"/>
              </a:rPr>
              <a:t>MD</a:t>
            </a:r>
            <a:r>
              <a:rPr lang="zh-CN" altLang="zh-CN" dirty="0">
                <a:solidFill>
                  <a:schemeClr val="bg1"/>
                </a:solidFill>
                <a:sym typeface="微软雅黑" panose="020B0503020204020204" pitchFamily="34" charset="-122"/>
              </a:rPr>
              <a:t>临床表现极为相似的前庭性偏头痛</a:t>
            </a:r>
            <a:endParaRPr lang="zh-CN" altLang="en-US" dirty="0">
              <a:solidFill>
                <a:schemeClr val="bg1"/>
              </a:solidFill>
              <a:sym typeface="微软雅黑" panose="020B0503020204020204" pitchFamily="34" charset="-122"/>
            </a:endParaRPr>
          </a:p>
        </p:txBody>
      </p:sp>
      <p:sp>
        <p:nvSpPr>
          <p:cNvPr id="29" name="内容占位符 28">
            <a:extLst>
              <a:ext uri="{FF2B5EF4-FFF2-40B4-BE49-F238E27FC236}">
                <a16:creationId xmlns:a16="http://schemas.microsoft.com/office/drawing/2014/main" id="{C40D9E9C-ACC3-647B-ECDE-41663A42DF1F}"/>
              </a:ext>
            </a:extLst>
          </p:cNvPr>
          <p:cNvSpPr>
            <a:spLocks noGrp="1"/>
          </p:cNvSpPr>
          <p:nvPr>
            <p:ph sz="quarter" idx="14"/>
          </p:nvPr>
        </p:nvSpPr>
        <p:spPr/>
        <p:txBody>
          <a:bodyPr/>
          <a:lstStyle/>
          <a:p>
            <a:r>
              <a:rPr lang="en-US" altLang="zh-CN" dirty="0">
                <a:sym typeface="微软雅黑" panose="020B0503020204020204" pitchFamily="34" charset="-122"/>
              </a:rPr>
              <a:t>1. </a:t>
            </a:r>
            <a:r>
              <a:rPr lang="zh-CN" altLang="en-US" dirty="0">
                <a:sym typeface="微软雅黑" panose="020B0503020204020204" pitchFamily="34" charset="-122"/>
              </a:rPr>
              <a:t>孙政涛</a:t>
            </a:r>
            <a:r>
              <a:rPr lang="en-US" altLang="zh-CN" dirty="0">
                <a:sym typeface="微软雅黑" panose="020B0503020204020204" pitchFamily="34" charset="-122"/>
              </a:rPr>
              <a:t>,</a:t>
            </a:r>
            <a:r>
              <a:rPr lang="zh-CN" altLang="en-US" dirty="0">
                <a:sym typeface="微软雅黑" panose="020B0503020204020204" pitchFamily="34" charset="-122"/>
              </a:rPr>
              <a:t>等</a:t>
            </a:r>
            <a:r>
              <a:rPr lang="en-US" altLang="zh-CN" dirty="0">
                <a:sym typeface="微软雅黑" panose="020B0503020204020204" pitchFamily="34" charset="-122"/>
              </a:rPr>
              <a:t>.</a:t>
            </a:r>
            <a:r>
              <a:rPr lang="zh-CN" altLang="en-US" dirty="0">
                <a:sym typeface="微软雅黑" panose="020B0503020204020204" pitchFamily="34" charset="-122"/>
              </a:rPr>
              <a:t>梅尼埃病和前庭性偏头痛的临床特点与相关机制研究进展</a:t>
            </a:r>
            <a:r>
              <a:rPr lang="en-US" altLang="zh-CN" dirty="0">
                <a:sym typeface="微软雅黑" panose="020B0503020204020204" pitchFamily="34" charset="-122"/>
              </a:rPr>
              <a:t>.</a:t>
            </a:r>
            <a:r>
              <a:rPr lang="zh-CN" altLang="en-US" dirty="0">
                <a:sym typeface="微软雅黑" panose="020B0503020204020204" pitchFamily="34" charset="-122"/>
              </a:rPr>
              <a:t>听力学及言语疾病杂志</a:t>
            </a:r>
            <a:r>
              <a:rPr lang="en-US" altLang="zh-CN" dirty="0">
                <a:sym typeface="微软雅黑" panose="020B0503020204020204" pitchFamily="34" charset="-122"/>
              </a:rPr>
              <a:t>, 2023,31:1-7.</a:t>
            </a:r>
          </a:p>
          <a:p>
            <a:r>
              <a:rPr lang="en-US" altLang="zh-CN" dirty="0">
                <a:sym typeface="微软雅黑" panose="020B0503020204020204" pitchFamily="34" charset="-122"/>
              </a:rPr>
              <a:t>2. </a:t>
            </a:r>
            <a:r>
              <a:rPr lang="zh-CN" altLang="en-US" dirty="0">
                <a:sym typeface="微软雅黑" panose="020B0503020204020204" pitchFamily="34" charset="-122"/>
              </a:rPr>
              <a:t>陈钢钢</a:t>
            </a:r>
            <a:r>
              <a:rPr lang="en-US" altLang="zh-CN" dirty="0">
                <a:sym typeface="微软雅黑" panose="020B0503020204020204" pitchFamily="34" charset="-122"/>
              </a:rPr>
              <a:t>, </a:t>
            </a:r>
            <a:r>
              <a:rPr lang="zh-CN" altLang="en-US" dirty="0">
                <a:sym typeface="微软雅黑" panose="020B0503020204020204" pitchFamily="34" charset="-122"/>
              </a:rPr>
              <a:t>等</a:t>
            </a:r>
            <a:r>
              <a:rPr lang="en-US" altLang="zh-CN" dirty="0">
                <a:sym typeface="微软雅黑" panose="020B0503020204020204" pitchFamily="34" charset="-122"/>
              </a:rPr>
              <a:t>. </a:t>
            </a:r>
            <a:r>
              <a:rPr lang="zh-CN" altLang="en-US" dirty="0">
                <a:sym typeface="微软雅黑" panose="020B0503020204020204" pitchFamily="34" charset="-122"/>
              </a:rPr>
              <a:t>前庭疾病诊疗知识库</a:t>
            </a:r>
            <a:r>
              <a:rPr lang="en-US" altLang="zh-CN" dirty="0">
                <a:sym typeface="微软雅黑" panose="020B0503020204020204" pitchFamily="34" charset="-122"/>
              </a:rPr>
              <a:t>. </a:t>
            </a:r>
            <a:r>
              <a:rPr lang="zh-CN" altLang="en-US" dirty="0">
                <a:sym typeface="微软雅黑" panose="020B0503020204020204" pitchFamily="34" charset="-122"/>
              </a:rPr>
              <a:t>北京：中国医药科技出版社</a:t>
            </a:r>
            <a:r>
              <a:rPr lang="en-US" altLang="zh-CN" dirty="0">
                <a:sym typeface="微软雅黑" panose="020B0503020204020204" pitchFamily="34" charset="-122"/>
              </a:rPr>
              <a:t>, 2024: 120-121, 266, 290.</a:t>
            </a:r>
          </a:p>
        </p:txBody>
      </p:sp>
      <p:graphicFrame>
        <p:nvGraphicFramePr>
          <p:cNvPr id="10" name="表格 9">
            <a:extLst>
              <a:ext uri="{FF2B5EF4-FFF2-40B4-BE49-F238E27FC236}">
                <a16:creationId xmlns:a16="http://schemas.microsoft.com/office/drawing/2014/main" id="{225966F3-42AE-F821-B06C-3ED306FF05FD}"/>
              </a:ext>
            </a:extLst>
          </p:cNvPr>
          <p:cNvGraphicFramePr/>
          <p:nvPr>
            <p:custDataLst>
              <p:tags r:id="rId1"/>
            </p:custDataLst>
            <p:extLst>
              <p:ext uri="{D42A27DB-BD31-4B8C-83A1-F6EECF244321}">
                <p14:modId xmlns:p14="http://schemas.microsoft.com/office/powerpoint/2010/main" val="3448173152"/>
              </p:ext>
            </p:extLst>
          </p:nvPr>
        </p:nvGraphicFramePr>
        <p:xfrm>
          <a:off x="5542915" y="1052736"/>
          <a:ext cx="5810885" cy="4815840"/>
        </p:xfrm>
        <a:graphic>
          <a:graphicData uri="http://schemas.openxmlformats.org/drawingml/2006/table">
            <a:tbl>
              <a:tblPr firstRow="1" bandRow="1">
                <a:tableStyleId>{3B4B98B0-60AC-42C2-AFA5-B58CD77FA1E5}</a:tableStyleId>
              </a:tblPr>
              <a:tblGrid>
                <a:gridCol w="792000">
                  <a:extLst>
                    <a:ext uri="{9D8B030D-6E8A-4147-A177-3AD203B41FA5}">
                      <a16:colId xmlns:a16="http://schemas.microsoft.com/office/drawing/2014/main" val="20000"/>
                    </a:ext>
                  </a:extLst>
                </a:gridCol>
                <a:gridCol w="2433468">
                  <a:extLst>
                    <a:ext uri="{9D8B030D-6E8A-4147-A177-3AD203B41FA5}">
                      <a16:colId xmlns:a16="http://schemas.microsoft.com/office/drawing/2014/main" val="20001"/>
                    </a:ext>
                  </a:extLst>
                </a:gridCol>
                <a:gridCol w="2585417">
                  <a:extLst>
                    <a:ext uri="{9D8B030D-6E8A-4147-A177-3AD203B41FA5}">
                      <a16:colId xmlns:a16="http://schemas.microsoft.com/office/drawing/2014/main" val="20002"/>
                    </a:ext>
                  </a:extLst>
                </a:gridCol>
              </a:tblGrid>
              <a:tr h="251318">
                <a:tc>
                  <a:txBody>
                    <a:bodyPr/>
                    <a:lstStyle>
                      <a:lvl1pPr marL="0" algn="l" defTabSz="914400" rtl="0" eaLnBrk="1" latinLnBrk="0" hangingPunct="1">
                        <a:defRPr sz="1800" b="1" kern="1200">
                          <a:solidFill>
                            <a:schemeClr val="lt1"/>
                          </a:solidFill>
                          <a:latin typeface="Verdana"/>
                        </a:defRPr>
                      </a:lvl1pPr>
                      <a:lvl2pPr marL="457200" algn="l" defTabSz="914400" rtl="0" eaLnBrk="1" latinLnBrk="0" hangingPunct="1">
                        <a:defRPr sz="1800" b="1" kern="1200">
                          <a:solidFill>
                            <a:schemeClr val="lt1"/>
                          </a:solidFill>
                          <a:latin typeface="Verdana"/>
                        </a:defRPr>
                      </a:lvl2pPr>
                      <a:lvl3pPr marL="914400" algn="l" defTabSz="914400" rtl="0" eaLnBrk="1" latinLnBrk="0" hangingPunct="1">
                        <a:defRPr sz="1800" b="1" kern="1200">
                          <a:solidFill>
                            <a:schemeClr val="lt1"/>
                          </a:solidFill>
                          <a:latin typeface="Verdana"/>
                        </a:defRPr>
                      </a:lvl3pPr>
                      <a:lvl4pPr marL="1371600" algn="l" defTabSz="914400" rtl="0" eaLnBrk="1" latinLnBrk="0" hangingPunct="1">
                        <a:defRPr sz="1800" b="1" kern="1200">
                          <a:solidFill>
                            <a:schemeClr val="lt1"/>
                          </a:solidFill>
                          <a:latin typeface="Verdana"/>
                        </a:defRPr>
                      </a:lvl4pPr>
                      <a:lvl5pPr marL="1828800" algn="l" defTabSz="914400" rtl="0" eaLnBrk="1" latinLnBrk="0" hangingPunct="1">
                        <a:defRPr sz="1800" b="1" kern="1200">
                          <a:solidFill>
                            <a:schemeClr val="lt1"/>
                          </a:solidFill>
                          <a:latin typeface="Verdana"/>
                        </a:defRPr>
                      </a:lvl5pPr>
                      <a:lvl6pPr marL="2286000" algn="l" defTabSz="914400" rtl="0" eaLnBrk="1" latinLnBrk="0" hangingPunct="1">
                        <a:defRPr sz="1800" b="1" kern="1200">
                          <a:solidFill>
                            <a:schemeClr val="lt1"/>
                          </a:solidFill>
                          <a:latin typeface="Verdana"/>
                        </a:defRPr>
                      </a:lvl6pPr>
                      <a:lvl7pPr marL="2743200" algn="l" defTabSz="914400" rtl="0" eaLnBrk="1" latinLnBrk="0" hangingPunct="1">
                        <a:defRPr sz="1800" b="1" kern="1200">
                          <a:solidFill>
                            <a:schemeClr val="lt1"/>
                          </a:solidFill>
                          <a:latin typeface="Verdana"/>
                        </a:defRPr>
                      </a:lvl7pPr>
                      <a:lvl8pPr marL="3200400" algn="l" defTabSz="914400" rtl="0" eaLnBrk="1" latinLnBrk="0" hangingPunct="1">
                        <a:defRPr sz="1800" b="1" kern="1200">
                          <a:solidFill>
                            <a:schemeClr val="lt1"/>
                          </a:solidFill>
                          <a:latin typeface="Verdana"/>
                        </a:defRPr>
                      </a:lvl8pPr>
                      <a:lvl9pPr marL="3657600" algn="l" defTabSz="914400" rtl="0" eaLnBrk="1" latinLnBrk="0" hangingPunct="1">
                        <a:defRPr sz="1800" b="1" kern="1200">
                          <a:solidFill>
                            <a:schemeClr val="lt1"/>
                          </a:solidFill>
                          <a:latin typeface="Verdana"/>
                        </a:defRPr>
                      </a:lvl9pPr>
                    </a:lstStyle>
                    <a:p>
                      <a:pPr marL="0" indent="0" algn="ctr">
                        <a:buFont typeface="Arial" panose="020B0604020202020204" pitchFamily="34" charset="0"/>
                        <a:buNone/>
                      </a:pPr>
                      <a:r>
                        <a:rPr lang="zh-CN" altLang="en-US" sz="12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鉴别要点</a:t>
                      </a:r>
                      <a:r>
                        <a:rPr lang="en-US" altLang="zh-CN" sz="1200" baseline="30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2</a:t>
                      </a:r>
                      <a:endParaRPr lang="zh-CN" altLang="en-US" sz="1200" baseline="30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a:txBody>
                  <a:tcPr marL="45720" marR="45720" anchor="ctr">
                    <a:solidFill>
                      <a:schemeClr val="bg1"/>
                    </a:solidFill>
                  </a:tcPr>
                </a:tc>
                <a:tc>
                  <a:txBody>
                    <a:bodyPr/>
                    <a:lstStyle>
                      <a:lvl1pPr marL="0" algn="l" defTabSz="914400" rtl="0" eaLnBrk="1" latinLnBrk="0" hangingPunct="1">
                        <a:defRPr sz="1800" b="1" kern="1200">
                          <a:solidFill>
                            <a:schemeClr val="lt1"/>
                          </a:solidFill>
                          <a:latin typeface="Verdana"/>
                        </a:defRPr>
                      </a:lvl1pPr>
                      <a:lvl2pPr marL="457200" algn="l" defTabSz="914400" rtl="0" eaLnBrk="1" latinLnBrk="0" hangingPunct="1">
                        <a:defRPr sz="1800" b="1" kern="1200">
                          <a:solidFill>
                            <a:schemeClr val="lt1"/>
                          </a:solidFill>
                          <a:latin typeface="Verdana"/>
                        </a:defRPr>
                      </a:lvl2pPr>
                      <a:lvl3pPr marL="914400" algn="l" defTabSz="914400" rtl="0" eaLnBrk="1" latinLnBrk="0" hangingPunct="1">
                        <a:defRPr sz="1800" b="1" kern="1200">
                          <a:solidFill>
                            <a:schemeClr val="lt1"/>
                          </a:solidFill>
                          <a:latin typeface="Verdana"/>
                        </a:defRPr>
                      </a:lvl3pPr>
                      <a:lvl4pPr marL="1371600" algn="l" defTabSz="914400" rtl="0" eaLnBrk="1" latinLnBrk="0" hangingPunct="1">
                        <a:defRPr sz="1800" b="1" kern="1200">
                          <a:solidFill>
                            <a:schemeClr val="lt1"/>
                          </a:solidFill>
                          <a:latin typeface="Verdana"/>
                        </a:defRPr>
                      </a:lvl4pPr>
                      <a:lvl5pPr marL="1828800" algn="l" defTabSz="914400" rtl="0" eaLnBrk="1" latinLnBrk="0" hangingPunct="1">
                        <a:defRPr sz="1800" b="1" kern="1200">
                          <a:solidFill>
                            <a:schemeClr val="lt1"/>
                          </a:solidFill>
                          <a:latin typeface="Verdana"/>
                        </a:defRPr>
                      </a:lvl5pPr>
                      <a:lvl6pPr marL="2286000" algn="l" defTabSz="914400" rtl="0" eaLnBrk="1" latinLnBrk="0" hangingPunct="1">
                        <a:defRPr sz="1800" b="1" kern="1200">
                          <a:solidFill>
                            <a:schemeClr val="lt1"/>
                          </a:solidFill>
                          <a:latin typeface="Verdana"/>
                        </a:defRPr>
                      </a:lvl6pPr>
                      <a:lvl7pPr marL="2743200" algn="l" defTabSz="914400" rtl="0" eaLnBrk="1" latinLnBrk="0" hangingPunct="1">
                        <a:defRPr sz="1800" b="1" kern="1200">
                          <a:solidFill>
                            <a:schemeClr val="lt1"/>
                          </a:solidFill>
                          <a:latin typeface="Verdana"/>
                        </a:defRPr>
                      </a:lvl7pPr>
                      <a:lvl8pPr marL="3200400" algn="l" defTabSz="914400" rtl="0" eaLnBrk="1" latinLnBrk="0" hangingPunct="1">
                        <a:defRPr sz="1800" b="1" kern="1200">
                          <a:solidFill>
                            <a:schemeClr val="lt1"/>
                          </a:solidFill>
                          <a:latin typeface="Verdana"/>
                        </a:defRPr>
                      </a:lvl8pPr>
                      <a:lvl9pPr marL="3657600" algn="l" defTabSz="914400" rtl="0" eaLnBrk="1" latinLnBrk="0" hangingPunct="1">
                        <a:defRPr sz="1800" b="1" kern="1200">
                          <a:solidFill>
                            <a:schemeClr val="lt1"/>
                          </a:solidFill>
                          <a:latin typeface="Verdana"/>
                        </a:defRPr>
                      </a:lvl9pPr>
                    </a:lstStyle>
                    <a:p>
                      <a:pPr marL="0" indent="0" algn="ctr">
                        <a:buFont typeface="Arial" panose="020B0604020202020204" pitchFamily="34" charset="0"/>
                        <a:buNone/>
                      </a:pPr>
                      <a:r>
                        <a:rPr lang="zh-CN" altLang="en-US" sz="12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梅尼埃病</a:t>
                      </a:r>
                      <a:r>
                        <a:rPr lang="en-US" altLang="zh-CN" sz="12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(MD)</a:t>
                      </a:r>
                      <a:endParaRPr lang="zh-CN" altLang="en-US" sz="12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a:txBody>
                  <a:tcPr marL="45720" marR="45720" anchor="ctr">
                    <a:solidFill>
                      <a:schemeClr val="bg1"/>
                    </a:solidFill>
                  </a:tcPr>
                </a:tc>
                <a:tc>
                  <a:txBody>
                    <a:bodyPr/>
                    <a:lstStyle>
                      <a:lvl1pPr marL="0" algn="l" defTabSz="914400" rtl="0" eaLnBrk="1" latinLnBrk="0" hangingPunct="1">
                        <a:defRPr sz="1800" b="1" kern="1200">
                          <a:solidFill>
                            <a:schemeClr val="lt1"/>
                          </a:solidFill>
                          <a:latin typeface="Verdana"/>
                        </a:defRPr>
                      </a:lvl1pPr>
                      <a:lvl2pPr marL="457200" algn="l" defTabSz="914400" rtl="0" eaLnBrk="1" latinLnBrk="0" hangingPunct="1">
                        <a:defRPr sz="1800" b="1" kern="1200">
                          <a:solidFill>
                            <a:schemeClr val="lt1"/>
                          </a:solidFill>
                          <a:latin typeface="Verdana"/>
                        </a:defRPr>
                      </a:lvl2pPr>
                      <a:lvl3pPr marL="914400" algn="l" defTabSz="914400" rtl="0" eaLnBrk="1" latinLnBrk="0" hangingPunct="1">
                        <a:defRPr sz="1800" b="1" kern="1200">
                          <a:solidFill>
                            <a:schemeClr val="lt1"/>
                          </a:solidFill>
                          <a:latin typeface="Verdana"/>
                        </a:defRPr>
                      </a:lvl3pPr>
                      <a:lvl4pPr marL="1371600" algn="l" defTabSz="914400" rtl="0" eaLnBrk="1" latinLnBrk="0" hangingPunct="1">
                        <a:defRPr sz="1800" b="1" kern="1200">
                          <a:solidFill>
                            <a:schemeClr val="lt1"/>
                          </a:solidFill>
                          <a:latin typeface="Verdana"/>
                        </a:defRPr>
                      </a:lvl4pPr>
                      <a:lvl5pPr marL="1828800" algn="l" defTabSz="914400" rtl="0" eaLnBrk="1" latinLnBrk="0" hangingPunct="1">
                        <a:defRPr sz="1800" b="1" kern="1200">
                          <a:solidFill>
                            <a:schemeClr val="lt1"/>
                          </a:solidFill>
                          <a:latin typeface="Verdana"/>
                        </a:defRPr>
                      </a:lvl5pPr>
                      <a:lvl6pPr marL="2286000" algn="l" defTabSz="914400" rtl="0" eaLnBrk="1" latinLnBrk="0" hangingPunct="1">
                        <a:defRPr sz="1800" b="1" kern="1200">
                          <a:solidFill>
                            <a:schemeClr val="lt1"/>
                          </a:solidFill>
                          <a:latin typeface="Verdana"/>
                        </a:defRPr>
                      </a:lvl6pPr>
                      <a:lvl7pPr marL="2743200" algn="l" defTabSz="914400" rtl="0" eaLnBrk="1" latinLnBrk="0" hangingPunct="1">
                        <a:defRPr sz="1800" b="1" kern="1200">
                          <a:solidFill>
                            <a:schemeClr val="lt1"/>
                          </a:solidFill>
                          <a:latin typeface="Verdana"/>
                        </a:defRPr>
                      </a:lvl7pPr>
                      <a:lvl8pPr marL="3200400" algn="l" defTabSz="914400" rtl="0" eaLnBrk="1" latinLnBrk="0" hangingPunct="1">
                        <a:defRPr sz="1800" b="1" kern="1200">
                          <a:solidFill>
                            <a:schemeClr val="lt1"/>
                          </a:solidFill>
                          <a:latin typeface="Verdana"/>
                        </a:defRPr>
                      </a:lvl8pPr>
                      <a:lvl9pPr marL="3657600" algn="l" defTabSz="914400" rtl="0" eaLnBrk="1" latinLnBrk="0" hangingPunct="1">
                        <a:defRPr sz="1800" b="1" kern="1200">
                          <a:solidFill>
                            <a:schemeClr val="lt1"/>
                          </a:solidFill>
                          <a:latin typeface="Verdana"/>
                        </a:defRPr>
                      </a:lvl9pPr>
                    </a:lstStyle>
                    <a:p>
                      <a:pPr marL="0" indent="0" algn="ctr">
                        <a:buFont typeface="Arial" panose="020B0604020202020204" pitchFamily="34" charset="0"/>
                        <a:buNone/>
                      </a:pPr>
                      <a:r>
                        <a:rPr lang="zh-CN" altLang="en-US" sz="12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前庭性偏头痛</a:t>
                      </a:r>
                      <a:r>
                        <a:rPr lang="en-US" altLang="zh-CN" sz="12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(VM)</a:t>
                      </a:r>
                      <a:endParaRPr lang="zh-CN" altLang="en-US" sz="12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a:txBody>
                  <a:tcPr marL="45720" marR="45720" anchor="ctr">
                    <a:solidFill>
                      <a:schemeClr val="bg1"/>
                    </a:solidFill>
                  </a:tcPr>
                </a:tc>
                <a:extLst>
                  <a:ext uri="{0D108BD9-81ED-4DB2-BD59-A6C34878D82A}">
                    <a16:rowId xmlns:a16="http://schemas.microsoft.com/office/drawing/2014/main" val="10000"/>
                  </a:ext>
                </a:extLst>
              </a:tr>
              <a:tr h="237356">
                <a:tc>
                  <a:txBody>
                    <a:bodyPr/>
                    <a:lstStyle>
                      <a:lvl1pPr marL="0" algn="l" defTabSz="914400" rtl="0" eaLnBrk="1" latinLnBrk="0" hangingPunct="1">
                        <a:defRPr sz="1800" kern="1200">
                          <a:solidFill>
                            <a:schemeClr val="dk1"/>
                          </a:solidFill>
                          <a:latin typeface="Verdana"/>
                        </a:defRPr>
                      </a:lvl1pPr>
                      <a:lvl2pPr marL="457200" algn="l" defTabSz="914400" rtl="0" eaLnBrk="1" latinLnBrk="0" hangingPunct="1">
                        <a:defRPr sz="1800" kern="1200">
                          <a:solidFill>
                            <a:schemeClr val="dk1"/>
                          </a:solidFill>
                          <a:latin typeface="Verdana"/>
                        </a:defRPr>
                      </a:lvl2pPr>
                      <a:lvl3pPr marL="914400" algn="l" defTabSz="914400" rtl="0" eaLnBrk="1" latinLnBrk="0" hangingPunct="1">
                        <a:defRPr sz="1800" kern="1200">
                          <a:solidFill>
                            <a:schemeClr val="dk1"/>
                          </a:solidFill>
                          <a:latin typeface="Verdana"/>
                        </a:defRPr>
                      </a:lvl3pPr>
                      <a:lvl4pPr marL="1371600" algn="l" defTabSz="914400" rtl="0" eaLnBrk="1" latinLnBrk="0" hangingPunct="1">
                        <a:defRPr sz="1800" kern="1200">
                          <a:solidFill>
                            <a:schemeClr val="dk1"/>
                          </a:solidFill>
                          <a:latin typeface="Verdana"/>
                        </a:defRPr>
                      </a:lvl4pPr>
                      <a:lvl5pPr marL="1828800" algn="l" defTabSz="914400" rtl="0" eaLnBrk="1" latinLnBrk="0" hangingPunct="1">
                        <a:defRPr sz="1800" kern="1200">
                          <a:solidFill>
                            <a:schemeClr val="dk1"/>
                          </a:solidFill>
                          <a:latin typeface="Verdana"/>
                        </a:defRPr>
                      </a:lvl5pPr>
                      <a:lvl6pPr marL="2286000" algn="l" defTabSz="914400" rtl="0" eaLnBrk="1" latinLnBrk="0" hangingPunct="1">
                        <a:defRPr sz="1800" kern="1200">
                          <a:solidFill>
                            <a:schemeClr val="dk1"/>
                          </a:solidFill>
                          <a:latin typeface="Verdana"/>
                        </a:defRPr>
                      </a:lvl6pPr>
                      <a:lvl7pPr marL="2743200" algn="l" defTabSz="914400" rtl="0" eaLnBrk="1" latinLnBrk="0" hangingPunct="1">
                        <a:defRPr sz="1800" kern="1200">
                          <a:solidFill>
                            <a:schemeClr val="dk1"/>
                          </a:solidFill>
                          <a:latin typeface="Verdana"/>
                        </a:defRPr>
                      </a:lvl7pPr>
                      <a:lvl8pPr marL="3200400" algn="l" defTabSz="914400" rtl="0" eaLnBrk="1" latinLnBrk="0" hangingPunct="1">
                        <a:defRPr sz="1800" kern="1200">
                          <a:solidFill>
                            <a:schemeClr val="dk1"/>
                          </a:solidFill>
                          <a:latin typeface="Verdana"/>
                        </a:defRPr>
                      </a:lvl8pPr>
                      <a:lvl9pPr marL="3657600" algn="l" defTabSz="914400" rtl="0" eaLnBrk="1" latinLnBrk="0" hangingPunct="1">
                        <a:defRPr sz="1800" kern="1200">
                          <a:solidFill>
                            <a:schemeClr val="dk1"/>
                          </a:solidFill>
                          <a:latin typeface="Verdana"/>
                        </a:defRPr>
                      </a:lvl9pPr>
                    </a:lstStyle>
                    <a:p>
                      <a:pPr marL="0" indent="0">
                        <a:buFont typeface="Arial" panose="020B0604020202020204" pitchFamily="34" charset="0"/>
                        <a:buNone/>
                      </a:pPr>
                      <a:r>
                        <a:rPr lang="zh-CN" altLang="en-US" sz="1100" dirty="0">
                          <a:latin typeface="微软雅黑" panose="020B0503020204020204" pitchFamily="34" charset="-122"/>
                          <a:ea typeface="微软雅黑" panose="020B0503020204020204" pitchFamily="34" charset="-122"/>
                          <a:sym typeface="微软雅黑" panose="020B0503020204020204" pitchFamily="34" charset="-122"/>
                        </a:rPr>
                        <a:t>年龄</a:t>
                      </a:r>
                      <a:endParaRPr lang="en-US" altLang="zh-CN" sz="1100" dirty="0">
                        <a:latin typeface="微软雅黑" panose="020B0503020204020204" pitchFamily="34" charset="-122"/>
                        <a:ea typeface="微软雅黑" panose="020B0503020204020204" pitchFamily="34" charset="-122"/>
                        <a:sym typeface="微软雅黑" panose="020B0503020204020204" pitchFamily="34" charset="-122"/>
                      </a:endParaRPr>
                    </a:p>
                  </a:txBody>
                  <a:tcPr marL="45720" marR="45720" anchor="ctr">
                    <a:solidFill>
                      <a:srgbClr val="EFF8F3"/>
                    </a:solidFill>
                  </a:tcPr>
                </a:tc>
                <a:tc>
                  <a:txBody>
                    <a:bodyPr/>
                    <a:lstStyle>
                      <a:lvl1pPr marL="0" algn="l" defTabSz="914400" rtl="0" eaLnBrk="1" latinLnBrk="0" hangingPunct="1">
                        <a:defRPr sz="1800" kern="1200">
                          <a:solidFill>
                            <a:schemeClr val="dk1"/>
                          </a:solidFill>
                          <a:latin typeface="Verdana"/>
                        </a:defRPr>
                      </a:lvl1pPr>
                      <a:lvl2pPr marL="457200" algn="l" defTabSz="914400" rtl="0" eaLnBrk="1" latinLnBrk="0" hangingPunct="1">
                        <a:defRPr sz="1800" kern="1200">
                          <a:solidFill>
                            <a:schemeClr val="dk1"/>
                          </a:solidFill>
                          <a:latin typeface="Verdana"/>
                        </a:defRPr>
                      </a:lvl2pPr>
                      <a:lvl3pPr marL="914400" algn="l" defTabSz="914400" rtl="0" eaLnBrk="1" latinLnBrk="0" hangingPunct="1">
                        <a:defRPr sz="1800" kern="1200">
                          <a:solidFill>
                            <a:schemeClr val="dk1"/>
                          </a:solidFill>
                          <a:latin typeface="Verdana"/>
                        </a:defRPr>
                      </a:lvl3pPr>
                      <a:lvl4pPr marL="1371600" algn="l" defTabSz="914400" rtl="0" eaLnBrk="1" latinLnBrk="0" hangingPunct="1">
                        <a:defRPr sz="1800" kern="1200">
                          <a:solidFill>
                            <a:schemeClr val="dk1"/>
                          </a:solidFill>
                          <a:latin typeface="Verdana"/>
                        </a:defRPr>
                      </a:lvl4pPr>
                      <a:lvl5pPr marL="1828800" algn="l" defTabSz="914400" rtl="0" eaLnBrk="1" latinLnBrk="0" hangingPunct="1">
                        <a:defRPr sz="1800" kern="1200">
                          <a:solidFill>
                            <a:schemeClr val="dk1"/>
                          </a:solidFill>
                          <a:latin typeface="Verdana"/>
                        </a:defRPr>
                      </a:lvl5pPr>
                      <a:lvl6pPr marL="2286000" algn="l" defTabSz="914400" rtl="0" eaLnBrk="1" latinLnBrk="0" hangingPunct="1">
                        <a:defRPr sz="1800" kern="1200">
                          <a:solidFill>
                            <a:schemeClr val="dk1"/>
                          </a:solidFill>
                          <a:latin typeface="Verdana"/>
                        </a:defRPr>
                      </a:lvl6pPr>
                      <a:lvl7pPr marL="2743200" algn="l" defTabSz="914400" rtl="0" eaLnBrk="1" latinLnBrk="0" hangingPunct="1">
                        <a:defRPr sz="1800" kern="1200">
                          <a:solidFill>
                            <a:schemeClr val="dk1"/>
                          </a:solidFill>
                          <a:latin typeface="Verdana"/>
                        </a:defRPr>
                      </a:lvl7pPr>
                      <a:lvl8pPr marL="3200400" algn="l" defTabSz="914400" rtl="0" eaLnBrk="1" latinLnBrk="0" hangingPunct="1">
                        <a:defRPr sz="1800" kern="1200">
                          <a:solidFill>
                            <a:schemeClr val="dk1"/>
                          </a:solidFill>
                          <a:latin typeface="Verdana"/>
                        </a:defRPr>
                      </a:lvl8pPr>
                      <a:lvl9pPr marL="3657600" algn="l" defTabSz="914400" rtl="0" eaLnBrk="1" latinLnBrk="0" hangingPunct="1">
                        <a:defRPr sz="1800" kern="1200">
                          <a:solidFill>
                            <a:schemeClr val="dk1"/>
                          </a:solidFill>
                          <a:latin typeface="Verdana"/>
                        </a:defRPr>
                      </a:lvl9pPr>
                    </a:lstStyle>
                    <a:p>
                      <a:pPr marL="0" indent="0">
                        <a:buFont typeface="Arial" panose="020B0604020202020204" pitchFamily="34" charset="0"/>
                        <a:buNone/>
                      </a:pPr>
                      <a:r>
                        <a:rPr lang="zh-CN" altLang="en-US" sz="1100" dirty="0">
                          <a:latin typeface="微软雅黑" panose="020B0503020204020204" pitchFamily="34" charset="-122"/>
                          <a:ea typeface="微软雅黑" panose="020B0503020204020204" pitchFamily="34" charset="-122"/>
                          <a:sym typeface="微软雅黑" panose="020B0503020204020204" pitchFamily="34" charset="-122"/>
                        </a:rPr>
                        <a:t>以</a:t>
                      </a:r>
                      <a:r>
                        <a:rPr lang="en-US" altLang="zh-CN" sz="1100" dirty="0">
                          <a:latin typeface="微软雅黑" panose="020B0503020204020204" pitchFamily="34" charset="-122"/>
                          <a:ea typeface="微软雅黑" panose="020B0503020204020204" pitchFamily="34" charset="-122"/>
                          <a:sym typeface="微软雅黑" panose="020B0503020204020204" pitchFamily="34" charset="-122"/>
                        </a:rPr>
                        <a:t>40~60</a:t>
                      </a:r>
                      <a:r>
                        <a:rPr lang="zh-CN" altLang="en-US" sz="1100" dirty="0">
                          <a:latin typeface="微软雅黑" panose="020B0503020204020204" pitchFamily="34" charset="-122"/>
                          <a:ea typeface="微软雅黑" panose="020B0503020204020204" pitchFamily="34" charset="-122"/>
                          <a:sym typeface="微软雅黑" panose="020B0503020204020204" pitchFamily="34" charset="-122"/>
                        </a:rPr>
                        <a:t>岁为主</a:t>
                      </a:r>
                      <a:endParaRPr lang="en-US" altLang="zh-CN" sz="1100" dirty="0">
                        <a:latin typeface="微软雅黑" panose="020B0503020204020204" pitchFamily="34" charset="-122"/>
                        <a:ea typeface="微软雅黑" panose="020B0503020204020204" pitchFamily="34" charset="-122"/>
                        <a:sym typeface="微软雅黑" panose="020B0503020204020204" pitchFamily="34" charset="-122"/>
                      </a:endParaRPr>
                    </a:p>
                  </a:txBody>
                  <a:tcPr marL="45720" marR="45720" anchor="ctr">
                    <a:solidFill>
                      <a:srgbClr val="EFF8F3"/>
                    </a:solidFill>
                  </a:tcPr>
                </a:tc>
                <a:tc>
                  <a:txBody>
                    <a:bodyPr/>
                    <a:lstStyle>
                      <a:lvl1pPr marL="0" algn="l" defTabSz="914400" rtl="0" eaLnBrk="1" latinLnBrk="0" hangingPunct="1">
                        <a:defRPr sz="1800" kern="1200">
                          <a:solidFill>
                            <a:schemeClr val="dk1"/>
                          </a:solidFill>
                          <a:latin typeface="Verdana"/>
                        </a:defRPr>
                      </a:lvl1pPr>
                      <a:lvl2pPr marL="457200" algn="l" defTabSz="914400" rtl="0" eaLnBrk="1" latinLnBrk="0" hangingPunct="1">
                        <a:defRPr sz="1800" kern="1200">
                          <a:solidFill>
                            <a:schemeClr val="dk1"/>
                          </a:solidFill>
                          <a:latin typeface="Verdana"/>
                        </a:defRPr>
                      </a:lvl2pPr>
                      <a:lvl3pPr marL="914400" algn="l" defTabSz="914400" rtl="0" eaLnBrk="1" latinLnBrk="0" hangingPunct="1">
                        <a:defRPr sz="1800" kern="1200">
                          <a:solidFill>
                            <a:schemeClr val="dk1"/>
                          </a:solidFill>
                          <a:latin typeface="Verdana"/>
                        </a:defRPr>
                      </a:lvl3pPr>
                      <a:lvl4pPr marL="1371600" algn="l" defTabSz="914400" rtl="0" eaLnBrk="1" latinLnBrk="0" hangingPunct="1">
                        <a:defRPr sz="1800" kern="1200">
                          <a:solidFill>
                            <a:schemeClr val="dk1"/>
                          </a:solidFill>
                          <a:latin typeface="Verdana"/>
                        </a:defRPr>
                      </a:lvl4pPr>
                      <a:lvl5pPr marL="1828800" algn="l" defTabSz="914400" rtl="0" eaLnBrk="1" latinLnBrk="0" hangingPunct="1">
                        <a:defRPr sz="1800" kern="1200">
                          <a:solidFill>
                            <a:schemeClr val="dk1"/>
                          </a:solidFill>
                          <a:latin typeface="Verdana"/>
                        </a:defRPr>
                      </a:lvl5pPr>
                      <a:lvl6pPr marL="2286000" algn="l" defTabSz="914400" rtl="0" eaLnBrk="1" latinLnBrk="0" hangingPunct="1">
                        <a:defRPr sz="1800" kern="1200">
                          <a:solidFill>
                            <a:schemeClr val="dk1"/>
                          </a:solidFill>
                          <a:latin typeface="Verdana"/>
                        </a:defRPr>
                      </a:lvl6pPr>
                      <a:lvl7pPr marL="2743200" algn="l" defTabSz="914400" rtl="0" eaLnBrk="1" latinLnBrk="0" hangingPunct="1">
                        <a:defRPr sz="1800" kern="1200">
                          <a:solidFill>
                            <a:schemeClr val="dk1"/>
                          </a:solidFill>
                          <a:latin typeface="Verdana"/>
                        </a:defRPr>
                      </a:lvl7pPr>
                      <a:lvl8pPr marL="3200400" algn="l" defTabSz="914400" rtl="0" eaLnBrk="1" latinLnBrk="0" hangingPunct="1">
                        <a:defRPr sz="1800" kern="1200">
                          <a:solidFill>
                            <a:schemeClr val="dk1"/>
                          </a:solidFill>
                          <a:latin typeface="Verdana"/>
                        </a:defRPr>
                      </a:lvl8pPr>
                      <a:lvl9pPr marL="3657600" algn="l" defTabSz="914400" rtl="0" eaLnBrk="1" latinLnBrk="0" hangingPunct="1">
                        <a:defRPr sz="1800" kern="1200">
                          <a:solidFill>
                            <a:schemeClr val="dk1"/>
                          </a:solidFill>
                          <a:latin typeface="Verdana"/>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zh-CN" altLang="en-US" sz="1100" dirty="0">
                          <a:latin typeface="微软雅黑" panose="020B0503020204020204" pitchFamily="34" charset="-122"/>
                          <a:ea typeface="微软雅黑" panose="020B0503020204020204" pitchFamily="34" charset="-122"/>
                          <a:sym typeface="微软雅黑" panose="020B0503020204020204" pitchFamily="34" charset="-122"/>
                        </a:rPr>
                        <a:t>青春期前、更年期及前后</a:t>
                      </a:r>
                      <a:endParaRPr lang="en-US" altLang="zh-CN" sz="1100" dirty="0">
                        <a:latin typeface="微软雅黑" panose="020B0503020204020204" pitchFamily="34" charset="-122"/>
                        <a:ea typeface="微软雅黑" panose="020B0503020204020204" pitchFamily="34" charset="-122"/>
                        <a:sym typeface="微软雅黑" panose="020B0503020204020204" pitchFamily="34" charset="-122"/>
                      </a:endParaRPr>
                    </a:p>
                  </a:txBody>
                  <a:tcPr marL="45720" marR="45720" anchor="ctr">
                    <a:solidFill>
                      <a:srgbClr val="F9E5E5">
                        <a:alpha val="69804"/>
                      </a:srgbClr>
                    </a:solidFill>
                  </a:tcPr>
                </a:tc>
                <a:extLst>
                  <a:ext uri="{0D108BD9-81ED-4DB2-BD59-A6C34878D82A}">
                    <a16:rowId xmlns:a16="http://schemas.microsoft.com/office/drawing/2014/main" val="10001"/>
                  </a:ext>
                </a:extLst>
              </a:tr>
              <a:tr h="237356">
                <a:tc>
                  <a:txBody>
                    <a:bodyPr/>
                    <a:lstStyle>
                      <a:lvl1pPr marL="0" algn="l" defTabSz="914400" rtl="0" eaLnBrk="1" latinLnBrk="0" hangingPunct="1">
                        <a:defRPr sz="1800" kern="1200">
                          <a:solidFill>
                            <a:schemeClr val="dk1"/>
                          </a:solidFill>
                          <a:latin typeface="Verdana"/>
                        </a:defRPr>
                      </a:lvl1pPr>
                      <a:lvl2pPr marL="457200" algn="l" defTabSz="914400" rtl="0" eaLnBrk="1" latinLnBrk="0" hangingPunct="1">
                        <a:defRPr sz="1800" kern="1200">
                          <a:solidFill>
                            <a:schemeClr val="dk1"/>
                          </a:solidFill>
                          <a:latin typeface="Verdana"/>
                        </a:defRPr>
                      </a:lvl2pPr>
                      <a:lvl3pPr marL="914400" algn="l" defTabSz="914400" rtl="0" eaLnBrk="1" latinLnBrk="0" hangingPunct="1">
                        <a:defRPr sz="1800" kern="1200">
                          <a:solidFill>
                            <a:schemeClr val="dk1"/>
                          </a:solidFill>
                          <a:latin typeface="Verdana"/>
                        </a:defRPr>
                      </a:lvl3pPr>
                      <a:lvl4pPr marL="1371600" algn="l" defTabSz="914400" rtl="0" eaLnBrk="1" latinLnBrk="0" hangingPunct="1">
                        <a:defRPr sz="1800" kern="1200">
                          <a:solidFill>
                            <a:schemeClr val="dk1"/>
                          </a:solidFill>
                          <a:latin typeface="Verdana"/>
                        </a:defRPr>
                      </a:lvl4pPr>
                      <a:lvl5pPr marL="1828800" algn="l" defTabSz="914400" rtl="0" eaLnBrk="1" latinLnBrk="0" hangingPunct="1">
                        <a:defRPr sz="1800" kern="1200">
                          <a:solidFill>
                            <a:schemeClr val="dk1"/>
                          </a:solidFill>
                          <a:latin typeface="Verdana"/>
                        </a:defRPr>
                      </a:lvl5pPr>
                      <a:lvl6pPr marL="2286000" algn="l" defTabSz="914400" rtl="0" eaLnBrk="1" latinLnBrk="0" hangingPunct="1">
                        <a:defRPr sz="1800" kern="1200">
                          <a:solidFill>
                            <a:schemeClr val="dk1"/>
                          </a:solidFill>
                          <a:latin typeface="Verdana"/>
                        </a:defRPr>
                      </a:lvl6pPr>
                      <a:lvl7pPr marL="2743200" algn="l" defTabSz="914400" rtl="0" eaLnBrk="1" latinLnBrk="0" hangingPunct="1">
                        <a:defRPr sz="1800" kern="1200">
                          <a:solidFill>
                            <a:schemeClr val="dk1"/>
                          </a:solidFill>
                          <a:latin typeface="Verdana"/>
                        </a:defRPr>
                      </a:lvl7pPr>
                      <a:lvl8pPr marL="3200400" algn="l" defTabSz="914400" rtl="0" eaLnBrk="1" latinLnBrk="0" hangingPunct="1">
                        <a:defRPr sz="1800" kern="1200">
                          <a:solidFill>
                            <a:schemeClr val="dk1"/>
                          </a:solidFill>
                          <a:latin typeface="Verdana"/>
                        </a:defRPr>
                      </a:lvl8pPr>
                      <a:lvl9pPr marL="3657600" algn="l" defTabSz="914400" rtl="0" eaLnBrk="1" latinLnBrk="0" hangingPunct="1">
                        <a:defRPr sz="1800" kern="1200">
                          <a:solidFill>
                            <a:schemeClr val="dk1"/>
                          </a:solidFill>
                          <a:latin typeface="Verdana"/>
                        </a:defRPr>
                      </a:lvl9pPr>
                    </a:lstStyle>
                    <a:p>
                      <a:pPr marL="0" indent="0">
                        <a:buFont typeface="Arial" panose="020B0604020202020204" pitchFamily="34" charset="0"/>
                        <a:buNone/>
                      </a:pPr>
                      <a:r>
                        <a:rPr lang="zh-CN" altLang="en-US" sz="1100" dirty="0">
                          <a:latin typeface="微软雅黑" panose="020B0503020204020204" pitchFamily="34" charset="-122"/>
                          <a:ea typeface="微软雅黑" panose="020B0503020204020204" pitchFamily="34" charset="-122"/>
                          <a:sym typeface="微软雅黑" panose="020B0503020204020204" pitchFamily="34" charset="-122"/>
                        </a:rPr>
                        <a:t>性别</a:t>
                      </a:r>
                      <a:endParaRPr lang="en-US" altLang="zh-CN" sz="1100" dirty="0">
                        <a:latin typeface="微软雅黑" panose="020B0503020204020204" pitchFamily="34" charset="-122"/>
                        <a:ea typeface="微软雅黑" panose="020B0503020204020204" pitchFamily="34" charset="-122"/>
                        <a:sym typeface="微软雅黑" panose="020B0503020204020204" pitchFamily="34" charset="-122"/>
                      </a:endParaRPr>
                    </a:p>
                  </a:txBody>
                  <a:tcPr marL="45720" marR="45720" anchor="ctr">
                    <a:solidFill>
                      <a:schemeClr val="bg1"/>
                    </a:solidFill>
                  </a:tcPr>
                </a:tc>
                <a:tc>
                  <a:txBody>
                    <a:bodyPr/>
                    <a:lstStyle>
                      <a:lvl1pPr marL="0" algn="l" defTabSz="914400" rtl="0" eaLnBrk="1" latinLnBrk="0" hangingPunct="1">
                        <a:defRPr sz="1800" kern="1200">
                          <a:solidFill>
                            <a:schemeClr val="dk1"/>
                          </a:solidFill>
                          <a:latin typeface="Verdana"/>
                        </a:defRPr>
                      </a:lvl1pPr>
                      <a:lvl2pPr marL="457200" algn="l" defTabSz="914400" rtl="0" eaLnBrk="1" latinLnBrk="0" hangingPunct="1">
                        <a:defRPr sz="1800" kern="1200">
                          <a:solidFill>
                            <a:schemeClr val="dk1"/>
                          </a:solidFill>
                          <a:latin typeface="Verdana"/>
                        </a:defRPr>
                      </a:lvl2pPr>
                      <a:lvl3pPr marL="914400" algn="l" defTabSz="914400" rtl="0" eaLnBrk="1" latinLnBrk="0" hangingPunct="1">
                        <a:defRPr sz="1800" kern="1200">
                          <a:solidFill>
                            <a:schemeClr val="dk1"/>
                          </a:solidFill>
                          <a:latin typeface="Verdana"/>
                        </a:defRPr>
                      </a:lvl3pPr>
                      <a:lvl4pPr marL="1371600" algn="l" defTabSz="914400" rtl="0" eaLnBrk="1" latinLnBrk="0" hangingPunct="1">
                        <a:defRPr sz="1800" kern="1200">
                          <a:solidFill>
                            <a:schemeClr val="dk1"/>
                          </a:solidFill>
                          <a:latin typeface="Verdana"/>
                        </a:defRPr>
                      </a:lvl4pPr>
                      <a:lvl5pPr marL="1828800" algn="l" defTabSz="914400" rtl="0" eaLnBrk="1" latinLnBrk="0" hangingPunct="1">
                        <a:defRPr sz="1800" kern="1200">
                          <a:solidFill>
                            <a:schemeClr val="dk1"/>
                          </a:solidFill>
                          <a:latin typeface="Verdana"/>
                        </a:defRPr>
                      </a:lvl5pPr>
                      <a:lvl6pPr marL="2286000" algn="l" defTabSz="914400" rtl="0" eaLnBrk="1" latinLnBrk="0" hangingPunct="1">
                        <a:defRPr sz="1800" kern="1200">
                          <a:solidFill>
                            <a:schemeClr val="dk1"/>
                          </a:solidFill>
                          <a:latin typeface="Verdana"/>
                        </a:defRPr>
                      </a:lvl6pPr>
                      <a:lvl7pPr marL="2743200" algn="l" defTabSz="914400" rtl="0" eaLnBrk="1" latinLnBrk="0" hangingPunct="1">
                        <a:defRPr sz="1800" kern="1200">
                          <a:solidFill>
                            <a:schemeClr val="dk1"/>
                          </a:solidFill>
                          <a:latin typeface="Verdana"/>
                        </a:defRPr>
                      </a:lvl7pPr>
                      <a:lvl8pPr marL="3200400" algn="l" defTabSz="914400" rtl="0" eaLnBrk="1" latinLnBrk="0" hangingPunct="1">
                        <a:defRPr sz="1800" kern="1200">
                          <a:solidFill>
                            <a:schemeClr val="dk1"/>
                          </a:solidFill>
                          <a:latin typeface="Verdana"/>
                        </a:defRPr>
                      </a:lvl8pPr>
                      <a:lvl9pPr marL="3657600" algn="l" defTabSz="914400" rtl="0" eaLnBrk="1" latinLnBrk="0" hangingPunct="1">
                        <a:defRPr sz="1800" kern="1200">
                          <a:solidFill>
                            <a:schemeClr val="dk1"/>
                          </a:solidFill>
                          <a:latin typeface="Verdana"/>
                        </a:defRPr>
                      </a:lvl9pPr>
                    </a:lstStyle>
                    <a:p>
                      <a:pPr marL="0" indent="0">
                        <a:buFont typeface="Arial" panose="020B0604020202020204" pitchFamily="34" charset="0"/>
                        <a:buNone/>
                      </a:pPr>
                      <a:r>
                        <a:rPr lang="zh-CN" altLang="en-US" sz="1100" dirty="0">
                          <a:latin typeface="微软雅黑" panose="020B0503020204020204" pitchFamily="34" charset="-122"/>
                          <a:ea typeface="微软雅黑" panose="020B0503020204020204" pitchFamily="34" charset="-122"/>
                          <a:sym typeface="微软雅黑" panose="020B0503020204020204" pitchFamily="34" charset="-122"/>
                        </a:rPr>
                        <a:t>女</a:t>
                      </a:r>
                      <a:r>
                        <a:rPr lang="en-US" altLang="zh-CN" sz="11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100" dirty="0">
                          <a:latin typeface="微软雅黑" panose="020B0503020204020204" pitchFamily="34" charset="-122"/>
                          <a:ea typeface="微软雅黑" panose="020B0503020204020204" pitchFamily="34" charset="-122"/>
                          <a:sym typeface="微软雅黑" panose="020B0503020204020204" pitchFamily="34" charset="-122"/>
                        </a:rPr>
                        <a:t>男</a:t>
                      </a:r>
                      <a:r>
                        <a:rPr lang="en-US" altLang="zh-CN" sz="1100" dirty="0">
                          <a:latin typeface="微软雅黑" panose="020B0503020204020204" pitchFamily="34" charset="-122"/>
                          <a:ea typeface="微软雅黑" panose="020B0503020204020204" pitchFamily="34" charset="-122"/>
                          <a:sym typeface="微软雅黑" panose="020B0503020204020204" pitchFamily="34" charset="-122"/>
                        </a:rPr>
                        <a:t>=1.5:1</a:t>
                      </a:r>
                    </a:p>
                  </a:txBody>
                  <a:tcPr marL="45720" marR="45720" anchor="ctr">
                    <a:solidFill>
                      <a:schemeClr val="bg1"/>
                    </a:solidFill>
                  </a:tcPr>
                </a:tc>
                <a:tc>
                  <a:txBody>
                    <a:bodyPr/>
                    <a:lstStyle>
                      <a:lvl1pPr marL="0" algn="l" defTabSz="914400" rtl="0" eaLnBrk="1" latinLnBrk="0" hangingPunct="1">
                        <a:defRPr sz="1800" kern="1200">
                          <a:solidFill>
                            <a:schemeClr val="dk1"/>
                          </a:solidFill>
                          <a:latin typeface="Verdana"/>
                        </a:defRPr>
                      </a:lvl1pPr>
                      <a:lvl2pPr marL="457200" algn="l" defTabSz="914400" rtl="0" eaLnBrk="1" latinLnBrk="0" hangingPunct="1">
                        <a:defRPr sz="1800" kern="1200">
                          <a:solidFill>
                            <a:schemeClr val="dk1"/>
                          </a:solidFill>
                          <a:latin typeface="Verdana"/>
                        </a:defRPr>
                      </a:lvl2pPr>
                      <a:lvl3pPr marL="914400" algn="l" defTabSz="914400" rtl="0" eaLnBrk="1" latinLnBrk="0" hangingPunct="1">
                        <a:defRPr sz="1800" kern="1200">
                          <a:solidFill>
                            <a:schemeClr val="dk1"/>
                          </a:solidFill>
                          <a:latin typeface="Verdana"/>
                        </a:defRPr>
                      </a:lvl3pPr>
                      <a:lvl4pPr marL="1371600" algn="l" defTabSz="914400" rtl="0" eaLnBrk="1" latinLnBrk="0" hangingPunct="1">
                        <a:defRPr sz="1800" kern="1200">
                          <a:solidFill>
                            <a:schemeClr val="dk1"/>
                          </a:solidFill>
                          <a:latin typeface="Verdana"/>
                        </a:defRPr>
                      </a:lvl4pPr>
                      <a:lvl5pPr marL="1828800" algn="l" defTabSz="914400" rtl="0" eaLnBrk="1" latinLnBrk="0" hangingPunct="1">
                        <a:defRPr sz="1800" kern="1200">
                          <a:solidFill>
                            <a:schemeClr val="dk1"/>
                          </a:solidFill>
                          <a:latin typeface="Verdana"/>
                        </a:defRPr>
                      </a:lvl5pPr>
                      <a:lvl6pPr marL="2286000" algn="l" defTabSz="914400" rtl="0" eaLnBrk="1" latinLnBrk="0" hangingPunct="1">
                        <a:defRPr sz="1800" kern="1200">
                          <a:solidFill>
                            <a:schemeClr val="dk1"/>
                          </a:solidFill>
                          <a:latin typeface="Verdana"/>
                        </a:defRPr>
                      </a:lvl6pPr>
                      <a:lvl7pPr marL="2743200" algn="l" defTabSz="914400" rtl="0" eaLnBrk="1" latinLnBrk="0" hangingPunct="1">
                        <a:defRPr sz="1800" kern="1200">
                          <a:solidFill>
                            <a:schemeClr val="dk1"/>
                          </a:solidFill>
                          <a:latin typeface="Verdana"/>
                        </a:defRPr>
                      </a:lvl7pPr>
                      <a:lvl8pPr marL="3200400" algn="l" defTabSz="914400" rtl="0" eaLnBrk="1" latinLnBrk="0" hangingPunct="1">
                        <a:defRPr sz="1800" kern="1200">
                          <a:solidFill>
                            <a:schemeClr val="dk1"/>
                          </a:solidFill>
                          <a:latin typeface="Verdana"/>
                        </a:defRPr>
                      </a:lvl8pPr>
                      <a:lvl9pPr marL="3657600" algn="l" defTabSz="914400" rtl="0" eaLnBrk="1" latinLnBrk="0" hangingPunct="1">
                        <a:defRPr sz="1800" kern="1200">
                          <a:solidFill>
                            <a:schemeClr val="dk1"/>
                          </a:solidFill>
                          <a:latin typeface="Verdana"/>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zh-CN" altLang="en-US" sz="1100" dirty="0">
                          <a:latin typeface="微软雅黑" panose="020B0503020204020204" pitchFamily="34" charset="-122"/>
                          <a:ea typeface="微软雅黑" panose="020B0503020204020204" pitchFamily="34" charset="-122"/>
                          <a:sym typeface="微软雅黑" panose="020B0503020204020204" pitchFamily="34" charset="-122"/>
                        </a:rPr>
                        <a:t>女</a:t>
                      </a:r>
                      <a:r>
                        <a:rPr lang="en-US" altLang="zh-CN" sz="11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100" dirty="0">
                          <a:latin typeface="微软雅黑" panose="020B0503020204020204" pitchFamily="34" charset="-122"/>
                          <a:ea typeface="微软雅黑" panose="020B0503020204020204" pitchFamily="34" charset="-122"/>
                          <a:sym typeface="微软雅黑" panose="020B0503020204020204" pitchFamily="34" charset="-122"/>
                        </a:rPr>
                        <a:t>男</a:t>
                      </a:r>
                      <a:r>
                        <a:rPr lang="en-US" altLang="zh-CN" sz="1100" dirty="0">
                          <a:latin typeface="微软雅黑" panose="020B0503020204020204" pitchFamily="34" charset="-122"/>
                          <a:ea typeface="微软雅黑" panose="020B0503020204020204" pitchFamily="34" charset="-122"/>
                          <a:sym typeface="微软雅黑" panose="020B0503020204020204" pitchFamily="34" charset="-122"/>
                        </a:rPr>
                        <a:t>=4~5:1</a:t>
                      </a:r>
                    </a:p>
                  </a:txBody>
                  <a:tcPr marL="45720" marR="45720" anchor="ctr"/>
                </a:tc>
                <a:extLst>
                  <a:ext uri="{0D108BD9-81ED-4DB2-BD59-A6C34878D82A}">
                    <a16:rowId xmlns:a16="http://schemas.microsoft.com/office/drawing/2014/main" val="10002"/>
                  </a:ext>
                </a:extLst>
              </a:tr>
              <a:tr h="237356">
                <a:tc>
                  <a:txBody>
                    <a:bodyPr/>
                    <a:lstStyle>
                      <a:lvl1pPr marL="0" algn="l" defTabSz="914400" rtl="0" eaLnBrk="1" latinLnBrk="0" hangingPunct="1">
                        <a:defRPr sz="1800" kern="1200">
                          <a:solidFill>
                            <a:schemeClr val="dk1"/>
                          </a:solidFill>
                          <a:latin typeface="Verdana"/>
                        </a:defRPr>
                      </a:lvl1pPr>
                      <a:lvl2pPr marL="457200" algn="l" defTabSz="914400" rtl="0" eaLnBrk="1" latinLnBrk="0" hangingPunct="1">
                        <a:defRPr sz="1800" kern="1200">
                          <a:solidFill>
                            <a:schemeClr val="dk1"/>
                          </a:solidFill>
                          <a:latin typeface="Verdana"/>
                        </a:defRPr>
                      </a:lvl2pPr>
                      <a:lvl3pPr marL="914400" algn="l" defTabSz="914400" rtl="0" eaLnBrk="1" latinLnBrk="0" hangingPunct="1">
                        <a:defRPr sz="1800" kern="1200">
                          <a:solidFill>
                            <a:schemeClr val="dk1"/>
                          </a:solidFill>
                          <a:latin typeface="Verdana"/>
                        </a:defRPr>
                      </a:lvl3pPr>
                      <a:lvl4pPr marL="1371600" algn="l" defTabSz="914400" rtl="0" eaLnBrk="1" latinLnBrk="0" hangingPunct="1">
                        <a:defRPr sz="1800" kern="1200">
                          <a:solidFill>
                            <a:schemeClr val="dk1"/>
                          </a:solidFill>
                          <a:latin typeface="Verdana"/>
                        </a:defRPr>
                      </a:lvl4pPr>
                      <a:lvl5pPr marL="1828800" algn="l" defTabSz="914400" rtl="0" eaLnBrk="1" latinLnBrk="0" hangingPunct="1">
                        <a:defRPr sz="1800" kern="1200">
                          <a:solidFill>
                            <a:schemeClr val="dk1"/>
                          </a:solidFill>
                          <a:latin typeface="Verdana"/>
                        </a:defRPr>
                      </a:lvl5pPr>
                      <a:lvl6pPr marL="2286000" algn="l" defTabSz="914400" rtl="0" eaLnBrk="1" latinLnBrk="0" hangingPunct="1">
                        <a:defRPr sz="1800" kern="1200">
                          <a:solidFill>
                            <a:schemeClr val="dk1"/>
                          </a:solidFill>
                          <a:latin typeface="Verdana"/>
                        </a:defRPr>
                      </a:lvl6pPr>
                      <a:lvl7pPr marL="2743200" algn="l" defTabSz="914400" rtl="0" eaLnBrk="1" latinLnBrk="0" hangingPunct="1">
                        <a:defRPr sz="1800" kern="1200">
                          <a:solidFill>
                            <a:schemeClr val="dk1"/>
                          </a:solidFill>
                          <a:latin typeface="Verdana"/>
                        </a:defRPr>
                      </a:lvl7pPr>
                      <a:lvl8pPr marL="3200400" algn="l" defTabSz="914400" rtl="0" eaLnBrk="1" latinLnBrk="0" hangingPunct="1">
                        <a:defRPr sz="1800" kern="1200">
                          <a:solidFill>
                            <a:schemeClr val="dk1"/>
                          </a:solidFill>
                          <a:latin typeface="Verdana"/>
                        </a:defRPr>
                      </a:lvl8pPr>
                      <a:lvl9pPr marL="3657600" algn="l" defTabSz="914400" rtl="0" eaLnBrk="1" latinLnBrk="0" hangingPunct="1">
                        <a:defRPr sz="1800" kern="1200">
                          <a:solidFill>
                            <a:schemeClr val="dk1"/>
                          </a:solidFill>
                          <a:latin typeface="Verdana"/>
                        </a:defRPr>
                      </a:lvl9pPr>
                    </a:lstStyle>
                    <a:p>
                      <a:pPr marL="0" indent="0">
                        <a:buFont typeface="Arial" panose="020B0604020202020204" pitchFamily="34" charset="0"/>
                        <a:buNone/>
                      </a:pPr>
                      <a:r>
                        <a:rPr lang="zh-CN" altLang="en-US" sz="1100" dirty="0">
                          <a:latin typeface="微软雅黑" panose="020B0503020204020204" pitchFamily="34" charset="-122"/>
                          <a:ea typeface="微软雅黑" panose="020B0503020204020204" pitchFamily="34" charset="-122"/>
                          <a:sym typeface="微软雅黑" panose="020B0503020204020204" pitchFamily="34" charset="-122"/>
                        </a:rPr>
                        <a:t>发病机制</a:t>
                      </a:r>
                      <a:endParaRPr lang="en-US" altLang="zh-CN" sz="1100" dirty="0">
                        <a:latin typeface="微软雅黑" panose="020B0503020204020204" pitchFamily="34" charset="-122"/>
                        <a:ea typeface="微软雅黑" panose="020B0503020204020204" pitchFamily="34" charset="-122"/>
                        <a:sym typeface="微软雅黑" panose="020B0503020204020204" pitchFamily="34" charset="-122"/>
                      </a:endParaRPr>
                    </a:p>
                  </a:txBody>
                  <a:tcPr marL="45720" marR="45720" anchor="ctr">
                    <a:solidFill>
                      <a:srgbClr val="EFF8F3"/>
                    </a:solidFill>
                  </a:tcPr>
                </a:tc>
                <a:tc>
                  <a:txBody>
                    <a:bodyPr/>
                    <a:lstStyle>
                      <a:lvl1pPr marL="0" algn="l" defTabSz="914400" rtl="0" eaLnBrk="1" latinLnBrk="0" hangingPunct="1">
                        <a:defRPr sz="1800" kern="1200">
                          <a:solidFill>
                            <a:schemeClr val="dk1"/>
                          </a:solidFill>
                          <a:latin typeface="Verdana"/>
                        </a:defRPr>
                      </a:lvl1pPr>
                      <a:lvl2pPr marL="457200" algn="l" defTabSz="914400" rtl="0" eaLnBrk="1" latinLnBrk="0" hangingPunct="1">
                        <a:defRPr sz="1800" kern="1200">
                          <a:solidFill>
                            <a:schemeClr val="dk1"/>
                          </a:solidFill>
                          <a:latin typeface="Verdana"/>
                        </a:defRPr>
                      </a:lvl2pPr>
                      <a:lvl3pPr marL="914400" algn="l" defTabSz="914400" rtl="0" eaLnBrk="1" latinLnBrk="0" hangingPunct="1">
                        <a:defRPr sz="1800" kern="1200">
                          <a:solidFill>
                            <a:schemeClr val="dk1"/>
                          </a:solidFill>
                          <a:latin typeface="Verdana"/>
                        </a:defRPr>
                      </a:lvl3pPr>
                      <a:lvl4pPr marL="1371600" algn="l" defTabSz="914400" rtl="0" eaLnBrk="1" latinLnBrk="0" hangingPunct="1">
                        <a:defRPr sz="1800" kern="1200">
                          <a:solidFill>
                            <a:schemeClr val="dk1"/>
                          </a:solidFill>
                          <a:latin typeface="Verdana"/>
                        </a:defRPr>
                      </a:lvl4pPr>
                      <a:lvl5pPr marL="1828800" algn="l" defTabSz="914400" rtl="0" eaLnBrk="1" latinLnBrk="0" hangingPunct="1">
                        <a:defRPr sz="1800" kern="1200">
                          <a:solidFill>
                            <a:schemeClr val="dk1"/>
                          </a:solidFill>
                          <a:latin typeface="Verdana"/>
                        </a:defRPr>
                      </a:lvl5pPr>
                      <a:lvl6pPr marL="2286000" algn="l" defTabSz="914400" rtl="0" eaLnBrk="1" latinLnBrk="0" hangingPunct="1">
                        <a:defRPr sz="1800" kern="1200">
                          <a:solidFill>
                            <a:schemeClr val="dk1"/>
                          </a:solidFill>
                          <a:latin typeface="Verdana"/>
                        </a:defRPr>
                      </a:lvl6pPr>
                      <a:lvl7pPr marL="2743200" algn="l" defTabSz="914400" rtl="0" eaLnBrk="1" latinLnBrk="0" hangingPunct="1">
                        <a:defRPr sz="1800" kern="1200">
                          <a:solidFill>
                            <a:schemeClr val="dk1"/>
                          </a:solidFill>
                          <a:latin typeface="Verdana"/>
                        </a:defRPr>
                      </a:lvl7pPr>
                      <a:lvl8pPr marL="3200400" algn="l" defTabSz="914400" rtl="0" eaLnBrk="1" latinLnBrk="0" hangingPunct="1">
                        <a:defRPr sz="1800" kern="1200">
                          <a:solidFill>
                            <a:schemeClr val="dk1"/>
                          </a:solidFill>
                          <a:latin typeface="Verdana"/>
                        </a:defRPr>
                      </a:lvl8pPr>
                      <a:lvl9pPr marL="3657600" algn="l" defTabSz="914400" rtl="0" eaLnBrk="1" latinLnBrk="0" hangingPunct="1">
                        <a:defRPr sz="1800" kern="1200">
                          <a:solidFill>
                            <a:schemeClr val="dk1"/>
                          </a:solidFill>
                          <a:latin typeface="Verdana"/>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zh-CN" altLang="en-US" sz="1100" dirty="0">
                          <a:latin typeface="微软雅黑" panose="020B0503020204020204" pitchFamily="34" charset="-122"/>
                          <a:ea typeface="微软雅黑" panose="020B0503020204020204" pitchFamily="34" charset="-122"/>
                          <a:sym typeface="微软雅黑" panose="020B0503020204020204" pitchFamily="34" charset="-122"/>
                        </a:rPr>
                        <a:t>不明</a:t>
                      </a:r>
                      <a:endParaRPr lang="en-US" altLang="zh-CN" sz="1100" dirty="0">
                        <a:latin typeface="微软雅黑" panose="020B0503020204020204" pitchFamily="34" charset="-122"/>
                        <a:ea typeface="微软雅黑" panose="020B0503020204020204" pitchFamily="34" charset="-122"/>
                        <a:sym typeface="微软雅黑" panose="020B0503020204020204" pitchFamily="34" charset="-122"/>
                      </a:endParaRPr>
                    </a:p>
                  </a:txBody>
                  <a:tcPr marL="45720" marR="45720" anchor="ctr">
                    <a:solidFill>
                      <a:srgbClr val="EFF8F3"/>
                    </a:solidFill>
                  </a:tcPr>
                </a:tc>
                <a:tc>
                  <a:txBody>
                    <a:bodyPr/>
                    <a:lstStyle>
                      <a:lvl1pPr marL="0" algn="l" defTabSz="914400" rtl="0" eaLnBrk="1" latinLnBrk="0" hangingPunct="1">
                        <a:defRPr sz="1800" kern="1200">
                          <a:solidFill>
                            <a:schemeClr val="dk1"/>
                          </a:solidFill>
                          <a:latin typeface="Verdana"/>
                        </a:defRPr>
                      </a:lvl1pPr>
                      <a:lvl2pPr marL="457200" algn="l" defTabSz="914400" rtl="0" eaLnBrk="1" latinLnBrk="0" hangingPunct="1">
                        <a:defRPr sz="1800" kern="1200">
                          <a:solidFill>
                            <a:schemeClr val="dk1"/>
                          </a:solidFill>
                          <a:latin typeface="Verdana"/>
                        </a:defRPr>
                      </a:lvl2pPr>
                      <a:lvl3pPr marL="914400" algn="l" defTabSz="914400" rtl="0" eaLnBrk="1" latinLnBrk="0" hangingPunct="1">
                        <a:defRPr sz="1800" kern="1200">
                          <a:solidFill>
                            <a:schemeClr val="dk1"/>
                          </a:solidFill>
                          <a:latin typeface="Verdana"/>
                        </a:defRPr>
                      </a:lvl3pPr>
                      <a:lvl4pPr marL="1371600" algn="l" defTabSz="914400" rtl="0" eaLnBrk="1" latinLnBrk="0" hangingPunct="1">
                        <a:defRPr sz="1800" kern="1200">
                          <a:solidFill>
                            <a:schemeClr val="dk1"/>
                          </a:solidFill>
                          <a:latin typeface="Verdana"/>
                        </a:defRPr>
                      </a:lvl4pPr>
                      <a:lvl5pPr marL="1828800" algn="l" defTabSz="914400" rtl="0" eaLnBrk="1" latinLnBrk="0" hangingPunct="1">
                        <a:defRPr sz="1800" kern="1200">
                          <a:solidFill>
                            <a:schemeClr val="dk1"/>
                          </a:solidFill>
                          <a:latin typeface="Verdana"/>
                        </a:defRPr>
                      </a:lvl5pPr>
                      <a:lvl6pPr marL="2286000" algn="l" defTabSz="914400" rtl="0" eaLnBrk="1" latinLnBrk="0" hangingPunct="1">
                        <a:defRPr sz="1800" kern="1200">
                          <a:solidFill>
                            <a:schemeClr val="dk1"/>
                          </a:solidFill>
                          <a:latin typeface="Verdana"/>
                        </a:defRPr>
                      </a:lvl6pPr>
                      <a:lvl7pPr marL="2743200" algn="l" defTabSz="914400" rtl="0" eaLnBrk="1" latinLnBrk="0" hangingPunct="1">
                        <a:defRPr sz="1800" kern="1200">
                          <a:solidFill>
                            <a:schemeClr val="dk1"/>
                          </a:solidFill>
                          <a:latin typeface="Verdana"/>
                        </a:defRPr>
                      </a:lvl7pPr>
                      <a:lvl8pPr marL="3200400" algn="l" defTabSz="914400" rtl="0" eaLnBrk="1" latinLnBrk="0" hangingPunct="1">
                        <a:defRPr sz="1800" kern="1200">
                          <a:solidFill>
                            <a:schemeClr val="dk1"/>
                          </a:solidFill>
                          <a:latin typeface="Verdana"/>
                        </a:defRPr>
                      </a:lvl8pPr>
                      <a:lvl9pPr marL="3657600" algn="l" defTabSz="914400" rtl="0" eaLnBrk="1" latinLnBrk="0" hangingPunct="1">
                        <a:defRPr sz="1800" kern="1200">
                          <a:solidFill>
                            <a:schemeClr val="dk1"/>
                          </a:solidFill>
                          <a:latin typeface="Verdana"/>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zh-CN" altLang="en-US" sz="1100" dirty="0">
                          <a:latin typeface="微软雅黑" panose="020B0503020204020204" pitchFamily="34" charset="-122"/>
                          <a:ea typeface="微软雅黑" panose="020B0503020204020204" pitchFamily="34" charset="-122"/>
                          <a:sym typeface="微软雅黑" panose="020B0503020204020204" pitchFamily="34" charset="-122"/>
                        </a:rPr>
                        <a:t>多种</a:t>
                      </a:r>
                      <a:endParaRPr lang="en-US" altLang="zh-CN" sz="1100" dirty="0">
                        <a:latin typeface="微软雅黑" panose="020B0503020204020204" pitchFamily="34" charset="-122"/>
                        <a:ea typeface="微软雅黑" panose="020B0503020204020204" pitchFamily="34" charset="-122"/>
                        <a:sym typeface="微软雅黑" panose="020B0503020204020204" pitchFamily="34" charset="-122"/>
                      </a:endParaRPr>
                    </a:p>
                  </a:txBody>
                  <a:tcPr marL="45720" marR="45720" anchor="ctr">
                    <a:solidFill>
                      <a:srgbClr val="FBEDED"/>
                    </a:solidFill>
                  </a:tcPr>
                </a:tc>
                <a:extLst>
                  <a:ext uri="{0D108BD9-81ED-4DB2-BD59-A6C34878D82A}">
                    <a16:rowId xmlns:a16="http://schemas.microsoft.com/office/drawing/2014/main" val="10003"/>
                  </a:ext>
                </a:extLst>
              </a:tr>
              <a:tr h="237356">
                <a:tc>
                  <a:txBody>
                    <a:bodyPr/>
                    <a:lstStyle>
                      <a:lvl1pPr marL="0" algn="l" defTabSz="914400" rtl="0" eaLnBrk="1" latinLnBrk="0" hangingPunct="1">
                        <a:defRPr sz="1800" kern="1200">
                          <a:solidFill>
                            <a:schemeClr val="dk1"/>
                          </a:solidFill>
                          <a:latin typeface="Verdana"/>
                        </a:defRPr>
                      </a:lvl1pPr>
                      <a:lvl2pPr marL="457200" algn="l" defTabSz="914400" rtl="0" eaLnBrk="1" latinLnBrk="0" hangingPunct="1">
                        <a:defRPr sz="1800" kern="1200">
                          <a:solidFill>
                            <a:schemeClr val="dk1"/>
                          </a:solidFill>
                          <a:latin typeface="Verdana"/>
                        </a:defRPr>
                      </a:lvl2pPr>
                      <a:lvl3pPr marL="914400" algn="l" defTabSz="914400" rtl="0" eaLnBrk="1" latinLnBrk="0" hangingPunct="1">
                        <a:defRPr sz="1800" kern="1200">
                          <a:solidFill>
                            <a:schemeClr val="dk1"/>
                          </a:solidFill>
                          <a:latin typeface="Verdana"/>
                        </a:defRPr>
                      </a:lvl3pPr>
                      <a:lvl4pPr marL="1371600" algn="l" defTabSz="914400" rtl="0" eaLnBrk="1" latinLnBrk="0" hangingPunct="1">
                        <a:defRPr sz="1800" kern="1200">
                          <a:solidFill>
                            <a:schemeClr val="dk1"/>
                          </a:solidFill>
                          <a:latin typeface="Verdana"/>
                        </a:defRPr>
                      </a:lvl4pPr>
                      <a:lvl5pPr marL="1828800" algn="l" defTabSz="914400" rtl="0" eaLnBrk="1" latinLnBrk="0" hangingPunct="1">
                        <a:defRPr sz="1800" kern="1200">
                          <a:solidFill>
                            <a:schemeClr val="dk1"/>
                          </a:solidFill>
                          <a:latin typeface="Verdana"/>
                        </a:defRPr>
                      </a:lvl5pPr>
                      <a:lvl6pPr marL="2286000" algn="l" defTabSz="914400" rtl="0" eaLnBrk="1" latinLnBrk="0" hangingPunct="1">
                        <a:defRPr sz="1800" kern="1200">
                          <a:solidFill>
                            <a:schemeClr val="dk1"/>
                          </a:solidFill>
                          <a:latin typeface="Verdana"/>
                        </a:defRPr>
                      </a:lvl6pPr>
                      <a:lvl7pPr marL="2743200" algn="l" defTabSz="914400" rtl="0" eaLnBrk="1" latinLnBrk="0" hangingPunct="1">
                        <a:defRPr sz="1800" kern="1200">
                          <a:solidFill>
                            <a:schemeClr val="dk1"/>
                          </a:solidFill>
                          <a:latin typeface="Verdana"/>
                        </a:defRPr>
                      </a:lvl7pPr>
                      <a:lvl8pPr marL="3200400" algn="l" defTabSz="914400" rtl="0" eaLnBrk="1" latinLnBrk="0" hangingPunct="1">
                        <a:defRPr sz="1800" kern="1200">
                          <a:solidFill>
                            <a:schemeClr val="dk1"/>
                          </a:solidFill>
                          <a:latin typeface="Verdana"/>
                        </a:defRPr>
                      </a:lvl8pPr>
                      <a:lvl9pPr marL="3657600" algn="l" defTabSz="914400" rtl="0" eaLnBrk="1" latinLnBrk="0" hangingPunct="1">
                        <a:defRPr sz="1800" kern="1200">
                          <a:solidFill>
                            <a:schemeClr val="dk1"/>
                          </a:solidFill>
                          <a:latin typeface="Verdana"/>
                        </a:defRPr>
                      </a:lvl9pPr>
                    </a:lstStyle>
                    <a:p>
                      <a:pPr marL="0" indent="0">
                        <a:buFont typeface="Arial" panose="020B0604020202020204" pitchFamily="34" charset="0"/>
                        <a:buNone/>
                      </a:pPr>
                      <a:r>
                        <a:rPr lang="zh-CN" altLang="en-US" sz="1100" dirty="0">
                          <a:latin typeface="微软雅黑" panose="020B0503020204020204" pitchFamily="34" charset="-122"/>
                          <a:ea typeface="微软雅黑" panose="020B0503020204020204" pitchFamily="34" charset="-122"/>
                          <a:sym typeface="微软雅黑" panose="020B0503020204020204" pitchFamily="34" charset="-122"/>
                        </a:rPr>
                        <a:t>诱因</a:t>
                      </a:r>
                      <a:endParaRPr lang="en-US" altLang="zh-CN" sz="1100" dirty="0">
                        <a:latin typeface="微软雅黑" panose="020B0503020204020204" pitchFamily="34" charset="-122"/>
                        <a:ea typeface="微软雅黑" panose="020B0503020204020204" pitchFamily="34" charset="-122"/>
                        <a:sym typeface="微软雅黑" panose="020B0503020204020204" pitchFamily="34" charset="-122"/>
                      </a:endParaRPr>
                    </a:p>
                  </a:txBody>
                  <a:tcPr marL="45720" marR="45720" anchor="ctr">
                    <a:solidFill>
                      <a:schemeClr val="bg1"/>
                    </a:solidFill>
                  </a:tcPr>
                </a:tc>
                <a:tc>
                  <a:txBody>
                    <a:bodyPr/>
                    <a:lstStyle>
                      <a:lvl1pPr marL="0" algn="l" defTabSz="914400" rtl="0" eaLnBrk="1" latinLnBrk="0" hangingPunct="1">
                        <a:defRPr sz="1800" kern="1200">
                          <a:solidFill>
                            <a:schemeClr val="dk1"/>
                          </a:solidFill>
                          <a:latin typeface="Verdana"/>
                        </a:defRPr>
                      </a:lvl1pPr>
                      <a:lvl2pPr marL="457200" algn="l" defTabSz="914400" rtl="0" eaLnBrk="1" latinLnBrk="0" hangingPunct="1">
                        <a:defRPr sz="1800" kern="1200">
                          <a:solidFill>
                            <a:schemeClr val="dk1"/>
                          </a:solidFill>
                          <a:latin typeface="Verdana"/>
                        </a:defRPr>
                      </a:lvl2pPr>
                      <a:lvl3pPr marL="914400" algn="l" defTabSz="914400" rtl="0" eaLnBrk="1" latinLnBrk="0" hangingPunct="1">
                        <a:defRPr sz="1800" kern="1200">
                          <a:solidFill>
                            <a:schemeClr val="dk1"/>
                          </a:solidFill>
                          <a:latin typeface="Verdana"/>
                        </a:defRPr>
                      </a:lvl3pPr>
                      <a:lvl4pPr marL="1371600" algn="l" defTabSz="914400" rtl="0" eaLnBrk="1" latinLnBrk="0" hangingPunct="1">
                        <a:defRPr sz="1800" kern="1200">
                          <a:solidFill>
                            <a:schemeClr val="dk1"/>
                          </a:solidFill>
                          <a:latin typeface="Verdana"/>
                        </a:defRPr>
                      </a:lvl4pPr>
                      <a:lvl5pPr marL="1828800" algn="l" defTabSz="914400" rtl="0" eaLnBrk="1" latinLnBrk="0" hangingPunct="1">
                        <a:defRPr sz="1800" kern="1200">
                          <a:solidFill>
                            <a:schemeClr val="dk1"/>
                          </a:solidFill>
                          <a:latin typeface="Verdana"/>
                        </a:defRPr>
                      </a:lvl5pPr>
                      <a:lvl6pPr marL="2286000" algn="l" defTabSz="914400" rtl="0" eaLnBrk="1" latinLnBrk="0" hangingPunct="1">
                        <a:defRPr sz="1800" kern="1200">
                          <a:solidFill>
                            <a:schemeClr val="dk1"/>
                          </a:solidFill>
                          <a:latin typeface="Verdana"/>
                        </a:defRPr>
                      </a:lvl6pPr>
                      <a:lvl7pPr marL="2743200" algn="l" defTabSz="914400" rtl="0" eaLnBrk="1" latinLnBrk="0" hangingPunct="1">
                        <a:defRPr sz="1800" kern="1200">
                          <a:solidFill>
                            <a:schemeClr val="dk1"/>
                          </a:solidFill>
                          <a:latin typeface="Verdana"/>
                        </a:defRPr>
                      </a:lvl7pPr>
                      <a:lvl8pPr marL="3200400" algn="l" defTabSz="914400" rtl="0" eaLnBrk="1" latinLnBrk="0" hangingPunct="1">
                        <a:defRPr sz="1800" kern="1200">
                          <a:solidFill>
                            <a:schemeClr val="dk1"/>
                          </a:solidFill>
                          <a:latin typeface="Verdana"/>
                        </a:defRPr>
                      </a:lvl8pPr>
                      <a:lvl9pPr marL="3657600" algn="l" defTabSz="914400" rtl="0" eaLnBrk="1" latinLnBrk="0" hangingPunct="1">
                        <a:defRPr sz="1800" kern="1200">
                          <a:solidFill>
                            <a:schemeClr val="dk1"/>
                          </a:solidFill>
                          <a:latin typeface="Verdana"/>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zh-CN" altLang="en-US" sz="1100" dirty="0">
                          <a:latin typeface="微软雅黑" panose="020B0503020204020204" pitchFamily="34" charset="-122"/>
                          <a:ea typeface="微软雅黑" panose="020B0503020204020204" pitchFamily="34" charset="-122"/>
                          <a:sym typeface="微软雅黑" panose="020B0503020204020204" pitchFamily="34" charset="-122"/>
                        </a:rPr>
                        <a:t>劳累、高盐饮食，不良情绪</a:t>
                      </a:r>
                      <a:endParaRPr lang="en-US" altLang="zh-CN" sz="1100" dirty="0">
                        <a:latin typeface="微软雅黑" panose="020B0503020204020204" pitchFamily="34" charset="-122"/>
                        <a:ea typeface="微软雅黑" panose="020B0503020204020204" pitchFamily="34" charset="-122"/>
                        <a:sym typeface="微软雅黑" panose="020B0503020204020204" pitchFamily="34" charset="-122"/>
                      </a:endParaRPr>
                    </a:p>
                  </a:txBody>
                  <a:tcPr marL="45720" marR="45720" anchor="ctr">
                    <a:solidFill>
                      <a:schemeClr val="bg1"/>
                    </a:solidFill>
                  </a:tcPr>
                </a:tc>
                <a:tc>
                  <a:txBody>
                    <a:bodyPr/>
                    <a:lstStyle>
                      <a:lvl1pPr marL="0" algn="l" defTabSz="914400" rtl="0" eaLnBrk="1" latinLnBrk="0" hangingPunct="1">
                        <a:defRPr sz="1800" kern="1200">
                          <a:solidFill>
                            <a:schemeClr val="dk1"/>
                          </a:solidFill>
                          <a:latin typeface="Verdana"/>
                        </a:defRPr>
                      </a:lvl1pPr>
                      <a:lvl2pPr marL="457200" algn="l" defTabSz="914400" rtl="0" eaLnBrk="1" latinLnBrk="0" hangingPunct="1">
                        <a:defRPr sz="1800" kern="1200">
                          <a:solidFill>
                            <a:schemeClr val="dk1"/>
                          </a:solidFill>
                          <a:latin typeface="Verdana"/>
                        </a:defRPr>
                      </a:lvl2pPr>
                      <a:lvl3pPr marL="914400" algn="l" defTabSz="914400" rtl="0" eaLnBrk="1" latinLnBrk="0" hangingPunct="1">
                        <a:defRPr sz="1800" kern="1200">
                          <a:solidFill>
                            <a:schemeClr val="dk1"/>
                          </a:solidFill>
                          <a:latin typeface="Verdana"/>
                        </a:defRPr>
                      </a:lvl3pPr>
                      <a:lvl4pPr marL="1371600" algn="l" defTabSz="914400" rtl="0" eaLnBrk="1" latinLnBrk="0" hangingPunct="1">
                        <a:defRPr sz="1800" kern="1200">
                          <a:solidFill>
                            <a:schemeClr val="dk1"/>
                          </a:solidFill>
                          <a:latin typeface="Verdana"/>
                        </a:defRPr>
                      </a:lvl4pPr>
                      <a:lvl5pPr marL="1828800" algn="l" defTabSz="914400" rtl="0" eaLnBrk="1" latinLnBrk="0" hangingPunct="1">
                        <a:defRPr sz="1800" kern="1200">
                          <a:solidFill>
                            <a:schemeClr val="dk1"/>
                          </a:solidFill>
                          <a:latin typeface="Verdana"/>
                        </a:defRPr>
                      </a:lvl5pPr>
                      <a:lvl6pPr marL="2286000" algn="l" defTabSz="914400" rtl="0" eaLnBrk="1" latinLnBrk="0" hangingPunct="1">
                        <a:defRPr sz="1800" kern="1200">
                          <a:solidFill>
                            <a:schemeClr val="dk1"/>
                          </a:solidFill>
                          <a:latin typeface="Verdana"/>
                        </a:defRPr>
                      </a:lvl6pPr>
                      <a:lvl7pPr marL="2743200" algn="l" defTabSz="914400" rtl="0" eaLnBrk="1" latinLnBrk="0" hangingPunct="1">
                        <a:defRPr sz="1800" kern="1200">
                          <a:solidFill>
                            <a:schemeClr val="dk1"/>
                          </a:solidFill>
                          <a:latin typeface="Verdana"/>
                        </a:defRPr>
                      </a:lvl7pPr>
                      <a:lvl8pPr marL="3200400" algn="l" defTabSz="914400" rtl="0" eaLnBrk="1" latinLnBrk="0" hangingPunct="1">
                        <a:defRPr sz="1800" kern="1200">
                          <a:solidFill>
                            <a:schemeClr val="dk1"/>
                          </a:solidFill>
                          <a:latin typeface="Verdana"/>
                        </a:defRPr>
                      </a:lvl8pPr>
                      <a:lvl9pPr marL="3657600" algn="l" defTabSz="914400" rtl="0" eaLnBrk="1" latinLnBrk="0" hangingPunct="1">
                        <a:defRPr sz="1800" kern="1200">
                          <a:solidFill>
                            <a:schemeClr val="dk1"/>
                          </a:solidFill>
                          <a:latin typeface="Verdana"/>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zh-CN" altLang="en-US" sz="1100" dirty="0">
                          <a:latin typeface="微软雅黑" panose="020B0503020204020204" pitchFamily="34" charset="-122"/>
                          <a:ea typeface="微软雅黑" panose="020B0503020204020204" pitchFamily="34" charset="-122"/>
                          <a:sym typeface="微软雅黑" panose="020B0503020204020204" pitchFamily="34" charset="-122"/>
                        </a:rPr>
                        <a:t>视觉、食物、头动</a:t>
                      </a:r>
                      <a:r>
                        <a:rPr lang="en-US" altLang="zh-CN" sz="11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100" dirty="0">
                          <a:latin typeface="微软雅黑" panose="020B0503020204020204" pitchFamily="34" charset="-122"/>
                          <a:ea typeface="微软雅黑" panose="020B0503020204020204" pitchFamily="34" charset="-122"/>
                          <a:sym typeface="微软雅黑" panose="020B0503020204020204" pitchFamily="34" charset="-122"/>
                        </a:rPr>
                        <a:t>位置刺激</a:t>
                      </a:r>
                      <a:endParaRPr lang="en-US" altLang="zh-CN" sz="1100" dirty="0">
                        <a:latin typeface="微软雅黑" panose="020B0503020204020204" pitchFamily="34" charset="-122"/>
                        <a:ea typeface="微软雅黑" panose="020B0503020204020204" pitchFamily="34" charset="-122"/>
                        <a:sym typeface="微软雅黑" panose="020B0503020204020204" pitchFamily="34" charset="-122"/>
                      </a:endParaRPr>
                    </a:p>
                  </a:txBody>
                  <a:tcPr marL="45720" marR="45720" anchor="ctr"/>
                </a:tc>
                <a:extLst>
                  <a:ext uri="{0D108BD9-81ED-4DB2-BD59-A6C34878D82A}">
                    <a16:rowId xmlns:a16="http://schemas.microsoft.com/office/drawing/2014/main" val="10004"/>
                  </a:ext>
                </a:extLst>
              </a:tr>
              <a:tr h="237356">
                <a:tc>
                  <a:txBody>
                    <a:bodyPr/>
                    <a:lstStyle>
                      <a:lvl1pPr marL="0" algn="l" defTabSz="914400" rtl="0" eaLnBrk="1" latinLnBrk="0" hangingPunct="1">
                        <a:defRPr sz="1800" kern="1200">
                          <a:solidFill>
                            <a:schemeClr val="dk1"/>
                          </a:solidFill>
                          <a:latin typeface="Verdana"/>
                        </a:defRPr>
                      </a:lvl1pPr>
                      <a:lvl2pPr marL="457200" algn="l" defTabSz="914400" rtl="0" eaLnBrk="1" latinLnBrk="0" hangingPunct="1">
                        <a:defRPr sz="1800" kern="1200">
                          <a:solidFill>
                            <a:schemeClr val="dk1"/>
                          </a:solidFill>
                          <a:latin typeface="Verdana"/>
                        </a:defRPr>
                      </a:lvl2pPr>
                      <a:lvl3pPr marL="914400" algn="l" defTabSz="914400" rtl="0" eaLnBrk="1" latinLnBrk="0" hangingPunct="1">
                        <a:defRPr sz="1800" kern="1200">
                          <a:solidFill>
                            <a:schemeClr val="dk1"/>
                          </a:solidFill>
                          <a:latin typeface="Verdana"/>
                        </a:defRPr>
                      </a:lvl3pPr>
                      <a:lvl4pPr marL="1371600" algn="l" defTabSz="914400" rtl="0" eaLnBrk="1" latinLnBrk="0" hangingPunct="1">
                        <a:defRPr sz="1800" kern="1200">
                          <a:solidFill>
                            <a:schemeClr val="dk1"/>
                          </a:solidFill>
                          <a:latin typeface="Verdana"/>
                        </a:defRPr>
                      </a:lvl4pPr>
                      <a:lvl5pPr marL="1828800" algn="l" defTabSz="914400" rtl="0" eaLnBrk="1" latinLnBrk="0" hangingPunct="1">
                        <a:defRPr sz="1800" kern="1200">
                          <a:solidFill>
                            <a:schemeClr val="dk1"/>
                          </a:solidFill>
                          <a:latin typeface="Verdana"/>
                        </a:defRPr>
                      </a:lvl5pPr>
                      <a:lvl6pPr marL="2286000" algn="l" defTabSz="914400" rtl="0" eaLnBrk="1" latinLnBrk="0" hangingPunct="1">
                        <a:defRPr sz="1800" kern="1200">
                          <a:solidFill>
                            <a:schemeClr val="dk1"/>
                          </a:solidFill>
                          <a:latin typeface="Verdana"/>
                        </a:defRPr>
                      </a:lvl6pPr>
                      <a:lvl7pPr marL="2743200" algn="l" defTabSz="914400" rtl="0" eaLnBrk="1" latinLnBrk="0" hangingPunct="1">
                        <a:defRPr sz="1800" kern="1200">
                          <a:solidFill>
                            <a:schemeClr val="dk1"/>
                          </a:solidFill>
                          <a:latin typeface="Verdana"/>
                        </a:defRPr>
                      </a:lvl7pPr>
                      <a:lvl8pPr marL="3200400" algn="l" defTabSz="914400" rtl="0" eaLnBrk="1" latinLnBrk="0" hangingPunct="1">
                        <a:defRPr sz="1800" kern="1200">
                          <a:solidFill>
                            <a:schemeClr val="dk1"/>
                          </a:solidFill>
                          <a:latin typeface="Verdana"/>
                        </a:defRPr>
                      </a:lvl8pPr>
                      <a:lvl9pPr marL="3657600" algn="l" defTabSz="914400" rtl="0" eaLnBrk="1" latinLnBrk="0" hangingPunct="1">
                        <a:defRPr sz="1800" kern="1200">
                          <a:solidFill>
                            <a:schemeClr val="dk1"/>
                          </a:solidFill>
                          <a:latin typeface="Verdana"/>
                        </a:defRPr>
                      </a:lvl9pPr>
                    </a:lstStyle>
                    <a:p>
                      <a:pPr marL="0" indent="0">
                        <a:buFont typeface="Arial" panose="020B0604020202020204" pitchFamily="34" charset="0"/>
                        <a:buNone/>
                      </a:pPr>
                      <a:r>
                        <a:rPr lang="zh-CN" altLang="en-US" sz="1100" dirty="0">
                          <a:latin typeface="微软雅黑" panose="020B0503020204020204" pitchFamily="34" charset="-122"/>
                          <a:ea typeface="微软雅黑" panose="020B0503020204020204" pitchFamily="34" charset="-122"/>
                          <a:sym typeface="微软雅黑" panose="020B0503020204020204" pitchFamily="34" charset="-122"/>
                        </a:rPr>
                        <a:t>持续时间</a:t>
                      </a:r>
                      <a:endParaRPr lang="en-US" altLang="zh-CN" sz="1100" dirty="0">
                        <a:latin typeface="微软雅黑" panose="020B0503020204020204" pitchFamily="34" charset="-122"/>
                        <a:ea typeface="微软雅黑" panose="020B0503020204020204" pitchFamily="34" charset="-122"/>
                        <a:sym typeface="微软雅黑" panose="020B0503020204020204" pitchFamily="34" charset="-122"/>
                      </a:endParaRPr>
                    </a:p>
                  </a:txBody>
                  <a:tcPr marL="45720" marR="45720" anchor="ctr">
                    <a:solidFill>
                      <a:srgbClr val="EFF8F3"/>
                    </a:solidFill>
                  </a:tcPr>
                </a:tc>
                <a:tc>
                  <a:txBody>
                    <a:bodyPr/>
                    <a:lstStyle>
                      <a:lvl1pPr marL="0" algn="l" defTabSz="914400" rtl="0" eaLnBrk="1" latinLnBrk="0" hangingPunct="1">
                        <a:defRPr sz="1800" kern="1200">
                          <a:solidFill>
                            <a:schemeClr val="dk1"/>
                          </a:solidFill>
                          <a:latin typeface="Verdana"/>
                        </a:defRPr>
                      </a:lvl1pPr>
                      <a:lvl2pPr marL="457200" algn="l" defTabSz="914400" rtl="0" eaLnBrk="1" latinLnBrk="0" hangingPunct="1">
                        <a:defRPr sz="1800" kern="1200">
                          <a:solidFill>
                            <a:schemeClr val="dk1"/>
                          </a:solidFill>
                          <a:latin typeface="Verdana"/>
                        </a:defRPr>
                      </a:lvl2pPr>
                      <a:lvl3pPr marL="914400" algn="l" defTabSz="914400" rtl="0" eaLnBrk="1" latinLnBrk="0" hangingPunct="1">
                        <a:defRPr sz="1800" kern="1200">
                          <a:solidFill>
                            <a:schemeClr val="dk1"/>
                          </a:solidFill>
                          <a:latin typeface="Verdana"/>
                        </a:defRPr>
                      </a:lvl3pPr>
                      <a:lvl4pPr marL="1371600" algn="l" defTabSz="914400" rtl="0" eaLnBrk="1" latinLnBrk="0" hangingPunct="1">
                        <a:defRPr sz="1800" kern="1200">
                          <a:solidFill>
                            <a:schemeClr val="dk1"/>
                          </a:solidFill>
                          <a:latin typeface="Verdana"/>
                        </a:defRPr>
                      </a:lvl4pPr>
                      <a:lvl5pPr marL="1828800" algn="l" defTabSz="914400" rtl="0" eaLnBrk="1" latinLnBrk="0" hangingPunct="1">
                        <a:defRPr sz="1800" kern="1200">
                          <a:solidFill>
                            <a:schemeClr val="dk1"/>
                          </a:solidFill>
                          <a:latin typeface="Verdana"/>
                        </a:defRPr>
                      </a:lvl5pPr>
                      <a:lvl6pPr marL="2286000" algn="l" defTabSz="914400" rtl="0" eaLnBrk="1" latinLnBrk="0" hangingPunct="1">
                        <a:defRPr sz="1800" kern="1200">
                          <a:solidFill>
                            <a:schemeClr val="dk1"/>
                          </a:solidFill>
                          <a:latin typeface="Verdana"/>
                        </a:defRPr>
                      </a:lvl6pPr>
                      <a:lvl7pPr marL="2743200" algn="l" defTabSz="914400" rtl="0" eaLnBrk="1" latinLnBrk="0" hangingPunct="1">
                        <a:defRPr sz="1800" kern="1200">
                          <a:solidFill>
                            <a:schemeClr val="dk1"/>
                          </a:solidFill>
                          <a:latin typeface="Verdana"/>
                        </a:defRPr>
                      </a:lvl7pPr>
                      <a:lvl8pPr marL="3200400" algn="l" defTabSz="914400" rtl="0" eaLnBrk="1" latinLnBrk="0" hangingPunct="1">
                        <a:defRPr sz="1800" kern="1200">
                          <a:solidFill>
                            <a:schemeClr val="dk1"/>
                          </a:solidFill>
                          <a:latin typeface="Verdana"/>
                        </a:defRPr>
                      </a:lvl8pPr>
                      <a:lvl9pPr marL="3657600" algn="l" defTabSz="914400" rtl="0" eaLnBrk="1" latinLnBrk="0" hangingPunct="1">
                        <a:defRPr sz="1800" kern="1200">
                          <a:solidFill>
                            <a:schemeClr val="dk1"/>
                          </a:solidFill>
                          <a:latin typeface="Verdana"/>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1100" dirty="0">
                          <a:latin typeface="微软雅黑" panose="020B0503020204020204" pitchFamily="34" charset="-122"/>
                          <a:ea typeface="微软雅黑" panose="020B0503020204020204" pitchFamily="34" charset="-122"/>
                          <a:sym typeface="微软雅黑" panose="020B0503020204020204" pitchFamily="34" charset="-122"/>
                        </a:rPr>
                        <a:t>20min~12h</a:t>
                      </a:r>
                    </a:p>
                  </a:txBody>
                  <a:tcPr marL="45720" marR="45720" anchor="ctr">
                    <a:solidFill>
                      <a:srgbClr val="EFF8F3"/>
                    </a:solidFill>
                  </a:tcPr>
                </a:tc>
                <a:tc>
                  <a:txBody>
                    <a:bodyPr/>
                    <a:lstStyle>
                      <a:lvl1pPr marL="0" algn="l" defTabSz="914400" rtl="0" eaLnBrk="1" latinLnBrk="0" hangingPunct="1">
                        <a:defRPr sz="1800" kern="1200">
                          <a:solidFill>
                            <a:schemeClr val="dk1"/>
                          </a:solidFill>
                          <a:latin typeface="Verdana"/>
                        </a:defRPr>
                      </a:lvl1pPr>
                      <a:lvl2pPr marL="457200" algn="l" defTabSz="914400" rtl="0" eaLnBrk="1" latinLnBrk="0" hangingPunct="1">
                        <a:defRPr sz="1800" kern="1200">
                          <a:solidFill>
                            <a:schemeClr val="dk1"/>
                          </a:solidFill>
                          <a:latin typeface="Verdana"/>
                        </a:defRPr>
                      </a:lvl2pPr>
                      <a:lvl3pPr marL="914400" algn="l" defTabSz="914400" rtl="0" eaLnBrk="1" latinLnBrk="0" hangingPunct="1">
                        <a:defRPr sz="1800" kern="1200">
                          <a:solidFill>
                            <a:schemeClr val="dk1"/>
                          </a:solidFill>
                          <a:latin typeface="Verdana"/>
                        </a:defRPr>
                      </a:lvl3pPr>
                      <a:lvl4pPr marL="1371600" algn="l" defTabSz="914400" rtl="0" eaLnBrk="1" latinLnBrk="0" hangingPunct="1">
                        <a:defRPr sz="1800" kern="1200">
                          <a:solidFill>
                            <a:schemeClr val="dk1"/>
                          </a:solidFill>
                          <a:latin typeface="Verdana"/>
                        </a:defRPr>
                      </a:lvl4pPr>
                      <a:lvl5pPr marL="1828800" algn="l" defTabSz="914400" rtl="0" eaLnBrk="1" latinLnBrk="0" hangingPunct="1">
                        <a:defRPr sz="1800" kern="1200">
                          <a:solidFill>
                            <a:schemeClr val="dk1"/>
                          </a:solidFill>
                          <a:latin typeface="Verdana"/>
                        </a:defRPr>
                      </a:lvl5pPr>
                      <a:lvl6pPr marL="2286000" algn="l" defTabSz="914400" rtl="0" eaLnBrk="1" latinLnBrk="0" hangingPunct="1">
                        <a:defRPr sz="1800" kern="1200">
                          <a:solidFill>
                            <a:schemeClr val="dk1"/>
                          </a:solidFill>
                          <a:latin typeface="Verdana"/>
                        </a:defRPr>
                      </a:lvl6pPr>
                      <a:lvl7pPr marL="2743200" algn="l" defTabSz="914400" rtl="0" eaLnBrk="1" latinLnBrk="0" hangingPunct="1">
                        <a:defRPr sz="1800" kern="1200">
                          <a:solidFill>
                            <a:schemeClr val="dk1"/>
                          </a:solidFill>
                          <a:latin typeface="Verdana"/>
                        </a:defRPr>
                      </a:lvl7pPr>
                      <a:lvl8pPr marL="3200400" algn="l" defTabSz="914400" rtl="0" eaLnBrk="1" latinLnBrk="0" hangingPunct="1">
                        <a:defRPr sz="1800" kern="1200">
                          <a:solidFill>
                            <a:schemeClr val="dk1"/>
                          </a:solidFill>
                          <a:latin typeface="Verdana"/>
                        </a:defRPr>
                      </a:lvl8pPr>
                      <a:lvl9pPr marL="3657600" algn="l" defTabSz="914400" rtl="0" eaLnBrk="1" latinLnBrk="0" hangingPunct="1">
                        <a:defRPr sz="1800" kern="1200">
                          <a:solidFill>
                            <a:schemeClr val="dk1"/>
                          </a:solidFill>
                          <a:latin typeface="Verdana"/>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1100" dirty="0">
                          <a:latin typeface="微软雅黑" panose="020B0503020204020204" pitchFamily="34" charset="-122"/>
                          <a:ea typeface="微软雅黑" panose="020B0503020204020204" pitchFamily="34" charset="-122"/>
                          <a:sym typeface="微软雅黑" panose="020B0503020204020204" pitchFamily="34" charset="-122"/>
                        </a:rPr>
                        <a:t>5min~72h</a:t>
                      </a:r>
                    </a:p>
                  </a:txBody>
                  <a:tcPr marL="45720" marR="45720" anchor="ctr">
                    <a:solidFill>
                      <a:srgbClr val="FBEDED"/>
                    </a:solidFill>
                  </a:tcPr>
                </a:tc>
                <a:extLst>
                  <a:ext uri="{0D108BD9-81ED-4DB2-BD59-A6C34878D82A}">
                    <a16:rowId xmlns:a16="http://schemas.microsoft.com/office/drawing/2014/main" val="10005"/>
                  </a:ext>
                </a:extLst>
              </a:tr>
              <a:tr h="390939">
                <a:tc>
                  <a:txBody>
                    <a:bodyPr/>
                    <a:lstStyle>
                      <a:lvl1pPr marL="0" algn="l" defTabSz="914400" rtl="0" eaLnBrk="1" latinLnBrk="0" hangingPunct="1">
                        <a:defRPr sz="1800" kern="1200">
                          <a:solidFill>
                            <a:schemeClr val="dk1"/>
                          </a:solidFill>
                          <a:latin typeface="Verdana"/>
                        </a:defRPr>
                      </a:lvl1pPr>
                      <a:lvl2pPr marL="457200" algn="l" defTabSz="914400" rtl="0" eaLnBrk="1" latinLnBrk="0" hangingPunct="1">
                        <a:defRPr sz="1800" kern="1200">
                          <a:solidFill>
                            <a:schemeClr val="dk1"/>
                          </a:solidFill>
                          <a:latin typeface="Verdana"/>
                        </a:defRPr>
                      </a:lvl2pPr>
                      <a:lvl3pPr marL="914400" algn="l" defTabSz="914400" rtl="0" eaLnBrk="1" latinLnBrk="0" hangingPunct="1">
                        <a:defRPr sz="1800" kern="1200">
                          <a:solidFill>
                            <a:schemeClr val="dk1"/>
                          </a:solidFill>
                          <a:latin typeface="Verdana"/>
                        </a:defRPr>
                      </a:lvl3pPr>
                      <a:lvl4pPr marL="1371600" algn="l" defTabSz="914400" rtl="0" eaLnBrk="1" latinLnBrk="0" hangingPunct="1">
                        <a:defRPr sz="1800" kern="1200">
                          <a:solidFill>
                            <a:schemeClr val="dk1"/>
                          </a:solidFill>
                          <a:latin typeface="Verdana"/>
                        </a:defRPr>
                      </a:lvl4pPr>
                      <a:lvl5pPr marL="1828800" algn="l" defTabSz="914400" rtl="0" eaLnBrk="1" latinLnBrk="0" hangingPunct="1">
                        <a:defRPr sz="1800" kern="1200">
                          <a:solidFill>
                            <a:schemeClr val="dk1"/>
                          </a:solidFill>
                          <a:latin typeface="Verdana"/>
                        </a:defRPr>
                      </a:lvl5pPr>
                      <a:lvl6pPr marL="2286000" algn="l" defTabSz="914400" rtl="0" eaLnBrk="1" latinLnBrk="0" hangingPunct="1">
                        <a:defRPr sz="1800" kern="1200">
                          <a:solidFill>
                            <a:schemeClr val="dk1"/>
                          </a:solidFill>
                          <a:latin typeface="Verdana"/>
                        </a:defRPr>
                      </a:lvl6pPr>
                      <a:lvl7pPr marL="2743200" algn="l" defTabSz="914400" rtl="0" eaLnBrk="1" latinLnBrk="0" hangingPunct="1">
                        <a:defRPr sz="1800" kern="1200">
                          <a:solidFill>
                            <a:schemeClr val="dk1"/>
                          </a:solidFill>
                          <a:latin typeface="Verdana"/>
                        </a:defRPr>
                      </a:lvl7pPr>
                      <a:lvl8pPr marL="3200400" algn="l" defTabSz="914400" rtl="0" eaLnBrk="1" latinLnBrk="0" hangingPunct="1">
                        <a:defRPr sz="1800" kern="1200">
                          <a:solidFill>
                            <a:schemeClr val="dk1"/>
                          </a:solidFill>
                          <a:latin typeface="Verdana"/>
                        </a:defRPr>
                      </a:lvl8pPr>
                      <a:lvl9pPr marL="3657600" algn="l" defTabSz="914400" rtl="0" eaLnBrk="1" latinLnBrk="0" hangingPunct="1">
                        <a:defRPr sz="1800" kern="1200">
                          <a:solidFill>
                            <a:schemeClr val="dk1"/>
                          </a:solidFill>
                          <a:latin typeface="Verdana"/>
                        </a:defRPr>
                      </a:lvl9pPr>
                    </a:lstStyle>
                    <a:p>
                      <a:pPr marL="0" indent="0">
                        <a:buFont typeface="Arial" panose="020B0604020202020204" pitchFamily="34" charset="0"/>
                        <a:buNone/>
                      </a:pPr>
                      <a:r>
                        <a:rPr lang="zh-CN" altLang="en-US" sz="1100" dirty="0">
                          <a:latin typeface="微软雅黑" panose="020B0503020204020204" pitchFamily="34" charset="-122"/>
                          <a:ea typeface="微软雅黑" panose="020B0503020204020204" pitchFamily="34" charset="-122"/>
                          <a:sym typeface="微软雅黑" panose="020B0503020204020204" pitchFamily="34" charset="-122"/>
                        </a:rPr>
                        <a:t>发作频率</a:t>
                      </a:r>
                      <a:endParaRPr lang="en-US" altLang="zh-CN" sz="1100" dirty="0">
                        <a:latin typeface="微软雅黑" panose="020B0503020204020204" pitchFamily="34" charset="-122"/>
                        <a:ea typeface="微软雅黑" panose="020B0503020204020204" pitchFamily="34" charset="-122"/>
                        <a:sym typeface="微软雅黑" panose="020B0503020204020204" pitchFamily="34" charset="-122"/>
                      </a:endParaRPr>
                    </a:p>
                  </a:txBody>
                  <a:tcPr marL="45720" marR="45720" anchor="ctr">
                    <a:solidFill>
                      <a:schemeClr val="bg1"/>
                    </a:solidFill>
                  </a:tcPr>
                </a:tc>
                <a:tc>
                  <a:txBody>
                    <a:bodyPr/>
                    <a:lstStyle>
                      <a:lvl1pPr marL="0" algn="l" defTabSz="914400" rtl="0" eaLnBrk="1" latinLnBrk="0" hangingPunct="1">
                        <a:defRPr sz="1800" kern="1200">
                          <a:solidFill>
                            <a:schemeClr val="dk1"/>
                          </a:solidFill>
                          <a:latin typeface="Verdana"/>
                        </a:defRPr>
                      </a:lvl1pPr>
                      <a:lvl2pPr marL="457200" algn="l" defTabSz="914400" rtl="0" eaLnBrk="1" latinLnBrk="0" hangingPunct="1">
                        <a:defRPr sz="1800" kern="1200">
                          <a:solidFill>
                            <a:schemeClr val="dk1"/>
                          </a:solidFill>
                          <a:latin typeface="Verdana"/>
                        </a:defRPr>
                      </a:lvl2pPr>
                      <a:lvl3pPr marL="914400" algn="l" defTabSz="914400" rtl="0" eaLnBrk="1" latinLnBrk="0" hangingPunct="1">
                        <a:defRPr sz="1800" kern="1200">
                          <a:solidFill>
                            <a:schemeClr val="dk1"/>
                          </a:solidFill>
                          <a:latin typeface="Verdana"/>
                        </a:defRPr>
                      </a:lvl3pPr>
                      <a:lvl4pPr marL="1371600" algn="l" defTabSz="914400" rtl="0" eaLnBrk="1" latinLnBrk="0" hangingPunct="1">
                        <a:defRPr sz="1800" kern="1200">
                          <a:solidFill>
                            <a:schemeClr val="dk1"/>
                          </a:solidFill>
                          <a:latin typeface="Verdana"/>
                        </a:defRPr>
                      </a:lvl4pPr>
                      <a:lvl5pPr marL="1828800" algn="l" defTabSz="914400" rtl="0" eaLnBrk="1" latinLnBrk="0" hangingPunct="1">
                        <a:defRPr sz="1800" kern="1200">
                          <a:solidFill>
                            <a:schemeClr val="dk1"/>
                          </a:solidFill>
                          <a:latin typeface="Verdana"/>
                        </a:defRPr>
                      </a:lvl5pPr>
                      <a:lvl6pPr marL="2286000" algn="l" defTabSz="914400" rtl="0" eaLnBrk="1" latinLnBrk="0" hangingPunct="1">
                        <a:defRPr sz="1800" kern="1200">
                          <a:solidFill>
                            <a:schemeClr val="dk1"/>
                          </a:solidFill>
                          <a:latin typeface="Verdana"/>
                        </a:defRPr>
                      </a:lvl6pPr>
                      <a:lvl7pPr marL="2743200" algn="l" defTabSz="914400" rtl="0" eaLnBrk="1" latinLnBrk="0" hangingPunct="1">
                        <a:defRPr sz="1800" kern="1200">
                          <a:solidFill>
                            <a:schemeClr val="dk1"/>
                          </a:solidFill>
                          <a:latin typeface="Verdana"/>
                        </a:defRPr>
                      </a:lvl7pPr>
                      <a:lvl8pPr marL="3200400" algn="l" defTabSz="914400" rtl="0" eaLnBrk="1" latinLnBrk="0" hangingPunct="1">
                        <a:defRPr sz="1800" kern="1200">
                          <a:solidFill>
                            <a:schemeClr val="dk1"/>
                          </a:solidFill>
                          <a:latin typeface="Verdana"/>
                        </a:defRPr>
                      </a:lvl8pPr>
                      <a:lvl9pPr marL="3657600" algn="l" defTabSz="914400" rtl="0" eaLnBrk="1" latinLnBrk="0" hangingPunct="1">
                        <a:defRPr sz="1800" kern="1200">
                          <a:solidFill>
                            <a:schemeClr val="dk1"/>
                          </a:solidFill>
                          <a:latin typeface="Verdana"/>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zh-CN" altLang="en-US" sz="1100" dirty="0">
                          <a:latin typeface="微软雅黑" panose="020B0503020204020204" pitchFamily="34" charset="-122"/>
                          <a:ea typeface="微软雅黑" panose="020B0503020204020204" pitchFamily="34" charset="-122"/>
                          <a:sym typeface="微软雅黑" panose="020B0503020204020204" pitchFamily="34" charset="-122"/>
                        </a:rPr>
                        <a:t>相对少</a:t>
                      </a:r>
                      <a:endParaRPr lang="en-US" altLang="zh-CN" sz="1100" dirty="0">
                        <a:latin typeface="微软雅黑" panose="020B0503020204020204" pitchFamily="34" charset="-122"/>
                        <a:ea typeface="微软雅黑" panose="020B0503020204020204" pitchFamily="34" charset="-122"/>
                        <a:sym typeface="微软雅黑" panose="020B0503020204020204" pitchFamily="34" charset="-122"/>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11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100" dirty="0">
                          <a:latin typeface="微软雅黑" panose="020B0503020204020204" pitchFamily="34" charset="-122"/>
                          <a:ea typeface="微软雅黑" panose="020B0503020204020204" pitchFamily="34" charset="-122"/>
                          <a:sym typeface="微软雅黑" panose="020B0503020204020204" pitchFamily="34" charset="-122"/>
                        </a:rPr>
                        <a:t>可数年发作</a:t>
                      </a:r>
                      <a:r>
                        <a:rPr lang="en-US" altLang="zh-CN" sz="1100" dirty="0">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1100" dirty="0">
                          <a:latin typeface="微软雅黑" panose="020B0503020204020204" pitchFamily="34" charset="-122"/>
                          <a:ea typeface="微软雅黑" panose="020B0503020204020204" pitchFamily="34" charset="-122"/>
                          <a:sym typeface="微软雅黑" panose="020B0503020204020204" pitchFamily="34" charset="-122"/>
                        </a:rPr>
                        <a:t>次，多者达</a:t>
                      </a:r>
                      <a:r>
                        <a:rPr lang="en-US" altLang="zh-CN" sz="1100" dirty="0">
                          <a:latin typeface="微软雅黑" panose="020B0503020204020204" pitchFamily="34" charset="-122"/>
                          <a:ea typeface="微软雅黑" panose="020B0503020204020204" pitchFamily="34" charset="-122"/>
                          <a:sym typeface="微软雅黑" panose="020B0503020204020204" pitchFamily="34" charset="-122"/>
                        </a:rPr>
                        <a:t>1~2</a:t>
                      </a:r>
                      <a:r>
                        <a:rPr lang="zh-CN" altLang="en-US" sz="1100" dirty="0">
                          <a:latin typeface="微软雅黑" panose="020B0503020204020204" pitchFamily="34" charset="-122"/>
                          <a:ea typeface="微软雅黑" panose="020B0503020204020204" pitchFamily="34" charset="-122"/>
                          <a:sym typeface="微软雅黑" panose="020B0503020204020204" pitchFamily="34" charset="-122"/>
                        </a:rPr>
                        <a:t>次</a:t>
                      </a:r>
                      <a:r>
                        <a:rPr lang="en-US" altLang="zh-CN" sz="11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100" dirty="0">
                          <a:latin typeface="微软雅黑" panose="020B0503020204020204" pitchFamily="34" charset="-122"/>
                          <a:ea typeface="微软雅黑" panose="020B0503020204020204" pitchFamily="34" charset="-122"/>
                          <a:sym typeface="微软雅黑" panose="020B0503020204020204" pitchFamily="34" charset="-122"/>
                        </a:rPr>
                        <a:t>月</a:t>
                      </a:r>
                      <a:r>
                        <a:rPr lang="en-US" altLang="zh-CN" sz="1100" dirty="0">
                          <a:latin typeface="微软雅黑" panose="020B0503020204020204" pitchFamily="34" charset="-122"/>
                          <a:ea typeface="微软雅黑" panose="020B0503020204020204" pitchFamily="34" charset="-122"/>
                          <a:sym typeface="微软雅黑" panose="020B0503020204020204" pitchFamily="34" charset="-122"/>
                        </a:rPr>
                        <a:t>)</a:t>
                      </a:r>
                    </a:p>
                  </a:txBody>
                  <a:tcPr marL="45720" marR="45720" anchor="ctr">
                    <a:solidFill>
                      <a:schemeClr val="bg1"/>
                    </a:solidFill>
                  </a:tcPr>
                </a:tc>
                <a:tc>
                  <a:txBody>
                    <a:bodyPr/>
                    <a:lstStyle>
                      <a:lvl1pPr marL="0" algn="l" defTabSz="914400" rtl="0" eaLnBrk="1" latinLnBrk="0" hangingPunct="1">
                        <a:defRPr sz="1800" kern="1200">
                          <a:solidFill>
                            <a:schemeClr val="dk1"/>
                          </a:solidFill>
                          <a:latin typeface="Verdana"/>
                        </a:defRPr>
                      </a:lvl1pPr>
                      <a:lvl2pPr marL="457200" algn="l" defTabSz="914400" rtl="0" eaLnBrk="1" latinLnBrk="0" hangingPunct="1">
                        <a:defRPr sz="1800" kern="1200">
                          <a:solidFill>
                            <a:schemeClr val="dk1"/>
                          </a:solidFill>
                          <a:latin typeface="Verdana"/>
                        </a:defRPr>
                      </a:lvl2pPr>
                      <a:lvl3pPr marL="914400" algn="l" defTabSz="914400" rtl="0" eaLnBrk="1" latinLnBrk="0" hangingPunct="1">
                        <a:defRPr sz="1800" kern="1200">
                          <a:solidFill>
                            <a:schemeClr val="dk1"/>
                          </a:solidFill>
                          <a:latin typeface="Verdana"/>
                        </a:defRPr>
                      </a:lvl3pPr>
                      <a:lvl4pPr marL="1371600" algn="l" defTabSz="914400" rtl="0" eaLnBrk="1" latinLnBrk="0" hangingPunct="1">
                        <a:defRPr sz="1800" kern="1200">
                          <a:solidFill>
                            <a:schemeClr val="dk1"/>
                          </a:solidFill>
                          <a:latin typeface="Verdana"/>
                        </a:defRPr>
                      </a:lvl4pPr>
                      <a:lvl5pPr marL="1828800" algn="l" defTabSz="914400" rtl="0" eaLnBrk="1" latinLnBrk="0" hangingPunct="1">
                        <a:defRPr sz="1800" kern="1200">
                          <a:solidFill>
                            <a:schemeClr val="dk1"/>
                          </a:solidFill>
                          <a:latin typeface="Verdana"/>
                        </a:defRPr>
                      </a:lvl5pPr>
                      <a:lvl6pPr marL="2286000" algn="l" defTabSz="914400" rtl="0" eaLnBrk="1" latinLnBrk="0" hangingPunct="1">
                        <a:defRPr sz="1800" kern="1200">
                          <a:solidFill>
                            <a:schemeClr val="dk1"/>
                          </a:solidFill>
                          <a:latin typeface="Verdana"/>
                        </a:defRPr>
                      </a:lvl6pPr>
                      <a:lvl7pPr marL="2743200" algn="l" defTabSz="914400" rtl="0" eaLnBrk="1" latinLnBrk="0" hangingPunct="1">
                        <a:defRPr sz="1800" kern="1200">
                          <a:solidFill>
                            <a:schemeClr val="dk1"/>
                          </a:solidFill>
                          <a:latin typeface="Verdana"/>
                        </a:defRPr>
                      </a:lvl7pPr>
                      <a:lvl8pPr marL="3200400" algn="l" defTabSz="914400" rtl="0" eaLnBrk="1" latinLnBrk="0" hangingPunct="1">
                        <a:defRPr sz="1800" kern="1200">
                          <a:solidFill>
                            <a:schemeClr val="dk1"/>
                          </a:solidFill>
                          <a:latin typeface="Verdana"/>
                        </a:defRPr>
                      </a:lvl8pPr>
                      <a:lvl9pPr marL="3657600" algn="l" defTabSz="914400" rtl="0" eaLnBrk="1" latinLnBrk="0" hangingPunct="1">
                        <a:defRPr sz="1800" kern="1200">
                          <a:solidFill>
                            <a:schemeClr val="dk1"/>
                          </a:solidFill>
                          <a:latin typeface="Verdana"/>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zh-CN" altLang="en-US" sz="1100" dirty="0">
                          <a:latin typeface="微软雅黑" panose="020B0503020204020204" pitchFamily="34" charset="-122"/>
                          <a:ea typeface="微软雅黑" panose="020B0503020204020204" pitchFamily="34" charset="-122"/>
                          <a:sym typeface="微软雅黑" panose="020B0503020204020204" pitchFamily="34" charset="-122"/>
                        </a:rPr>
                        <a:t>较频繁</a:t>
                      </a:r>
                      <a:endParaRPr lang="en-US" altLang="zh-CN" sz="1100" dirty="0">
                        <a:latin typeface="微软雅黑" panose="020B0503020204020204" pitchFamily="34" charset="-122"/>
                        <a:ea typeface="微软雅黑" panose="020B0503020204020204" pitchFamily="34" charset="-122"/>
                        <a:sym typeface="微软雅黑" panose="020B0503020204020204" pitchFamily="34" charset="-122"/>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11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100" dirty="0">
                          <a:latin typeface="微软雅黑" panose="020B0503020204020204" pitchFamily="34" charset="-122"/>
                          <a:ea typeface="微软雅黑" panose="020B0503020204020204" pitchFamily="34" charset="-122"/>
                          <a:sym typeface="微软雅黑" panose="020B0503020204020204" pitchFamily="34" charset="-122"/>
                        </a:rPr>
                        <a:t>可达</a:t>
                      </a:r>
                      <a:r>
                        <a:rPr lang="en-US" altLang="zh-CN" sz="1100" dirty="0">
                          <a:latin typeface="微软雅黑" panose="020B0503020204020204" pitchFamily="34" charset="-122"/>
                          <a:ea typeface="微软雅黑" panose="020B0503020204020204" pitchFamily="34" charset="-122"/>
                          <a:sym typeface="微软雅黑" panose="020B0503020204020204" pitchFamily="34" charset="-122"/>
                        </a:rPr>
                        <a:t>4~8</a:t>
                      </a:r>
                      <a:r>
                        <a:rPr lang="zh-CN" altLang="en-US" sz="1100" dirty="0">
                          <a:latin typeface="微软雅黑" panose="020B0503020204020204" pitchFamily="34" charset="-122"/>
                          <a:ea typeface="微软雅黑" panose="020B0503020204020204" pitchFamily="34" charset="-122"/>
                          <a:sym typeface="微软雅黑" panose="020B0503020204020204" pitchFamily="34" charset="-122"/>
                        </a:rPr>
                        <a:t>次</a:t>
                      </a:r>
                      <a:r>
                        <a:rPr lang="en-US" altLang="zh-CN" sz="11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100" dirty="0">
                          <a:latin typeface="微软雅黑" panose="020B0503020204020204" pitchFamily="34" charset="-122"/>
                          <a:ea typeface="微软雅黑" panose="020B0503020204020204" pitchFamily="34" charset="-122"/>
                          <a:sym typeface="微软雅黑" panose="020B0503020204020204" pitchFamily="34" charset="-122"/>
                        </a:rPr>
                        <a:t>月</a:t>
                      </a:r>
                      <a:r>
                        <a:rPr lang="en-US" altLang="zh-CN" sz="1100" dirty="0">
                          <a:latin typeface="微软雅黑" panose="020B0503020204020204" pitchFamily="34" charset="-122"/>
                          <a:ea typeface="微软雅黑" panose="020B0503020204020204" pitchFamily="34" charset="-122"/>
                          <a:sym typeface="微软雅黑" panose="020B0503020204020204" pitchFamily="34" charset="-122"/>
                        </a:rPr>
                        <a:t>)</a:t>
                      </a:r>
                    </a:p>
                  </a:txBody>
                  <a:tcPr marL="45720" marR="45720" anchor="ctr"/>
                </a:tc>
                <a:extLst>
                  <a:ext uri="{0D108BD9-81ED-4DB2-BD59-A6C34878D82A}">
                    <a16:rowId xmlns:a16="http://schemas.microsoft.com/office/drawing/2014/main" val="10006"/>
                  </a:ext>
                </a:extLst>
              </a:tr>
              <a:tr h="237356">
                <a:tc>
                  <a:txBody>
                    <a:bodyPr/>
                    <a:lstStyle>
                      <a:lvl1pPr marL="0" algn="l" defTabSz="914400" rtl="0" eaLnBrk="1" latinLnBrk="0" hangingPunct="1">
                        <a:defRPr sz="1800" kern="1200">
                          <a:solidFill>
                            <a:schemeClr val="dk1"/>
                          </a:solidFill>
                          <a:latin typeface="Verdana"/>
                        </a:defRPr>
                      </a:lvl1pPr>
                      <a:lvl2pPr marL="457200" algn="l" defTabSz="914400" rtl="0" eaLnBrk="1" latinLnBrk="0" hangingPunct="1">
                        <a:defRPr sz="1800" kern="1200">
                          <a:solidFill>
                            <a:schemeClr val="dk1"/>
                          </a:solidFill>
                          <a:latin typeface="Verdana"/>
                        </a:defRPr>
                      </a:lvl2pPr>
                      <a:lvl3pPr marL="914400" algn="l" defTabSz="914400" rtl="0" eaLnBrk="1" latinLnBrk="0" hangingPunct="1">
                        <a:defRPr sz="1800" kern="1200">
                          <a:solidFill>
                            <a:schemeClr val="dk1"/>
                          </a:solidFill>
                          <a:latin typeface="Verdana"/>
                        </a:defRPr>
                      </a:lvl3pPr>
                      <a:lvl4pPr marL="1371600" algn="l" defTabSz="914400" rtl="0" eaLnBrk="1" latinLnBrk="0" hangingPunct="1">
                        <a:defRPr sz="1800" kern="1200">
                          <a:solidFill>
                            <a:schemeClr val="dk1"/>
                          </a:solidFill>
                          <a:latin typeface="Verdana"/>
                        </a:defRPr>
                      </a:lvl4pPr>
                      <a:lvl5pPr marL="1828800" algn="l" defTabSz="914400" rtl="0" eaLnBrk="1" latinLnBrk="0" hangingPunct="1">
                        <a:defRPr sz="1800" kern="1200">
                          <a:solidFill>
                            <a:schemeClr val="dk1"/>
                          </a:solidFill>
                          <a:latin typeface="Verdana"/>
                        </a:defRPr>
                      </a:lvl5pPr>
                      <a:lvl6pPr marL="2286000" algn="l" defTabSz="914400" rtl="0" eaLnBrk="1" latinLnBrk="0" hangingPunct="1">
                        <a:defRPr sz="1800" kern="1200">
                          <a:solidFill>
                            <a:schemeClr val="dk1"/>
                          </a:solidFill>
                          <a:latin typeface="Verdana"/>
                        </a:defRPr>
                      </a:lvl6pPr>
                      <a:lvl7pPr marL="2743200" algn="l" defTabSz="914400" rtl="0" eaLnBrk="1" latinLnBrk="0" hangingPunct="1">
                        <a:defRPr sz="1800" kern="1200">
                          <a:solidFill>
                            <a:schemeClr val="dk1"/>
                          </a:solidFill>
                          <a:latin typeface="Verdana"/>
                        </a:defRPr>
                      </a:lvl7pPr>
                      <a:lvl8pPr marL="3200400" algn="l" defTabSz="914400" rtl="0" eaLnBrk="1" latinLnBrk="0" hangingPunct="1">
                        <a:defRPr sz="1800" kern="1200">
                          <a:solidFill>
                            <a:schemeClr val="dk1"/>
                          </a:solidFill>
                          <a:latin typeface="Verdana"/>
                        </a:defRPr>
                      </a:lvl8pPr>
                      <a:lvl9pPr marL="3657600" algn="l" defTabSz="914400" rtl="0" eaLnBrk="1" latinLnBrk="0" hangingPunct="1">
                        <a:defRPr sz="1800" kern="1200">
                          <a:solidFill>
                            <a:schemeClr val="dk1"/>
                          </a:solidFill>
                          <a:latin typeface="Verdana"/>
                        </a:defRPr>
                      </a:lvl9pPr>
                    </a:lstStyle>
                    <a:p>
                      <a:pPr marL="0" indent="0">
                        <a:buFont typeface="Arial" panose="020B0604020202020204" pitchFamily="34" charset="0"/>
                        <a:buNone/>
                      </a:pPr>
                      <a:r>
                        <a:rPr lang="zh-CN" altLang="en-US" sz="1100" dirty="0">
                          <a:latin typeface="微软雅黑" panose="020B0503020204020204" pitchFamily="34" charset="-122"/>
                          <a:ea typeface="微软雅黑" panose="020B0503020204020204" pitchFamily="34" charset="-122"/>
                          <a:sym typeface="微软雅黑" panose="020B0503020204020204" pitchFamily="34" charset="-122"/>
                        </a:rPr>
                        <a:t>先兆</a:t>
                      </a:r>
                      <a:endParaRPr lang="en-US" altLang="zh-CN" sz="1100" dirty="0">
                        <a:latin typeface="微软雅黑" panose="020B0503020204020204" pitchFamily="34" charset="-122"/>
                        <a:ea typeface="微软雅黑" panose="020B0503020204020204" pitchFamily="34" charset="-122"/>
                        <a:sym typeface="微软雅黑" panose="020B0503020204020204" pitchFamily="34" charset="-122"/>
                      </a:endParaRPr>
                    </a:p>
                  </a:txBody>
                  <a:tcPr marL="45720" marR="45720" anchor="ctr">
                    <a:solidFill>
                      <a:srgbClr val="EFF8F3"/>
                    </a:solidFill>
                  </a:tcPr>
                </a:tc>
                <a:tc>
                  <a:txBody>
                    <a:bodyPr/>
                    <a:lstStyle>
                      <a:lvl1pPr marL="0" algn="l" defTabSz="914400" rtl="0" eaLnBrk="1" latinLnBrk="0" hangingPunct="1">
                        <a:defRPr sz="1800" kern="1200">
                          <a:solidFill>
                            <a:schemeClr val="dk1"/>
                          </a:solidFill>
                          <a:latin typeface="Verdana"/>
                        </a:defRPr>
                      </a:lvl1pPr>
                      <a:lvl2pPr marL="457200" algn="l" defTabSz="914400" rtl="0" eaLnBrk="1" latinLnBrk="0" hangingPunct="1">
                        <a:defRPr sz="1800" kern="1200">
                          <a:solidFill>
                            <a:schemeClr val="dk1"/>
                          </a:solidFill>
                          <a:latin typeface="Verdana"/>
                        </a:defRPr>
                      </a:lvl2pPr>
                      <a:lvl3pPr marL="914400" algn="l" defTabSz="914400" rtl="0" eaLnBrk="1" latinLnBrk="0" hangingPunct="1">
                        <a:defRPr sz="1800" kern="1200">
                          <a:solidFill>
                            <a:schemeClr val="dk1"/>
                          </a:solidFill>
                          <a:latin typeface="Verdana"/>
                        </a:defRPr>
                      </a:lvl3pPr>
                      <a:lvl4pPr marL="1371600" algn="l" defTabSz="914400" rtl="0" eaLnBrk="1" latinLnBrk="0" hangingPunct="1">
                        <a:defRPr sz="1800" kern="1200">
                          <a:solidFill>
                            <a:schemeClr val="dk1"/>
                          </a:solidFill>
                          <a:latin typeface="Verdana"/>
                        </a:defRPr>
                      </a:lvl4pPr>
                      <a:lvl5pPr marL="1828800" algn="l" defTabSz="914400" rtl="0" eaLnBrk="1" latinLnBrk="0" hangingPunct="1">
                        <a:defRPr sz="1800" kern="1200">
                          <a:solidFill>
                            <a:schemeClr val="dk1"/>
                          </a:solidFill>
                          <a:latin typeface="Verdana"/>
                        </a:defRPr>
                      </a:lvl5pPr>
                      <a:lvl6pPr marL="2286000" algn="l" defTabSz="914400" rtl="0" eaLnBrk="1" latinLnBrk="0" hangingPunct="1">
                        <a:defRPr sz="1800" kern="1200">
                          <a:solidFill>
                            <a:schemeClr val="dk1"/>
                          </a:solidFill>
                          <a:latin typeface="Verdana"/>
                        </a:defRPr>
                      </a:lvl6pPr>
                      <a:lvl7pPr marL="2743200" algn="l" defTabSz="914400" rtl="0" eaLnBrk="1" latinLnBrk="0" hangingPunct="1">
                        <a:defRPr sz="1800" kern="1200">
                          <a:solidFill>
                            <a:schemeClr val="dk1"/>
                          </a:solidFill>
                          <a:latin typeface="Verdana"/>
                        </a:defRPr>
                      </a:lvl7pPr>
                      <a:lvl8pPr marL="3200400" algn="l" defTabSz="914400" rtl="0" eaLnBrk="1" latinLnBrk="0" hangingPunct="1">
                        <a:defRPr sz="1800" kern="1200">
                          <a:solidFill>
                            <a:schemeClr val="dk1"/>
                          </a:solidFill>
                          <a:latin typeface="Verdana"/>
                        </a:defRPr>
                      </a:lvl8pPr>
                      <a:lvl9pPr marL="3657600" algn="l" defTabSz="914400" rtl="0" eaLnBrk="1" latinLnBrk="0" hangingPunct="1">
                        <a:defRPr sz="1800" kern="1200">
                          <a:solidFill>
                            <a:schemeClr val="dk1"/>
                          </a:solidFill>
                          <a:latin typeface="Verdana"/>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zh-CN" altLang="en-US" sz="1100" dirty="0">
                          <a:latin typeface="微软雅黑" panose="020B0503020204020204" pitchFamily="34" charset="-122"/>
                          <a:ea typeface="微软雅黑" panose="020B0503020204020204" pitchFamily="34" charset="-122"/>
                          <a:sym typeface="微软雅黑" panose="020B0503020204020204" pitchFamily="34" charset="-122"/>
                        </a:rPr>
                        <a:t>耳鸣、耳闷胀感</a:t>
                      </a:r>
                      <a:endParaRPr lang="en-US" altLang="zh-CN" sz="1100" dirty="0">
                        <a:latin typeface="微软雅黑" panose="020B0503020204020204" pitchFamily="34" charset="-122"/>
                        <a:ea typeface="微软雅黑" panose="020B0503020204020204" pitchFamily="34" charset="-122"/>
                        <a:sym typeface="微软雅黑" panose="020B0503020204020204" pitchFamily="34" charset="-122"/>
                      </a:endParaRPr>
                    </a:p>
                  </a:txBody>
                  <a:tcPr marL="45720" marR="45720" anchor="ctr">
                    <a:solidFill>
                      <a:srgbClr val="EFF8F3"/>
                    </a:solidFill>
                  </a:tcPr>
                </a:tc>
                <a:tc>
                  <a:txBody>
                    <a:bodyPr/>
                    <a:lstStyle>
                      <a:lvl1pPr marL="0" algn="l" defTabSz="914400" rtl="0" eaLnBrk="1" latinLnBrk="0" hangingPunct="1">
                        <a:defRPr sz="1800" kern="1200">
                          <a:solidFill>
                            <a:schemeClr val="dk1"/>
                          </a:solidFill>
                          <a:latin typeface="Verdana"/>
                        </a:defRPr>
                      </a:lvl1pPr>
                      <a:lvl2pPr marL="457200" algn="l" defTabSz="914400" rtl="0" eaLnBrk="1" latinLnBrk="0" hangingPunct="1">
                        <a:defRPr sz="1800" kern="1200">
                          <a:solidFill>
                            <a:schemeClr val="dk1"/>
                          </a:solidFill>
                          <a:latin typeface="Verdana"/>
                        </a:defRPr>
                      </a:lvl2pPr>
                      <a:lvl3pPr marL="914400" algn="l" defTabSz="914400" rtl="0" eaLnBrk="1" latinLnBrk="0" hangingPunct="1">
                        <a:defRPr sz="1800" kern="1200">
                          <a:solidFill>
                            <a:schemeClr val="dk1"/>
                          </a:solidFill>
                          <a:latin typeface="Verdana"/>
                        </a:defRPr>
                      </a:lvl3pPr>
                      <a:lvl4pPr marL="1371600" algn="l" defTabSz="914400" rtl="0" eaLnBrk="1" latinLnBrk="0" hangingPunct="1">
                        <a:defRPr sz="1800" kern="1200">
                          <a:solidFill>
                            <a:schemeClr val="dk1"/>
                          </a:solidFill>
                          <a:latin typeface="Verdana"/>
                        </a:defRPr>
                      </a:lvl4pPr>
                      <a:lvl5pPr marL="1828800" algn="l" defTabSz="914400" rtl="0" eaLnBrk="1" latinLnBrk="0" hangingPunct="1">
                        <a:defRPr sz="1800" kern="1200">
                          <a:solidFill>
                            <a:schemeClr val="dk1"/>
                          </a:solidFill>
                          <a:latin typeface="Verdana"/>
                        </a:defRPr>
                      </a:lvl5pPr>
                      <a:lvl6pPr marL="2286000" algn="l" defTabSz="914400" rtl="0" eaLnBrk="1" latinLnBrk="0" hangingPunct="1">
                        <a:defRPr sz="1800" kern="1200">
                          <a:solidFill>
                            <a:schemeClr val="dk1"/>
                          </a:solidFill>
                          <a:latin typeface="Verdana"/>
                        </a:defRPr>
                      </a:lvl6pPr>
                      <a:lvl7pPr marL="2743200" algn="l" defTabSz="914400" rtl="0" eaLnBrk="1" latinLnBrk="0" hangingPunct="1">
                        <a:defRPr sz="1800" kern="1200">
                          <a:solidFill>
                            <a:schemeClr val="dk1"/>
                          </a:solidFill>
                          <a:latin typeface="Verdana"/>
                        </a:defRPr>
                      </a:lvl7pPr>
                      <a:lvl8pPr marL="3200400" algn="l" defTabSz="914400" rtl="0" eaLnBrk="1" latinLnBrk="0" hangingPunct="1">
                        <a:defRPr sz="1800" kern="1200">
                          <a:solidFill>
                            <a:schemeClr val="dk1"/>
                          </a:solidFill>
                          <a:latin typeface="Verdana"/>
                        </a:defRPr>
                      </a:lvl8pPr>
                      <a:lvl9pPr marL="3657600" algn="l" defTabSz="914400" rtl="0" eaLnBrk="1" latinLnBrk="0" hangingPunct="1">
                        <a:defRPr sz="1800" kern="1200">
                          <a:solidFill>
                            <a:schemeClr val="dk1"/>
                          </a:solidFill>
                          <a:latin typeface="Verdana"/>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zh-CN" altLang="en-US" sz="1100" dirty="0">
                          <a:latin typeface="微软雅黑" panose="020B0503020204020204" pitchFamily="34" charset="-122"/>
                          <a:ea typeface="微软雅黑" panose="020B0503020204020204" pitchFamily="34" charset="-122"/>
                          <a:sym typeface="微软雅黑" panose="020B0503020204020204" pitchFamily="34" charset="-122"/>
                        </a:rPr>
                        <a:t>部分有视觉先兆</a:t>
                      </a:r>
                      <a:endParaRPr lang="en-US" altLang="zh-CN" sz="1100" dirty="0">
                        <a:latin typeface="微软雅黑" panose="020B0503020204020204" pitchFamily="34" charset="-122"/>
                        <a:ea typeface="微软雅黑" panose="020B0503020204020204" pitchFamily="34" charset="-122"/>
                        <a:sym typeface="微软雅黑" panose="020B0503020204020204" pitchFamily="34" charset="-122"/>
                      </a:endParaRPr>
                    </a:p>
                  </a:txBody>
                  <a:tcPr marL="45720" marR="45720" anchor="ctr">
                    <a:solidFill>
                      <a:srgbClr val="FBEDED"/>
                    </a:solidFill>
                  </a:tcPr>
                </a:tc>
                <a:extLst>
                  <a:ext uri="{0D108BD9-81ED-4DB2-BD59-A6C34878D82A}">
                    <a16:rowId xmlns:a16="http://schemas.microsoft.com/office/drawing/2014/main" val="10007"/>
                  </a:ext>
                </a:extLst>
              </a:tr>
              <a:tr h="390939">
                <a:tc>
                  <a:txBody>
                    <a:bodyPr/>
                    <a:lstStyle>
                      <a:lvl1pPr marL="0" algn="l" defTabSz="914400" rtl="0" eaLnBrk="1" latinLnBrk="0" hangingPunct="1">
                        <a:defRPr sz="1800" kern="1200">
                          <a:solidFill>
                            <a:schemeClr val="dk1"/>
                          </a:solidFill>
                          <a:latin typeface="Verdana"/>
                        </a:defRPr>
                      </a:lvl1pPr>
                      <a:lvl2pPr marL="457200" algn="l" defTabSz="914400" rtl="0" eaLnBrk="1" latinLnBrk="0" hangingPunct="1">
                        <a:defRPr sz="1800" kern="1200">
                          <a:solidFill>
                            <a:schemeClr val="dk1"/>
                          </a:solidFill>
                          <a:latin typeface="Verdana"/>
                        </a:defRPr>
                      </a:lvl2pPr>
                      <a:lvl3pPr marL="914400" algn="l" defTabSz="914400" rtl="0" eaLnBrk="1" latinLnBrk="0" hangingPunct="1">
                        <a:defRPr sz="1800" kern="1200">
                          <a:solidFill>
                            <a:schemeClr val="dk1"/>
                          </a:solidFill>
                          <a:latin typeface="Verdana"/>
                        </a:defRPr>
                      </a:lvl3pPr>
                      <a:lvl4pPr marL="1371600" algn="l" defTabSz="914400" rtl="0" eaLnBrk="1" latinLnBrk="0" hangingPunct="1">
                        <a:defRPr sz="1800" kern="1200">
                          <a:solidFill>
                            <a:schemeClr val="dk1"/>
                          </a:solidFill>
                          <a:latin typeface="Verdana"/>
                        </a:defRPr>
                      </a:lvl4pPr>
                      <a:lvl5pPr marL="1828800" algn="l" defTabSz="914400" rtl="0" eaLnBrk="1" latinLnBrk="0" hangingPunct="1">
                        <a:defRPr sz="1800" kern="1200">
                          <a:solidFill>
                            <a:schemeClr val="dk1"/>
                          </a:solidFill>
                          <a:latin typeface="Verdana"/>
                        </a:defRPr>
                      </a:lvl5pPr>
                      <a:lvl6pPr marL="2286000" algn="l" defTabSz="914400" rtl="0" eaLnBrk="1" latinLnBrk="0" hangingPunct="1">
                        <a:defRPr sz="1800" kern="1200">
                          <a:solidFill>
                            <a:schemeClr val="dk1"/>
                          </a:solidFill>
                          <a:latin typeface="Verdana"/>
                        </a:defRPr>
                      </a:lvl6pPr>
                      <a:lvl7pPr marL="2743200" algn="l" defTabSz="914400" rtl="0" eaLnBrk="1" latinLnBrk="0" hangingPunct="1">
                        <a:defRPr sz="1800" kern="1200">
                          <a:solidFill>
                            <a:schemeClr val="dk1"/>
                          </a:solidFill>
                          <a:latin typeface="Verdana"/>
                        </a:defRPr>
                      </a:lvl7pPr>
                      <a:lvl8pPr marL="3200400" algn="l" defTabSz="914400" rtl="0" eaLnBrk="1" latinLnBrk="0" hangingPunct="1">
                        <a:defRPr sz="1800" kern="1200">
                          <a:solidFill>
                            <a:schemeClr val="dk1"/>
                          </a:solidFill>
                          <a:latin typeface="Verdana"/>
                        </a:defRPr>
                      </a:lvl8pPr>
                      <a:lvl9pPr marL="3657600" algn="l" defTabSz="914400" rtl="0" eaLnBrk="1" latinLnBrk="0" hangingPunct="1">
                        <a:defRPr sz="1800" kern="1200">
                          <a:solidFill>
                            <a:schemeClr val="dk1"/>
                          </a:solidFill>
                          <a:latin typeface="Verdana"/>
                        </a:defRPr>
                      </a:lvl9pPr>
                    </a:lstStyle>
                    <a:p>
                      <a:pPr marL="0" indent="0">
                        <a:buFont typeface="Arial" panose="020B0604020202020204" pitchFamily="34" charset="0"/>
                        <a:buNone/>
                      </a:pPr>
                      <a:r>
                        <a:rPr lang="zh-CN" altLang="en-US" sz="1100" dirty="0">
                          <a:latin typeface="微软雅黑" panose="020B0503020204020204" pitchFamily="34" charset="-122"/>
                          <a:ea typeface="微软雅黑" panose="020B0503020204020204" pitchFamily="34" charset="-122"/>
                          <a:sym typeface="微软雅黑" panose="020B0503020204020204" pitchFamily="34" charset="-122"/>
                        </a:rPr>
                        <a:t>听力下降</a:t>
                      </a:r>
                      <a:endParaRPr lang="en-US" altLang="zh-CN" sz="1100" dirty="0">
                        <a:latin typeface="微软雅黑" panose="020B0503020204020204" pitchFamily="34" charset="-122"/>
                        <a:ea typeface="微软雅黑" panose="020B0503020204020204" pitchFamily="34" charset="-122"/>
                        <a:sym typeface="微软雅黑" panose="020B0503020204020204" pitchFamily="34" charset="-122"/>
                      </a:endParaRPr>
                    </a:p>
                  </a:txBody>
                  <a:tcPr marL="45720" marR="45720" anchor="ctr">
                    <a:solidFill>
                      <a:schemeClr val="bg1"/>
                    </a:solidFill>
                  </a:tcPr>
                </a:tc>
                <a:tc>
                  <a:txBody>
                    <a:bodyPr/>
                    <a:lstStyle>
                      <a:lvl1pPr marL="0" algn="l" defTabSz="914400" rtl="0" eaLnBrk="1" latinLnBrk="0" hangingPunct="1">
                        <a:defRPr sz="1800" kern="1200">
                          <a:solidFill>
                            <a:schemeClr val="dk1"/>
                          </a:solidFill>
                          <a:latin typeface="Verdana"/>
                        </a:defRPr>
                      </a:lvl1pPr>
                      <a:lvl2pPr marL="457200" algn="l" defTabSz="914400" rtl="0" eaLnBrk="1" latinLnBrk="0" hangingPunct="1">
                        <a:defRPr sz="1800" kern="1200">
                          <a:solidFill>
                            <a:schemeClr val="dk1"/>
                          </a:solidFill>
                          <a:latin typeface="Verdana"/>
                        </a:defRPr>
                      </a:lvl2pPr>
                      <a:lvl3pPr marL="914400" algn="l" defTabSz="914400" rtl="0" eaLnBrk="1" latinLnBrk="0" hangingPunct="1">
                        <a:defRPr sz="1800" kern="1200">
                          <a:solidFill>
                            <a:schemeClr val="dk1"/>
                          </a:solidFill>
                          <a:latin typeface="Verdana"/>
                        </a:defRPr>
                      </a:lvl3pPr>
                      <a:lvl4pPr marL="1371600" algn="l" defTabSz="914400" rtl="0" eaLnBrk="1" latinLnBrk="0" hangingPunct="1">
                        <a:defRPr sz="1800" kern="1200">
                          <a:solidFill>
                            <a:schemeClr val="dk1"/>
                          </a:solidFill>
                          <a:latin typeface="Verdana"/>
                        </a:defRPr>
                      </a:lvl4pPr>
                      <a:lvl5pPr marL="1828800" algn="l" defTabSz="914400" rtl="0" eaLnBrk="1" latinLnBrk="0" hangingPunct="1">
                        <a:defRPr sz="1800" kern="1200">
                          <a:solidFill>
                            <a:schemeClr val="dk1"/>
                          </a:solidFill>
                          <a:latin typeface="Verdana"/>
                        </a:defRPr>
                      </a:lvl5pPr>
                      <a:lvl6pPr marL="2286000" algn="l" defTabSz="914400" rtl="0" eaLnBrk="1" latinLnBrk="0" hangingPunct="1">
                        <a:defRPr sz="1800" kern="1200">
                          <a:solidFill>
                            <a:schemeClr val="dk1"/>
                          </a:solidFill>
                          <a:latin typeface="Verdana"/>
                        </a:defRPr>
                      </a:lvl6pPr>
                      <a:lvl7pPr marL="2743200" algn="l" defTabSz="914400" rtl="0" eaLnBrk="1" latinLnBrk="0" hangingPunct="1">
                        <a:defRPr sz="1800" kern="1200">
                          <a:solidFill>
                            <a:schemeClr val="dk1"/>
                          </a:solidFill>
                          <a:latin typeface="Verdana"/>
                        </a:defRPr>
                      </a:lvl7pPr>
                      <a:lvl8pPr marL="3200400" algn="l" defTabSz="914400" rtl="0" eaLnBrk="1" latinLnBrk="0" hangingPunct="1">
                        <a:defRPr sz="1800" kern="1200">
                          <a:solidFill>
                            <a:schemeClr val="dk1"/>
                          </a:solidFill>
                          <a:latin typeface="Verdana"/>
                        </a:defRPr>
                      </a:lvl8pPr>
                      <a:lvl9pPr marL="3657600" algn="l" defTabSz="914400" rtl="0" eaLnBrk="1" latinLnBrk="0" hangingPunct="1">
                        <a:defRPr sz="1800" kern="1200">
                          <a:solidFill>
                            <a:schemeClr val="dk1"/>
                          </a:solidFill>
                          <a:latin typeface="Verdana"/>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zh-CN" altLang="en-US" sz="1100" dirty="0">
                          <a:latin typeface="微软雅黑" panose="020B0503020204020204" pitchFamily="34" charset="-122"/>
                          <a:ea typeface="微软雅黑" panose="020B0503020204020204" pitchFamily="34" charset="-122"/>
                          <a:sym typeface="微软雅黑" panose="020B0503020204020204" pitchFamily="34" charset="-122"/>
                        </a:rPr>
                        <a:t>早期低频为主，波动性，逐渐累及高频，最终全频下降</a:t>
                      </a:r>
                      <a:endParaRPr lang="en-US" altLang="zh-CN" sz="1100" dirty="0">
                        <a:latin typeface="微软雅黑" panose="020B0503020204020204" pitchFamily="34" charset="-122"/>
                        <a:ea typeface="微软雅黑" panose="020B0503020204020204" pitchFamily="34" charset="-122"/>
                        <a:sym typeface="微软雅黑" panose="020B0503020204020204" pitchFamily="34" charset="-122"/>
                      </a:endParaRPr>
                    </a:p>
                  </a:txBody>
                  <a:tcPr marL="45720" marR="45720" anchor="ctr">
                    <a:solidFill>
                      <a:schemeClr val="bg1"/>
                    </a:solidFill>
                  </a:tcPr>
                </a:tc>
                <a:tc>
                  <a:txBody>
                    <a:bodyPr/>
                    <a:lstStyle>
                      <a:lvl1pPr marL="0" algn="l" defTabSz="914400" rtl="0" eaLnBrk="1" latinLnBrk="0" hangingPunct="1">
                        <a:defRPr sz="1800" kern="1200">
                          <a:solidFill>
                            <a:schemeClr val="dk1"/>
                          </a:solidFill>
                          <a:latin typeface="Verdana"/>
                        </a:defRPr>
                      </a:lvl1pPr>
                      <a:lvl2pPr marL="457200" algn="l" defTabSz="914400" rtl="0" eaLnBrk="1" latinLnBrk="0" hangingPunct="1">
                        <a:defRPr sz="1800" kern="1200">
                          <a:solidFill>
                            <a:schemeClr val="dk1"/>
                          </a:solidFill>
                          <a:latin typeface="Verdana"/>
                        </a:defRPr>
                      </a:lvl2pPr>
                      <a:lvl3pPr marL="914400" algn="l" defTabSz="914400" rtl="0" eaLnBrk="1" latinLnBrk="0" hangingPunct="1">
                        <a:defRPr sz="1800" kern="1200">
                          <a:solidFill>
                            <a:schemeClr val="dk1"/>
                          </a:solidFill>
                          <a:latin typeface="Verdana"/>
                        </a:defRPr>
                      </a:lvl3pPr>
                      <a:lvl4pPr marL="1371600" algn="l" defTabSz="914400" rtl="0" eaLnBrk="1" latinLnBrk="0" hangingPunct="1">
                        <a:defRPr sz="1800" kern="1200">
                          <a:solidFill>
                            <a:schemeClr val="dk1"/>
                          </a:solidFill>
                          <a:latin typeface="Verdana"/>
                        </a:defRPr>
                      </a:lvl4pPr>
                      <a:lvl5pPr marL="1828800" algn="l" defTabSz="914400" rtl="0" eaLnBrk="1" latinLnBrk="0" hangingPunct="1">
                        <a:defRPr sz="1800" kern="1200">
                          <a:solidFill>
                            <a:schemeClr val="dk1"/>
                          </a:solidFill>
                          <a:latin typeface="Verdana"/>
                        </a:defRPr>
                      </a:lvl5pPr>
                      <a:lvl6pPr marL="2286000" algn="l" defTabSz="914400" rtl="0" eaLnBrk="1" latinLnBrk="0" hangingPunct="1">
                        <a:defRPr sz="1800" kern="1200">
                          <a:solidFill>
                            <a:schemeClr val="dk1"/>
                          </a:solidFill>
                          <a:latin typeface="Verdana"/>
                        </a:defRPr>
                      </a:lvl6pPr>
                      <a:lvl7pPr marL="2743200" algn="l" defTabSz="914400" rtl="0" eaLnBrk="1" latinLnBrk="0" hangingPunct="1">
                        <a:defRPr sz="1800" kern="1200">
                          <a:solidFill>
                            <a:schemeClr val="dk1"/>
                          </a:solidFill>
                          <a:latin typeface="Verdana"/>
                        </a:defRPr>
                      </a:lvl7pPr>
                      <a:lvl8pPr marL="3200400" algn="l" defTabSz="914400" rtl="0" eaLnBrk="1" latinLnBrk="0" hangingPunct="1">
                        <a:defRPr sz="1800" kern="1200">
                          <a:solidFill>
                            <a:schemeClr val="dk1"/>
                          </a:solidFill>
                          <a:latin typeface="Verdana"/>
                        </a:defRPr>
                      </a:lvl8pPr>
                      <a:lvl9pPr marL="3657600" algn="l" defTabSz="914400" rtl="0" eaLnBrk="1" latinLnBrk="0" hangingPunct="1">
                        <a:defRPr sz="1800" kern="1200">
                          <a:solidFill>
                            <a:schemeClr val="dk1"/>
                          </a:solidFill>
                          <a:latin typeface="Verdana"/>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zh-CN" altLang="en-US" sz="1100" dirty="0">
                          <a:latin typeface="微软雅黑" panose="020B0503020204020204" pitchFamily="34" charset="-122"/>
                          <a:ea typeface="微软雅黑" panose="020B0503020204020204" pitchFamily="34" charset="-122"/>
                          <a:sym typeface="微软雅黑" panose="020B0503020204020204" pitchFamily="34" charset="-122"/>
                        </a:rPr>
                        <a:t>部分轻度下降，多为双侧、高频，大都稳定，部分可逆</a:t>
                      </a:r>
                      <a:endParaRPr lang="en-US" altLang="zh-CN" sz="1100" dirty="0">
                        <a:latin typeface="微软雅黑" panose="020B0503020204020204" pitchFamily="34" charset="-122"/>
                        <a:ea typeface="微软雅黑" panose="020B0503020204020204" pitchFamily="34" charset="-122"/>
                        <a:sym typeface="微软雅黑" panose="020B0503020204020204" pitchFamily="34" charset="-122"/>
                      </a:endParaRPr>
                    </a:p>
                  </a:txBody>
                  <a:tcPr marL="45720" marR="45720" anchor="ctr"/>
                </a:tc>
                <a:extLst>
                  <a:ext uri="{0D108BD9-81ED-4DB2-BD59-A6C34878D82A}">
                    <a16:rowId xmlns:a16="http://schemas.microsoft.com/office/drawing/2014/main" val="10008"/>
                  </a:ext>
                </a:extLst>
              </a:tr>
              <a:tr h="237356">
                <a:tc>
                  <a:txBody>
                    <a:bodyPr/>
                    <a:lstStyle>
                      <a:lvl1pPr marL="0" algn="l" defTabSz="914400" rtl="0" eaLnBrk="1" latinLnBrk="0" hangingPunct="1">
                        <a:defRPr sz="1800" kern="1200">
                          <a:solidFill>
                            <a:schemeClr val="dk1"/>
                          </a:solidFill>
                          <a:latin typeface="Verdana"/>
                        </a:defRPr>
                      </a:lvl1pPr>
                      <a:lvl2pPr marL="457200" algn="l" defTabSz="914400" rtl="0" eaLnBrk="1" latinLnBrk="0" hangingPunct="1">
                        <a:defRPr sz="1800" kern="1200">
                          <a:solidFill>
                            <a:schemeClr val="dk1"/>
                          </a:solidFill>
                          <a:latin typeface="Verdana"/>
                        </a:defRPr>
                      </a:lvl2pPr>
                      <a:lvl3pPr marL="914400" algn="l" defTabSz="914400" rtl="0" eaLnBrk="1" latinLnBrk="0" hangingPunct="1">
                        <a:defRPr sz="1800" kern="1200">
                          <a:solidFill>
                            <a:schemeClr val="dk1"/>
                          </a:solidFill>
                          <a:latin typeface="Verdana"/>
                        </a:defRPr>
                      </a:lvl3pPr>
                      <a:lvl4pPr marL="1371600" algn="l" defTabSz="914400" rtl="0" eaLnBrk="1" latinLnBrk="0" hangingPunct="1">
                        <a:defRPr sz="1800" kern="1200">
                          <a:solidFill>
                            <a:schemeClr val="dk1"/>
                          </a:solidFill>
                          <a:latin typeface="Verdana"/>
                        </a:defRPr>
                      </a:lvl4pPr>
                      <a:lvl5pPr marL="1828800" algn="l" defTabSz="914400" rtl="0" eaLnBrk="1" latinLnBrk="0" hangingPunct="1">
                        <a:defRPr sz="1800" kern="1200">
                          <a:solidFill>
                            <a:schemeClr val="dk1"/>
                          </a:solidFill>
                          <a:latin typeface="Verdana"/>
                        </a:defRPr>
                      </a:lvl5pPr>
                      <a:lvl6pPr marL="2286000" algn="l" defTabSz="914400" rtl="0" eaLnBrk="1" latinLnBrk="0" hangingPunct="1">
                        <a:defRPr sz="1800" kern="1200">
                          <a:solidFill>
                            <a:schemeClr val="dk1"/>
                          </a:solidFill>
                          <a:latin typeface="Verdana"/>
                        </a:defRPr>
                      </a:lvl6pPr>
                      <a:lvl7pPr marL="2743200" algn="l" defTabSz="914400" rtl="0" eaLnBrk="1" latinLnBrk="0" hangingPunct="1">
                        <a:defRPr sz="1800" kern="1200">
                          <a:solidFill>
                            <a:schemeClr val="dk1"/>
                          </a:solidFill>
                          <a:latin typeface="Verdana"/>
                        </a:defRPr>
                      </a:lvl7pPr>
                      <a:lvl8pPr marL="3200400" algn="l" defTabSz="914400" rtl="0" eaLnBrk="1" latinLnBrk="0" hangingPunct="1">
                        <a:defRPr sz="1800" kern="1200">
                          <a:solidFill>
                            <a:schemeClr val="dk1"/>
                          </a:solidFill>
                          <a:latin typeface="Verdana"/>
                        </a:defRPr>
                      </a:lvl8pPr>
                      <a:lvl9pPr marL="3657600" algn="l" defTabSz="914400" rtl="0" eaLnBrk="1" latinLnBrk="0" hangingPunct="1">
                        <a:defRPr sz="1800" kern="1200">
                          <a:solidFill>
                            <a:schemeClr val="dk1"/>
                          </a:solidFill>
                          <a:latin typeface="Verdana"/>
                        </a:defRPr>
                      </a:lvl9pPr>
                    </a:lstStyle>
                    <a:p>
                      <a:pPr marL="0" indent="0">
                        <a:buFont typeface="Arial" panose="020B0604020202020204" pitchFamily="34" charset="0"/>
                        <a:buNone/>
                      </a:pPr>
                      <a:r>
                        <a:rPr lang="zh-CN" altLang="en-US" sz="1100" dirty="0">
                          <a:latin typeface="微软雅黑" panose="020B0503020204020204" pitchFamily="34" charset="-122"/>
                          <a:ea typeface="微软雅黑" panose="020B0503020204020204" pitchFamily="34" charset="-122"/>
                          <a:sym typeface="微软雅黑" panose="020B0503020204020204" pitchFamily="34" charset="-122"/>
                        </a:rPr>
                        <a:t>典型听力图</a:t>
                      </a:r>
                    </a:p>
                  </a:txBody>
                  <a:tcPr marL="45720" marR="45720" anchor="ctr">
                    <a:solidFill>
                      <a:srgbClr val="EFF8F3"/>
                    </a:solidFill>
                  </a:tcPr>
                </a:tc>
                <a:tc>
                  <a:txBody>
                    <a:bodyPr/>
                    <a:lstStyle>
                      <a:lvl1pPr marL="0" algn="l" defTabSz="914400" rtl="0" eaLnBrk="1" latinLnBrk="0" hangingPunct="1">
                        <a:defRPr sz="1800" kern="1200">
                          <a:solidFill>
                            <a:schemeClr val="dk1"/>
                          </a:solidFill>
                          <a:latin typeface="Verdana"/>
                        </a:defRPr>
                      </a:lvl1pPr>
                      <a:lvl2pPr marL="457200" algn="l" defTabSz="914400" rtl="0" eaLnBrk="1" latinLnBrk="0" hangingPunct="1">
                        <a:defRPr sz="1800" kern="1200">
                          <a:solidFill>
                            <a:schemeClr val="dk1"/>
                          </a:solidFill>
                          <a:latin typeface="Verdana"/>
                        </a:defRPr>
                      </a:lvl2pPr>
                      <a:lvl3pPr marL="914400" algn="l" defTabSz="914400" rtl="0" eaLnBrk="1" latinLnBrk="0" hangingPunct="1">
                        <a:defRPr sz="1800" kern="1200">
                          <a:solidFill>
                            <a:schemeClr val="dk1"/>
                          </a:solidFill>
                          <a:latin typeface="Verdana"/>
                        </a:defRPr>
                      </a:lvl3pPr>
                      <a:lvl4pPr marL="1371600" algn="l" defTabSz="914400" rtl="0" eaLnBrk="1" latinLnBrk="0" hangingPunct="1">
                        <a:defRPr sz="1800" kern="1200">
                          <a:solidFill>
                            <a:schemeClr val="dk1"/>
                          </a:solidFill>
                          <a:latin typeface="Verdana"/>
                        </a:defRPr>
                      </a:lvl4pPr>
                      <a:lvl5pPr marL="1828800" algn="l" defTabSz="914400" rtl="0" eaLnBrk="1" latinLnBrk="0" hangingPunct="1">
                        <a:defRPr sz="1800" kern="1200">
                          <a:solidFill>
                            <a:schemeClr val="dk1"/>
                          </a:solidFill>
                          <a:latin typeface="Verdana"/>
                        </a:defRPr>
                      </a:lvl5pPr>
                      <a:lvl6pPr marL="2286000" algn="l" defTabSz="914400" rtl="0" eaLnBrk="1" latinLnBrk="0" hangingPunct="1">
                        <a:defRPr sz="1800" kern="1200">
                          <a:solidFill>
                            <a:schemeClr val="dk1"/>
                          </a:solidFill>
                          <a:latin typeface="Verdana"/>
                        </a:defRPr>
                      </a:lvl6pPr>
                      <a:lvl7pPr marL="2743200" algn="l" defTabSz="914400" rtl="0" eaLnBrk="1" latinLnBrk="0" hangingPunct="1">
                        <a:defRPr sz="1800" kern="1200">
                          <a:solidFill>
                            <a:schemeClr val="dk1"/>
                          </a:solidFill>
                          <a:latin typeface="Verdana"/>
                        </a:defRPr>
                      </a:lvl7pPr>
                      <a:lvl8pPr marL="3200400" algn="l" defTabSz="914400" rtl="0" eaLnBrk="1" latinLnBrk="0" hangingPunct="1">
                        <a:defRPr sz="1800" kern="1200">
                          <a:solidFill>
                            <a:schemeClr val="dk1"/>
                          </a:solidFill>
                          <a:latin typeface="Verdana"/>
                        </a:defRPr>
                      </a:lvl8pPr>
                      <a:lvl9pPr marL="3657600" algn="l" defTabSz="914400" rtl="0" eaLnBrk="1" latinLnBrk="0" hangingPunct="1">
                        <a:defRPr sz="1800" kern="1200">
                          <a:solidFill>
                            <a:schemeClr val="dk1"/>
                          </a:solidFill>
                          <a:latin typeface="Verdana"/>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ltLang="zh-CN" sz="1100" dirty="0">
                        <a:latin typeface="微软雅黑" panose="020B0503020204020204" pitchFamily="34" charset="-122"/>
                        <a:ea typeface="微软雅黑" panose="020B0503020204020204" pitchFamily="34" charset="-122"/>
                        <a:sym typeface="微软雅黑" panose="020B0503020204020204" pitchFamily="34" charset="-122"/>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ltLang="zh-CN" sz="1100" dirty="0">
                        <a:latin typeface="微软雅黑" panose="020B0503020204020204" pitchFamily="34" charset="-122"/>
                        <a:ea typeface="微软雅黑" panose="020B0503020204020204" pitchFamily="34" charset="-122"/>
                        <a:sym typeface="微软雅黑" panose="020B0503020204020204" pitchFamily="34" charset="-122"/>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ltLang="zh-CN" sz="1100" dirty="0">
                        <a:latin typeface="微软雅黑" panose="020B0503020204020204" pitchFamily="34" charset="-122"/>
                        <a:ea typeface="微软雅黑" panose="020B0503020204020204" pitchFamily="34" charset="-122"/>
                        <a:sym typeface="微软雅黑" panose="020B0503020204020204" pitchFamily="34" charset="-122"/>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ltLang="zh-CN" sz="1100" dirty="0">
                        <a:latin typeface="微软雅黑" panose="020B0503020204020204" pitchFamily="34" charset="-122"/>
                        <a:ea typeface="微软雅黑" panose="020B0503020204020204" pitchFamily="34" charset="-122"/>
                        <a:sym typeface="微软雅黑" panose="020B0503020204020204" pitchFamily="34" charset="-122"/>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ltLang="zh-CN" sz="1100" dirty="0">
                        <a:latin typeface="微软雅黑" panose="020B0503020204020204" pitchFamily="34" charset="-122"/>
                        <a:ea typeface="微软雅黑" panose="020B0503020204020204" pitchFamily="34" charset="-122"/>
                        <a:sym typeface="微软雅黑" panose="020B0503020204020204" pitchFamily="34" charset="-122"/>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ltLang="zh-CN" sz="1100" dirty="0">
                        <a:latin typeface="微软雅黑" panose="020B0503020204020204" pitchFamily="34" charset="-122"/>
                        <a:ea typeface="微软雅黑" panose="020B0503020204020204" pitchFamily="34" charset="-122"/>
                        <a:sym typeface="微软雅黑" panose="020B0503020204020204" pitchFamily="34" charset="-122"/>
                      </a:endParaRPr>
                    </a:p>
                  </a:txBody>
                  <a:tcPr marL="45720" marR="45720" anchor="ctr">
                    <a:solidFill>
                      <a:srgbClr val="EFF8F3"/>
                    </a:solidFill>
                  </a:tcPr>
                </a:tc>
                <a:tc>
                  <a:txBody>
                    <a:bodyPr/>
                    <a:lstStyle>
                      <a:lvl1pPr marL="0" algn="l" defTabSz="914400" rtl="0" eaLnBrk="1" latinLnBrk="0" hangingPunct="1">
                        <a:defRPr sz="1800" kern="1200">
                          <a:solidFill>
                            <a:schemeClr val="dk1"/>
                          </a:solidFill>
                          <a:latin typeface="Verdana"/>
                        </a:defRPr>
                      </a:lvl1pPr>
                      <a:lvl2pPr marL="457200" algn="l" defTabSz="914400" rtl="0" eaLnBrk="1" latinLnBrk="0" hangingPunct="1">
                        <a:defRPr sz="1800" kern="1200">
                          <a:solidFill>
                            <a:schemeClr val="dk1"/>
                          </a:solidFill>
                          <a:latin typeface="Verdana"/>
                        </a:defRPr>
                      </a:lvl2pPr>
                      <a:lvl3pPr marL="914400" algn="l" defTabSz="914400" rtl="0" eaLnBrk="1" latinLnBrk="0" hangingPunct="1">
                        <a:defRPr sz="1800" kern="1200">
                          <a:solidFill>
                            <a:schemeClr val="dk1"/>
                          </a:solidFill>
                          <a:latin typeface="Verdana"/>
                        </a:defRPr>
                      </a:lvl3pPr>
                      <a:lvl4pPr marL="1371600" algn="l" defTabSz="914400" rtl="0" eaLnBrk="1" latinLnBrk="0" hangingPunct="1">
                        <a:defRPr sz="1800" kern="1200">
                          <a:solidFill>
                            <a:schemeClr val="dk1"/>
                          </a:solidFill>
                          <a:latin typeface="Verdana"/>
                        </a:defRPr>
                      </a:lvl4pPr>
                      <a:lvl5pPr marL="1828800" algn="l" defTabSz="914400" rtl="0" eaLnBrk="1" latinLnBrk="0" hangingPunct="1">
                        <a:defRPr sz="1800" kern="1200">
                          <a:solidFill>
                            <a:schemeClr val="dk1"/>
                          </a:solidFill>
                          <a:latin typeface="Verdana"/>
                        </a:defRPr>
                      </a:lvl5pPr>
                      <a:lvl6pPr marL="2286000" algn="l" defTabSz="914400" rtl="0" eaLnBrk="1" latinLnBrk="0" hangingPunct="1">
                        <a:defRPr sz="1800" kern="1200">
                          <a:solidFill>
                            <a:schemeClr val="dk1"/>
                          </a:solidFill>
                          <a:latin typeface="Verdana"/>
                        </a:defRPr>
                      </a:lvl6pPr>
                      <a:lvl7pPr marL="2743200" algn="l" defTabSz="914400" rtl="0" eaLnBrk="1" latinLnBrk="0" hangingPunct="1">
                        <a:defRPr sz="1800" kern="1200">
                          <a:solidFill>
                            <a:schemeClr val="dk1"/>
                          </a:solidFill>
                          <a:latin typeface="Verdana"/>
                        </a:defRPr>
                      </a:lvl7pPr>
                      <a:lvl8pPr marL="3200400" algn="l" defTabSz="914400" rtl="0" eaLnBrk="1" latinLnBrk="0" hangingPunct="1">
                        <a:defRPr sz="1800" kern="1200">
                          <a:solidFill>
                            <a:schemeClr val="dk1"/>
                          </a:solidFill>
                          <a:latin typeface="Verdana"/>
                        </a:defRPr>
                      </a:lvl8pPr>
                      <a:lvl9pPr marL="3657600" algn="l" defTabSz="914400" rtl="0" eaLnBrk="1" latinLnBrk="0" hangingPunct="1">
                        <a:defRPr sz="1800" kern="1200">
                          <a:solidFill>
                            <a:schemeClr val="dk1"/>
                          </a:solidFill>
                          <a:latin typeface="Verdana"/>
                        </a:defRPr>
                      </a:lvl9pPr>
                    </a:lstStyle>
                    <a:p>
                      <a:pPr marL="0" indent="0">
                        <a:buFont typeface="Arial" panose="020B0604020202020204" pitchFamily="34" charset="0"/>
                        <a:buNone/>
                      </a:pPr>
                      <a:endParaRPr lang="zh-CN" altLang="en-US" sz="1100" dirty="0">
                        <a:latin typeface="微软雅黑" panose="020B0503020204020204" pitchFamily="34" charset="-122"/>
                        <a:ea typeface="微软雅黑" panose="020B0503020204020204" pitchFamily="34" charset="-122"/>
                        <a:sym typeface="微软雅黑" panose="020B0503020204020204" pitchFamily="34" charset="-122"/>
                      </a:endParaRPr>
                    </a:p>
                  </a:txBody>
                  <a:tcPr marL="45720" marR="45720" anchor="ctr">
                    <a:solidFill>
                      <a:srgbClr val="FBEDED"/>
                    </a:solidFill>
                  </a:tcPr>
                </a:tc>
                <a:extLst>
                  <a:ext uri="{0D108BD9-81ED-4DB2-BD59-A6C34878D82A}">
                    <a16:rowId xmlns:a16="http://schemas.microsoft.com/office/drawing/2014/main" val="10009"/>
                  </a:ext>
                </a:extLst>
              </a:tr>
              <a:tr h="237356">
                <a:tc>
                  <a:txBody>
                    <a:bodyPr/>
                    <a:lstStyle>
                      <a:lvl1pPr marL="0" algn="l" defTabSz="914400" rtl="0" eaLnBrk="1" latinLnBrk="0" hangingPunct="1">
                        <a:defRPr sz="1800" kern="1200">
                          <a:solidFill>
                            <a:schemeClr val="dk1"/>
                          </a:solidFill>
                          <a:latin typeface="Verdana"/>
                        </a:defRPr>
                      </a:lvl1pPr>
                      <a:lvl2pPr marL="457200" algn="l" defTabSz="914400" rtl="0" eaLnBrk="1" latinLnBrk="0" hangingPunct="1">
                        <a:defRPr sz="1800" kern="1200">
                          <a:solidFill>
                            <a:schemeClr val="dk1"/>
                          </a:solidFill>
                          <a:latin typeface="Verdana"/>
                        </a:defRPr>
                      </a:lvl2pPr>
                      <a:lvl3pPr marL="914400" algn="l" defTabSz="914400" rtl="0" eaLnBrk="1" latinLnBrk="0" hangingPunct="1">
                        <a:defRPr sz="1800" kern="1200">
                          <a:solidFill>
                            <a:schemeClr val="dk1"/>
                          </a:solidFill>
                          <a:latin typeface="Verdana"/>
                        </a:defRPr>
                      </a:lvl3pPr>
                      <a:lvl4pPr marL="1371600" algn="l" defTabSz="914400" rtl="0" eaLnBrk="1" latinLnBrk="0" hangingPunct="1">
                        <a:defRPr sz="1800" kern="1200">
                          <a:solidFill>
                            <a:schemeClr val="dk1"/>
                          </a:solidFill>
                          <a:latin typeface="Verdana"/>
                        </a:defRPr>
                      </a:lvl4pPr>
                      <a:lvl5pPr marL="1828800" algn="l" defTabSz="914400" rtl="0" eaLnBrk="1" latinLnBrk="0" hangingPunct="1">
                        <a:defRPr sz="1800" kern="1200">
                          <a:solidFill>
                            <a:schemeClr val="dk1"/>
                          </a:solidFill>
                          <a:latin typeface="Verdana"/>
                        </a:defRPr>
                      </a:lvl5pPr>
                      <a:lvl6pPr marL="2286000" algn="l" defTabSz="914400" rtl="0" eaLnBrk="1" latinLnBrk="0" hangingPunct="1">
                        <a:defRPr sz="1800" kern="1200">
                          <a:solidFill>
                            <a:schemeClr val="dk1"/>
                          </a:solidFill>
                          <a:latin typeface="Verdana"/>
                        </a:defRPr>
                      </a:lvl6pPr>
                      <a:lvl7pPr marL="2743200" algn="l" defTabSz="914400" rtl="0" eaLnBrk="1" latinLnBrk="0" hangingPunct="1">
                        <a:defRPr sz="1800" kern="1200">
                          <a:solidFill>
                            <a:schemeClr val="dk1"/>
                          </a:solidFill>
                          <a:latin typeface="Verdana"/>
                        </a:defRPr>
                      </a:lvl7pPr>
                      <a:lvl8pPr marL="3200400" algn="l" defTabSz="914400" rtl="0" eaLnBrk="1" latinLnBrk="0" hangingPunct="1">
                        <a:defRPr sz="1800" kern="1200">
                          <a:solidFill>
                            <a:schemeClr val="dk1"/>
                          </a:solidFill>
                          <a:latin typeface="Verdana"/>
                        </a:defRPr>
                      </a:lvl8pPr>
                      <a:lvl9pPr marL="3657600" algn="l" defTabSz="914400" rtl="0" eaLnBrk="1" latinLnBrk="0" hangingPunct="1">
                        <a:defRPr sz="1800" kern="1200">
                          <a:solidFill>
                            <a:schemeClr val="dk1"/>
                          </a:solidFill>
                          <a:latin typeface="Verdana"/>
                        </a:defRPr>
                      </a:lvl9pPr>
                    </a:lstStyle>
                    <a:p>
                      <a:pPr marL="0" indent="0">
                        <a:buFont typeface="Arial" panose="020B0604020202020204" pitchFamily="34" charset="0"/>
                        <a:buNone/>
                      </a:pPr>
                      <a:r>
                        <a:rPr lang="zh-CN" altLang="en-US" sz="1100" dirty="0">
                          <a:latin typeface="微软雅黑" panose="020B0503020204020204" pitchFamily="34" charset="-122"/>
                          <a:ea typeface="微软雅黑" panose="020B0503020204020204" pitchFamily="34" charset="-122"/>
                          <a:sym typeface="微软雅黑" panose="020B0503020204020204" pitchFamily="34" charset="-122"/>
                        </a:rPr>
                        <a:t>头痛</a:t>
                      </a:r>
                      <a:endParaRPr lang="en-US" altLang="zh-CN" sz="1100" dirty="0">
                        <a:latin typeface="微软雅黑" panose="020B0503020204020204" pitchFamily="34" charset="-122"/>
                        <a:ea typeface="微软雅黑" panose="020B0503020204020204" pitchFamily="34" charset="-122"/>
                        <a:sym typeface="微软雅黑" panose="020B0503020204020204" pitchFamily="34" charset="-122"/>
                      </a:endParaRPr>
                    </a:p>
                  </a:txBody>
                  <a:tcPr marL="45720" marR="45720" anchor="ctr">
                    <a:solidFill>
                      <a:schemeClr val="bg1"/>
                    </a:solidFill>
                  </a:tcPr>
                </a:tc>
                <a:tc>
                  <a:txBody>
                    <a:bodyPr/>
                    <a:lstStyle>
                      <a:lvl1pPr marL="0" algn="l" defTabSz="914400" rtl="0" eaLnBrk="1" latinLnBrk="0" hangingPunct="1">
                        <a:defRPr sz="1800" kern="1200">
                          <a:solidFill>
                            <a:schemeClr val="dk1"/>
                          </a:solidFill>
                          <a:latin typeface="Verdana"/>
                        </a:defRPr>
                      </a:lvl1pPr>
                      <a:lvl2pPr marL="457200" algn="l" defTabSz="914400" rtl="0" eaLnBrk="1" latinLnBrk="0" hangingPunct="1">
                        <a:defRPr sz="1800" kern="1200">
                          <a:solidFill>
                            <a:schemeClr val="dk1"/>
                          </a:solidFill>
                          <a:latin typeface="Verdana"/>
                        </a:defRPr>
                      </a:lvl2pPr>
                      <a:lvl3pPr marL="914400" algn="l" defTabSz="914400" rtl="0" eaLnBrk="1" latinLnBrk="0" hangingPunct="1">
                        <a:defRPr sz="1800" kern="1200">
                          <a:solidFill>
                            <a:schemeClr val="dk1"/>
                          </a:solidFill>
                          <a:latin typeface="Verdana"/>
                        </a:defRPr>
                      </a:lvl3pPr>
                      <a:lvl4pPr marL="1371600" algn="l" defTabSz="914400" rtl="0" eaLnBrk="1" latinLnBrk="0" hangingPunct="1">
                        <a:defRPr sz="1800" kern="1200">
                          <a:solidFill>
                            <a:schemeClr val="dk1"/>
                          </a:solidFill>
                          <a:latin typeface="Verdana"/>
                        </a:defRPr>
                      </a:lvl4pPr>
                      <a:lvl5pPr marL="1828800" algn="l" defTabSz="914400" rtl="0" eaLnBrk="1" latinLnBrk="0" hangingPunct="1">
                        <a:defRPr sz="1800" kern="1200">
                          <a:solidFill>
                            <a:schemeClr val="dk1"/>
                          </a:solidFill>
                          <a:latin typeface="Verdana"/>
                        </a:defRPr>
                      </a:lvl5pPr>
                      <a:lvl6pPr marL="2286000" algn="l" defTabSz="914400" rtl="0" eaLnBrk="1" latinLnBrk="0" hangingPunct="1">
                        <a:defRPr sz="1800" kern="1200">
                          <a:solidFill>
                            <a:schemeClr val="dk1"/>
                          </a:solidFill>
                          <a:latin typeface="Verdana"/>
                        </a:defRPr>
                      </a:lvl6pPr>
                      <a:lvl7pPr marL="2743200" algn="l" defTabSz="914400" rtl="0" eaLnBrk="1" latinLnBrk="0" hangingPunct="1">
                        <a:defRPr sz="1800" kern="1200">
                          <a:solidFill>
                            <a:schemeClr val="dk1"/>
                          </a:solidFill>
                          <a:latin typeface="Verdana"/>
                        </a:defRPr>
                      </a:lvl7pPr>
                      <a:lvl8pPr marL="3200400" algn="l" defTabSz="914400" rtl="0" eaLnBrk="1" latinLnBrk="0" hangingPunct="1">
                        <a:defRPr sz="1800" kern="1200">
                          <a:solidFill>
                            <a:schemeClr val="dk1"/>
                          </a:solidFill>
                          <a:latin typeface="Verdana"/>
                        </a:defRPr>
                      </a:lvl8pPr>
                      <a:lvl9pPr marL="3657600" algn="l" defTabSz="914400" rtl="0" eaLnBrk="1" latinLnBrk="0" hangingPunct="1">
                        <a:defRPr sz="1800" kern="1200">
                          <a:solidFill>
                            <a:schemeClr val="dk1"/>
                          </a:solidFill>
                          <a:latin typeface="Verdana"/>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zh-CN" altLang="en-US" sz="1100" dirty="0">
                          <a:latin typeface="微软雅黑" panose="020B0503020204020204" pitchFamily="34" charset="-122"/>
                          <a:ea typeface="微软雅黑" panose="020B0503020204020204" pitchFamily="34" charset="-122"/>
                          <a:sym typeface="微软雅黑" panose="020B0503020204020204" pitchFamily="34" charset="-122"/>
                        </a:rPr>
                        <a:t>部分有</a:t>
                      </a:r>
                      <a:endParaRPr lang="en-US" altLang="zh-CN" sz="1100" dirty="0">
                        <a:latin typeface="微软雅黑" panose="020B0503020204020204" pitchFamily="34" charset="-122"/>
                        <a:ea typeface="微软雅黑" panose="020B0503020204020204" pitchFamily="34" charset="-122"/>
                        <a:sym typeface="微软雅黑" panose="020B0503020204020204" pitchFamily="34" charset="-122"/>
                      </a:endParaRPr>
                    </a:p>
                  </a:txBody>
                  <a:tcPr marL="45720" marR="45720" anchor="ctr">
                    <a:solidFill>
                      <a:schemeClr val="bg1"/>
                    </a:solidFill>
                  </a:tcPr>
                </a:tc>
                <a:tc>
                  <a:txBody>
                    <a:bodyPr/>
                    <a:lstStyle>
                      <a:lvl1pPr marL="0" algn="l" defTabSz="914400" rtl="0" eaLnBrk="1" latinLnBrk="0" hangingPunct="1">
                        <a:defRPr sz="1800" kern="1200">
                          <a:solidFill>
                            <a:schemeClr val="dk1"/>
                          </a:solidFill>
                          <a:latin typeface="Verdana"/>
                        </a:defRPr>
                      </a:lvl1pPr>
                      <a:lvl2pPr marL="457200" algn="l" defTabSz="914400" rtl="0" eaLnBrk="1" latinLnBrk="0" hangingPunct="1">
                        <a:defRPr sz="1800" kern="1200">
                          <a:solidFill>
                            <a:schemeClr val="dk1"/>
                          </a:solidFill>
                          <a:latin typeface="Verdana"/>
                        </a:defRPr>
                      </a:lvl2pPr>
                      <a:lvl3pPr marL="914400" algn="l" defTabSz="914400" rtl="0" eaLnBrk="1" latinLnBrk="0" hangingPunct="1">
                        <a:defRPr sz="1800" kern="1200">
                          <a:solidFill>
                            <a:schemeClr val="dk1"/>
                          </a:solidFill>
                          <a:latin typeface="Verdana"/>
                        </a:defRPr>
                      </a:lvl3pPr>
                      <a:lvl4pPr marL="1371600" algn="l" defTabSz="914400" rtl="0" eaLnBrk="1" latinLnBrk="0" hangingPunct="1">
                        <a:defRPr sz="1800" kern="1200">
                          <a:solidFill>
                            <a:schemeClr val="dk1"/>
                          </a:solidFill>
                          <a:latin typeface="Verdana"/>
                        </a:defRPr>
                      </a:lvl4pPr>
                      <a:lvl5pPr marL="1828800" algn="l" defTabSz="914400" rtl="0" eaLnBrk="1" latinLnBrk="0" hangingPunct="1">
                        <a:defRPr sz="1800" kern="1200">
                          <a:solidFill>
                            <a:schemeClr val="dk1"/>
                          </a:solidFill>
                          <a:latin typeface="Verdana"/>
                        </a:defRPr>
                      </a:lvl5pPr>
                      <a:lvl6pPr marL="2286000" algn="l" defTabSz="914400" rtl="0" eaLnBrk="1" latinLnBrk="0" hangingPunct="1">
                        <a:defRPr sz="1800" kern="1200">
                          <a:solidFill>
                            <a:schemeClr val="dk1"/>
                          </a:solidFill>
                          <a:latin typeface="Verdana"/>
                        </a:defRPr>
                      </a:lvl6pPr>
                      <a:lvl7pPr marL="2743200" algn="l" defTabSz="914400" rtl="0" eaLnBrk="1" latinLnBrk="0" hangingPunct="1">
                        <a:defRPr sz="1800" kern="1200">
                          <a:solidFill>
                            <a:schemeClr val="dk1"/>
                          </a:solidFill>
                          <a:latin typeface="Verdana"/>
                        </a:defRPr>
                      </a:lvl7pPr>
                      <a:lvl8pPr marL="3200400" algn="l" defTabSz="914400" rtl="0" eaLnBrk="1" latinLnBrk="0" hangingPunct="1">
                        <a:defRPr sz="1800" kern="1200">
                          <a:solidFill>
                            <a:schemeClr val="dk1"/>
                          </a:solidFill>
                          <a:latin typeface="Verdana"/>
                        </a:defRPr>
                      </a:lvl8pPr>
                      <a:lvl9pPr marL="3657600" algn="l" defTabSz="914400" rtl="0" eaLnBrk="1" latinLnBrk="0" hangingPunct="1">
                        <a:defRPr sz="1800" kern="1200">
                          <a:solidFill>
                            <a:schemeClr val="dk1"/>
                          </a:solidFill>
                          <a:latin typeface="Verdana"/>
                        </a:defRPr>
                      </a:lvl9pPr>
                    </a:lstStyle>
                    <a:p>
                      <a:pPr marL="0" indent="0">
                        <a:buFont typeface="Arial" panose="020B0604020202020204" pitchFamily="34" charset="0"/>
                        <a:buNone/>
                      </a:pPr>
                      <a:r>
                        <a:rPr lang="zh-CN" altLang="en-US" sz="1100" dirty="0">
                          <a:latin typeface="微软雅黑" panose="020B0503020204020204" pitchFamily="34" charset="-122"/>
                          <a:ea typeface="微软雅黑" panose="020B0503020204020204" pitchFamily="34" charset="-122"/>
                          <a:sym typeface="微软雅黑" panose="020B0503020204020204" pitchFamily="34" charset="-122"/>
                        </a:rPr>
                        <a:t>常有</a:t>
                      </a:r>
                    </a:p>
                  </a:txBody>
                  <a:tcPr marL="45720" marR="45720" anchor="ctr">
                    <a:solidFill>
                      <a:srgbClr val="FFFFFF"/>
                    </a:solidFill>
                  </a:tcPr>
                </a:tc>
                <a:extLst>
                  <a:ext uri="{0D108BD9-81ED-4DB2-BD59-A6C34878D82A}">
                    <a16:rowId xmlns:a16="http://schemas.microsoft.com/office/drawing/2014/main" val="10010"/>
                  </a:ext>
                </a:extLst>
              </a:tr>
              <a:tr h="237356">
                <a:tc>
                  <a:txBody>
                    <a:bodyPr/>
                    <a:lstStyle>
                      <a:lvl1pPr marL="0" algn="l" defTabSz="914400" rtl="0" eaLnBrk="1" latinLnBrk="0" hangingPunct="1">
                        <a:defRPr sz="1800" kern="1200">
                          <a:solidFill>
                            <a:schemeClr val="dk1"/>
                          </a:solidFill>
                          <a:latin typeface="Verdana"/>
                        </a:defRPr>
                      </a:lvl1pPr>
                      <a:lvl2pPr marL="457200" algn="l" defTabSz="914400" rtl="0" eaLnBrk="1" latinLnBrk="0" hangingPunct="1">
                        <a:defRPr sz="1800" kern="1200">
                          <a:solidFill>
                            <a:schemeClr val="dk1"/>
                          </a:solidFill>
                          <a:latin typeface="Verdana"/>
                        </a:defRPr>
                      </a:lvl2pPr>
                      <a:lvl3pPr marL="914400" algn="l" defTabSz="914400" rtl="0" eaLnBrk="1" latinLnBrk="0" hangingPunct="1">
                        <a:defRPr sz="1800" kern="1200">
                          <a:solidFill>
                            <a:schemeClr val="dk1"/>
                          </a:solidFill>
                          <a:latin typeface="Verdana"/>
                        </a:defRPr>
                      </a:lvl3pPr>
                      <a:lvl4pPr marL="1371600" algn="l" defTabSz="914400" rtl="0" eaLnBrk="1" latinLnBrk="0" hangingPunct="1">
                        <a:defRPr sz="1800" kern="1200">
                          <a:solidFill>
                            <a:schemeClr val="dk1"/>
                          </a:solidFill>
                          <a:latin typeface="Verdana"/>
                        </a:defRPr>
                      </a:lvl4pPr>
                      <a:lvl5pPr marL="1828800" algn="l" defTabSz="914400" rtl="0" eaLnBrk="1" latinLnBrk="0" hangingPunct="1">
                        <a:defRPr sz="1800" kern="1200">
                          <a:solidFill>
                            <a:schemeClr val="dk1"/>
                          </a:solidFill>
                          <a:latin typeface="Verdana"/>
                        </a:defRPr>
                      </a:lvl5pPr>
                      <a:lvl6pPr marL="2286000" algn="l" defTabSz="914400" rtl="0" eaLnBrk="1" latinLnBrk="0" hangingPunct="1">
                        <a:defRPr sz="1800" kern="1200">
                          <a:solidFill>
                            <a:schemeClr val="dk1"/>
                          </a:solidFill>
                          <a:latin typeface="Verdana"/>
                        </a:defRPr>
                      </a:lvl6pPr>
                      <a:lvl7pPr marL="2743200" algn="l" defTabSz="914400" rtl="0" eaLnBrk="1" latinLnBrk="0" hangingPunct="1">
                        <a:defRPr sz="1800" kern="1200">
                          <a:solidFill>
                            <a:schemeClr val="dk1"/>
                          </a:solidFill>
                          <a:latin typeface="Verdana"/>
                        </a:defRPr>
                      </a:lvl7pPr>
                      <a:lvl8pPr marL="3200400" algn="l" defTabSz="914400" rtl="0" eaLnBrk="1" latinLnBrk="0" hangingPunct="1">
                        <a:defRPr sz="1800" kern="1200">
                          <a:solidFill>
                            <a:schemeClr val="dk1"/>
                          </a:solidFill>
                          <a:latin typeface="Verdana"/>
                        </a:defRPr>
                      </a:lvl8pPr>
                      <a:lvl9pPr marL="3657600" algn="l" defTabSz="914400" rtl="0" eaLnBrk="1" latinLnBrk="0" hangingPunct="1">
                        <a:defRPr sz="1800" kern="1200">
                          <a:solidFill>
                            <a:schemeClr val="dk1"/>
                          </a:solidFill>
                          <a:latin typeface="Verdana"/>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zh-CN" altLang="en-US" sz="1100" dirty="0">
                          <a:latin typeface="微软雅黑" panose="020B0503020204020204" pitchFamily="34" charset="-122"/>
                          <a:ea typeface="微软雅黑" panose="020B0503020204020204" pitchFamily="34" charset="-122"/>
                          <a:sym typeface="微软雅黑" panose="020B0503020204020204" pitchFamily="34" charset="-122"/>
                        </a:rPr>
                        <a:t>位置性眩晕</a:t>
                      </a:r>
                      <a:endParaRPr lang="en-US" altLang="zh-CN" sz="1100" dirty="0">
                        <a:latin typeface="微软雅黑" panose="020B0503020204020204" pitchFamily="34" charset="-122"/>
                        <a:ea typeface="微软雅黑" panose="020B0503020204020204" pitchFamily="34" charset="-122"/>
                        <a:sym typeface="微软雅黑" panose="020B0503020204020204" pitchFamily="34" charset="-122"/>
                      </a:endParaRPr>
                    </a:p>
                  </a:txBody>
                  <a:tcPr marL="45720" marR="45720" anchor="ctr">
                    <a:solidFill>
                      <a:srgbClr val="EFF8F3"/>
                    </a:solidFill>
                  </a:tcPr>
                </a:tc>
                <a:tc>
                  <a:txBody>
                    <a:bodyPr/>
                    <a:lstStyle>
                      <a:lvl1pPr marL="0" algn="l" defTabSz="914400" rtl="0" eaLnBrk="1" latinLnBrk="0" hangingPunct="1">
                        <a:defRPr sz="1800" kern="1200">
                          <a:solidFill>
                            <a:schemeClr val="dk1"/>
                          </a:solidFill>
                          <a:latin typeface="Verdana"/>
                        </a:defRPr>
                      </a:lvl1pPr>
                      <a:lvl2pPr marL="457200" algn="l" defTabSz="914400" rtl="0" eaLnBrk="1" latinLnBrk="0" hangingPunct="1">
                        <a:defRPr sz="1800" kern="1200">
                          <a:solidFill>
                            <a:schemeClr val="dk1"/>
                          </a:solidFill>
                          <a:latin typeface="Verdana"/>
                        </a:defRPr>
                      </a:lvl2pPr>
                      <a:lvl3pPr marL="914400" algn="l" defTabSz="914400" rtl="0" eaLnBrk="1" latinLnBrk="0" hangingPunct="1">
                        <a:defRPr sz="1800" kern="1200">
                          <a:solidFill>
                            <a:schemeClr val="dk1"/>
                          </a:solidFill>
                          <a:latin typeface="Verdana"/>
                        </a:defRPr>
                      </a:lvl3pPr>
                      <a:lvl4pPr marL="1371600" algn="l" defTabSz="914400" rtl="0" eaLnBrk="1" latinLnBrk="0" hangingPunct="1">
                        <a:defRPr sz="1800" kern="1200">
                          <a:solidFill>
                            <a:schemeClr val="dk1"/>
                          </a:solidFill>
                          <a:latin typeface="Verdana"/>
                        </a:defRPr>
                      </a:lvl4pPr>
                      <a:lvl5pPr marL="1828800" algn="l" defTabSz="914400" rtl="0" eaLnBrk="1" latinLnBrk="0" hangingPunct="1">
                        <a:defRPr sz="1800" kern="1200">
                          <a:solidFill>
                            <a:schemeClr val="dk1"/>
                          </a:solidFill>
                          <a:latin typeface="Verdana"/>
                        </a:defRPr>
                      </a:lvl5pPr>
                      <a:lvl6pPr marL="2286000" algn="l" defTabSz="914400" rtl="0" eaLnBrk="1" latinLnBrk="0" hangingPunct="1">
                        <a:defRPr sz="1800" kern="1200">
                          <a:solidFill>
                            <a:schemeClr val="dk1"/>
                          </a:solidFill>
                          <a:latin typeface="Verdana"/>
                        </a:defRPr>
                      </a:lvl6pPr>
                      <a:lvl7pPr marL="2743200" algn="l" defTabSz="914400" rtl="0" eaLnBrk="1" latinLnBrk="0" hangingPunct="1">
                        <a:defRPr sz="1800" kern="1200">
                          <a:solidFill>
                            <a:schemeClr val="dk1"/>
                          </a:solidFill>
                          <a:latin typeface="Verdana"/>
                        </a:defRPr>
                      </a:lvl7pPr>
                      <a:lvl8pPr marL="3200400" algn="l" defTabSz="914400" rtl="0" eaLnBrk="1" latinLnBrk="0" hangingPunct="1">
                        <a:defRPr sz="1800" kern="1200">
                          <a:solidFill>
                            <a:schemeClr val="dk1"/>
                          </a:solidFill>
                          <a:latin typeface="Verdana"/>
                        </a:defRPr>
                      </a:lvl8pPr>
                      <a:lvl9pPr marL="3657600" algn="l" defTabSz="914400" rtl="0" eaLnBrk="1" latinLnBrk="0" hangingPunct="1">
                        <a:defRPr sz="1800" kern="1200">
                          <a:solidFill>
                            <a:schemeClr val="dk1"/>
                          </a:solidFill>
                          <a:latin typeface="Verdana"/>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zh-CN" altLang="en-US" sz="1100" dirty="0">
                          <a:latin typeface="微软雅黑" panose="020B0503020204020204" pitchFamily="34" charset="-122"/>
                          <a:ea typeface="微软雅黑" panose="020B0503020204020204" pitchFamily="34" charset="-122"/>
                          <a:sym typeface="微软雅黑" panose="020B0503020204020204" pitchFamily="34" charset="-122"/>
                        </a:rPr>
                        <a:t>极少表现为位置性眩晕，可继发</a:t>
                      </a:r>
                      <a:r>
                        <a:rPr lang="en-US" altLang="zh-CN" sz="1100" dirty="0">
                          <a:latin typeface="微软雅黑" panose="020B0503020204020204" pitchFamily="34" charset="-122"/>
                          <a:ea typeface="微软雅黑" panose="020B0503020204020204" pitchFamily="34" charset="-122"/>
                          <a:sym typeface="微软雅黑" panose="020B0503020204020204" pitchFamily="34" charset="-122"/>
                        </a:rPr>
                        <a:t>BPPV</a:t>
                      </a:r>
                    </a:p>
                  </a:txBody>
                  <a:tcPr marL="45720" marR="45720" anchor="ctr">
                    <a:solidFill>
                      <a:srgbClr val="EFF8F3"/>
                    </a:solidFill>
                  </a:tcPr>
                </a:tc>
                <a:tc>
                  <a:txBody>
                    <a:bodyPr/>
                    <a:lstStyle>
                      <a:lvl1pPr marL="0" algn="l" defTabSz="914400" rtl="0" eaLnBrk="1" latinLnBrk="0" hangingPunct="1">
                        <a:defRPr sz="1800" kern="1200">
                          <a:solidFill>
                            <a:schemeClr val="dk1"/>
                          </a:solidFill>
                          <a:latin typeface="Verdana"/>
                        </a:defRPr>
                      </a:lvl1pPr>
                      <a:lvl2pPr marL="457200" algn="l" defTabSz="914400" rtl="0" eaLnBrk="1" latinLnBrk="0" hangingPunct="1">
                        <a:defRPr sz="1800" kern="1200">
                          <a:solidFill>
                            <a:schemeClr val="dk1"/>
                          </a:solidFill>
                          <a:latin typeface="Verdana"/>
                        </a:defRPr>
                      </a:lvl2pPr>
                      <a:lvl3pPr marL="914400" algn="l" defTabSz="914400" rtl="0" eaLnBrk="1" latinLnBrk="0" hangingPunct="1">
                        <a:defRPr sz="1800" kern="1200">
                          <a:solidFill>
                            <a:schemeClr val="dk1"/>
                          </a:solidFill>
                          <a:latin typeface="Verdana"/>
                        </a:defRPr>
                      </a:lvl3pPr>
                      <a:lvl4pPr marL="1371600" algn="l" defTabSz="914400" rtl="0" eaLnBrk="1" latinLnBrk="0" hangingPunct="1">
                        <a:defRPr sz="1800" kern="1200">
                          <a:solidFill>
                            <a:schemeClr val="dk1"/>
                          </a:solidFill>
                          <a:latin typeface="Verdana"/>
                        </a:defRPr>
                      </a:lvl4pPr>
                      <a:lvl5pPr marL="1828800" algn="l" defTabSz="914400" rtl="0" eaLnBrk="1" latinLnBrk="0" hangingPunct="1">
                        <a:defRPr sz="1800" kern="1200">
                          <a:solidFill>
                            <a:schemeClr val="dk1"/>
                          </a:solidFill>
                          <a:latin typeface="Verdana"/>
                        </a:defRPr>
                      </a:lvl5pPr>
                      <a:lvl6pPr marL="2286000" algn="l" defTabSz="914400" rtl="0" eaLnBrk="1" latinLnBrk="0" hangingPunct="1">
                        <a:defRPr sz="1800" kern="1200">
                          <a:solidFill>
                            <a:schemeClr val="dk1"/>
                          </a:solidFill>
                          <a:latin typeface="Verdana"/>
                        </a:defRPr>
                      </a:lvl6pPr>
                      <a:lvl7pPr marL="2743200" algn="l" defTabSz="914400" rtl="0" eaLnBrk="1" latinLnBrk="0" hangingPunct="1">
                        <a:defRPr sz="1800" kern="1200">
                          <a:solidFill>
                            <a:schemeClr val="dk1"/>
                          </a:solidFill>
                          <a:latin typeface="Verdana"/>
                        </a:defRPr>
                      </a:lvl7pPr>
                      <a:lvl8pPr marL="3200400" algn="l" defTabSz="914400" rtl="0" eaLnBrk="1" latinLnBrk="0" hangingPunct="1">
                        <a:defRPr sz="1800" kern="1200">
                          <a:solidFill>
                            <a:schemeClr val="dk1"/>
                          </a:solidFill>
                          <a:latin typeface="Verdana"/>
                        </a:defRPr>
                      </a:lvl8pPr>
                      <a:lvl9pPr marL="3657600" algn="l" defTabSz="914400" rtl="0" eaLnBrk="1" latinLnBrk="0" hangingPunct="1">
                        <a:defRPr sz="1800" kern="1200">
                          <a:solidFill>
                            <a:schemeClr val="dk1"/>
                          </a:solidFill>
                          <a:latin typeface="Verdana"/>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zh-CN" altLang="en-US" sz="1100" dirty="0">
                          <a:latin typeface="微软雅黑" panose="020B0503020204020204" pitchFamily="34" charset="-122"/>
                          <a:ea typeface="微软雅黑" panose="020B0503020204020204" pitchFamily="34" charset="-122"/>
                          <a:sym typeface="微软雅黑" panose="020B0503020204020204" pitchFamily="34" charset="-122"/>
                        </a:rPr>
                        <a:t>部分表现为位置性眩晕，可继发</a:t>
                      </a:r>
                      <a:r>
                        <a:rPr lang="en-US" altLang="zh-CN" sz="1100" dirty="0">
                          <a:latin typeface="微软雅黑" panose="020B0503020204020204" pitchFamily="34" charset="-122"/>
                          <a:ea typeface="微软雅黑" panose="020B0503020204020204" pitchFamily="34" charset="-122"/>
                          <a:sym typeface="微软雅黑" panose="020B0503020204020204" pitchFamily="34" charset="-122"/>
                        </a:rPr>
                        <a:t>BPPV</a:t>
                      </a:r>
                      <a:endParaRPr lang="zh-CN" altLang="en-US" sz="1100" dirty="0">
                        <a:latin typeface="微软雅黑" panose="020B0503020204020204" pitchFamily="34" charset="-122"/>
                        <a:ea typeface="微软雅黑" panose="020B0503020204020204" pitchFamily="34" charset="-122"/>
                        <a:sym typeface="微软雅黑" panose="020B0503020204020204" pitchFamily="34" charset="-122"/>
                      </a:endParaRPr>
                    </a:p>
                  </a:txBody>
                  <a:tcPr marL="45720" marR="45720" anchor="ctr">
                    <a:solidFill>
                      <a:srgbClr val="FBEDED"/>
                    </a:solidFill>
                  </a:tcPr>
                </a:tc>
                <a:extLst>
                  <a:ext uri="{0D108BD9-81ED-4DB2-BD59-A6C34878D82A}">
                    <a16:rowId xmlns:a16="http://schemas.microsoft.com/office/drawing/2014/main" val="10011"/>
                  </a:ext>
                </a:extLst>
              </a:tr>
              <a:tr h="237356">
                <a:tc>
                  <a:txBody>
                    <a:bodyPr/>
                    <a:lstStyle>
                      <a:lvl1pPr marL="0" algn="l" defTabSz="914400" rtl="0" eaLnBrk="1" latinLnBrk="0" hangingPunct="1">
                        <a:defRPr sz="1800" kern="1200">
                          <a:solidFill>
                            <a:schemeClr val="dk1"/>
                          </a:solidFill>
                          <a:latin typeface="Verdana"/>
                        </a:defRPr>
                      </a:lvl1pPr>
                      <a:lvl2pPr marL="457200" algn="l" defTabSz="914400" rtl="0" eaLnBrk="1" latinLnBrk="0" hangingPunct="1">
                        <a:defRPr sz="1800" kern="1200">
                          <a:solidFill>
                            <a:schemeClr val="dk1"/>
                          </a:solidFill>
                          <a:latin typeface="Verdana"/>
                        </a:defRPr>
                      </a:lvl2pPr>
                      <a:lvl3pPr marL="914400" algn="l" defTabSz="914400" rtl="0" eaLnBrk="1" latinLnBrk="0" hangingPunct="1">
                        <a:defRPr sz="1800" kern="1200">
                          <a:solidFill>
                            <a:schemeClr val="dk1"/>
                          </a:solidFill>
                          <a:latin typeface="Verdana"/>
                        </a:defRPr>
                      </a:lvl3pPr>
                      <a:lvl4pPr marL="1371600" algn="l" defTabSz="914400" rtl="0" eaLnBrk="1" latinLnBrk="0" hangingPunct="1">
                        <a:defRPr sz="1800" kern="1200">
                          <a:solidFill>
                            <a:schemeClr val="dk1"/>
                          </a:solidFill>
                          <a:latin typeface="Verdana"/>
                        </a:defRPr>
                      </a:lvl4pPr>
                      <a:lvl5pPr marL="1828800" algn="l" defTabSz="914400" rtl="0" eaLnBrk="1" latinLnBrk="0" hangingPunct="1">
                        <a:defRPr sz="1800" kern="1200">
                          <a:solidFill>
                            <a:schemeClr val="dk1"/>
                          </a:solidFill>
                          <a:latin typeface="Verdana"/>
                        </a:defRPr>
                      </a:lvl5pPr>
                      <a:lvl6pPr marL="2286000" algn="l" defTabSz="914400" rtl="0" eaLnBrk="1" latinLnBrk="0" hangingPunct="1">
                        <a:defRPr sz="1800" kern="1200">
                          <a:solidFill>
                            <a:schemeClr val="dk1"/>
                          </a:solidFill>
                          <a:latin typeface="Verdana"/>
                        </a:defRPr>
                      </a:lvl6pPr>
                      <a:lvl7pPr marL="2743200" algn="l" defTabSz="914400" rtl="0" eaLnBrk="1" latinLnBrk="0" hangingPunct="1">
                        <a:defRPr sz="1800" kern="1200">
                          <a:solidFill>
                            <a:schemeClr val="dk1"/>
                          </a:solidFill>
                          <a:latin typeface="Verdana"/>
                        </a:defRPr>
                      </a:lvl7pPr>
                      <a:lvl8pPr marL="3200400" algn="l" defTabSz="914400" rtl="0" eaLnBrk="1" latinLnBrk="0" hangingPunct="1">
                        <a:defRPr sz="1800" kern="1200">
                          <a:solidFill>
                            <a:schemeClr val="dk1"/>
                          </a:solidFill>
                          <a:latin typeface="Verdana"/>
                        </a:defRPr>
                      </a:lvl8pPr>
                      <a:lvl9pPr marL="3657600" algn="l" defTabSz="914400" rtl="0" eaLnBrk="1" latinLnBrk="0" hangingPunct="1">
                        <a:defRPr sz="1800" kern="1200">
                          <a:solidFill>
                            <a:schemeClr val="dk1"/>
                          </a:solidFill>
                          <a:latin typeface="Verdana"/>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zh-CN" altLang="en-US" sz="1100" dirty="0">
                          <a:latin typeface="微软雅黑" panose="020B0503020204020204" pitchFamily="34" charset="-122"/>
                          <a:ea typeface="微软雅黑" panose="020B0503020204020204" pitchFamily="34" charset="-122"/>
                          <a:sym typeface="微软雅黑" panose="020B0503020204020204" pitchFamily="34" charset="-122"/>
                        </a:rPr>
                        <a:t>畏声</a:t>
                      </a:r>
                      <a:r>
                        <a:rPr lang="en-US" altLang="zh-CN" sz="11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100" dirty="0">
                          <a:latin typeface="微软雅黑" panose="020B0503020204020204" pitchFamily="34" charset="-122"/>
                          <a:ea typeface="微软雅黑" panose="020B0503020204020204" pitchFamily="34" charset="-122"/>
                          <a:sym typeface="微软雅黑" panose="020B0503020204020204" pitchFamily="34" charset="-122"/>
                        </a:rPr>
                        <a:t>畏光</a:t>
                      </a:r>
                      <a:endParaRPr lang="en-US" altLang="zh-CN" sz="1100" dirty="0">
                        <a:latin typeface="微软雅黑" panose="020B0503020204020204" pitchFamily="34" charset="-122"/>
                        <a:ea typeface="微软雅黑" panose="020B0503020204020204" pitchFamily="34" charset="-122"/>
                        <a:sym typeface="微软雅黑" panose="020B0503020204020204" pitchFamily="34" charset="-122"/>
                      </a:endParaRPr>
                    </a:p>
                  </a:txBody>
                  <a:tcPr marL="45720" marR="45720" anchor="ctr">
                    <a:solidFill>
                      <a:schemeClr val="bg1"/>
                    </a:solidFill>
                  </a:tcPr>
                </a:tc>
                <a:tc>
                  <a:txBody>
                    <a:bodyPr/>
                    <a:lstStyle>
                      <a:lvl1pPr marL="0" algn="l" defTabSz="914400" rtl="0" eaLnBrk="1" latinLnBrk="0" hangingPunct="1">
                        <a:defRPr sz="1800" kern="1200">
                          <a:solidFill>
                            <a:schemeClr val="dk1"/>
                          </a:solidFill>
                          <a:latin typeface="Verdana"/>
                        </a:defRPr>
                      </a:lvl1pPr>
                      <a:lvl2pPr marL="457200" algn="l" defTabSz="914400" rtl="0" eaLnBrk="1" latinLnBrk="0" hangingPunct="1">
                        <a:defRPr sz="1800" kern="1200">
                          <a:solidFill>
                            <a:schemeClr val="dk1"/>
                          </a:solidFill>
                          <a:latin typeface="Verdana"/>
                        </a:defRPr>
                      </a:lvl2pPr>
                      <a:lvl3pPr marL="914400" algn="l" defTabSz="914400" rtl="0" eaLnBrk="1" latinLnBrk="0" hangingPunct="1">
                        <a:defRPr sz="1800" kern="1200">
                          <a:solidFill>
                            <a:schemeClr val="dk1"/>
                          </a:solidFill>
                          <a:latin typeface="Verdana"/>
                        </a:defRPr>
                      </a:lvl3pPr>
                      <a:lvl4pPr marL="1371600" algn="l" defTabSz="914400" rtl="0" eaLnBrk="1" latinLnBrk="0" hangingPunct="1">
                        <a:defRPr sz="1800" kern="1200">
                          <a:solidFill>
                            <a:schemeClr val="dk1"/>
                          </a:solidFill>
                          <a:latin typeface="Verdana"/>
                        </a:defRPr>
                      </a:lvl4pPr>
                      <a:lvl5pPr marL="1828800" algn="l" defTabSz="914400" rtl="0" eaLnBrk="1" latinLnBrk="0" hangingPunct="1">
                        <a:defRPr sz="1800" kern="1200">
                          <a:solidFill>
                            <a:schemeClr val="dk1"/>
                          </a:solidFill>
                          <a:latin typeface="Verdana"/>
                        </a:defRPr>
                      </a:lvl5pPr>
                      <a:lvl6pPr marL="2286000" algn="l" defTabSz="914400" rtl="0" eaLnBrk="1" latinLnBrk="0" hangingPunct="1">
                        <a:defRPr sz="1800" kern="1200">
                          <a:solidFill>
                            <a:schemeClr val="dk1"/>
                          </a:solidFill>
                          <a:latin typeface="Verdana"/>
                        </a:defRPr>
                      </a:lvl6pPr>
                      <a:lvl7pPr marL="2743200" algn="l" defTabSz="914400" rtl="0" eaLnBrk="1" latinLnBrk="0" hangingPunct="1">
                        <a:defRPr sz="1800" kern="1200">
                          <a:solidFill>
                            <a:schemeClr val="dk1"/>
                          </a:solidFill>
                          <a:latin typeface="Verdana"/>
                        </a:defRPr>
                      </a:lvl7pPr>
                      <a:lvl8pPr marL="3200400" algn="l" defTabSz="914400" rtl="0" eaLnBrk="1" latinLnBrk="0" hangingPunct="1">
                        <a:defRPr sz="1800" kern="1200">
                          <a:solidFill>
                            <a:schemeClr val="dk1"/>
                          </a:solidFill>
                          <a:latin typeface="Verdana"/>
                        </a:defRPr>
                      </a:lvl8pPr>
                      <a:lvl9pPr marL="3657600" algn="l" defTabSz="914400" rtl="0" eaLnBrk="1" latinLnBrk="0" hangingPunct="1">
                        <a:defRPr sz="1800" kern="1200">
                          <a:solidFill>
                            <a:schemeClr val="dk1"/>
                          </a:solidFill>
                          <a:latin typeface="Verdana"/>
                        </a:defRPr>
                      </a:lvl9pPr>
                    </a:lstStyle>
                    <a:p>
                      <a:pPr marL="0" indent="0">
                        <a:buFont typeface="Arial" panose="020B0604020202020204" pitchFamily="34" charset="0"/>
                        <a:buNone/>
                      </a:pPr>
                      <a:r>
                        <a:rPr lang="zh-CN" altLang="en-US" sz="1100" dirty="0">
                          <a:latin typeface="微软雅黑" panose="020B0503020204020204" pitchFamily="34" charset="-122"/>
                          <a:ea typeface="微软雅黑" panose="020B0503020204020204" pitchFamily="34" charset="-122"/>
                          <a:sym typeface="微软雅黑" panose="020B0503020204020204" pitchFamily="34" charset="-122"/>
                        </a:rPr>
                        <a:t>少见</a:t>
                      </a:r>
                      <a:endParaRPr lang="en-US" altLang="zh-CN" sz="1100" dirty="0">
                        <a:latin typeface="微软雅黑" panose="020B0503020204020204" pitchFamily="34" charset="-122"/>
                        <a:ea typeface="微软雅黑" panose="020B0503020204020204" pitchFamily="34" charset="-122"/>
                        <a:sym typeface="微软雅黑" panose="020B0503020204020204" pitchFamily="34" charset="-122"/>
                      </a:endParaRPr>
                    </a:p>
                  </a:txBody>
                  <a:tcPr marL="45720" marR="45720" anchor="ctr">
                    <a:solidFill>
                      <a:schemeClr val="bg1"/>
                    </a:solidFill>
                  </a:tcPr>
                </a:tc>
                <a:tc>
                  <a:txBody>
                    <a:bodyPr/>
                    <a:lstStyle>
                      <a:lvl1pPr marL="0" algn="l" defTabSz="914400" rtl="0" eaLnBrk="1" latinLnBrk="0" hangingPunct="1">
                        <a:defRPr sz="1800" kern="1200">
                          <a:solidFill>
                            <a:schemeClr val="dk1"/>
                          </a:solidFill>
                          <a:latin typeface="Verdana"/>
                        </a:defRPr>
                      </a:lvl1pPr>
                      <a:lvl2pPr marL="457200" algn="l" defTabSz="914400" rtl="0" eaLnBrk="1" latinLnBrk="0" hangingPunct="1">
                        <a:defRPr sz="1800" kern="1200">
                          <a:solidFill>
                            <a:schemeClr val="dk1"/>
                          </a:solidFill>
                          <a:latin typeface="Verdana"/>
                        </a:defRPr>
                      </a:lvl2pPr>
                      <a:lvl3pPr marL="914400" algn="l" defTabSz="914400" rtl="0" eaLnBrk="1" latinLnBrk="0" hangingPunct="1">
                        <a:defRPr sz="1800" kern="1200">
                          <a:solidFill>
                            <a:schemeClr val="dk1"/>
                          </a:solidFill>
                          <a:latin typeface="Verdana"/>
                        </a:defRPr>
                      </a:lvl3pPr>
                      <a:lvl4pPr marL="1371600" algn="l" defTabSz="914400" rtl="0" eaLnBrk="1" latinLnBrk="0" hangingPunct="1">
                        <a:defRPr sz="1800" kern="1200">
                          <a:solidFill>
                            <a:schemeClr val="dk1"/>
                          </a:solidFill>
                          <a:latin typeface="Verdana"/>
                        </a:defRPr>
                      </a:lvl4pPr>
                      <a:lvl5pPr marL="1828800" algn="l" defTabSz="914400" rtl="0" eaLnBrk="1" latinLnBrk="0" hangingPunct="1">
                        <a:defRPr sz="1800" kern="1200">
                          <a:solidFill>
                            <a:schemeClr val="dk1"/>
                          </a:solidFill>
                          <a:latin typeface="Verdana"/>
                        </a:defRPr>
                      </a:lvl5pPr>
                      <a:lvl6pPr marL="2286000" algn="l" defTabSz="914400" rtl="0" eaLnBrk="1" latinLnBrk="0" hangingPunct="1">
                        <a:defRPr sz="1800" kern="1200">
                          <a:solidFill>
                            <a:schemeClr val="dk1"/>
                          </a:solidFill>
                          <a:latin typeface="Verdana"/>
                        </a:defRPr>
                      </a:lvl6pPr>
                      <a:lvl7pPr marL="2743200" algn="l" defTabSz="914400" rtl="0" eaLnBrk="1" latinLnBrk="0" hangingPunct="1">
                        <a:defRPr sz="1800" kern="1200">
                          <a:solidFill>
                            <a:schemeClr val="dk1"/>
                          </a:solidFill>
                          <a:latin typeface="Verdana"/>
                        </a:defRPr>
                      </a:lvl7pPr>
                      <a:lvl8pPr marL="3200400" algn="l" defTabSz="914400" rtl="0" eaLnBrk="1" latinLnBrk="0" hangingPunct="1">
                        <a:defRPr sz="1800" kern="1200">
                          <a:solidFill>
                            <a:schemeClr val="dk1"/>
                          </a:solidFill>
                          <a:latin typeface="Verdana"/>
                        </a:defRPr>
                      </a:lvl8pPr>
                      <a:lvl9pPr marL="3657600" algn="l" defTabSz="914400" rtl="0" eaLnBrk="1" latinLnBrk="0" hangingPunct="1">
                        <a:defRPr sz="1800" kern="1200">
                          <a:solidFill>
                            <a:schemeClr val="dk1"/>
                          </a:solidFill>
                          <a:latin typeface="Verdana"/>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zh-CN" altLang="en-US" sz="1100" dirty="0">
                          <a:latin typeface="微软雅黑" panose="020B0503020204020204" pitchFamily="34" charset="-122"/>
                          <a:ea typeface="微软雅黑" panose="020B0503020204020204" pitchFamily="34" charset="-122"/>
                          <a:sym typeface="微软雅黑" panose="020B0503020204020204" pitchFamily="34" charset="-122"/>
                        </a:rPr>
                        <a:t>常有</a:t>
                      </a:r>
                      <a:endParaRPr lang="en-US" altLang="zh-CN" sz="1100" dirty="0">
                        <a:latin typeface="微软雅黑" panose="020B0503020204020204" pitchFamily="34" charset="-122"/>
                        <a:ea typeface="微软雅黑" panose="020B0503020204020204" pitchFamily="34" charset="-122"/>
                        <a:sym typeface="微软雅黑" panose="020B0503020204020204" pitchFamily="34" charset="-122"/>
                      </a:endParaRPr>
                    </a:p>
                  </a:txBody>
                  <a:tcPr marL="45720" marR="45720" anchor="ctr">
                    <a:solidFill>
                      <a:srgbClr val="FFFFFF"/>
                    </a:solidFill>
                  </a:tcPr>
                </a:tc>
                <a:extLst>
                  <a:ext uri="{0D108BD9-81ED-4DB2-BD59-A6C34878D82A}">
                    <a16:rowId xmlns:a16="http://schemas.microsoft.com/office/drawing/2014/main" val="10012"/>
                  </a:ext>
                </a:extLst>
              </a:tr>
              <a:tr h="238630">
                <a:tc>
                  <a:txBody>
                    <a:bodyPr/>
                    <a:lstStyle>
                      <a:lvl1pPr marL="0" algn="l" defTabSz="914400" rtl="0" eaLnBrk="1" latinLnBrk="0" hangingPunct="1">
                        <a:defRPr sz="1800" kern="1200">
                          <a:solidFill>
                            <a:schemeClr val="dk1"/>
                          </a:solidFill>
                          <a:latin typeface="Verdana"/>
                        </a:defRPr>
                      </a:lvl1pPr>
                      <a:lvl2pPr marL="457200" algn="l" defTabSz="914400" rtl="0" eaLnBrk="1" latinLnBrk="0" hangingPunct="1">
                        <a:defRPr sz="1800" kern="1200">
                          <a:solidFill>
                            <a:schemeClr val="dk1"/>
                          </a:solidFill>
                          <a:latin typeface="Verdana"/>
                        </a:defRPr>
                      </a:lvl2pPr>
                      <a:lvl3pPr marL="914400" algn="l" defTabSz="914400" rtl="0" eaLnBrk="1" latinLnBrk="0" hangingPunct="1">
                        <a:defRPr sz="1800" kern="1200">
                          <a:solidFill>
                            <a:schemeClr val="dk1"/>
                          </a:solidFill>
                          <a:latin typeface="Verdana"/>
                        </a:defRPr>
                      </a:lvl3pPr>
                      <a:lvl4pPr marL="1371600" algn="l" defTabSz="914400" rtl="0" eaLnBrk="1" latinLnBrk="0" hangingPunct="1">
                        <a:defRPr sz="1800" kern="1200">
                          <a:solidFill>
                            <a:schemeClr val="dk1"/>
                          </a:solidFill>
                          <a:latin typeface="Verdana"/>
                        </a:defRPr>
                      </a:lvl4pPr>
                      <a:lvl5pPr marL="1828800" algn="l" defTabSz="914400" rtl="0" eaLnBrk="1" latinLnBrk="0" hangingPunct="1">
                        <a:defRPr sz="1800" kern="1200">
                          <a:solidFill>
                            <a:schemeClr val="dk1"/>
                          </a:solidFill>
                          <a:latin typeface="Verdana"/>
                        </a:defRPr>
                      </a:lvl5pPr>
                      <a:lvl6pPr marL="2286000" algn="l" defTabSz="914400" rtl="0" eaLnBrk="1" latinLnBrk="0" hangingPunct="1">
                        <a:defRPr sz="1800" kern="1200">
                          <a:solidFill>
                            <a:schemeClr val="dk1"/>
                          </a:solidFill>
                          <a:latin typeface="Verdana"/>
                        </a:defRPr>
                      </a:lvl6pPr>
                      <a:lvl7pPr marL="2743200" algn="l" defTabSz="914400" rtl="0" eaLnBrk="1" latinLnBrk="0" hangingPunct="1">
                        <a:defRPr sz="1800" kern="1200">
                          <a:solidFill>
                            <a:schemeClr val="dk1"/>
                          </a:solidFill>
                          <a:latin typeface="Verdana"/>
                        </a:defRPr>
                      </a:lvl7pPr>
                      <a:lvl8pPr marL="3200400" algn="l" defTabSz="914400" rtl="0" eaLnBrk="1" latinLnBrk="0" hangingPunct="1">
                        <a:defRPr sz="1800" kern="1200">
                          <a:solidFill>
                            <a:schemeClr val="dk1"/>
                          </a:solidFill>
                          <a:latin typeface="Verdana"/>
                        </a:defRPr>
                      </a:lvl8pPr>
                      <a:lvl9pPr marL="3657600" algn="l" defTabSz="914400" rtl="0" eaLnBrk="1" latinLnBrk="0" hangingPunct="1">
                        <a:defRPr sz="1800" kern="1200">
                          <a:solidFill>
                            <a:schemeClr val="dk1"/>
                          </a:solidFill>
                          <a:latin typeface="Verdana"/>
                        </a:defRPr>
                      </a:lvl9pPr>
                    </a:lstStyle>
                    <a:p>
                      <a:pPr marL="0" indent="0">
                        <a:buFont typeface="Arial" panose="020B0604020202020204" pitchFamily="34" charset="0"/>
                        <a:buNone/>
                      </a:pPr>
                      <a:r>
                        <a:rPr lang="zh-CN" altLang="en-US" sz="1100" dirty="0">
                          <a:latin typeface="微软雅黑" panose="020B0503020204020204" pitchFamily="34" charset="-122"/>
                          <a:ea typeface="微软雅黑" panose="020B0503020204020204" pitchFamily="34" charset="-122"/>
                          <a:sym typeface="微软雅黑" panose="020B0503020204020204" pitchFamily="34" charset="-122"/>
                        </a:rPr>
                        <a:t>内淋巴积水</a:t>
                      </a:r>
                    </a:p>
                  </a:txBody>
                  <a:tcPr marL="45720" marR="45720" anchor="ctr">
                    <a:solidFill>
                      <a:srgbClr val="EFF8F3"/>
                    </a:solidFill>
                  </a:tcPr>
                </a:tc>
                <a:tc>
                  <a:txBody>
                    <a:bodyPr/>
                    <a:lstStyle>
                      <a:lvl1pPr marL="0" algn="l" defTabSz="914400" rtl="0" eaLnBrk="1" latinLnBrk="0" hangingPunct="1">
                        <a:defRPr sz="1800" kern="1200">
                          <a:solidFill>
                            <a:schemeClr val="dk1"/>
                          </a:solidFill>
                          <a:latin typeface="Verdana"/>
                        </a:defRPr>
                      </a:lvl1pPr>
                      <a:lvl2pPr marL="457200" algn="l" defTabSz="914400" rtl="0" eaLnBrk="1" latinLnBrk="0" hangingPunct="1">
                        <a:defRPr sz="1800" kern="1200">
                          <a:solidFill>
                            <a:schemeClr val="dk1"/>
                          </a:solidFill>
                          <a:latin typeface="Verdana"/>
                        </a:defRPr>
                      </a:lvl2pPr>
                      <a:lvl3pPr marL="914400" algn="l" defTabSz="914400" rtl="0" eaLnBrk="1" latinLnBrk="0" hangingPunct="1">
                        <a:defRPr sz="1800" kern="1200">
                          <a:solidFill>
                            <a:schemeClr val="dk1"/>
                          </a:solidFill>
                          <a:latin typeface="Verdana"/>
                        </a:defRPr>
                      </a:lvl3pPr>
                      <a:lvl4pPr marL="1371600" algn="l" defTabSz="914400" rtl="0" eaLnBrk="1" latinLnBrk="0" hangingPunct="1">
                        <a:defRPr sz="1800" kern="1200">
                          <a:solidFill>
                            <a:schemeClr val="dk1"/>
                          </a:solidFill>
                          <a:latin typeface="Verdana"/>
                        </a:defRPr>
                      </a:lvl4pPr>
                      <a:lvl5pPr marL="1828800" algn="l" defTabSz="914400" rtl="0" eaLnBrk="1" latinLnBrk="0" hangingPunct="1">
                        <a:defRPr sz="1800" kern="1200">
                          <a:solidFill>
                            <a:schemeClr val="dk1"/>
                          </a:solidFill>
                          <a:latin typeface="Verdana"/>
                        </a:defRPr>
                      </a:lvl5pPr>
                      <a:lvl6pPr marL="2286000" algn="l" defTabSz="914400" rtl="0" eaLnBrk="1" latinLnBrk="0" hangingPunct="1">
                        <a:defRPr sz="1800" kern="1200">
                          <a:solidFill>
                            <a:schemeClr val="dk1"/>
                          </a:solidFill>
                          <a:latin typeface="Verdana"/>
                        </a:defRPr>
                      </a:lvl6pPr>
                      <a:lvl7pPr marL="2743200" algn="l" defTabSz="914400" rtl="0" eaLnBrk="1" latinLnBrk="0" hangingPunct="1">
                        <a:defRPr sz="1800" kern="1200">
                          <a:solidFill>
                            <a:schemeClr val="dk1"/>
                          </a:solidFill>
                          <a:latin typeface="Verdana"/>
                        </a:defRPr>
                      </a:lvl7pPr>
                      <a:lvl8pPr marL="3200400" algn="l" defTabSz="914400" rtl="0" eaLnBrk="1" latinLnBrk="0" hangingPunct="1">
                        <a:defRPr sz="1800" kern="1200">
                          <a:solidFill>
                            <a:schemeClr val="dk1"/>
                          </a:solidFill>
                          <a:latin typeface="Verdana"/>
                        </a:defRPr>
                      </a:lvl8pPr>
                      <a:lvl9pPr marL="3657600" algn="l" defTabSz="914400" rtl="0" eaLnBrk="1" latinLnBrk="0" hangingPunct="1">
                        <a:defRPr sz="1800" kern="1200">
                          <a:solidFill>
                            <a:schemeClr val="dk1"/>
                          </a:solidFill>
                          <a:latin typeface="Verdana"/>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zh-CN" altLang="en-US" sz="1100" dirty="0">
                          <a:latin typeface="微软雅黑" panose="020B0503020204020204" pitchFamily="34" charset="-122"/>
                          <a:ea typeface="微软雅黑" panose="020B0503020204020204" pitchFamily="34" charset="-122"/>
                          <a:sym typeface="微软雅黑" panose="020B0503020204020204" pitchFamily="34" charset="-122"/>
                        </a:rPr>
                        <a:t>存在，可为双侧积水</a:t>
                      </a:r>
                      <a:endParaRPr lang="en-US" altLang="zh-CN" sz="1100" dirty="0">
                        <a:latin typeface="微软雅黑" panose="020B0503020204020204" pitchFamily="34" charset="-122"/>
                        <a:ea typeface="微软雅黑" panose="020B0503020204020204" pitchFamily="34" charset="-122"/>
                        <a:sym typeface="微软雅黑" panose="020B0503020204020204" pitchFamily="34" charset="-122"/>
                      </a:endParaRPr>
                    </a:p>
                  </a:txBody>
                  <a:tcPr marL="45720" marR="45720" anchor="ctr">
                    <a:solidFill>
                      <a:srgbClr val="EFF8F3"/>
                    </a:solidFill>
                  </a:tcPr>
                </a:tc>
                <a:tc>
                  <a:txBody>
                    <a:bodyPr/>
                    <a:lstStyle>
                      <a:lvl1pPr marL="0" algn="l" defTabSz="914400" rtl="0" eaLnBrk="1" latinLnBrk="0" hangingPunct="1">
                        <a:defRPr sz="1800" kern="1200">
                          <a:solidFill>
                            <a:schemeClr val="dk1"/>
                          </a:solidFill>
                          <a:latin typeface="Verdana"/>
                        </a:defRPr>
                      </a:lvl1pPr>
                      <a:lvl2pPr marL="457200" algn="l" defTabSz="914400" rtl="0" eaLnBrk="1" latinLnBrk="0" hangingPunct="1">
                        <a:defRPr sz="1800" kern="1200">
                          <a:solidFill>
                            <a:schemeClr val="dk1"/>
                          </a:solidFill>
                          <a:latin typeface="Verdana"/>
                        </a:defRPr>
                      </a:lvl2pPr>
                      <a:lvl3pPr marL="914400" algn="l" defTabSz="914400" rtl="0" eaLnBrk="1" latinLnBrk="0" hangingPunct="1">
                        <a:defRPr sz="1800" kern="1200">
                          <a:solidFill>
                            <a:schemeClr val="dk1"/>
                          </a:solidFill>
                          <a:latin typeface="Verdana"/>
                        </a:defRPr>
                      </a:lvl3pPr>
                      <a:lvl4pPr marL="1371600" algn="l" defTabSz="914400" rtl="0" eaLnBrk="1" latinLnBrk="0" hangingPunct="1">
                        <a:defRPr sz="1800" kern="1200">
                          <a:solidFill>
                            <a:schemeClr val="dk1"/>
                          </a:solidFill>
                          <a:latin typeface="Verdana"/>
                        </a:defRPr>
                      </a:lvl4pPr>
                      <a:lvl5pPr marL="1828800" algn="l" defTabSz="914400" rtl="0" eaLnBrk="1" latinLnBrk="0" hangingPunct="1">
                        <a:defRPr sz="1800" kern="1200">
                          <a:solidFill>
                            <a:schemeClr val="dk1"/>
                          </a:solidFill>
                          <a:latin typeface="Verdana"/>
                        </a:defRPr>
                      </a:lvl5pPr>
                      <a:lvl6pPr marL="2286000" algn="l" defTabSz="914400" rtl="0" eaLnBrk="1" latinLnBrk="0" hangingPunct="1">
                        <a:defRPr sz="1800" kern="1200">
                          <a:solidFill>
                            <a:schemeClr val="dk1"/>
                          </a:solidFill>
                          <a:latin typeface="Verdana"/>
                        </a:defRPr>
                      </a:lvl6pPr>
                      <a:lvl7pPr marL="2743200" algn="l" defTabSz="914400" rtl="0" eaLnBrk="1" latinLnBrk="0" hangingPunct="1">
                        <a:defRPr sz="1800" kern="1200">
                          <a:solidFill>
                            <a:schemeClr val="dk1"/>
                          </a:solidFill>
                          <a:latin typeface="Verdana"/>
                        </a:defRPr>
                      </a:lvl7pPr>
                      <a:lvl8pPr marL="3200400" algn="l" defTabSz="914400" rtl="0" eaLnBrk="1" latinLnBrk="0" hangingPunct="1">
                        <a:defRPr sz="1800" kern="1200">
                          <a:solidFill>
                            <a:schemeClr val="dk1"/>
                          </a:solidFill>
                          <a:latin typeface="Verdana"/>
                        </a:defRPr>
                      </a:lvl8pPr>
                      <a:lvl9pPr marL="3657600" algn="l" defTabSz="914400" rtl="0" eaLnBrk="1" latinLnBrk="0" hangingPunct="1">
                        <a:defRPr sz="1800" kern="1200">
                          <a:solidFill>
                            <a:schemeClr val="dk1"/>
                          </a:solidFill>
                          <a:latin typeface="Verdana"/>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zh-CN" altLang="en-US" sz="1100" dirty="0">
                          <a:latin typeface="微软雅黑" panose="020B0503020204020204" pitchFamily="34" charset="-122"/>
                          <a:ea typeface="微软雅黑" panose="020B0503020204020204" pitchFamily="34" charset="-122"/>
                          <a:sym typeface="微软雅黑" panose="020B0503020204020204" pitchFamily="34" charset="-122"/>
                        </a:rPr>
                        <a:t>部分存在内淋巴积水，程度轻，可逆</a:t>
                      </a:r>
                    </a:p>
                  </a:txBody>
                  <a:tcPr marL="45720" marR="45720" anchor="ctr">
                    <a:solidFill>
                      <a:srgbClr val="FBEDED"/>
                    </a:solidFill>
                  </a:tcPr>
                </a:tc>
                <a:extLst>
                  <a:ext uri="{0D108BD9-81ED-4DB2-BD59-A6C34878D82A}">
                    <a16:rowId xmlns:a16="http://schemas.microsoft.com/office/drawing/2014/main" val="10013"/>
                  </a:ext>
                </a:extLst>
              </a:tr>
            </a:tbl>
          </a:graphicData>
        </a:graphic>
      </p:graphicFrame>
      <p:sp>
        <p:nvSpPr>
          <p:cNvPr id="33" name="文本占位符 2">
            <a:extLst>
              <a:ext uri="{FF2B5EF4-FFF2-40B4-BE49-F238E27FC236}">
                <a16:creationId xmlns:a16="http://schemas.microsoft.com/office/drawing/2014/main" id="{AA062290-4942-D6D2-26E1-4C17613CC332}"/>
              </a:ext>
            </a:extLst>
          </p:cNvPr>
          <p:cNvSpPr txBox="1">
            <a:spLocks/>
          </p:cNvSpPr>
          <p:nvPr/>
        </p:nvSpPr>
        <p:spPr>
          <a:xfrm>
            <a:off x="993720" y="1052736"/>
            <a:ext cx="4311032" cy="4815841"/>
          </a:xfrm>
          <a:prstGeom prst="rect">
            <a:avLst/>
          </a:prstGeom>
        </p:spPr>
        <p:txBody>
          <a:bodyPr vert="horz" lIns="91440" tIns="45720" rIns="91440" bIns="45720" rtlCol="0" anchor="ctr">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600"/>
              </a:spcAft>
              <a:buNone/>
            </a:pPr>
            <a:r>
              <a:rPr lang="zh-CN" altLang="en-US" b="1" dirty="0">
                <a:sym typeface="微软雅黑" panose="020B0503020204020204" pitchFamily="34" charset="-122"/>
              </a:rPr>
              <a:t>主要依赖</a:t>
            </a:r>
            <a:r>
              <a:rPr lang="zh-CN" altLang="en-US" b="1" dirty="0">
                <a:solidFill>
                  <a:schemeClr val="accent1"/>
                </a:solidFill>
                <a:sym typeface="微软雅黑" panose="020B0503020204020204" pitchFamily="34" charset="-122"/>
              </a:rPr>
              <a:t>临床症状和必要的听力学检查</a:t>
            </a:r>
            <a:r>
              <a:rPr lang="zh-CN" altLang="en-US" b="1" dirty="0">
                <a:sym typeface="微软雅黑" panose="020B0503020204020204" pitchFamily="34" charset="-122"/>
              </a:rPr>
              <a:t>，进行排除性诊断</a:t>
            </a:r>
            <a:r>
              <a:rPr lang="en-US" altLang="zh-CN" b="1" baseline="30000" dirty="0">
                <a:sym typeface="微软雅黑" panose="020B0503020204020204" pitchFamily="34" charset="-122"/>
              </a:rPr>
              <a:t>1</a:t>
            </a:r>
            <a:r>
              <a:rPr lang="zh-CN" altLang="en-US" b="1" dirty="0">
                <a:sym typeface="微软雅黑" panose="020B0503020204020204" pitchFamily="34" charset="-122"/>
              </a:rPr>
              <a:t>：</a:t>
            </a:r>
            <a:endParaRPr lang="en-US" altLang="zh-CN" b="1" dirty="0">
              <a:sym typeface="微软雅黑" panose="020B0503020204020204" pitchFamily="34" charset="-122"/>
            </a:endParaRPr>
          </a:p>
          <a:p>
            <a:pPr>
              <a:spcAft>
                <a:spcPts val="600"/>
              </a:spcAft>
            </a:pPr>
            <a:r>
              <a:rPr lang="en-US" altLang="zh-CN" sz="1400" dirty="0">
                <a:sym typeface="微软雅黑" panose="020B0503020204020204" pitchFamily="34" charset="-122"/>
              </a:rPr>
              <a:t>VM</a:t>
            </a:r>
            <a:r>
              <a:rPr lang="zh-CN" altLang="en-US" sz="1400" dirty="0">
                <a:sym typeface="微软雅黑" panose="020B0503020204020204" pitchFamily="34" charset="-122"/>
              </a:rPr>
              <a:t>患者发病年龄通常较</a:t>
            </a:r>
            <a:r>
              <a:rPr lang="en-US" altLang="zh-CN" sz="1400" dirty="0">
                <a:sym typeface="微软雅黑" panose="020B0503020204020204" pitchFamily="34" charset="-122"/>
              </a:rPr>
              <a:t>MD</a:t>
            </a:r>
            <a:r>
              <a:rPr lang="zh-CN" altLang="en-US" sz="1400" dirty="0">
                <a:sym typeface="微软雅黑" panose="020B0503020204020204" pitchFamily="34" charset="-122"/>
              </a:rPr>
              <a:t>小；眩晕发作时间早，持续时间跨度较大，短至数分钟，长可达</a:t>
            </a:r>
            <a:r>
              <a:rPr lang="en-US" altLang="zh-CN" sz="1400" dirty="0">
                <a:sym typeface="微软雅黑" panose="020B0503020204020204" pitchFamily="34" charset="-122"/>
              </a:rPr>
              <a:t>2~3</a:t>
            </a:r>
            <a:r>
              <a:rPr lang="zh-CN" altLang="en-US" sz="1400" dirty="0">
                <a:sym typeface="微软雅黑" panose="020B0503020204020204" pitchFamily="34" charset="-122"/>
              </a:rPr>
              <a:t>天；而</a:t>
            </a:r>
            <a:r>
              <a:rPr lang="en-US" altLang="zh-CN" sz="1400" dirty="0">
                <a:sym typeface="微软雅黑" panose="020B0503020204020204" pitchFamily="34" charset="-122"/>
              </a:rPr>
              <a:t>MD</a:t>
            </a:r>
            <a:r>
              <a:rPr lang="zh-CN" altLang="en-US" sz="1400" dirty="0">
                <a:sym typeface="微软雅黑" panose="020B0503020204020204" pitchFamily="34" charset="-122"/>
              </a:rPr>
              <a:t>患者眩晕发作一般持续数分钟至数小时</a:t>
            </a:r>
            <a:r>
              <a:rPr lang="en-US" altLang="zh-CN" sz="1400" baseline="30000" dirty="0">
                <a:sym typeface="微软雅黑" panose="020B0503020204020204" pitchFamily="34" charset="-122"/>
              </a:rPr>
              <a:t>2</a:t>
            </a:r>
          </a:p>
          <a:p>
            <a:pPr>
              <a:spcAft>
                <a:spcPts val="600"/>
              </a:spcAft>
            </a:pPr>
            <a:r>
              <a:rPr lang="en-US" altLang="zh-CN" sz="1400" dirty="0">
                <a:sym typeface="微软雅黑" panose="020B0503020204020204" pitchFamily="34" charset="-122"/>
              </a:rPr>
              <a:t>VM</a:t>
            </a:r>
            <a:r>
              <a:rPr lang="zh-CN" altLang="en-US" sz="1400" dirty="0">
                <a:sym typeface="微软雅黑" panose="020B0503020204020204" pitchFamily="34" charset="-122"/>
              </a:rPr>
              <a:t>发作较</a:t>
            </a:r>
            <a:r>
              <a:rPr lang="en-US" altLang="zh-CN" sz="1400" dirty="0">
                <a:sym typeface="微软雅黑" panose="020B0503020204020204" pitchFamily="34" charset="-122"/>
              </a:rPr>
              <a:t>MD</a:t>
            </a:r>
            <a:r>
              <a:rPr lang="zh-CN" altLang="en-US" sz="1400" dirty="0">
                <a:sym typeface="微软雅黑" panose="020B0503020204020204" pitchFamily="34" charset="-122"/>
              </a:rPr>
              <a:t>频繁，发作时以伴有畏光、畏声或视觉先兆的头痛为主要症状，耳部症状</a:t>
            </a:r>
            <a:r>
              <a:rPr lang="en-US" altLang="zh-CN" sz="1400" dirty="0">
                <a:sym typeface="微软雅黑" panose="020B0503020204020204" pitchFamily="34" charset="-122"/>
              </a:rPr>
              <a:t>(</a:t>
            </a:r>
            <a:r>
              <a:rPr lang="zh-CN" altLang="en-US" sz="1400" dirty="0">
                <a:sym typeface="微软雅黑" panose="020B0503020204020204" pitchFamily="34" charset="-122"/>
              </a:rPr>
              <a:t>耳鸣、耳闷胀感等</a:t>
            </a:r>
            <a:r>
              <a:rPr lang="en-US" altLang="zh-CN" sz="1400" dirty="0">
                <a:sym typeface="微软雅黑" panose="020B0503020204020204" pitchFamily="34" charset="-122"/>
              </a:rPr>
              <a:t>)</a:t>
            </a:r>
            <a:r>
              <a:rPr lang="zh-CN" altLang="en-US" sz="1400" dirty="0">
                <a:sym typeface="微软雅黑" panose="020B0503020204020204" pitchFamily="34" charset="-122"/>
              </a:rPr>
              <a:t>常为次要或伴随症状</a:t>
            </a:r>
            <a:r>
              <a:rPr lang="en-US" altLang="zh-CN" sz="1400" baseline="30000" dirty="0">
                <a:sym typeface="微软雅黑" panose="020B0503020204020204" pitchFamily="34" charset="-122"/>
              </a:rPr>
              <a:t>2</a:t>
            </a:r>
            <a:endParaRPr lang="en-US" altLang="zh-CN" sz="1400" dirty="0">
              <a:sym typeface="微软雅黑" panose="020B0503020204020204" pitchFamily="34" charset="-122"/>
            </a:endParaRPr>
          </a:p>
          <a:p>
            <a:pPr marL="0" indent="0">
              <a:spcAft>
                <a:spcPts val="600"/>
              </a:spcAft>
              <a:buNone/>
            </a:pPr>
            <a:r>
              <a:rPr lang="zh-CN" altLang="en-US" b="1" dirty="0">
                <a:sym typeface="微软雅黑" panose="020B0503020204020204" pitchFamily="34" charset="-122"/>
              </a:rPr>
              <a:t>严格遵守诊断标准，对存在耳蜗症状的患者</a:t>
            </a:r>
            <a:r>
              <a:rPr lang="zh-CN" altLang="en-US" b="1" dirty="0">
                <a:solidFill>
                  <a:srgbClr val="C00000"/>
                </a:solidFill>
                <a:sym typeface="微软雅黑" panose="020B0503020204020204" pitchFamily="34" charset="-122"/>
              </a:rPr>
              <a:t>定期复查纯音听阈测试，</a:t>
            </a:r>
            <a:r>
              <a:rPr lang="zh-CN" altLang="en-US" b="1" dirty="0">
                <a:solidFill>
                  <a:schemeClr val="accent1"/>
                </a:solidFill>
                <a:sym typeface="微软雅黑" panose="020B0503020204020204" pitchFamily="34" charset="-122"/>
              </a:rPr>
              <a:t>长期随访</a:t>
            </a:r>
            <a:r>
              <a:rPr lang="zh-CN" altLang="en-US" b="1" dirty="0">
                <a:sym typeface="微软雅黑" panose="020B0503020204020204" pitchFamily="34" charset="-122"/>
              </a:rPr>
              <a:t>是避免漏诊及误诊的最好选择</a:t>
            </a:r>
            <a:r>
              <a:rPr lang="en-US" altLang="zh-CN" b="1" baseline="30000" dirty="0">
                <a:sym typeface="微软雅黑" panose="020B0503020204020204" pitchFamily="34" charset="-122"/>
              </a:rPr>
              <a:t>2</a:t>
            </a:r>
            <a:endParaRPr lang="zh-CN" altLang="en-US" b="1" dirty="0">
              <a:sym typeface="微软雅黑" panose="020B0503020204020204" pitchFamily="34" charset="-122"/>
            </a:endParaRPr>
          </a:p>
          <a:p>
            <a:pPr>
              <a:spcAft>
                <a:spcPts val="600"/>
              </a:spcAft>
            </a:pPr>
            <a:endParaRPr lang="zh-CN" altLang="en-US" sz="1400" dirty="0">
              <a:sym typeface="微软雅黑" panose="020B0503020204020204" pitchFamily="34" charset="-122"/>
            </a:endParaRPr>
          </a:p>
        </p:txBody>
      </p:sp>
      <p:grpSp>
        <p:nvGrpSpPr>
          <p:cNvPr id="8" name="组合 7">
            <a:extLst>
              <a:ext uri="{FF2B5EF4-FFF2-40B4-BE49-F238E27FC236}">
                <a16:creationId xmlns:a16="http://schemas.microsoft.com/office/drawing/2014/main" id="{6EB82A64-AC91-9370-6E72-FA2CD4330AFE}"/>
              </a:ext>
            </a:extLst>
          </p:cNvPr>
          <p:cNvGrpSpPr/>
          <p:nvPr/>
        </p:nvGrpSpPr>
        <p:grpSpPr>
          <a:xfrm>
            <a:off x="6498089" y="3771291"/>
            <a:ext cx="2084606" cy="1042303"/>
            <a:chOff x="6498089" y="3771291"/>
            <a:chExt cx="2084606" cy="1042303"/>
          </a:xfrm>
        </p:grpSpPr>
        <p:pic>
          <p:nvPicPr>
            <p:cNvPr id="31" name="图片 30">
              <a:extLst>
                <a:ext uri="{FF2B5EF4-FFF2-40B4-BE49-F238E27FC236}">
                  <a16:creationId xmlns:a16="http://schemas.microsoft.com/office/drawing/2014/main" id="{1FF6AB7D-E848-5E53-6F4B-88D5B4675F34}"/>
                </a:ext>
              </a:extLst>
            </p:cNvPr>
            <p:cNvPicPr>
              <a:picLocks noChangeAspect="1"/>
            </p:cNvPicPr>
            <p:nvPr/>
          </p:nvPicPr>
          <p:blipFill>
            <a:blip r:embed="rId4"/>
            <a:stretch>
              <a:fillRect/>
            </a:stretch>
          </p:blipFill>
          <p:spPr>
            <a:xfrm>
              <a:off x="6498089" y="3771291"/>
              <a:ext cx="2084606" cy="1042303"/>
            </a:xfrm>
            <a:prstGeom prst="rect">
              <a:avLst/>
            </a:prstGeom>
          </p:spPr>
        </p:pic>
        <p:cxnSp>
          <p:nvCxnSpPr>
            <p:cNvPr id="3" name="直接连接符 2">
              <a:extLst>
                <a:ext uri="{FF2B5EF4-FFF2-40B4-BE49-F238E27FC236}">
                  <a16:creationId xmlns:a16="http://schemas.microsoft.com/office/drawing/2014/main" id="{B3A030C8-2B3C-771F-C6A3-51575D0257E8}"/>
                </a:ext>
              </a:extLst>
            </p:cNvPr>
            <p:cNvCxnSpPr>
              <a:cxnSpLocks/>
            </p:cNvCxnSpPr>
            <p:nvPr/>
          </p:nvCxnSpPr>
          <p:spPr>
            <a:xfrm>
              <a:off x="6599241" y="4052879"/>
              <a:ext cx="864000"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4" name="直接连接符 3">
              <a:extLst>
                <a:ext uri="{FF2B5EF4-FFF2-40B4-BE49-F238E27FC236}">
                  <a16:creationId xmlns:a16="http://schemas.microsoft.com/office/drawing/2014/main" id="{33CEC83A-D07F-9C29-89B0-EB429DA8C8D7}"/>
                </a:ext>
              </a:extLst>
            </p:cNvPr>
            <p:cNvCxnSpPr>
              <a:cxnSpLocks/>
            </p:cNvCxnSpPr>
            <p:nvPr/>
          </p:nvCxnSpPr>
          <p:spPr>
            <a:xfrm>
              <a:off x="7648168" y="4052879"/>
              <a:ext cx="864000"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grpSp>
        <p:nvGrpSpPr>
          <p:cNvPr id="7" name="组合 6">
            <a:extLst>
              <a:ext uri="{FF2B5EF4-FFF2-40B4-BE49-F238E27FC236}">
                <a16:creationId xmlns:a16="http://schemas.microsoft.com/office/drawing/2014/main" id="{494836F7-AF9D-450C-E477-7367A9D549B1}"/>
              </a:ext>
            </a:extLst>
          </p:cNvPr>
          <p:cNvGrpSpPr/>
          <p:nvPr/>
        </p:nvGrpSpPr>
        <p:grpSpPr>
          <a:xfrm>
            <a:off x="9054962" y="3754543"/>
            <a:ext cx="2060675" cy="1042303"/>
            <a:chOff x="9054962" y="3754543"/>
            <a:chExt cx="2060675" cy="1042303"/>
          </a:xfrm>
        </p:grpSpPr>
        <p:pic>
          <p:nvPicPr>
            <p:cNvPr id="24" name="图片 23">
              <a:extLst>
                <a:ext uri="{FF2B5EF4-FFF2-40B4-BE49-F238E27FC236}">
                  <a16:creationId xmlns:a16="http://schemas.microsoft.com/office/drawing/2014/main" id="{15CE45FD-7086-874F-97FA-C3C79974D037}"/>
                </a:ext>
              </a:extLst>
            </p:cNvPr>
            <p:cNvPicPr>
              <a:picLocks noChangeAspect="1"/>
            </p:cNvPicPr>
            <p:nvPr/>
          </p:nvPicPr>
          <p:blipFill>
            <a:blip r:embed="rId5"/>
            <a:stretch>
              <a:fillRect/>
            </a:stretch>
          </p:blipFill>
          <p:spPr>
            <a:xfrm>
              <a:off x="9054962" y="3754543"/>
              <a:ext cx="2060675" cy="1042303"/>
            </a:xfrm>
            <a:prstGeom prst="rect">
              <a:avLst/>
            </a:prstGeom>
          </p:spPr>
        </p:pic>
        <p:cxnSp>
          <p:nvCxnSpPr>
            <p:cNvPr id="5" name="直接连接符 4">
              <a:extLst>
                <a:ext uri="{FF2B5EF4-FFF2-40B4-BE49-F238E27FC236}">
                  <a16:creationId xmlns:a16="http://schemas.microsoft.com/office/drawing/2014/main" id="{FA1A4B03-4E44-29F2-EC51-1E125F2743A8}"/>
                </a:ext>
              </a:extLst>
            </p:cNvPr>
            <p:cNvCxnSpPr>
              <a:cxnSpLocks/>
            </p:cNvCxnSpPr>
            <p:nvPr/>
          </p:nvCxnSpPr>
          <p:spPr>
            <a:xfrm>
              <a:off x="9149526" y="4052879"/>
              <a:ext cx="828000"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a16="http://schemas.microsoft.com/office/drawing/2014/main" id="{65E1BFD6-54C2-7BBC-9064-350D67D27A46}"/>
                </a:ext>
              </a:extLst>
            </p:cNvPr>
            <p:cNvCxnSpPr>
              <a:cxnSpLocks/>
            </p:cNvCxnSpPr>
            <p:nvPr/>
          </p:nvCxnSpPr>
          <p:spPr>
            <a:xfrm>
              <a:off x="10176221" y="4052879"/>
              <a:ext cx="828000"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17" name="圆角矩形 16">
            <a:extLst>
              <a:ext uri="{FF2B5EF4-FFF2-40B4-BE49-F238E27FC236}">
                <a16:creationId xmlns:a16="http://schemas.microsoft.com/office/drawing/2014/main" id="{76670ADB-9E8A-6322-881A-60278EED6918}"/>
              </a:ext>
            </a:extLst>
          </p:cNvPr>
          <p:cNvSpPr/>
          <p:nvPr/>
        </p:nvSpPr>
        <p:spPr>
          <a:xfrm>
            <a:off x="268862" y="186802"/>
            <a:ext cx="99972"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8" name="圆角矩形 17">
            <a:extLst>
              <a:ext uri="{FF2B5EF4-FFF2-40B4-BE49-F238E27FC236}">
                <a16:creationId xmlns:a16="http://schemas.microsoft.com/office/drawing/2014/main" id="{3590FCB1-299E-1722-FF3D-501E010BD1B5}"/>
              </a:ext>
            </a:extLst>
          </p:cNvPr>
          <p:cNvSpPr/>
          <p:nvPr/>
        </p:nvSpPr>
        <p:spPr>
          <a:xfrm>
            <a:off x="443250" y="186802"/>
            <a:ext cx="45719"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366025907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EE28FA-ECAD-83C9-3B67-B4EB18B3DD6E}"/>
            </a:ext>
          </a:extLst>
        </p:cNvPr>
        <p:cNvGrpSpPr/>
        <p:nvPr/>
      </p:nvGrpSpPr>
      <p:grpSpPr>
        <a:xfrm>
          <a:off x="0" y="0"/>
          <a:ext cx="0" cy="0"/>
          <a:chOff x="0" y="0"/>
          <a:chExt cx="0" cy="0"/>
        </a:xfrm>
      </p:grpSpPr>
      <p:sp>
        <p:nvSpPr>
          <p:cNvPr id="3" name="圆角矩形 2">
            <a:extLst>
              <a:ext uri="{FF2B5EF4-FFF2-40B4-BE49-F238E27FC236}">
                <a16:creationId xmlns:a16="http://schemas.microsoft.com/office/drawing/2014/main" id="{3CF9597F-AFD2-C160-BC6C-A5C4D138A359}"/>
              </a:ext>
            </a:extLst>
          </p:cNvPr>
          <p:cNvSpPr/>
          <p:nvPr/>
        </p:nvSpPr>
        <p:spPr>
          <a:xfrm>
            <a:off x="100968" y="193099"/>
            <a:ext cx="10236212" cy="709704"/>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0" name="矩形 49">
            <a:extLst>
              <a:ext uri="{FF2B5EF4-FFF2-40B4-BE49-F238E27FC236}">
                <a16:creationId xmlns:a16="http://schemas.microsoft.com/office/drawing/2014/main" id="{448FD3C4-F7BE-DA1B-4491-4F2AD539E9FA}"/>
              </a:ext>
            </a:extLst>
          </p:cNvPr>
          <p:cNvSpPr/>
          <p:nvPr/>
        </p:nvSpPr>
        <p:spPr>
          <a:xfrm>
            <a:off x="838199" y="2017995"/>
            <a:ext cx="10647557" cy="3456000"/>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sp>
        <p:nvSpPr>
          <p:cNvPr id="2" name="标题 1">
            <a:extLst>
              <a:ext uri="{FF2B5EF4-FFF2-40B4-BE49-F238E27FC236}">
                <a16:creationId xmlns:a16="http://schemas.microsoft.com/office/drawing/2014/main" id="{C0754723-2F24-97A8-9E26-D2C18EEBB004}"/>
              </a:ext>
            </a:extLst>
          </p:cNvPr>
          <p:cNvSpPr>
            <a:spLocks noGrp="1"/>
          </p:cNvSpPr>
          <p:nvPr>
            <p:ph type="title"/>
          </p:nvPr>
        </p:nvSpPr>
        <p:spPr/>
        <p:txBody>
          <a:bodyPr/>
          <a:lstStyle/>
          <a:p>
            <a:r>
              <a:rPr lang="zh-CN" altLang="zh-CN" dirty="0">
                <a:solidFill>
                  <a:schemeClr val="bg1"/>
                </a:solidFill>
                <a:sym typeface="微软雅黑" panose="020B0503020204020204" pitchFamily="34" charset="-122"/>
              </a:rPr>
              <a:t>鉴别恶性中枢性眩晕：后循环缺血</a:t>
            </a:r>
            <a:endParaRPr lang="zh-CN" altLang="en-US" dirty="0">
              <a:solidFill>
                <a:schemeClr val="bg1"/>
              </a:solidFill>
              <a:sym typeface="微软雅黑" panose="020B0503020204020204" pitchFamily="34" charset="-122"/>
            </a:endParaRPr>
          </a:p>
        </p:txBody>
      </p:sp>
      <p:sp>
        <p:nvSpPr>
          <p:cNvPr id="49" name="内容占位符 48">
            <a:extLst>
              <a:ext uri="{FF2B5EF4-FFF2-40B4-BE49-F238E27FC236}">
                <a16:creationId xmlns:a16="http://schemas.microsoft.com/office/drawing/2014/main" id="{974359D8-89B2-E899-C0AA-1A11FBEA704A}"/>
              </a:ext>
            </a:extLst>
          </p:cNvPr>
          <p:cNvSpPr>
            <a:spLocks noGrp="1"/>
          </p:cNvSpPr>
          <p:nvPr>
            <p:ph sz="quarter" idx="14"/>
          </p:nvPr>
        </p:nvSpPr>
        <p:spPr/>
        <p:txBody>
          <a:bodyPr/>
          <a:lstStyle/>
          <a:p>
            <a:r>
              <a:rPr lang="en-US" altLang="zh-CN" dirty="0">
                <a:sym typeface="微软雅黑" panose="020B0503020204020204" pitchFamily="34" charset="-122"/>
              </a:rPr>
              <a:t>1. </a:t>
            </a:r>
            <a:r>
              <a:rPr lang="zh-CN" altLang="en-US" dirty="0">
                <a:sym typeface="微软雅黑" panose="020B0503020204020204" pitchFamily="34" charset="-122"/>
              </a:rPr>
              <a:t>陈钢钢</a:t>
            </a:r>
            <a:r>
              <a:rPr lang="en-US" altLang="zh-CN" dirty="0">
                <a:sym typeface="微软雅黑" panose="020B0503020204020204" pitchFamily="34" charset="-122"/>
              </a:rPr>
              <a:t>, </a:t>
            </a:r>
            <a:r>
              <a:rPr lang="zh-CN" altLang="en-US" dirty="0">
                <a:sym typeface="微软雅黑" panose="020B0503020204020204" pitchFamily="34" charset="-122"/>
              </a:rPr>
              <a:t>等</a:t>
            </a:r>
            <a:r>
              <a:rPr lang="en-US" altLang="zh-CN" dirty="0">
                <a:sym typeface="微软雅黑" panose="020B0503020204020204" pitchFamily="34" charset="-122"/>
              </a:rPr>
              <a:t>. </a:t>
            </a:r>
            <a:r>
              <a:rPr lang="zh-CN" altLang="en-US" dirty="0">
                <a:sym typeface="微软雅黑" panose="020B0503020204020204" pitchFamily="34" charset="-122"/>
              </a:rPr>
              <a:t>前庭疾病诊疗知识库</a:t>
            </a:r>
            <a:r>
              <a:rPr lang="en-US" altLang="zh-CN" dirty="0">
                <a:sym typeface="微软雅黑" panose="020B0503020204020204" pitchFamily="34" charset="-122"/>
              </a:rPr>
              <a:t>. </a:t>
            </a:r>
            <a:r>
              <a:rPr lang="zh-CN" altLang="en-US" dirty="0">
                <a:sym typeface="微软雅黑" panose="020B0503020204020204" pitchFamily="34" charset="-122"/>
              </a:rPr>
              <a:t>北京：中国医药科技出版社</a:t>
            </a:r>
            <a:r>
              <a:rPr lang="en-US" altLang="zh-CN" dirty="0">
                <a:sym typeface="微软雅黑" panose="020B0503020204020204" pitchFamily="34" charset="-122"/>
              </a:rPr>
              <a:t>, 2024: 223-230, 290-291.</a:t>
            </a:r>
          </a:p>
          <a:p>
            <a:r>
              <a:rPr lang="en-US" altLang="zh-CN" dirty="0">
                <a:sym typeface="微软雅黑" panose="020B0503020204020204" pitchFamily="34" charset="-122"/>
              </a:rPr>
              <a:t>2. </a:t>
            </a:r>
            <a:r>
              <a:rPr lang="zh-CN" altLang="en-US" dirty="0">
                <a:sym typeface="微软雅黑" panose="020B0503020204020204" pitchFamily="34" charset="-122"/>
              </a:rPr>
              <a:t>中华医学会</a:t>
            </a:r>
            <a:r>
              <a:rPr lang="en-US" altLang="zh-CN" dirty="0">
                <a:sym typeface="微软雅黑" panose="020B0503020204020204" pitchFamily="34" charset="-122"/>
              </a:rPr>
              <a:t>,</a:t>
            </a:r>
            <a:r>
              <a:rPr lang="zh-CN" altLang="en-US" dirty="0">
                <a:sym typeface="微软雅黑" panose="020B0503020204020204" pitchFamily="34" charset="-122"/>
              </a:rPr>
              <a:t>中华医学会杂志社</a:t>
            </a:r>
            <a:r>
              <a:rPr lang="en-US" altLang="zh-CN" dirty="0">
                <a:sym typeface="微软雅黑" panose="020B0503020204020204" pitchFamily="34" charset="-122"/>
              </a:rPr>
              <a:t>, </a:t>
            </a:r>
            <a:r>
              <a:rPr lang="zh-CN" altLang="en-US" dirty="0">
                <a:sym typeface="微软雅黑" panose="020B0503020204020204" pitchFamily="34" charset="-122"/>
              </a:rPr>
              <a:t>等</a:t>
            </a:r>
            <a:r>
              <a:rPr lang="en-US" altLang="zh-CN" dirty="0">
                <a:sym typeface="微软雅黑" panose="020B0503020204020204" pitchFamily="34" charset="-122"/>
              </a:rPr>
              <a:t>. </a:t>
            </a:r>
            <a:r>
              <a:rPr lang="zh-CN" altLang="en-US" dirty="0">
                <a:sym typeface="微软雅黑" panose="020B0503020204020204" pitchFamily="34" charset="-122"/>
              </a:rPr>
              <a:t>头晕</a:t>
            </a:r>
            <a:r>
              <a:rPr lang="en-US" altLang="zh-CN" dirty="0">
                <a:sym typeface="微软雅黑" panose="020B0503020204020204" pitchFamily="34" charset="-122"/>
              </a:rPr>
              <a:t>/</a:t>
            </a:r>
            <a:r>
              <a:rPr lang="zh-CN" altLang="en-US" dirty="0">
                <a:sym typeface="微软雅黑" panose="020B0503020204020204" pitchFamily="34" charset="-122"/>
              </a:rPr>
              <a:t>眩晕基层诊疗指南</a:t>
            </a:r>
            <a:r>
              <a:rPr lang="en-US" altLang="zh-CN" dirty="0">
                <a:sym typeface="微软雅黑" panose="020B0503020204020204" pitchFamily="34" charset="-122"/>
              </a:rPr>
              <a:t>(2019</a:t>
            </a:r>
            <a:r>
              <a:rPr lang="zh-CN" altLang="en-US" dirty="0">
                <a:sym typeface="微软雅黑" panose="020B0503020204020204" pitchFamily="34" charset="-122"/>
              </a:rPr>
              <a:t>年</a:t>
            </a:r>
            <a:r>
              <a:rPr lang="en-US" altLang="zh-CN" dirty="0">
                <a:sym typeface="微软雅黑" panose="020B0503020204020204" pitchFamily="34" charset="-122"/>
              </a:rPr>
              <a:t>). </a:t>
            </a:r>
            <a:r>
              <a:rPr lang="zh-CN" altLang="en-US" dirty="0">
                <a:sym typeface="微软雅黑" panose="020B0503020204020204" pitchFamily="34" charset="-122"/>
              </a:rPr>
              <a:t>中华全科医师杂志</a:t>
            </a:r>
            <a:r>
              <a:rPr lang="en-US" altLang="zh-CN" dirty="0">
                <a:sym typeface="微软雅黑" panose="020B0503020204020204" pitchFamily="34" charset="-122"/>
              </a:rPr>
              <a:t>,2020,19(3):201-216.</a:t>
            </a:r>
          </a:p>
          <a:p>
            <a:r>
              <a:rPr lang="en-US" altLang="zh-CN" dirty="0">
                <a:sym typeface="微软雅黑" panose="020B0503020204020204" pitchFamily="34" charset="-122"/>
              </a:rPr>
              <a:t>3. Baron R, et al. Acute Vestibular Syndrome and ER Presentations of Dizziness. </a:t>
            </a:r>
            <a:r>
              <a:rPr lang="en-US" altLang="zh-CN" dirty="0" err="1">
                <a:sym typeface="微软雅黑" panose="020B0503020204020204" pitchFamily="34" charset="-122"/>
              </a:rPr>
              <a:t>Otolaryngol</a:t>
            </a:r>
            <a:r>
              <a:rPr lang="en-US" altLang="zh-CN" dirty="0">
                <a:sym typeface="微软雅黑" panose="020B0503020204020204" pitchFamily="34" charset="-122"/>
              </a:rPr>
              <a:t> Clin North Am. 2021;54(5):925-938. </a:t>
            </a:r>
          </a:p>
          <a:p>
            <a:r>
              <a:rPr lang="en-US" altLang="zh-CN" dirty="0">
                <a:sym typeface="微软雅黑" panose="020B0503020204020204" pitchFamily="34" charset="-122"/>
              </a:rPr>
              <a:t>4. </a:t>
            </a:r>
            <a:r>
              <a:rPr lang="zh-CN" altLang="en-US" dirty="0">
                <a:sym typeface="微软雅黑" panose="020B0503020204020204" pitchFamily="34" charset="-122"/>
              </a:rPr>
              <a:t>沈友进</a:t>
            </a:r>
            <a:r>
              <a:rPr lang="en-US" altLang="zh-CN" dirty="0">
                <a:sym typeface="微软雅黑" panose="020B0503020204020204" pitchFamily="34" charset="-122"/>
              </a:rPr>
              <a:t>,</a:t>
            </a:r>
            <a:r>
              <a:rPr lang="zh-CN" altLang="en-US" dirty="0">
                <a:sym typeface="微软雅黑" panose="020B0503020204020204" pitchFamily="34" charset="-122"/>
              </a:rPr>
              <a:t>等</a:t>
            </a:r>
            <a:r>
              <a:rPr lang="en-US" altLang="zh-CN" dirty="0">
                <a:sym typeface="微软雅黑" panose="020B0503020204020204" pitchFamily="34" charset="-122"/>
              </a:rPr>
              <a:t>.</a:t>
            </a:r>
            <a:r>
              <a:rPr lang="zh-CN" altLang="en-US" dirty="0">
                <a:sym typeface="微软雅黑" panose="020B0503020204020204" pitchFamily="34" charset="-122"/>
              </a:rPr>
              <a:t>急性前庭综合征的研究进展</a:t>
            </a:r>
            <a:r>
              <a:rPr lang="en-US" altLang="zh-CN" dirty="0">
                <a:sym typeface="微软雅黑" panose="020B0503020204020204" pitchFamily="34" charset="-122"/>
              </a:rPr>
              <a:t>.</a:t>
            </a:r>
            <a:r>
              <a:rPr lang="zh-CN" altLang="en-US" dirty="0">
                <a:sym typeface="微软雅黑" panose="020B0503020204020204" pitchFamily="34" charset="-122"/>
              </a:rPr>
              <a:t>山东医药</a:t>
            </a:r>
            <a:r>
              <a:rPr lang="en-US" altLang="zh-CN" dirty="0">
                <a:sym typeface="微软雅黑" panose="020B0503020204020204" pitchFamily="34" charset="-122"/>
              </a:rPr>
              <a:t>,2022,62(25):112-115.</a:t>
            </a:r>
          </a:p>
        </p:txBody>
      </p:sp>
      <p:sp>
        <p:nvSpPr>
          <p:cNvPr id="13" name="文本占位符 2">
            <a:extLst>
              <a:ext uri="{FF2B5EF4-FFF2-40B4-BE49-F238E27FC236}">
                <a16:creationId xmlns:a16="http://schemas.microsoft.com/office/drawing/2014/main" id="{FD6FD299-A5E5-C000-6056-DEE24473E938}"/>
              </a:ext>
            </a:extLst>
          </p:cNvPr>
          <p:cNvSpPr txBox="1">
            <a:spLocks/>
          </p:cNvSpPr>
          <p:nvPr/>
        </p:nvSpPr>
        <p:spPr>
          <a:xfrm>
            <a:off x="6070846" y="2746922"/>
            <a:ext cx="5174097" cy="412935"/>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altLang="zh-CN" sz="1200" dirty="0">
                <a:solidFill>
                  <a:schemeClr val="accent1"/>
                </a:solidFill>
                <a:sym typeface="微软雅黑" panose="020B0503020204020204" pitchFamily="34" charset="-122"/>
              </a:rPr>
              <a:t>AUV</a:t>
            </a:r>
            <a:r>
              <a:rPr lang="zh-CN" altLang="en-US" sz="1200" dirty="0">
                <a:solidFill>
                  <a:schemeClr val="accent1"/>
                </a:solidFill>
                <a:sym typeface="微软雅黑" panose="020B0503020204020204" pitchFamily="34" charset="-122"/>
              </a:rPr>
              <a:t>、小脑后下动脉及小脑前下动脉分布区脑卒中的表现特点</a:t>
            </a:r>
            <a:r>
              <a:rPr lang="en-US" altLang="zh-CN" sz="1200" baseline="30000" dirty="0">
                <a:solidFill>
                  <a:schemeClr val="accent1"/>
                </a:solidFill>
                <a:sym typeface="微软雅黑" panose="020B0503020204020204" pitchFamily="34" charset="-122"/>
              </a:rPr>
              <a:t>4</a:t>
            </a:r>
            <a:endParaRPr lang="zh-CN" altLang="en-US" sz="1200" baseline="30000" dirty="0">
              <a:solidFill>
                <a:schemeClr val="accent1"/>
              </a:solidFill>
              <a:sym typeface="微软雅黑" panose="020B0503020204020204" pitchFamily="34" charset="-122"/>
            </a:endParaRPr>
          </a:p>
        </p:txBody>
      </p:sp>
      <p:sp>
        <p:nvSpPr>
          <p:cNvPr id="15" name="文本占位符 12">
            <a:extLst>
              <a:ext uri="{FF2B5EF4-FFF2-40B4-BE49-F238E27FC236}">
                <a16:creationId xmlns:a16="http://schemas.microsoft.com/office/drawing/2014/main" id="{3B2C50CA-A44D-5675-B0A7-35EC023E6630}"/>
              </a:ext>
            </a:extLst>
          </p:cNvPr>
          <p:cNvSpPr txBox="1">
            <a:spLocks/>
          </p:cNvSpPr>
          <p:nvPr/>
        </p:nvSpPr>
        <p:spPr>
          <a:xfrm>
            <a:off x="6070846" y="2103342"/>
            <a:ext cx="5282954" cy="905563"/>
          </a:xfrm>
          <a:prstGeom prst="rect">
            <a:avLst/>
          </a:prstGeom>
        </p:spPr>
        <p:txBody>
          <a:bodyPr vert="horz" lIns="91440" tIns="45720" rIns="91440" bIns="45720" rtlCol="0" anchor="t">
            <a:normAutofit/>
          </a:bodyPr>
          <a:lstStyle>
            <a:lvl1pPr marL="228600" indent="-228600" algn="l" defTabSz="914400" rtl="0" eaLnBrk="1" latinLnBrk="0" hangingPunct="1">
              <a:lnSpc>
                <a:spcPct val="100000"/>
              </a:lnSpc>
              <a:spcBef>
                <a:spcPts val="0"/>
              </a:spcBef>
              <a:buFont typeface="Arial" panose="020B0604020202020204" pitchFamily="34" charset="0"/>
              <a:buChar char="•"/>
              <a:defRPr sz="16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1pPr>
            <a:lvl2pPr marL="685800" indent="-228600" algn="l" defTabSz="914400" rtl="0" eaLnBrk="1" latinLnBrk="0" hangingPunct="1">
              <a:lnSpc>
                <a:spcPct val="100000"/>
              </a:lnSpc>
              <a:spcBef>
                <a:spcPts val="0"/>
              </a:spcBef>
              <a:buFont typeface="Arial" panose="020B0604020202020204" pitchFamily="34" charset="0"/>
              <a:buChar char="•"/>
              <a:defRPr sz="14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2pPr>
            <a:lvl3pPr marL="1143000" indent="-228600" algn="l" defTabSz="914400" rtl="0" eaLnBrk="1" latinLnBrk="0" hangingPunct="1">
              <a:lnSpc>
                <a:spcPct val="100000"/>
              </a:lnSpc>
              <a:spcBef>
                <a:spcPts val="0"/>
              </a:spcBef>
              <a:buFont typeface="Arial" panose="020B0604020202020204" pitchFamily="34" charset="0"/>
              <a:buChar char="•"/>
              <a:defRPr sz="12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3pPr>
            <a:lvl4pPr marL="1600200" indent="-228600" algn="l" defTabSz="914400" rtl="0" eaLnBrk="1" latinLnBrk="0" hangingPunct="1">
              <a:lnSpc>
                <a:spcPct val="100000"/>
              </a:lnSpc>
              <a:spcBef>
                <a:spcPts val="0"/>
              </a:spcBef>
              <a:buFont typeface="Arial" panose="020B0604020202020204" pitchFamily="34" charset="0"/>
              <a:buChar char="•"/>
              <a:defRPr sz="11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4pPr>
            <a:lvl5pPr marL="2057400" indent="-228600" algn="l" defTabSz="914400" rtl="0" eaLnBrk="1" latinLnBrk="0" hangingPunct="1">
              <a:lnSpc>
                <a:spcPct val="100000"/>
              </a:lnSpc>
              <a:spcBef>
                <a:spcPts val="0"/>
              </a:spcBef>
              <a:buFont typeface="Arial" panose="020B0604020202020204" pitchFamily="34" charset="0"/>
              <a:buChar char="•"/>
              <a:defRPr sz="11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n-US" altLang="zh-CN" sz="1400" b="1" dirty="0">
                <a:latin typeface="微软雅黑" panose="020B0503020204020204" pitchFamily="34" charset="-122"/>
                <a:sym typeface="微软雅黑" panose="020B0503020204020204" pitchFamily="34" charset="-122"/>
              </a:rPr>
              <a:t>HINTS</a:t>
            </a:r>
            <a:r>
              <a:rPr lang="zh-CN" altLang="en-US" sz="1400" b="1" dirty="0">
                <a:latin typeface="微软雅黑" panose="020B0503020204020204" pitchFamily="34" charset="-122"/>
                <a:sym typeface="微软雅黑" panose="020B0503020204020204" pitchFamily="34" charset="-122"/>
              </a:rPr>
              <a:t>检查由</a:t>
            </a:r>
            <a:r>
              <a:rPr lang="zh-CN" altLang="en-US" sz="1400" b="1" dirty="0">
                <a:solidFill>
                  <a:schemeClr val="accent1"/>
                </a:solidFill>
                <a:latin typeface="微软雅黑" panose="020B0503020204020204" pitchFamily="34" charset="-122"/>
                <a:sym typeface="微软雅黑" panose="020B0503020204020204" pitchFamily="34" charset="-122"/>
              </a:rPr>
              <a:t>头脉冲试验、凝视试验和扭转偏斜试验</a:t>
            </a:r>
            <a:r>
              <a:rPr lang="zh-CN" altLang="en-US" sz="1400" b="1" dirty="0">
                <a:latin typeface="微软雅黑" panose="020B0503020204020204" pitchFamily="34" charset="-122"/>
                <a:sym typeface="微软雅黑" panose="020B0503020204020204" pitchFamily="34" charset="-122"/>
              </a:rPr>
              <a:t>组成，</a:t>
            </a:r>
            <a:r>
              <a:rPr lang="en-US" altLang="zh-CN" sz="1400" b="1" dirty="0">
                <a:latin typeface="微软雅黑" panose="020B0503020204020204" pitchFamily="34" charset="-122"/>
                <a:sym typeface="微软雅黑" panose="020B0503020204020204" pitchFamily="34" charset="-122"/>
              </a:rPr>
              <a:t>HINTS Plus</a:t>
            </a:r>
            <a:r>
              <a:rPr lang="zh-CN" altLang="en-US" sz="1400" b="1" dirty="0">
                <a:latin typeface="微软雅黑" panose="020B0503020204020204" pitchFamily="34" charset="-122"/>
                <a:sym typeface="微软雅黑" panose="020B0503020204020204" pitchFamily="34" charset="-122"/>
              </a:rPr>
              <a:t>检查增加了评估急性听损的</a:t>
            </a:r>
            <a:r>
              <a:rPr lang="zh-CN" altLang="en-US" sz="1400" b="1" dirty="0">
                <a:solidFill>
                  <a:schemeClr val="accent1"/>
                </a:solidFill>
                <a:latin typeface="微软雅黑" panose="020B0503020204020204" pitchFamily="34" charset="-122"/>
                <a:sym typeface="微软雅黑" panose="020B0503020204020204" pitchFamily="34" charset="-122"/>
              </a:rPr>
              <a:t>听力试验</a:t>
            </a:r>
            <a:r>
              <a:rPr lang="en-US" altLang="zh-CN" sz="1400" b="1" baseline="30000" dirty="0">
                <a:solidFill>
                  <a:schemeClr val="accent1"/>
                </a:solidFill>
                <a:latin typeface="微软雅黑" panose="020B0503020204020204" pitchFamily="34" charset="-122"/>
                <a:sym typeface="微软雅黑" panose="020B0503020204020204" pitchFamily="34" charset="-122"/>
              </a:rPr>
              <a:t>3-4</a:t>
            </a:r>
            <a:endParaRPr lang="zh-CN" altLang="en-US" sz="1400" b="1" baseline="30000" dirty="0">
              <a:solidFill>
                <a:schemeClr val="accent1"/>
              </a:solidFill>
              <a:latin typeface="微软雅黑" panose="020B0503020204020204" pitchFamily="34" charset="-122"/>
              <a:sym typeface="微软雅黑" panose="020B0503020204020204" pitchFamily="34" charset="-122"/>
            </a:endParaRPr>
          </a:p>
        </p:txBody>
      </p:sp>
      <p:graphicFrame>
        <p:nvGraphicFramePr>
          <p:cNvPr id="56" name="内容占位符 6">
            <a:extLst>
              <a:ext uri="{FF2B5EF4-FFF2-40B4-BE49-F238E27FC236}">
                <a16:creationId xmlns:a16="http://schemas.microsoft.com/office/drawing/2014/main" id="{3B0EA9C5-425D-3131-6B00-42E33E02D2F6}"/>
              </a:ext>
            </a:extLst>
          </p:cNvPr>
          <p:cNvGraphicFramePr>
            <a:graphicFrameLocks/>
          </p:cNvGraphicFramePr>
          <p:nvPr>
            <p:extLst>
              <p:ext uri="{D42A27DB-BD31-4B8C-83A1-F6EECF244321}">
                <p14:modId xmlns:p14="http://schemas.microsoft.com/office/powerpoint/2010/main" val="1793183148"/>
              </p:ext>
            </p:extLst>
          </p:nvPr>
        </p:nvGraphicFramePr>
        <p:xfrm>
          <a:off x="6326580" y="3082002"/>
          <a:ext cx="4918363" cy="2296206"/>
        </p:xfrm>
        <a:graphic>
          <a:graphicData uri="http://schemas.openxmlformats.org/drawingml/2006/table">
            <a:tbl>
              <a:tblPr firstRow="1" bandRow="1">
                <a:tableStyleId>{69012ECD-51FC-41F1-AA8D-1B2483CD663E}</a:tableStyleId>
              </a:tblPr>
              <a:tblGrid>
                <a:gridCol w="225455">
                  <a:extLst>
                    <a:ext uri="{9D8B030D-6E8A-4147-A177-3AD203B41FA5}">
                      <a16:colId xmlns:a16="http://schemas.microsoft.com/office/drawing/2014/main" val="2217254704"/>
                    </a:ext>
                  </a:extLst>
                </a:gridCol>
                <a:gridCol w="688502">
                  <a:extLst>
                    <a:ext uri="{9D8B030D-6E8A-4147-A177-3AD203B41FA5}">
                      <a16:colId xmlns:a16="http://schemas.microsoft.com/office/drawing/2014/main" val="3092037950"/>
                    </a:ext>
                  </a:extLst>
                </a:gridCol>
                <a:gridCol w="834697">
                  <a:extLst>
                    <a:ext uri="{9D8B030D-6E8A-4147-A177-3AD203B41FA5}">
                      <a16:colId xmlns:a16="http://schemas.microsoft.com/office/drawing/2014/main" val="2757867264"/>
                    </a:ext>
                  </a:extLst>
                </a:gridCol>
                <a:gridCol w="639603">
                  <a:extLst>
                    <a:ext uri="{9D8B030D-6E8A-4147-A177-3AD203B41FA5}">
                      <a16:colId xmlns:a16="http://schemas.microsoft.com/office/drawing/2014/main" val="607329477"/>
                    </a:ext>
                  </a:extLst>
                </a:gridCol>
                <a:gridCol w="1189007">
                  <a:extLst>
                    <a:ext uri="{9D8B030D-6E8A-4147-A177-3AD203B41FA5}">
                      <a16:colId xmlns:a16="http://schemas.microsoft.com/office/drawing/2014/main" val="418258468"/>
                    </a:ext>
                  </a:extLst>
                </a:gridCol>
                <a:gridCol w="557603">
                  <a:extLst>
                    <a:ext uri="{9D8B030D-6E8A-4147-A177-3AD203B41FA5}">
                      <a16:colId xmlns:a16="http://schemas.microsoft.com/office/drawing/2014/main" val="3974390686"/>
                    </a:ext>
                  </a:extLst>
                </a:gridCol>
                <a:gridCol w="783496">
                  <a:extLst>
                    <a:ext uri="{9D8B030D-6E8A-4147-A177-3AD203B41FA5}">
                      <a16:colId xmlns:a16="http://schemas.microsoft.com/office/drawing/2014/main" val="710269065"/>
                    </a:ext>
                  </a:extLst>
                </a:gridCol>
              </a:tblGrid>
              <a:tr h="392310">
                <a:tc gridSpan="2">
                  <a:txBody>
                    <a:bodyPr/>
                    <a:lstStyle/>
                    <a:p>
                      <a:pPr marL="0" indent="0" algn="ctr">
                        <a:spcAft>
                          <a:spcPts val="0"/>
                        </a:spcAft>
                        <a:buFont typeface="Arial" panose="020B0604020202020204" pitchFamily="34" charset="0"/>
                        <a:buNone/>
                      </a:pPr>
                      <a:r>
                        <a:rPr lang="zh-CN" altLang="en-US" sz="1050" b="1" kern="1200" dirty="0">
                          <a:solidFill>
                            <a:schemeClr val="bg1"/>
                          </a:solidFill>
                          <a:latin typeface="微软雅黑" panose="020B0503020204020204" pitchFamily="34" charset="-122"/>
                          <a:ea typeface="微软雅黑" panose="020B0503020204020204" pitchFamily="34" charset="-122"/>
                          <a:cs typeface="+mn-cs"/>
                          <a:sym typeface="微软雅黑" panose="020B0503020204020204" pitchFamily="34" charset="-122"/>
                        </a:rPr>
                        <a:t>疾病类型</a:t>
                      </a:r>
                    </a:p>
                  </a:txBody>
                  <a:tcPr marL="0" marR="0" marT="0" marB="0" anchor="ctr">
                    <a:lnL w="12700" cap="flat" cmpd="sng" algn="ctr">
                      <a:noFill/>
                      <a:prstDash val="solid"/>
                      <a:round/>
                      <a:headEnd type="none" w="med" len="med"/>
                      <a:tailEnd type="none" w="med" len="med"/>
                    </a:lnL>
                    <a:solidFill>
                      <a:srgbClr val="0A7F28"/>
                    </a:solidFill>
                  </a:tcPr>
                </a:tc>
                <a:tc hMerge="1">
                  <a:txBody>
                    <a:bodyPr/>
                    <a:lstStyle/>
                    <a:p>
                      <a:endParaRPr dirty="0"/>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12700" cap="flat" cmpd="sng" algn="ctr">
                      <a:solidFill>
                        <a:schemeClr val="bg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zh-CN" altLang="en-US" sz="1050" b="1" kern="1200" dirty="0">
                          <a:solidFill>
                            <a:schemeClr val="bg1"/>
                          </a:solidFill>
                          <a:latin typeface="微软雅黑" panose="020B0503020204020204" pitchFamily="34" charset="-122"/>
                          <a:ea typeface="微软雅黑" panose="020B0503020204020204" pitchFamily="34" charset="-122"/>
                          <a:cs typeface="+mn-cs"/>
                          <a:sym typeface="微软雅黑" panose="020B0503020204020204" pitchFamily="34" charset="-122"/>
                        </a:rPr>
                        <a:t>眼震</a:t>
                      </a:r>
                    </a:p>
                  </a:txBody>
                  <a:tcPr marL="0" marR="0" marT="0" marB="0" anchor="ctr"/>
                </a:tc>
                <a:tc>
                  <a:txBody>
                    <a:bodyPr/>
                    <a:lstStyle/>
                    <a:p>
                      <a:pPr marL="0" indent="0" algn="ctr">
                        <a:lnSpc>
                          <a:spcPct val="100000"/>
                        </a:lnSpc>
                        <a:spcAft>
                          <a:spcPts val="0"/>
                        </a:spcAft>
                        <a:buFont typeface="Arial" panose="020B0604020202020204" pitchFamily="34" charset="0"/>
                        <a:buNone/>
                      </a:pPr>
                      <a:r>
                        <a:rPr lang="zh-CN" altLang="en-US" sz="1050" b="1" kern="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头脉冲试验</a:t>
                      </a:r>
                    </a:p>
                    <a:p>
                      <a:pPr marL="0" indent="0" algn="ctr">
                        <a:lnSpc>
                          <a:spcPct val="100000"/>
                        </a:lnSpc>
                        <a:spcAft>
                          <a:spcPts val="0"/>
                        </a:spcAft>
                        <a:buFont typeface="Arial" panose="020B0604020202020204" pitchFamily="34" charset="0"/>
                        <a:buNone/>
                      </a:pPr>
                      <a:r>
                        <a:rPr lang="zh-CN" altLang="en-US" sz="1050" b="1" kern="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（定性）</a:t>
                      </a:r>
                      <a:endParaRPr lang="zh-CN" altLang="en-US" sz="1050" b="1" kern="1200" dirty="0">
                        <a:solidFill>
                          <a:schemeClr val="bg1"/>
                        </a:solidFill>
                        <a:latin typeface="微软雅黑" panose="020B0503020204020204" pitchFamily="34" charset="-122"/>
                        <a:ea typeface="微软雅黑" panose="020B0503020204020204" pitchFamily="34" charset="-122"/>
                        <a:cs typeface="+mn-cs"/>
                        <a:sym typeface="微软雅黑" panose="020B0503020204020204" pitchFamily="34" charset="-122"/>
                      </a:endParaRPr>
                    </a:p>
                  </a:txBody>
                  <a:tcPr marL="0" marR="0" marT="0" marB="0" anchor="ctr"/>
                </a:tc>
                <a:tc>
                  <a:txBody>
                    <a:bodyPr/>
                    <a:lstStyle/>
                    <a:p>
                      <a:pPr marL="0" indent="0" algn="ctr">
                        <a:lnSpc>
                          <a:spcPct val="100000"/>
                        </a:lnSpc>
                        <a:spcAft>
                          <a:spcPts val="0"/>
                        </a:spcAft>
                        <a:buFont typeface="Arial" panose="020B0604020202020204" pitchFamily="34" charset="0"/>
                        <a:buNone/>
                      </a:pPr>
                      <a:r>
                        <a:rPr lang="zh-CN" altLang="en-US" sz="1050" b="1" kern="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头脉冲试验</a:t>
                      </a:r>
                    </a:p>
                    <a:p>
                      <a:pPr marL="0" indent="0" algn="ctr">
                        <a:lnSpc>
                          <a:spcPct val="100000"/>
                        </a:lnSpc>
                        <a:spcAft>
                          <a:spcPts val="0"/>
                        </a:spcAft>
                        <a:buFont typeface="Arial" panose="020B0604020202020204" pitchFamily="34" charset="0"/>
                        <a:buNone/>
                      </a:pPr>
                      <a:r>
                        <a:rPr lang="zh-CN" altLang="en-US" sz="1050" b="1" kern="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（定量）</a:t>
                      </a:r>
                      <a:endParaRPr lang="zh-CN" altLang="en-US" sz="1050" b="1" kern="1200" dirty="0">
                        <a:solidFill>
                          <a:schemeClr val="bg1"/>
                        </a:solidFill>
                        <a:latin typeface="微软雅黑" panose="020B0503020204020204" pitchFamily="34" charset="-122"/>
                        <a:ea typeface="微软雅黑" panose="020B0503020204020204" pitchFamily="34" charset="-122"/>
                        <a:cs typeface="+mn-cs"/>
                        <a:sym typeface="微软雅黑" panose="020B0503020204020204" pitchFamily="34" charset="-122"/>
                      </a:endParaRPr>
                    </a:p>
                  </a:txBody>
                  <a:tcPr marL="0" marR="0" marT="0" marB="0" anchor="ctr"/>
                </a:tc>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zh-CN" altLang="en-US" sz="1050" b="1" kern="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眼偏斜</a:t>
                      </a:r>
                      <a:endParaRPr lang="zh-CN" altLang="en-US" sz="1050" b="1" kern="1200" dirty="0">
                        <a:solidFill>
                          <a:schemeClr val="bg1"/>
                        </a:solidFill>
                        <a:latin typeface="微软雅黑" panose="020B0503020204020204" pitchFamily="34" charset="-122"/>
                        <a:ea typeface="微软雅黑" panose="020B0503020204020204" pitchFamily="34" charset="-122"/>
                        <a:cs typeface="+mn-cs"/>
                        <a:sym typeface="微软雅黑" panose="020B0503020204020204" pitchFamily="34" charset="-122"/>
                      </a:endParaRPr>
                    </a:p>
                  </a:txBody>
                  <a:tcPr marL="0" marR="0" marT="0" marB="0" anchor="ctr"/>
                </a:tc>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zh-CN" altLang="en-US" sz="1050" b="1" kern="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听力受损</a:t>
                      </a:r>
                      <a:endParaRPr lang="zh-CN" altLang="en-US" sz="1050" b="1" kern="1200" dirty="0">
                        <a:solidFill>
                          <a:schemeClr val="bg1"/>
                        </a:solidFill>
                        <a:latin typeface="微软雅黑" panose="020B0503020204020204" pitchFamily="34" charset="-122"/>
                        <a:ea typeface="微软雅黑" panose="020B0503020204020204" pitchFamily="34" charset="-122"/>
                        <a:cs typeface="+mn-cs"/>
                        <a:sym typeface="微软雅黑" panose="020B0503020204020204" pitchFamily="34" charset="-122"/>
                      </a:endParaRPr>
                    </a:p>
                  </a:txBody>
                  <a:tcPr marL="0" marR="0" marT="0" marB="0" anchor="ctr">
                    <a:lnR w="12700" cap="flat" cmpd="sng" algn="ctr">
                      <a:noFill/>
                      <a:prstDash val="solid"/>
                      <a:round/>
                      <a:headEnd type="none" w="med" len="med"/>
                      <a:tailEnd type="none" w="med" len="med"/>
                    </a:lnR>
                    <a:solidFill>
                      <a:schemeClr val="accent2"/>
                    </a:solidFill>
                  </a:tcPr>
                </a:tc>
                <a:extLst>
                  <a:ext uri="{0D108BD9-81ED-4DB2-BD59-A6C34878D82A}">
                    <a16:rowId xmlns:a16="http://schemas.microsoft.com/office/drawing/2014/main" val="1720995734"/>
                  </a:ext>
                </a:extLst>
              </a:tr>
              <a:tr h="503360">
                <a:tc>
                  <a:txBody>
                    <a:bodyPr/>
                    <a:lstStyle/>
                    <a:p>
                      <a:pPr marL="0" indent="0" algn="ctr">
                        <a:lnSpc>
                          <a:spcPct val="100000"/>
                        </a:lnSpc>
                        <a:spcAft>
                          <a:spcPts val="0"/>
                        </a:spcAft>
                        <a:buFont typeface="Arial" panose="020B0604020202020204" pitchFamily="34" charset="0"/>
                        <a:buNone/>
                      </a:pPr>
                      <a:r>
                        <a:rPr lang="zh-CN" altLang="en-US" sz="1000" b="0" kern="120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外周性</a:t>
                      </a:r>
                      <a:endParaRPr lang="en-US" altLang="zh-CN" sz="1000" b="0" kern="1200" dirty="0">
                        <a:solidFill>
                          <a:schemeClr val="dk1"/>
                        </a:solidFill>
                        <a:latin typeface="微软雅黑" panose="020B0503020204020204" pitchFamily="34" charset="-122"/>
                        <a:ea typeface="微软雅黑" panose="020B0503020204020204" pitchFamily="34" charset="-122"/>
                        <a:cs typeface="+mn-cs"/>
                        <a:sym typeface="微软雅黑" panose="020B0503020204020204" pitchFamily="34" charset="-122"/>
                      </a:endParaRPr>
                    </a:p>
                  </a:txBody>
                  <a:tcPr marL="0" marR="0" marT="0" marB="0" anchor="ctr">
                    <a:lnL w="12700" cap="flat" cmpd="sng" algn="ctr">
                      <a:noFill/>
                      <a:prstDash val="solid"/>
                      <a:round/>
                      <a:headEnd type="none" w="med" len="med"/>
                      <a:tailEnd type="none" w="med" len="med"/>
                    </a:lnL>
                    <a:solidFill>
                      <a:srgbClr val="E2F0D9"/>
                    </a:solidFill>
                  </a:tcPr>
                </a:tc>
                <a:tc>
                  <a:txBody>
                    <a:bodyPr/>
                    <a:lstStyle/>
                    <a:p>
                      <a:pPr marL="0" indent="0" algn="ctr">
                        <a:lnSpc>
                          <a:spcPct val="100000"/>
                        </a:lnSpc>
                        <a:spcAft>
                          <a:spcPts val="0"/>
                        </a:spcAft>
                        <a:buFont typeface="Arial" panose="020B0604020202020204" pitchFamily="34" charset="0"/>
                        <a:buNone/>
                      </a:pPr>
                      <a:r>
                        <a:rPr lang="zh-CN" altLang="en-US" sz="1000" b="0" kern="120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急性单侧前庭病</a:t>
                      </a:r>
                      <a:r>
                        <a:rPr lang="en-US" altLang="zh-CN" sz="1000" b="0" kern="120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(AUV)</a:t>
                      </a:r>
                      <a:endParaRPr lang="en-US" altLang="zh-CN" sz="1000" b="0" kern="1200" dirty="0">
                        <a:solidFill>
                          <a:schemeClr val="dk1"/>
                        </a:solidFill>
                        <a:latin typeface="微软雅黑" panose="020B0503020204020204" pitchFamily="34" charset="-122"/>
                        <a:ea typeface="微软雅黑" panose="020B0503020204020204" pitchFamily="34" charset="-122"/>
                        <a:cs typeface="+mn-cs"/>
                        <a:sym typeface="微软雅黑" panose="020B0503020204020204" pitchFamily="34" charset="-122"/>
                      </a:endParaRPr>
                    </a:p>
                  </a:txBody>
                  <a:tcPr marL="0" marR="0" marT="0" marB="0" anchor="ctr">
                    <a:solidFill>
                      <a:srgbClr val="E2F0D9"/>
                    </a:solidFill>
                  </a:tcPr>
                </a:tc>
                <a:tc>
                  <a:txBody>
                    <a:bodyPr/>
                    <a:lstStyle/>
                    <a:p>
                      <a:pPr marL="0" indent="0" algn="ctr">
                        <a:lnSpc>
                          <a:spcPct val="100000"/>
                        </a:lnSpc>
                        <a:spcAft>
                          <a:spcPts val="0"/>
                        </a:spcAft>
                        <a:buFont typeface="Arial" panose="020B0604020202020204" pitchFamily="34" charset="0"/>
                        <a:buNone/>
                      </a:pPr>
                      <a:r>
                        <a:rPr lang="zh-CN" altLang="en-US" sz="1000" b="0" kern="120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自发性、</a:t>
                      </a:r>
                      <a:endParaRPr lang="en-US" altLang="zh-CN" sz="1000" b="0" kern="120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endParaRPr>
                    </a:p>
                    <a:p>
                      <a:pPr marL="0" indent="0" algn="ctr">
                        <a:lnSpc>
                          <a:spcPct val="100000"/>
                        </a:lnSpc>
                        <a:spcAft>
                          <a:spcPts val="0"/>
                        </a:spcAft>
                        <a:buFont typeface="Arial" panose="020B0604020202020204" pitchFamily="34" charset="0"/>
                        <a:buNone/>
                      </a:pPr>
                      <a:r>
                        <a:rPr lang="zh-CN" altLang="en-US" sz="1000" b="0" kern="120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单向性、</a:t>
                      </a:r>
                      <a:endParaRPr lang="en-US" altLang="zh-CN" sz="1000" b="0" kern="120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endParaRPr>
                    </a:p>
                    <a:p>
                      <a:pPr marL="0" indent="0" algn="ctr">
                        <a:lnSpc>
                          <a:spcPct val="100000"/>
                        </a:lnSpc>
                        <a:spcAft>
                          <a:spcPts val="0"/>
                        </a:spcAft>
                        <a:buFont typeface="Arial" panose="020B0604020202020204" pitchFamily="34" charset="0"/>
                        <a:buNone/>
                      </a:pPr>
                      <a:r>
                        <a:rPr lang="zh-CN" altLang="en-US" sz="1000" b="0" kern="120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水平性眼震</a:t>
                      </a:r>
                      <a:endParaRPr lang="zh-CN" altLang="en-US" sz="1000" b="0" kern="1200" dirty="0">
                        <a:solidFill>
                          <a:schemeClr val="dk1"/>
                        </a:solidFill>
                        <a:latin typeface="微软雅黑" panose="020B0503020204020204" pitchFamily="34" charset="-122"/>
                        <a:ea typeface="微软雅黑" panose="020B0503020204020204" pitchFamily="34" charset="-122"/>
                        <a:cs typeface="+mn-cs"/>
                        <a:sym typeface="微软雅黑" panose="020B0503020204020204" pitchFamily="34" charset="-122"/>
                      </a:endParaRPr>
                    </a:p>
                  </a:txBody>
                  <a:tcPr marL="0" marR="0" marT="0" marB="0" anchor="ctr">
                    <a:solidFill>
                      <a:schemeClr val="bg1"/>
                    </a:solidFill>
                  </a:tcPr>
                </a:tc>
                <a:tc>
                  <a:txBody>
                    <a:bodyPr/>
                    <a:lstStyle/>
                    <a:p>
                      <a:pPr marL="0" indent="0" algn="ctr">
                        <a:lnSpc>
                          <a:spcPct val="100000"/>
                        </a:lnSpc>
                        <a:spcAft>
                          <a:spcPts val="0"/>
                        </a:spcAft>
                        <a:buFont typeface="Arial" panose="020B0604020202020204" pitchFamily="34" charset="0"/>
                        <a:buNone/>
                      </a:pPr>
                      <a:r>
                        <a:rPr lang="zh-CN" altLang="en-US" sz="1000" b="0" kern="120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头转向眼震慢相时异常</a:t>
                      </a:r>
                      <a:endParaRPr lang="zh-CN" altLang="en-US" sz="1000" b="0" kern="1200" dirty="0">
                        <a:solidFill>
                          <a:schemeClr val="dk1"/>
                        </a:solidFill>
                        <a:latin typeface="微软雅黑" panose="020B0503020204020204" pitchFamily="34" charset="-122"/>
                        <a:ea typeface="微软雅黑" panose="020B0503020204020204" pitchFamily="34" charset="-122"/>
                        <a:cs typeface="+mn-cs"/>
                        <a:sym typeface="微软雅黑" panose="020B0503020204020204" pitchFamily="34" charset="-122"/>
                      </a:endParaRPr>
                    </a:p>
                  </a:txBody>
                  <a:tcPr marL="0" marR="0" marT="0" marB="0" anchor="ctr">
                    <a:solidFill>
                      <a:schemeClr val="bg1"/>
                    </a:solidFill>
                  </a:tcPr>
                </a:tc>
                <a:tc>
                  <a:txBody>
                    <a:bodyPr/>
                    <a:lstStyle/>
                    <a:p>
                      <a:pPr marL="0" indent="0" algn="ctr">
                        <a:lnSpc>
                          <a:spcPct val="100000"/>
                        </a:lnSpc>
                        <a:spcAft>
                          <a:spcPts val="0"/>
                        </a:spcAft>
                        <a:buFont typeface="Arial" panose="020B0604020202020204" pitchFamily="34" charset="0"/>
                        <a:buNone/>
                      </a:pPr>
                      <a:r>
                        <a:rPr lang="zh-CN" altLang="en-US" sz="1000" b="0" kern="120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病灶同侧 </a:t>
                      </a:r>
                      <a:r>
                        <a:rPr lang="en-US" altLang="zh-CN" sz="1000" b="0" kern="120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0. 2</a:t>
                      </a:r>
                      <a:r>
                        <a:rPr lang="zh-CN" altLang="en-US" sz="1000" b="0" kern="120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1000" b="0" kern="120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0. 4</a:t>
                      </a:r>
                    </a:p>
                    <a:p>
                      <a:pPr marL="0" indent="0" algn="ctr">
                        <a:lnSpc>
                          <a:spcPct val="100000"/>
                        </a:lnSpc>
                        <a:spcAft>
                          <a:spcPts val="0"/>
                        </a:spcAft>
                        <a:buFont typeface="Arial" panose="020B0604020202020204" pitchFamily="34" charset="0"/>
                        <a:buNone/>
                      </a:pPr>
                      <a:r>
                        <a:rPr lang="zh-CN" altLang="en-US" sz="1000" b="0" kern="120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病灶对侧 </a:t>
                      </a:r>
                      <a:r>
                        <a:rPr lang="en-US" altLang="zh-CN" sz="1000" b="0" kern="120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0. 6</a:t>
                      </a:r>
                      <a:r>
                        <a:rPr lang="zh-CN" altLang="en-US" sz="1000" b="0" kern="120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1000" b="0" kern="120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1. 0</a:t>
                      </a:r>
                      <a:endParaRPr lang="en-US" altLang="zh-CN" sz="1000" b="0" kern="1200" dirty="0">
                        <a:solidFill>
                          <a:schemeClr val="dk1"/>
                        </a:solidFill>
                        <a:latin typeface="微软雅黑" panose="020B0503020204020204" pitchFamily="34" charset="-122"/>
                        <a:ea typeface="微软雅黑" panose="020B0503020204020204" pitchFamily="34" charset="-122"/>
                        <a:cs typeface="+mn-cs"/>
                        <a:sym typeface="微软雅黑" panose="020B0503020204020204" pitchFamily="34" charset="-122"/>
                      </a:endParaRPr>
                    </a:p>
                  </a:txBody>
                  <a:tcPr marL="0" marR="0" marT="0" marB="0" anchor="ctr">
                    <a:solidFill>
                      <a:schemeClr val="bg1"/>
                    </a:solidFill>
                  </a:tcPr>
                </a:tc>
                <a:tc>
                  <a:txBody>
                    <a:bodyPr/>
                    <a:lstStyle/>
                    <a:p>
                      <a:pPr marL="0" indent="0" algn="ctr">
                        <a:lnSpc>
                          <a:spcPct val="100000"/>
                        </a:lnSpc>
                        <a:spcAft>
                          <a:spcPts val="0"/>
                        </a:spcAft>
                        <a:buFont typeface="Arial" panose="020B0604020202020204" pitchFamily="34" charset="0"/>
                        <a:buNone/>
                      </a:pPr>
                      <a:r>
                        <a:rPr lang="zh-CN" altLang="en-US" sz="1000" b="0" kern="120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通常无</a:t>
                      </a:r>
                      <a:endParaRPr lang="zh-CN" altLang="en-US" sz="1000" b="0" kern="1200" dirty="0">
                        <a:solidFill>
                          <a:schemeClr val="dk1"/>
                        </a:solidFill>
                        <a:latin typeface="微软雅黑" panose="020B0503020204020204" pitchFamily="34" charset="-122"/>
                        <a:ea typeface="微软雅黑" panose="020B0503020204020204" pitchFamily="34" charset="-122"/>
                        <a:cs typeface="+mn-cs"/>
                        <a:sym typeface="微软雅黑" panose="020B0503020204020204" pitchFamily="34" charset="-122"/>
                      </a:endParaRPr>
                    </a:p>
                  </a:txBody>
                  <a:tcPr marL="0" marR="0" marT="0" marB="0" anchor="ctr">
                    <a:solidFill>
                      <a:schemeClr val="bg1"/>
                    </a:solidFill>
                  </a:tcPr>
                </a:tc>
                <a:tc>
                  <a:txBody>
                    <a:bodyPr/>
                    <a:lstStyle/>
                    <a:p>
                      <a:pPr marL="0" indent="0" algn="ctr">
                        <a:lnSpc>
                          <a:spcPct val="100000"/>
                        </a:lnSpc>
                        <a:spcAft>
                          <a:spcPts val="0"/>
                        </a:spcAft>
                        <a:buFont typeface="Arial" panose="020B0604020202020204" pitchFamily="34" charset="0"/>
                        <a:buNone/>
                      </a:pPr>
                      <a:r>
                        <a:rPr lang="zh-CN" altLang="en-US" sz="1000" b="0" kern="12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通常无</a:t>
                      </a:r>
                      <a:endParaRPr lang="en-US" altLang="zh-CN" sz="1000" b="0" kern="12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a:p>
                      <a:pPr marL="0" indent="0" algn="ctr">
                        <a:lnSpc>
                          <a:spcPct val="100000"/>
                        </a:lnSpc>
                        <a:spcAft>
                          <a:spcPts val="0"/>
                        </a:spcAft>
                        <a:buFont typeface="Arial" panose="020B0604020202020204" pitchFamily="34" charset="0"/>
                        <a:buNone/>
                      </a:pPr>
                      <a:r>
                        <a:rPr lang="en-US" altLang="zh-CN" sz="1000" b="0" kern="12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000" b="0" kern="12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迷路炎等可见</a:t>
                      </a:r>
                      <a:r>
                        <a:rPr lang="en-US" altLang="zh-CN" sz="1000" b="0" kern="12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1000" b="0" kern="1200" dirty="0">
                        <a:solidFill>
                          <a:schemeClr val="tx1"/>
                        </a:solidFill>
                        <a:latin typeface="微软雅黑" panose="020B0503020204020204" pitchFamily="34" charset="-122"/>
                        <a:ea typeface="微软雅黑" panose="020B0503020204020204" pitchFamily="34" charset="-122"/>
                        <a:cs typeface="+mn-cs"/>
                        <a:sym typeface="微软雅黑" panose="020B0503020204020204" pitchFamily="34" charset="-122"/>
                      </a:endParaRPr>
                    </a:p>
                  </a:txBody>
                  <a:tcPr marL="0" marR="0" marT="0" marB="0" anchor="ctr">
                    <a:lnR w="12700" cap="flat" cmpd="sng" algn="ctr">
                      <a:noFill/>
                      <a:prstDash val="solid"/>
                      <a:round/>
                      <a:headEnd type="none" w="med" len="med"/>
                      <a:tailEnd type="none" w="med" len="med"/>
                    </a:lnR>
                    <a:solidFill>
                      <a:schemeClr val="bg1"/>
                    </a:solidFill>
                  </a:tcPr>
                </a:tc>
                <a:extLst>
                  <a:ext uri="{0D108BD9-81ED-4DB2-BD59-A6C34878D82A}">
                    <a16:rowId xmlns:a16="http://schemas.microsoft.com/office/drawing/2014/main" val="2966623846"/>
                  </a:ext>
                </a:extLst>
              </a:tr>
              <a:tr h="599363">
                <a:tc rowSpan="2">
                  <a:txBody>
                    <a:bodyPr/>
                    <a:lstStyle/>
                    <a:p>
                      <a:pPr marL="0" indent="0" algn="ctr">
                        <a:lnSpc>
                          <a:spcPct val="100000"/>
                        </a:lnSpc>
                        <a:spcAft>
                          <a:spcPts val="0"/>
                        </a:spcAft>
                        <a:buFont typeface="Arial" panose="020B0604020202020204" pitchFamily="34" charset="0"/>
                        <a:buNone/>
                      </a:pPr>
                      <a:r>
                        <a:rPr lang="zh-CN" altLang="en-US" sz="1000" b="1" kern="0" dirty="0">
                          <a:solidFill>
                            <a:srgbClr val="C00000"/>
                          </a:solidFill>
                          <a:effectLst>
                            <a:glow rad="127000">
                              <a:prstClr val="white"/>
                            </a:glow>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微软雅黑" panose="020B0503020204020204" pitchFamily="34" charset="-122"/>
                        </a:rPr>
                        <a:t>中枢性病因</a:t>
                      </a:r>
                      <a:endParaRPr lang="zh-CN" altLang="en-US" sz="1000" b="1" kern="0" dirty="0">
                        <a:solidFill>
                          <a:srgbClr val="C00000"/>
                        </a:solidFill>
                        <a:effectLst>
                          <a:glow rad="127000">
                            <a:prstClr val="white"/>
                          </a:glow>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a:txBody>
                  <a:tcPr marL="0" marR="0" marT="0" marB="0" anchor="ctr">
                    <a:lnL w="12700" cap="flat" cmpd="sng" algn="ctr">
                      <a:noFill/>
                      <a:prstDash val="solid"/>
                      <a:round/>
                      <a:headEnd type="none" w="med" len="med"/>
                      <a:tailEnd type="none" w="med" len="med"/>
                    </a:lnL>
                    <a:solidFill>
                      <a:srgbClr val="F9E5E5"/>
                    </a:solidFill>
                  </a:tcPr>
                </a:tc>
                <a:tc>
                  <a:txBody>
                    <a:bodyPr/>
                    <a:lstStyle/>
                    <a:p>
                      <a:pPr marL="0" indent="0" algn="ctr">
                        <a:lnSpc>
                          <a:spcPct val="100000"/>
                        </a:lnSpc>
                        <a:spcAft>
                          <a:spcPts val="0"/>
                        </a:spcAft>
                        <a:buFont typeface="Arial" panose="020B0604020202020204" pitchFamily="34" charset="0"/>
                        <a:buNone/>
                      </a:pPr>
                      <a:r>
                        <a:rPr lang="zh-CN" altLang="en-US" sz="1000" b="0" kern="120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小脑后下</a:t>
                      </a:r>
                      <a:endParaRPr lang="en-US" altLang="zh-CN" sz="1000" b="0" kern="120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endParaRPr>
                    </a:p>
                    <a:p>
                      <a:pPr marL="0" indent="0" algn="ctr">
                        <a:lnSpc>
                          <a:spcPct val="100000"/>
                        </a:lnSpc>
                        <a:spcAft>
                          <a:spcPts val="0"/>
                        </a:spcAft>
                        <a:buFont typeface="Arial" panose="020B0604020202020204" pitchFamily="34" charset="0"/>
                        <a:buNone/>
                      </a:pPr>
                      <a:r>
                        <a:rPr lang="zh-CN" altLang="en-US" sz="1000" b="0" kern="120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动脉分布区脑卒中</a:t>
                      </a:r>
                      <a:endParaRPr lang="zh-CN" altLang="en-US" sz="1000" b="0" kern="1200" dirty="0">
                        <a:solidFill>
                          <a:schemeClr val="dk1"/>
                        </a:solidFill>
                        <a:latin typeface="微软雅黑" panose="020B0503020204020204" pitchFamily="34" charset="-122"/>
                        <a:ea typeface="微软雅黑" panose="020B0503020204020204" pitchFamily="34" charset="-122"/>
                        <a:cs typeface="+mn-cs"/>
                        <a:sym typeface="微软雅黑" panose="020B0503020204020204" pitchFamily="34" charset="-122"/>
                      </a:endParaRPr>
                    </a:p>
                  </a:txBody>
                  <a:tcPr marL="0" marR="0" marT="0" marB="0" anchor="ctr">
                    <a:solidFill>
                      <a:srgbClr val="F9E5E5"/>
                    </a:solidFill>
                  </a:tcPr>
                </a:tc>
                <a:tc>
                  <a:txBody>
                    <a:bodyPr/>
                    <a:lstStyle/>
                    <a:p>
                      <a:pPr marL="0" indent="0" algn="ctr">
                        <a:lnSpc>
                          <a:spcPct val="100000"/>
                        </a:lnSpc>
                        <a:spcAft>
                          <a:spcPts val="0"/>
                        </a:spcAft>
                        <a:buFont typeface="Arial" panose="020B0604020202020204" pitchFamily="34" charset="0"/>
                        <a:buNone/>
                      </a:pPr>
                      <a:r>
                        <a:rPr lang="zh-CN" altLang="en-US" sz="1000" b="0" kern="120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大多为</a:t>
                      </a:r>
                      <a:endParaRPr lang="en-US" altLang="zh-CN" sz="1000" b="0" kern="120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endParaRPr>
                    </a:p>
                    <a:p>
                      <a:pPr marL="0" indent="0" algn="ctr">
                        <a:lnSpc>
                          <a:spcPct val="100000"/>
                        </a:lnSpc>
                        <a:spcAft>
                          <a:spcPts val="0"/>
                        </a:spcAft>
                        <a:buFont typeface="Arial" panose="020B0604020202020204" pitchFamily="34" charset="0"/>
                        <a:buNone/>
                      </a:pPr>
                      <a:r>
                        <a:rPr lang="zh-CN" altLang="en-US" sz="1000" b="0" kern="120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中枢性眼震</a:t>
                      </a:r>
                      <a:endParaRPr lang="en-US" altLang="zh-CN" sz="1000" b="0" kern="120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endParaRPr>
                    </a:p>
                  </a:txBody>
                  <a:tcPr marL="0" marR="0" marT="0" marB="0" anchor="ctr">
                    <a:solidFill>
                      <a:schemeClr val="bg1"/>
                    </a:solidFill>
                  </a:tcPr>
                </a:tc>
                <a:tc>
                  <a:txBody>
                    <a:bodyPr/>
                    <a:lstStyle/>
                    <a:p>
                      <a:pPr marL="0" indent="0" algn="ctr">
                        <a:lnSpc>
                          <a:spcPct val="100000"/>
                        </a:lnSpc>
                        <a:spcAft>
                          <a:spcPts val="0"/>
                        </a:spcAft>
                        <a:buFont typeface="Arial" panose="020B0604020202020204" pitchFamily="34" charset="0"/>
                        <a:buNone/>
                      </a:pPr>
                      <a:r>
                        <a:rPr lang="zh-CN" altLang="en-US" sz="1000" b="0" kern="120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双侧均正常</a:t>
                      </a:r>
                      <a:endParaRPr lang="zh-CN" altLang="en-US" sz="1000" b="0" kern="1200" dirty="0">
                        <a:solidFill>
                          <a:schemeClr val="dk1"/>
                        </a:solidFill>
                        <a:latin typeface="微软雅黑" panose="020B0503020204020204" pitchFamily="34" charset="-122"/>
                        <a:ea typeface="微软雅黑" panose="020B0503020204020204" pitchFamily="34" charset="-122"/>
                        <a:cs typeface="+mn-cs"/>
                        <a:sym typeface="微软雅黑" panose="020B0503020204020204" pitchFamily="34" charset="-122"/>
                      </a:endParaRPr>
                    </a:p>
                  </a:txBody>
                  <a:tcPr marL="0" marR="0" marT="0" marB="0" anchor="ctr">
                    <a:solidFill>
                      <a:schemeClr val="bg1"/>
                    </a:solidFill>
                  </a:tcPr>
                </a:tc>
                <a:tc>
                  <a:txBody>
                    <a:bodyPr/>
                    <a:lstStyle/>
                    <a:p>
                      <a:pPr marL="0" indent="0" algn="ctr">
                        <a:lnSpc>
                          <a:spcPct val="100000"/>
                        </a:lnSpc>
                        <a:spcAft>
                          <a:spcPts val="0"/>
                        </a:spcAft>
                        <a:buFont typeface="Arial" panose="020B0604020202020204" pitchFamily="34" charset="0"/>
                        <a:buNone/>
                      </a:pPr>
                      <a:r>
                        <a:rPr lang="zh-CN" altLang="en-US" sz="1000" b="0" kern="120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病灶同侧 </a:t>
                      </a:r>
                      <a:r>
                        <a:rPr lang="en-US" altLang="zh-CN" sz="1000" b="0" kern="120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0. 7</a:t>
                      </a:r>
                      <a:r>
                        <a:rPr lang="zh-CN" altLang="en-US" sz="1000" b="0" kern="120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1000" b="0" kern="120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0. 8</a:t>
                      </a:r>
                    </a:p>
                    <a:p>
                      <a:pPr marL="0" indent="0" algn="ctr">
                        <a:lnSpc>
                          <a:spcPct val="100000"/>
                        </a:lnSpc>
                        <a:spcAft>
                          <a:spcPts val="0"/>
                        </a:spcAft>
                        <a:buFont typeface="Arial" panose="020B0604020202020204" pitchFamily="34" charset="0"/>
                        <a:buNone/>
                      </a:pPr>
                      <a:r>
                        <a:rPr lang="zh-CN" altLang="en-US" sz="1000" b="0" kern="120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病灶对侧 </a:t>
                      </a:r>
                      <a:r>
                        <a:rPr lang="en-US" altLang="zh-CN" sz="1000" b="0" kern="120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0. 7</a:t>
                      </a:r>
                      <a:r>
                        <a:rPr lang="zh-CN" altLang="en-US" sz="1000" b="0" kern="120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1000" b="0" kern="120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0. 8</a:t>
                      </a:r>
                      <a:endParaRPr lang="en-US" altLang="zh-CN" sz="1000" b="0" kern="1200" dirty="0">
                        <a:solidFill>
                          <a:schemeClr val="dk1"/>
                        </a:solidFill>
                        <a:latin typeface="微软雅黑" panose="020B0503020204020204" pitchFamily="34" charset="-122"/>
                        <a:ea typeface="微软雅黑" panose="020B0503020204020204" pitchFamily="34" charset="-122"/>
                        <a:cs typeface="+mn-cs"/>
                        <a:sym typeface="微软雅黑" panose="020B0503020204020204" pitchFamily="34" charset="-122"/>
                      </a:endParaRPr>
                    </a:p>
                  </a:txBody>
                  <a:tcPr marL="0" marR="0" marT="0" marB="0" anchor="ctr">
                    <a:solidFill>
                      <a:schemeClr val="bg1"/>
                    </a:solidFill>
                  </a:tcPr>
                </a:tc>
                <a:tc>
                  <a:txBody>
                    <a:bodyPr/>
                    <a:lstStyle/>
                    <a:p>
                      <a:pPr marL="0" indent="0" algn="ctr">
                        <a:lnSpc>
                          <a:spcPct val="100000"/>
                        </a:lnSpc>
                        <a:spcAft>
                          <a:spcPts val="0"/>
                        </a:spcAft>
                        <a:buFont typeface="Arial" panose="020B0604020202020204" pitchFamily="34" charset="0"/>
                        <a:buNone/>
                      </a:pPr>
                      <a:r>
                        <a:rPr lang="zh-CN" altLang="en-US" sz="1000" b="0" kern="120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可能存在</a:t>
                      </a:r>
                      <a:endParaRPr lang="zh-CN" altLang="en-US" sz="1000" b="0" kern="1200" dirty="0">
                        <a:solidFill>
                          <a:schemeClr val="dk1"/>
                        </a:solidFill>
                        <a:latin typeface="微软雅黑" panose="020B0503020204020204" pitchFamily="34" charset="-122"/>
                        <a:ea typeface="微软雅黑" panose="020B0503020204020204" pitchFamily="34" charset="-122"/>
                        <a:cs typeface="+mn-cs"/>
                        <a:sym typeface="微软雅黑" panose="020B0503020204020204" pitchFamily="34" charset="-122"/>
                      </a:endParaRPr>
                    </a:p>
                  </a:txBody>
                  <a:tcPr marL="0" marR="0" marT="0" marB="0" anchor="ctr">
                    <a:solidFill>
                      <a:schemeClr val="bg1"/>
                    </a:solidFill>
                  </a:tcPr>
                </a:tc>
                <a:tc>
                  <a:txBody>
                    <a:bodyPr/>
                    <a:lstStyle/>
                    <a:p>
                      <a:pPr marL="0" indent="0" algn="ctr">
                        <a:lnSpc>
                          <a:spcPct val="100000"/>
                        </a:lnSpc>
                        <a:spcAft>
                          <a:spcPts val="0"/>
                        </a:spcAft>
                        <a:buFont typeface="Arial" panose="020B0604020202020204" pitchFamily="34" charset="0"/>
                        <a:buNone/>
                      </a:pPr>
                      <a:r>
                        <a:rPr lang="zh-CN" altLang="en-US" sz="1000" b="0" kern="12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无</a:t>
                      </a:r>
                      <a:endParaRPr lang="zh-CN" altLang="en-US" sz="1000" b="0" kern="1200" dirty="0">
                        <a:solidFill>
                          <a:schemeClr val="tx1"/>
                        </a:solidFill>
                        <a:latin typeface="微软雅黑" panose="020B0503020204020204" pitchFamily="34" charset="-122"/>
                        <a:ea typeface="微软雅黑" panose="020B0503020204020204" pitchFamily="34" charset="-122"/>
                        <a:cs typeface="+mn-cs"/>
                        <a:sym typeface="微软雅黑" panose="020B0503020204020204" pitchFamily="34" charset="-122"/>
                      </a:endParaRPr>
                    </a:p>
                  </a:txBody>
                  <a:tcPr marL="0" marR="0" marT="0" marB="0" anchor="ctr">
                    <a:lnR w="12700" cap="flat" cmpd="sng" algn="ctr">
                      <a:noFill/>
                      <a:prstDash val="solid"/>
                      <a:round/>
                      <a:headEnd type="none" w="med" len="med"/>
                      <a:tailEnd type="none" w="med" len="med"/>
                    </a:lnR>
                    <a:solidFill>
                      <a:schemeClr val="bg1"/>
                    </a:solidFill>
                  </a:tcPr>
                </a:tc>
                <a:extLst>
                  <a:ext uri="{0D108BD9-81ED-4DB2-BD59-A6C34878D82A}">
                    <a16:rowId xmlns:a16="http://schemas.microsoft.com/office/drawing/2014/main" val="266966560"/>
                  </a:ext>
                </a:extLst>
              </a:tr>
              <a:tr h="713423">
                <a:tc vMerge="1">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zh-CN" altLang="en-US" sz="1200" b="0" kern="1200" dirty="0">
                        <a:solidFill>
                          <a:schemeClr val="dk1"/>
                        </a:solidFill>
                        <a:latin typeface="微软雅黑" panose="020B0503020204020204" pitchFamily="34" charset="-122"/>
                        <a:ea typeface="微软雅黑" panose="020B0503020204020204" pitchFamily="34" charset="-122"/>
                        <a:cs typeface="+mn-cs"/>
                        <a:sym typeface="微软雅黑" panose="020B0503020204020204" pitchFamily="34" charset="-122"/>
                      </a:endParaRPr>
                    </a:p>
                  </a:txBody>
                  <a:tcPr anchor="c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zh-CN" altLang="en-US" sz="1000" b="1" kern="0" dirty="0">
                          <a:solidFill>
                            <a:srgbClr val="C00000"/>
                          </a:solidFill>
                          <a:effectLst>
                            <a:glow rad="127000">
                              <a:prstClr val="white"/>
                            </a:glow>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sym typeface="微软雅黑" panose="020B0503020204020204" pitchFamily="34" charset="-122"/>
                        </a:rPr>
                        <a:t>小脑前下</a:t>
                      </a:r>
                      <a:endParaRPr lang="en-US" altLang="zh-CN" sz="1000" b="1" kern="0" dirty="0">
                        <a:solidFill>
                          <a:srgbClr val="C00000"/>
                        </a:solidFill>
                        <a:effectLst>
                          <a:glow rad="127000">
                            <a:prstClr val="white"/>
                          </a:glow>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zh-CN" altLang="en-US" sz="1000" b="1" kern="0" dirty="0">
                          <a:solidFill>
                            <a:srgbClr val="C00000"/>
                          </a:solidFill>
                          <a:effectLst>
                            <a:glow rad="127000">
                              <a:prstClr val="white"/>
                            </a:glow>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sym typeface="微软雅黑" panose="020B0503020204020204" pitchFamily="34" charset="-122"/>
                        </a:rPr>
                        <a:t>动脉分布区脑卒中</a:t>
                      </a:r>
                    </a:p>
                  </a:txBody>
                  <a:tcPr marL="0" marR="0" marT="0" marB="0" anchor="ctr">
                    <a:solidFill>
                      <a:srgbClr val="F9E5E5"/>
                    </a:solidFill>
                  </a:tcPr>
                </a:tc>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zh-CN" altLang="en-US" sz="1000" b="0" kern="120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大多为</a:t>
                      </a:r>
                      <a:endParaRPr lang="en-US" altLang="zh-CN" sz="1000" b="0" kern="120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endParaRP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zh-CN" altLang="en-US" sz="1000" b="0" kern="120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中枢性眼震</a:t>
                      </a:r>
                      <a:endParaRPr lang="zh-CN" altLang="en-US" sz="1000" b="0" kern="1200" dirty="0">
                        <a:solidFill>
                          <a:schemeClr val="dk1"/>
                        </a:solidFill>
                        <a:latin typeface="微软雅黑" panose="020B0503020204020204" pitchFamily="34" charset="-122"/>
                        <a:ea typeface="微软雅黑" panose="020B0503020204020204" pitchFamily="34" charset="-122"/>
                        <a:cs typeface="+mn-cs"/>
                        <a:sym typeface="微软雅黑" panose="020B0503020204020204" pitchFamily="34" charset="-122"/>
                      </a:endParaRPr>
                    </a:p>
                  </a:txBody>
                  <a:tcPr marL="0" marR="0" marT="0" marB="0" anchor="c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zh-CN" altLang="en-US" sz="1000" b="0" kern="120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患侧异常</a:t>
                      </a:r>
                      <a:endParaRPr lang="zh-CN" altLang="en-US" sz="1000" b="0" i="1" kern="1200" dirty="0">
                        <a:solidFill>
                          <a:schemeClr val="dk1"/>
                        </a:solidFill>
                        <a:latin typeface="微软雅黑" panose="020B0503020204020204" pitchFamily="34" charset="-122"/>
                        <a:ea typeface="微软雅黑" panose="020B0503020204020204" pitchFamily="34" charset="-122"/>
                        <a:cs typeface="+mn-cs"/>
                        <a:sym typeface="微软雅黑" panose="020B0503020204020204" pitchFamily="34" charset="-122"/>
                      </a:endParaRPr>
                    </a:p>
                  </a:txBody>
                  <a:tcPr marL="0" marR="0" marT="0" marB="0" anchor="ctr">
                    <a:solidFill>
                      <a:schemeClr val="bg1"/>
                    </a:solidFill>
                  </a:tcPr>
                </a:tc>
                <a:tc>
                  <a:txBody>
                    <a:bodyPr/>
                    <a:lstStyle/>
                    <a:p>
                      <a:pPr marL="0" indent="0" algn="ctr">
                        <a:lnSpc>
                          <a:spcPct val="100000"/>
                        </a:lnSpc>
                        <a:spcAft>
                          <a:spcPts val="0"/>
                        </a:spcAft>
                        <a:buFont typeface="Arial" panose="020B0604020202020204" pitchFamily="34" charset="0"/>
                        <a:buNone/>
                      </a:pPr>
                      <a:r>
                        <a:rPr lang="zh-CN" altLang="en-US" sz="1000" b="0" kern="120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病灶同侧 </a:t>
                      </a:r>
                      <a:r>
                        <a:rPr lang="en-US" altLang="zh-CN" sz="1000" b="0" kern="120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0. 3</a:t>
                      </a:r>
                      <a:r>
                        <a:rPr lang="zh-CN" altLang="en-US" sz="1000" b="0" kern="120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1000" b="0" kern="120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0. 4</a:t>
                      </a:r>
                    </a:p>
                    <a:p>
                      <a:pPr marL="0" indent="0" algn="ctr">
                        <a:lnSpc>
                          <a:spcPct val="100000"/>
                        </a:lnSpc>
                        <a:spcAft>
                          <a:spcPts val="0"/>
                        </a:spcAft>
                        <a:buFont typeface="Arial" panose="020B0604020202020204" pitchFamily="34" charset="0"/>
                        <a:buNone/>
                      </a:pPr>
                      <a:r>
                        <a:rPr lang="zh-CN" altLang="en-US" sz="1000" b="0" kern="120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病灶对侧 </a:t>
                      </a:r>
                      <a:r>
                        <a:rPr lang="en-US" altLang="zh-CN" sz="1000" b="0" kern="120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0. 5</a:t>
                      </a:r>
                      <a:r>
                        <a:rPr lang="zh-CN" altLang="en-US" sz="1000" b="0" kern="120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1000" b="0" kern="120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0. 6</a:t>
                      </a:r>
                      <a:endParaRPr lang="en-US" altLang="zh-CN" sz="1000" b="0" kern="1200" dirty="0">
                        <a:solidFill>
                          <a:schemeClr val="dk1"/>
                        </a:solidFill>
                        <a:latin typeface="微软雅黑" panose="020B0503020204020204" pitchFamily="34" charset="-122"/>
                        <a:ea typeface="微软雅黑" panose="020B0503020204020204" pitchFamily="34" charset="-122"/>
                        <a:cs typeface="+mn-cs"/>
                        <a:sym typeface="微软雅黑" panose="020B0503020204020204" pitchFamily="34" charset="-122"/>
                      </a:endParaRPr>
                    </a:p>
                  </a:txBody>
                  <a:tcPr marL="0" marR="0" marT="0" marB="0" anchor="c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zh-CN" altLang="en-US" sz="1000" b="0" kern="1200" dirty="0">
                          <a:solidFill>
                            <a:schemeClr val="dk1"/>
                          </a:solidFill>
                          <a:latin typeface="微软雅黑" panose="020B0503020204020204" pitchFamily="34" charset="-122"/>
                          <a:ea typeface="微软雅黑" panose="020B0503020204020204" pitchFamily="34" charset="-122"/>
                          <a:sym typeface="微软雅黑" panose="020B0503020204020204" pitchFamily="34" charset="-122"/>
                        </a:rPr>
                        <a:t>可能存在</a:t>
                      </a:r>
                      <a:endParaRPr lang="zh-CN" altLang="en-US" sz="1000" b="0" kern="1200" dirty="0">
                        <a:solidFill>
                          <a:schemeClr val="dk1"/>
                        </a:solidFill>
                        <a:latin typeface="微软雅黑" panose="020B0503020204020204" pitchFamily="34" charset="-122"/>
                        <a:ea typeface="微软雅黑" panose="020B0503020204020204" pitchFamily="34" charset="-122"/>
                        <a:cs typeface="+mn-cs"/>
                        <a:sym typeface="微软雅黑" panose="020B0503020204020204" pitchFamily="34" charset="-122"/>
                      </a:endParaRPr>
                    </a:p>
                  </a:txBody>
                  <a:tcPr marL="0" marR="0" marT="0" marB="0" anchor="c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zh-CN" altLang="en-US" sz="1000" b="0" kern="12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常常有</a:t>
                      </a:r>
                      <a:endParaRPr lang="zh-CN" altLang="en-US" sz="1000" b="1" kern="1200" dirty="0">
                        <a:solidFill>
                          <a:schemeClr val="tx1"/>
                        </a:solidFill>
                        <a:latin typeface="微软雅黑" panose="020B0503020204020204" pitchFamily="34" charset="-122"/>
                        <a:ea typeface="微软雅黑" panose="020B0503020204020204" pitchFamily="34" charset="-122"/>
                        <a:cs typeface="+mn-cs"/>
                        <a:sym typeface="微软雅黑" panose="020B0503020204020204" pitchFamily="34" charset="-122"/>
                      </a:endParaRPr>
                    </a:p>
                  </a:txBody>
                  <a:tcPr marL="0" marR="0" marT="0" marB="0" anchor="ctr">
                    <a:lnR w="12700" cap="flat" cmpd="sng" algn="ctr">
                      <a:noFill/>
                      <a:prstDash val="solid"/>
                      <a:round/>
                      <a:headEnd type="none" w="med" len="med"/>
                      <a:tailEnd type="none" w="med" len="med"/>
                    </a:lnR>
                    <a:solidFill>
                      <a:schemeClr val="bg1"/>
                    </a:solidFill>
                  </a:tcPr>
                </a:tc>
                <a:extLst>
                  <a:ext uri="{0D108BD9-81ED-4DB2-BD59-A6C34878D82A}">
                    <a16:rowId xmlns:a16="http://schemas.microsoft.com/office/drawing/2014/main" val="2084601927"/>
                  </a:ext>
                </a:extLst>
              </a:tr>
            </a:tbl>
          </a:graphicData>
        </a:graphic>
      </p:graphicFrame>
      <p:grpSp>
        <p:nvGrpSpPr>
          <p:cNvPr id="12" name="组合 11">
            <a:extLst>
              <a:ext uri="{FF2B5EF4-FFF2-40B4-BE49-F238E27FC236}">
                <a16:creationId xmlns:a16="http://schemas.microsoft.com/office/drawing/2014/main" id="{5C797294-0D94-1369-B9DF-C4442B685A4F}"/>
              </a:ext>
            </a:extLst>
          </p:cNvPr>
          <p:cNvGrpSpPr/>
          <p:nvPr/>
        </p:nvGrpSpPr>
        <p:grpSpPr>
          <a:xfrm>
            <a:off x="838198" y="1052736"/>
            <a:ext cx="4871517" cy="5040000"/>
            <a:chOff x="660400" y="2050021"/>
            <a:chExt cx="2501152" cy="4034822"/>
          </a:xfrm>
        </p:grpSpPr>
        <p:sp>
          <p:nvSpPr>
            <p:cNvPr id="16" name="圆角矩形 3">
              <a:extLst>
                <a:ext uri="{FF2B5EF4-FFF2-40B4-BE49-F238E27FC236}">
                  <a16:creationId xmlns:a16="http://schemas.microsoft.com/office/drawing/2014/main" id="{CCAE1639-9B13-4EA4-3C50-4E22549C6A78}"/>
                </a:ext>
              </a:extLst>
            </p:cNvPr>
            <p:cNvSpPr/>
            <p:nvPr/>
          </p:nvSpPr>
          <p:spPr>
            <a:xfrm>
              <a:off x="660400" y="2050021"/>
              <a:ext cx="2495239" cy="4034822"/>
            </a:xfrm>
            <a:prstGeom prst="roundRect">
              <a:avLst>
                <a:gd name="adj" fmla="val 3261"/>
              </a:avLst>
            </a:prstGeom>
            <a:solidFill>
              <a:schemeClr val="bg1"/>
            </a:solidFill>
            <a:ln>
              <a:noFill/>
            </a:ln>
            <a:effectLst>
              <a:outerShdw blurRad="1270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rgbClr val="FFFFFF"/>
                </a:solidFill>
                <a:cs typeface="+mn-ea"/>
                <a:sym typeface="+mn-lt"/>
              </a:endParaRPr>
            </a:p>
          </p:txBody>
        </p:sp>
        <p:sp>
          <p:nvSpPr>
            <p:cNvPr id="17" name="任意多边形: 形状 16">
              <a:extLst>
                <a:ext uri="{FF2B5EF4-FFF2-40B4-BE49-F238E27FC236}">
                  <a16:creationId xmlns:a16="http://schemas.microsoft.com/office/drawing/2014/main" id="{0A2FC75C-5E88-8366-CDC2-2AF6A571932C}"/>
                </a:ext>
              </a:extLst>
            </p:cNvPr>
            <p:cNvSpPr/>
            <p:nvPr/>
          </p:nvSpPr>
          <p:spPr>
            <a:xfrm>
              <a:off x="666313" y="6020957"/>
              <a:ext cx="2495239" cy="63851"/>
            </a:xfrm>
            <a:custGeom>
              <a:avLst/>
              <a:gdLst>
                <a:gd name="connsiteX0" fmla="*/ 0 w 3050577"/>
                <a:gd name="connsiteY0" fmla="*/ 0 h 66674"/>
                <a:gd name="connsiteX1" fmla="*/ 3050577 w 3050577"/>
                <a:gd name="connsiteY1" fmla="*/ 0 h 66674"/>
                <a:gd name="connsiteX2" fmla="*/ 3049436 w 3050577"/>
                <a:gd name="connsiteY2" fmla="*/ 5650 h 66674"/>
                <a:gd name="connsiteX3" fmla="*/ 2957371 w 3050577"/>
                <a:gd name="connsiteY3" fmla="*/ 66674 h 66674"/>
                <a:gd name="connsiteX4" fmla="*/ 93205 w 3050577"/>
                <a:gd name="connsiteY4" fmla="*/ 66674 h 66674"/>
                <a:gd name="connsiteX5" fmla="*/ 1140 w 3050577"/>
                <a:gd name="connsiteY5" fmla="*/ 5650 h 66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50577" h="66674">
                  <a:moveTo>
                    <a:pt x="0" y="0"/>
                  </a:moveTo>
                  <a:lnTo>
                    <a:pt x="3050577" y="0"/>
                  </a:lnTo>
                  <a:lnTo>
                    <a:pt x="3049436" y="5650"/>
                  </a:lnTo>
                  <a:cubicBezTo>
                    <a:pt x="3034268" y="41511"/>
                    <a:pt x="2998759" y="66674"/>
                    <a:pt x="2957371" y="66674"/>
                  </a:cubicBezTo>
                  <a:lnTo>
                    <a:pt x="93205" y="66674"/>
                  </a:lnTo>
                  <a:cubicBezTo>
                    <a:pt x="51818" y="66674"/>
                    <a:pt x="16308" y="41511"/>
                    <a:pt x="1140" y="5650"/>
                  </a:cubicBezTo>
                  <a:close/>
                </a:path>
              </a:pathLst>
            </a:custGeom>
            <a:gradFill flip="none" rotWithShape="1">
              <a:gsLst>
                <a:gs pos="0">
                  <a:schemeClr val="accent1">
                    <a:lumMod val="75000"/>
                  </a:schemeClr>
                </a:gs>
                <a:gs pos="100000">
                  <a:schemeClr val="accent1"/>
                </a:gs>
              </a:gsLst>
              <a:lin ang="10800000" scaled="1"/>
              <a:tileRect/>
            </a:gradFill>
            <a:ln w="12700" cap="flat" cmpd="sng" algn="ctr">
              <a:noFill/>
              <a:prstDash val="solid"/>
              <a:miter lim="800000"/>
            </a:ln>
            <a:effectLst>
              <a:outerShdw blurRad="254000" sx="101000" sy="101000" algn="ctr" rotWithShape="0">
                <a:srgbClr val="000000">
                  <a:alpha val="12000"/>
                </a:srgbClr>
              </a:outerShdw>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lumMod val="85000"/>
                  </a:srgbClr>
                </a:solidFill>
                <a:effectLst/>
                <a:uLnTx/>
                <a:uFillTx/>
                <a:cs typeface="+mn-ea"/>
                <a:sym typeface="+mn-lt"/>
              </a:endParaRPr>
            </a:p>
          </p:txBody>
        </p:sp>
      </p:grpSp>
      <p:grpSp>
        <p:nvGrpSpPr>
          <p:cNvPr id="19" name="组合 18">
            <a:extLst>
              <a:ext uri="{FF2B5EF4-FFF2-40B4-BE49-F238E27FC236}">
                <a16:creationId xmlns:a16="http://schemas.microsoft.com/office/drawing/2014/main" id="{872A942D-90DE-138A-338D-F98D72784955}"/>
              </a:ext>
            </a:extLst>
          </p:cNvPr>
          <p:cNvGrpSpPr/>
          <p:nvPr/>
        </p:nvGrpSpPr>
        <p:grpSpPr>
          <a:xfrm>
            <a:off x="1068781" y="4646532"/>
            <a:ext cx="4936225" cy="362363"/>
            <a:chOff x="-771412" y="1228594"/>
            <a:chExt cx="7751715" cy="754439"/>
          </a:xfrm>
        </p:grpSpPr>
        <p:sp>
          <p:nvSpPr>
            <p:cNvPr id="20" name="五边形 14">
              <a:extLst>
                <a:ext uri="{FF2B5EF4-FFF2-40B4-BE49-F238E27FC236}">
                  <a16:creationId xmlns:a16="http://schemas.microsoft.com/office/drawing/2014/main" id="{B02FDCE6-2962-A9B6-FAD9-134774A91FD9}"/>
                </a:ext>
              </a:extLst>
            </p:cNvPr>
            <p:cNvSpPr/>
            <p:nvPr>
              <p:custDataLst>
                <p:tags r:id="rId4"/>
              </p:custDataLst>
            </p:nvPr>
          </p:nvSpPr>
          <p:spPr>
            <a:xfrm>
              <a:off x="-771412" y="1231413"/>
              <a:ext cx="6947308" cy="751620"/>
            </a:xfrm>
            <a:prstGeom prst="homePlate">
              <a:avLst/>
            </a:prstGeom>
            <a:gradFill flip="none" rotWithShape="1">
              <a:gsLst>
                <a:gs pos="0">
                  <a:schemeClr val="accent1">
                    <a:alpha val="0"/>
                  </a:schemeClr>
                </a:gs>
                <a:gs pos="100000">
                  <a:schemeClr val="accent1"/>
                </a:gs>
              </a:gsLst>
              <a:lin ang="0" scaled="1"/>
              <a:tileRect/>
            </a:gradFill>
            <a:ln w="12700" cap="flat" cmpd="sng" algn="ctr">
              <a:noFill/>
              <a:prstDash val="solid"/>
              <a:miter lim="800000"/>
            </a:ln>
            <a:effectLst>
              <a:outerShdw blurRad="190500" algn="ctr" rotWithShape="0">
                <a:srgbClr val="4472C4">
                  <a:alpha val="23000"/>
                </a:srgbClr>
              </a:outerShdw>
            </a:effectLst>
          </p:spPr>
          <p:txBody>
            <a:bodyPr rtlCol="0" anchor="ctr">
              <a:normAutofit lnSpcReduction="10000"/>
            </a:bodyPr>
            <a:lstStyle/>
            <a:p>
              <a:pPr marL="431800" marR="0" lvl="0" indent="0" algn="ctr" defTabSz="914400" eaLnBrk="1" fontAlgn="auto" latinLnBrk="0" hangingPunct="1">
                <a:lnSpc>
                  <a:spcPct val="100000"/>
                </a:lnSpc>
                <a:spcBef>
                  <a:spcPts val="0"/>
                </a:spcBef>
                <a:spcAft>
                  <a:spcPts val="0"/>
                </a:spcAft>
                <a:buClrTx/>
                <a:buSzTx/>
                <a:buFontTx/>
                <a:buNone/>
                <a:tabLst/>
                <a:defRPr/>
              </a:pPr>
              <a:endParaRPr lang="en-US" altLang="zh-CN"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sp>
          <p:nvSpPr>
            <p:cNvPr id="21" name="箭头: V 形 20">
              <a:extLst>
                <a:ext uri="{FF2B5EF4-FFF2-40B4-BE49-F238E27FC236}">
                  <a16:creationId xmlns:a16="http://schemas.microsoft.com/office/drawing/2014/main" id="{969DF790-3C7C-FA43-7BA2-75FD12049E33}"/>
                </a:ext>
              </a:extLst>
            </p:cNvPr>
            <p:cNvSpPr/>
            <p:nvPr>
              <p:custDataLst>
                <p:tags r:id="rId5"/>
              </p:custDataLst>
            </p:nvPr>
          </p:nvSpPr>
          <p:spPr>
            <a:xfrm>
              <a:off x="6038383" y="1228594"/>
              <a:ext cx="444657" cy="751532"/>
            </a:xfrm>
            <a:prstGeom prst="chevron">
              <a:avLst>
                <a:gd name="adj" fmla="val 80106"/>
              </a:avLst>
            </a:prstGeom>
            <a:solidFill>
              <a:schemeClr val="accent5">
                <a:lumMod val="20000"/>
                <a:lumOff val="80000"/>
                <a:alpha val="20000"/>
              </a:schemeClr>
            </a:solidFill>
            <a:ln w="12700" cap="flat" cmpd="sng" algn="ctr">
              <a:noFill/>
              <a:prstDash val="solid"/>
              <a:miter lim="800000"/>
            </a:ln>
            <a:effectLst/>
          </p:spPr>
          <p:txBody>
            <a:bodyPr rtlCol="0" anchor="ctr">
              <a:normAutofit lnSpcReduction="10000"/>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箭头: V 形 69">
              <a:extLst>
                <a:ext uri="{FF2B5EF4-FFF2-40B4-BE49-F238E27FC236}">
                  <a16:creationId xmlns:a16="http://schemas.microsoft.com/office/drawing/2014/main" id="{FE713D7A-1751-D0F4-D4E7-B0D5937A55D2}"/>
                </a:ext>
              </a:extLst>
            </p:cNvPr>
            <p:cNvSpPr/>
            <p:nvPr>
              <p:custDataLst>
                <p:tags r:id="rId6"/>
              </p:custDataLst>
            </p:nvPr>
          </p:nvSpPr>
          <p:spPr>
            <a:xfrm>
              <a:off x="6287014" y="1228594"/>
              <a:ext cx="444657" cy="751532"/>
            </a:xfrm>
            <a:prstGeom prst="chevron">
              <a:avLst>
                <a:gd name="adj" fmla="val 80106"/>
              </a:avLst>
            </a:prstGeom>
            <a:solidFill>
              <a:schemeClr val="accent6">
                <a:lumMod val="60000"/>
                <a:lumOff val="40000"/>
                <a:alpha val="60000"/>
              </a:schemeClr>
            </a:solidFill>
            <a:ln w="12700" cap="flat" cmpd="sng" algn="ctr">
              <a:noFill/>
              <a:prstDash val="solid"/>
              <a:miter lim="800000"/>
            </a:ln>
            <a:effectLst/>
          </p:spPr>
          <p:txBody>
            <a:bodyPr rtlCol="0" anchor="ctr">
              <a:normAutofit lnSpcReduction="10000"/>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箭头: V 形 70">
              <a:extLst>
                <a:ext uri="{FF2B5EF4-FFF2-40B4-BE49-F238E27FC236}">
                  <a16:creationId xmlns:a16="http://schemas.microsoft.com/office/drawing/2014/main" id="{7E01D6BC-D3FB-7670-F023-F6930D69A586}"/>
                </a:ext>
              </a:extLst>
            </p:cNvPr>
            <p:cNvSpPr/>
            <p:nvPr>
              <p:custDataLst>
                <p:tags r:id="rId7"/>
              </p:custDataLst>
            </p:nvPr>
          </p:nvSpPr>
          <p:spPr>
            <a:xfrm>
              <a:off x="6535646" y="1228594"/>
              <a:ext cx="444657" cy="751532"/>
            </a:xfrm>
            <a:prstGeom prst="chevron">
              <a:avLst>
                <a:gd name="adj" fmla="val 80106"/>
              </a:avLst>
            </a:prstGeom>
            <a:solidFill>
              <a:schemeClr val="accent6">
                <a:lumMod val="75000"/>
                <a:alpha val="80000"/>
              </a:schemeClr>
            </a:solidFill>
            <a:ln w="12700" cap="flat" cmpd="sng" algn="ctr">
              <a:noFill/>
              <a:prstDash val="solid"/>
              <a:miter lim="800000"/>
            </a:ln>
            <a:effectLst/>
          </p:spPr>
          <p:txBody>
            <a:bodyPr rtlCol="0" anchor="ctr">
              <a:normAutofit lnSpcReduction="10000"/>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4" name="组合 23">
            <a:extLst>
              <a:ext uri="{FF2B5EF4-FFF2-40B4-BE49-F238E27FC236}">
                <a16:creationId xmlns:a16="http://schemas.microsoft.com/office/drawing/2014/main" id="{B94ACC79-6B62-C403-1D3E-D5484698ED49}"/>
              </a:ext>
            </a:extLst>
          </p:cNvPr>
          <p:cNvGrpSpPr/>
          <p:nvPr/>
        </p:nvGrpSpPr>
        <p:grpSpPr>
          <a:xfrm>
            <a:off x="1068782" y="1227802"/>
            <a:ext cx="5094000" cy="428400"/>
            <a:chOff x="1068782" y="1325776"/>
            <a:chExt cx="5094000" cy="428400"/>
          </a:xfrm>
        </p:grpSpPr>
        <p:sp>
          <p:nvSpPr>
            <p:cNvPr id="25" name="矩形: 圆角 24">
              <a:extLst>
                <a:ext uri="{FF2B5EF4-FFF2-40B4-BE49-F238E27FC236}">
                  <a16:creationId xmlns:a16="http://schemas.microsoft.com/office/drawing/2014/main" id="{DDC8EC8E-9BB7-D70C-C742-BDA5692E2041}"/>
                </a:ext>
              </a:extLst>
            </p:cNvPr>
            <p:cNvSpPr/>
            <p:nvPr/>
          </p:nvSpPr>
          <p:spPr>
            <a:xfrm>
              <a:off x="1068782" y="1326533"/>
              <a:ext cx="5094000" cy="426886"/>
            </a:xfrm>
            <a:prstGeom prst="roundRect">
              <a:avLst>
                <a:gd name="adj" fmla="val 50000"/>
              </a:avLst>
            </a:prstGeom>
            <a:solidFill>
              <a:schemeClr val="accent1"/>
            </a:solidFill>
            <a:ln>
              <a:noFill/>
            </a:ln>
            <a:effectLst>
              <a:glow rad="63500">
                <a:srgbClr val="E4F1EA">
                  <a:alpha val="40000"/>
                </a:srgb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听觉前庭症状同时出现 提示</a:t>
              </a:r>
              <a:r>
                <a:rPr kumimoji="0" lang="en-US" altLang="zh-CN"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AICA</a:t>
              </a:r>
              <a:r>
                <a:rPr kumimoji="0" lang="zh-CN" altLang="en-US"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梗死可能</a:t>
              </a:r>
            </a:p>
          </p:txBody>
        </p:sp>
        <p:sp>
          <p:nvSpPr>
            <p:cNvPr id="26" name="矩形: 圆顶角 25">
              <a:extLst>
                <a:ext uri="{FF2B5EF4-FFF2-40B4-BE49-F238E27FC236}">
                  <a16:creationId xmlns:a16="http://schemas.microsoft.com/office/drawing/2014/main" id="{9204F1F9-3A9A-E7C4-550E-62253AB1E56B}"/>
                </a:ext>
              </a:extLst>
            </p:cNvPr>
            <p:cNvSpPr/>
            <p:nvPr/>
          </p:nvSpPr>
          <p:spPr>
            <a:xfrm rot="5400000" flipH="1">
              <a:off x="4771382" y="362776"/>
              <a:ext cx="428400" cy="2354400"/>
            </a:xfrm>
            <a:prstGeom prst="round2SameRect">
              <a:avLst>
                <a:gd name="adj1" fmla="val 50000"/>
                <a:gd name="adj2" fmla="val 0"/>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r>
                <a:rPr lang="zh-CN" altLang="en-US"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提示</a:t>
              </a:r>
              <a:r>
                <a:rPr lang="en-US" altLang="zh-CN"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AICA</a:t>
              </a:r>
              <a:r>
                <a:rPr lang="zh-CN" altLang="en-US"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梗死可能</a:t>
              </a:r>
            </a:p>
          </p:txBody>
        </p:sp>
      </p:grpSp>
      <p:sp>
        <p:nvSpPr>
          <p:cNvPr id="29" name="五边形 14">
            <a:extLst>
              <a:ext uri="{FF2B5EF4-FFF2-40B4-BE49-F238E27FC236}">
                <a16:creationId xmlns:a16="http://schemas.microsoft.com/office/drawing/2014/main" id="{43EDEF9C-F524-9C6E-439F-D703DF4DB8A9}"/>
              </a:ext>
            </a:extLst>
          </p:cNvPr>
          <p:cNvSpPr/>
          <p:nvPr>
            <p:custDataLst>
              <p:tags r:id="rId1"/>
            </p:custDataLst>
          </p:nvPr>
        </p:nvSpPr>
        <p:spPr>
          <a:xfrm>
            <a:off x="1068780" y="2506381"/>
            <a:ext cx="2360219" cy="361009"/>
          </a:xfrm>
          <a:prstGeom prst="homePlate">
            <a:avLst/>
          </a:prstGeom>
          <a:gradFill>
            <a:gsLst>
              <a:gs pos="0">
                <a:srgbClr val="E2F0D9">
                  <a:alpha val="0"/>
                </a:srgbClr>
              </a:gs>
              <a:gs pos="100000">
                <a:srgbClr val="E2F0D9"/>
              </a:gs>
            </a:gsLst>
            <a:lin ang="0" scaled="1"/>
          </a:gradFill>
          <a:ln w="12700" cap="flat" cmpd="sng" algn="ctr">
            <a:noFill/>
            <a:prstDash val="solid"/>
            <a:miter lim="800000"/>
          </a:ln>
          <a:effectLst>
            <a:outerShdw blurRad="190500" algn="ctr" rotWithShape="0">
              <a:srgbClr val="4472C4">
                <a:alpha val="23000"/>
              </a:srgbClr>
            </a:outerShdw>
          </a:effectLst>
        </p:spPr>
        <p:txBody>
          <a:bodyPr rtlCol="0" anchor="ctr">
            <a:normAutofit lnSpcReduction="10000"/>
          </a:bodyPr>
          <a:lstStyle/>
          <a:p>
            <a:pPr marL="431800" marR="0" lvl="0" indent="0" algn="ctr" defTabSz="914400" eaLnBrk="1" fontAlgn="auto" latinLnBrk="0" hangingPunct="1">
              <a:lnSpc>
                <a:spcPct val="100000"/>
              </a:lnSpc>
              <a:spcBef>
                <a:spcPts val="0"/>
              </a:spcBef>
              <a:spcAft>
                <a:spcPts val="0"/>
              </a:spcAft>
              <a:buClrTx/>
              <a:buSzTx/>
              <a:buFontTx/>
              <a:buNone/>
              <a:tabLst/>
              <a:defRPr/>
            </a:pPr>
            <a:endParaRPr lang="en-US" altLang="zh-CN"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sp>
        <p:nvSpPr>
          <p:cNvPr id="30" name="五边形 14">
            <a:extLst>
              <a:ext uri="{FF2B5EF4-FFF2-40B4-BE49-F238E27FC236}">
                <a16:creationId xmlns:a16="http://schemas.microsoft.com/office/drawing/2014/main" id="{B1FE9E26-1725-49AF-BE95-25CD50620141}"/>
              </a:ext>
            </a:extLst>
          </p:cNvPr>
          <p:cNvSpPr/>
          <p:nvPr>
            <p:custDataLst>
              <p:tags r:id="rId2"/>
            </p:custDataLst>
          </p:nvPr>
        </p:nvSpPr>
        <p:spPr>
          <a:xfrm>
            <a:off x="1068780" y="3352236"/>
            <a:ext cx="2534391" cy="361009"/>
          </a:xfrm>
          <a:prstGeom prst="homePlate">
            <a:avLst/>
          </a:prstGeom>
          <a:gradFill>
            <a:gsLst>
              <a:gs pos="0">
                <a:srgbClr val="E2F0D9">
                  <a:alpha val="0"/>
                </a:srgbClr>
              </a:gs>
              <a:gs pos="100000">
                <a:srgbClr val="E2F0D9"/>
              </a:gs>
            </a:gsLst>
            <a:lin ang="0" scaled="1"/>
          </a:gradFill>
          <a:ln w="12700" cap="flat" cmpd="sng" algn="ctr">
            <a:noFill/>
            <a:prstDash val="solid"/>
            <a:miter lim="800000"/>
          </a:ln>
          <a:effectLst>
            <a:outerShdw blurRad="190500" algn="ctr" rotWithShape="0">
              <a:srgbClr val="4472C4">
                <a:alpha val="23000"/>
              </a:srgbClr>
            </a:outerShdw>
          </a:effectLst>
        </p:spPr>
        <p:txBody>
          <a:bodyPr rtlCol="0" anchor="ctr">
            <a:normAutofit lnSpcReduction="10000"/>
          </a:bodyPr>
          <a:lstStyle/>
          <a:p>
            <a:pPr marL="431800" marR="0" lvl="0" indent="0" algn="ctr" defTabSz="914400" eaLnBrk="1" fontAlgn="auto" latinLnBrk="0" hangingPunct="1">
              <a:lnSpc>
                <a:spcPct val="100000"/>
              </a:lnSpc>
              <a:spcBef>
                <a:spcPts val="0"/>
              </a:spcBef>
              <a:spcAft>
                <a:spcPts val="0"/>
              </a:spcAft>
              <a:buClrTx/>
              <a:buSzTx/>
              <a:buFontTx/>
              <a:buNone/>
              <a:tabLst/>
              <a:defRPr/>
            </a:pPr>
            <a:endParaRPr lang="en-US" altLang="zh-CN"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sp>
        <p:nvSpPr>
          <p:cNvPr id="31" name="五边形 14">
            <a:extLst>
              <a:ext uri="{FF2B5EF4-FFF2-40B4-BE49-F238E27FC236}">
                <a16:creationId xmlns:a16="http://schemas.microsoft.com/office/drawing/2014/main" id="{484463A3-B407-884A-D2F5-AA0CE175E93B}"/>
              </a:ext>
            </a:extLst>
          </p:cNvPr>
          <p:cNvSpPr/>
          <p:nvPr>
            <p:custDataLst>
              <p:tags r:id="rId3"/>
            </p:custDataLst>
          </p:nvPr>
        </p:nvSpPr>
        <p:spPr>
          <a:xfrm>
            <a:off x="1068781" y="5013335"/>
            <a:ext cx="1990106" cy="361009"/>
          </a:xfrm>
          <a:prstGeom prst="homePlate">
            <a:avLst/>
          </a:prstGeom>
          <a:gradFill>
            <a:gsLst>
              <a:gs pos="0">
                <a:srgbClr val="E2F0D9">
                  <a:alpha val="0"/>
                </a:srgbClr>
              </a:gs>
              <a:gs pos="100000">
                <a:srgbClr val="E2F0D9"/>
              </a:gs>
            </a:gsLst>
            <a:lin ang="0" scaled="1"/>
          </a:gradFill>
          <a:ln w="12700" cap="flat" cmpd="sng" algn="ctr">
            <a:noFill/>
            <a:prstDash val="solid"/>
            <a:miter lim="800000"/>
          </a:ln>
          <a:effectLst>
            <a:outerShdw blurRad="190500" algn="ctr" rotWithShape="0">
              <a:srgbClr val="4472C4">
                <a:alpha val="23000"/>
              </a:srgbClr>
            </a:outerShdw>
          </a:effectLst>
        </p:spPr>
        <p:txBody>
          <a:bodyPr rtlCol="0" anchor="ctr">
            <a:normAutofit lnSpcReduction="10000"/>
          </a:bodyPr>
          <a:lstStyle/>
          <a:p>
            <a:pPr marL="431800" marR="0" lvl="0" indent="0" algn="ctr" defTabSz="914400" eaLnBrk="1" fontAlgn="auto" latinLnBrk="0" hangingPunct="1">
              <a:lnSpc>
                <a:spcPct val="100000"/>
              </a:lnSpc>
              <a:spcBef>
                <a:spcPts val="0"/>
              </a:spcBef>
              <a:spcAft>
                <a:spcPts val="0"/>
              </a:spcAft>
              <a:buClrTx/>
              <a:buSzTx/>
              <a:buFontTx/>
              <a:buNone/>
              <a:tabLst/>
              <a:defRPr/>
            </a:pPr>
            <a:endParaRPr lang="en-US" altLang="zh-CN"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sp>
        <p:nvSpPr>
          <p:cNvPr id="35" name="文本占位符 2">
            <a:extLst>
              <a:ext uri="{FF2B5EF4-FFF2-40B4-BE49-F238E27FC236}">
                <a16:creationId xmlns:a16="http://schemas.microsoft.com/office/drawing/2014/main" id="{5592B489-F061-96B2-8994-667EF7FBEA83}"/>
              </a:ext>
            </a:extLst>
          </p:cNvPr>
          <p:cNvSpPr txBox="1">
            <a:spLocks/>
          </p:cNvSpPr>
          <p:nvPr/>
        </p:nvSpPr>
        <p:spPr>
          <a:xfrm>
            <a:off x="1068782" y="1746416"/>
            <a:ext cx="4461245" cy="4176866"/>
          </a:xfrm>
          <a:prstGeom prst="rect">
            <a:avLst/>
          </a:prstGeom>
        </p:spPr>
        <p:txBody>
          <a:bodyPr vert="horz" lIns="91440" tIns="45720" rIns="91440" bIns="45720" rtlCol="0" anchor="t">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Aft>
                <a:spcPts val="800"/>
              </a:spcAft>
            </a:pPr>
            <a:r>
              <a:rPr lang="zh-CN" altLang="en-US" sz="1400" dirty="0">
                <a:sym typeface="微软雅黑" panose="020B0503020204020204" pitchFamily="34" charset="-122"/>
              </a:rPr>
              <a:t>急性听觉前庭功能障碍可能是</a:t>
            </a:r>
            <a:r>
              <a:rPr lang="zh-CN" altLang="zh-CN" sz="1400" dirty="0">
                <a:sym typeface="微软雅黑" panose="020B0503020204020204" pitchFamily="34" charset="-122"/>
              </a:rPr>
              <a:t>小脑前下动脉</a:t>
            </a:r>
            <a:r>
              <a:rPr lang="en-US" altLang="zh-CN" sz="1400" dirty="0">
                <a:sym typeface="微软雅黑" panose="020B0503020204020204" pitchFamily="34" charset="-122"/>
              </a:rPr>
              <a:t>(AICA)</a:t>
            </a:r>
            <a:r>
              <a:rPr lang="zh-CN" altLang="en-US" sz="1400" dirty="0">
                <a:sym typeface="微软雅黑" panose="020B0503020204020204" pitchFamily="34" charset="-122"/>
              </a:rPr>
              <a:t>供血区梗死的先兆表现，少数可表现为类似</a:t>
            </a:r>
            <a:r>
              <a:rPr lang="en-US" altLang="zh-CN" sz="1400" dirty="0">
                <a:sym typeface="微软雅黑" panose="020B0503020204020204" pitchFamily="34" charset="-122"/>
              </a:rPr>
              <a:t>MD</a:t>
            </a:r>
            <a:r>
              <a:rPr lang="zh-CN" altLang="en-US" sz="1400" dirty="0">
                <a:sym typeface="微软雅黑" panose="020B0503020204020204" pitchFamily="34" charset="-122"/>
              </a:rPr>
              <a:t>的发作性前庭综合征表现</a:t>
            </a:r>
            <a:r>
              <a:rPr lang="en-US" altLang="zh-CN" sz="1400" baseline="30000" dirty="0">
                <a:sym typeface="微软雅黑" panose="020B0503020204020204" pitchFamily="34" charset="-122"/>
              </a:rPr>
              <a:t>1</a:t>
            </a:r>
          </a:p>
          <a:p>
            <a:pPr marL="0" indent="0">
              <a:lnSpc>
                <a:spcPct val="100000"/>
              </a:lnSpc>
              <a:spcAft>
                <a:spcPts val="800"/>
              </a:spcAft>
              <a:buNone/>
            </a:pPr>
            <a:r>
              <a:rPr lang="en-US" altLang="zh-CN" b="1" kern="0" dirty="0">
                <a:solidFill>
                  <a:schemeClr val="accent1"/>
                </a:solidFill>
                <a:effectLst>
                  <a:glow rad="127000">
                    <a:prstClr val="white"/>
                  </a:glow>
                  <a:outerShdw blurRad="38100" dist="38100" dir="2700000" algn="tl">
                    <a:srgbClr val="000000">
                      <a:alpha val="43137"/>
                    </a:srgbClr>
                  </a:outerShdw>
                </a:effectLst>
                <a:sym typeface="微软雅黑" panose="020B0503020204020204" pitchFamily="34" charset="-122"/>
              </a:rPr>
              <a:t>1. </a:t>
            </a:r>
            <a:r>
              <a:rPr lang="zh-CN" altLang="en-US" b="1" kern="0" dirty="0">
                <a:solidFill>
                  <a:schemeClr val="accent1"/>
                </a:solidFill>
                <a:effectLst>
                  <a:glow rad="127000">
                    <a:prstClr val="white"/>
                  </a:glow>
                  <a:outerShdw blurRad="38100" dist="38100" dir="2700000" algn="tl">
                    <a:srgbClr val="000000">
                      <a:alpha val="43137"/>
                    </a:srgbClr>
                  </a:outerShdw>
                </a:effectLst>
                <a:sym typeface="微软雅黑" panose="020B0503020204020204" pitchFamily="34" charset="-122"/>
              </a:rPr>
              <a:t>重视危险因素评估</a:t>
            </a:r>
            <a:endParaRPr lang="en-US" altLang="zh-CN" b="1" kern="0" dirty="0">
              <a:solidFill>
                <a:schemeClr val="accent1"/>
              </a:solidFill>
              <a:effectLst>
                <a:glow rad="127000">
                  <a:prstClr val="white"/>
                </a:glow>
                <a:outerShdw blurRad="38100" dist="38100" dir="2700000" algn="tl">
                  <a:srgbClr val="000000">
                    <a:alpha val="43137"/>
                  </a:srgbClr>
                </a:outerShdw>
              </a:effectLst>
              <a:sym typeface="微软雅黑" panose="020B0503020204020204" pitchFamily="34" charset="-122"/>
            </a:endParaRPr>
          </a:p>
          <a:p>
            <a:pPr>
              <a:lnSpc>
                <a:spcPct val="100000"/>
              </a:lnSpc>
              <a:spcAft>
                <a:spcPts val="800"/>
              </a:spcAft>
            </a:pPr>
            <a:r>
              <a:rPr lang="zh-CN" altLang="en-US" sz="1400" dirty="0">
                <a:sym typeface="微软雅黑" panose="020B0503020204020204" pitchFamily="34" charset="-122"/>
              </a:rPr>
              <a:t>高血压、吸烟、高胆固醇血症、心房纤颤和冠状动脉疾病</a:t>
            </a:r>
            <a:r>
              <a:rPr lang="en-US" altLang="zh-CN" sz="1400" baseline="30000" dirty="0">
                <a:sym typeface="微软雅黑" panose="020B0503020204020204" pitchFamily="34" charset="-122"/>
              </a:rPr>
              <a:t>1</a:t>
            </a:r>
            <a:endParaRPr lang="en-US" altLang="zh-CN" sz="1400" dirty="0">
              <a:sym typeface="微软雅黑" panose="020B0503020204020204" pitchFamily="34" charset="-122"/>
            </a:endParaRPr>
          </a:p>
          <a:p>
            <a:pPr marL="0" indent="0">
              <a:lnSpc>
                <a:spcPct val="100000"/>
              </a:lnSpc>
              <a:spcAft>
                <a:spcPts val="800"/>
              </a:spcAft>
              <a:buNone/>
            </a:pPr>
            <a:r>
              <a:rPr lang="en-US" altLang="zh-CN" b="1" kern="0" dirty="0">
                <a:solidFill>
                  <a:schemeClr val="accent1"/>
                </a:solidFill>
                <a:effectLst>
                  <a:glow rad="127000">
                    <a:prstClr val="white"/>
                  </a:glow>
                  <a:outerShdw blurRad="38100" dist="38100" dir="2700000" algn="tl">
                    <a:srgbClr val="000000">
                      <a:alpha val="43137"/>
                    </a:srgbClr>
                  </a:outerShdw>
                </a:effectLst>
                <a:sym typeface="微软雅黑" panose="020B0503020204020204" pitchFamily="34" charset="-122"/>
              </a:rPr>
              <a:t>2. </a:t>
            </a:r>
            <a:r>
              <a:rPr lang="zh-CN" altLang="en-US" b="1" kern="0" dirty="0">
                <a:solidFill>
                  <a:schemeClr val="accent1"/>
                </a:solidFill>
                <a:effectLst>
                  <a:glow rad="127000">
                    <a:prstClr val="white"/>
                  </a:glow>
                  <a:outerShdw blurRad="38100" dist="38100" dir="2700000" algn="tl">
                    <a:srgbClr val="000000">
                      <a:alpha val="43137"/>
                    </a:srgbClr>
                  </a:outerShdw>
                </a:effectLst>
                <a:sym typeface="微软雅黑" panose="020B0503020204020204" pitchFamily="34" charset="-122"/>
              </a:rPr>
              <a:t>识别中枢性预警体征</a:t>
            </a:r>
          </a:p>
          <a:p>
            <a:pPr>
              <a:lnSpc>
                <a:spcPct val="100000"/>
              </a:lnSpc>
              <a:spcAft>
                <a:spcPts val="800"/>
              </a:spcAft>
            </a:pPr>
            <a:r>
              <a:rPr lang="zh-CN" altLang="en-US" sz="1400" dirty="0">
                <a:sym typeface="微软雅黑" panose="020B0503020204020204" pitchFamily="34" charset="-122"/>
              </a:rPr>
              <a:t>意识障碍、复视、视野缺损或模糊、眼球运动异常、言语障碍、吞咽困难、饮水呛咳、中枢性面舌瘫、交叉性或偏身感觉障碍、偏侧或四肢无力、共济失调或严重平衡障碍</a:t>
            </a:r>
            <a:r>
              <a:rPr lang="en-US" altLang="zh-CN" sz="1400" baseline="30000" dirty="0">
                <a:sym typeface="微软雅黑" panose="020B0503020204020204" pitchFamily="34" charset="-122"/>
              </a:rPr>
              <a:t>2</a:t>
            </a:r>
          </a:p>
          <a:p>
            <a:pPr marL="0" indent="0">
              <a:lnSpc>
                <a:spcPct val="100000"/>
              </a:lnSpc>
              <a:spcAft>
                <a:spcPts val="800"/>
              </a:spcAft>
              <a:buNone/>
            </a:pPr>
            <a:r>
              <a:rPr lang="en-US" altLang="zh-CN" b="1" kern="0" dirty="0">
                <a:solidFill>
                  <a:schemeClr val="accent1"/>
                </a:solidFill>
                <a:effectLst>
                  <a:glow rad="127000">
                    <a:prstClr val="white"/>
                  </a:glow>
                  <a:outerShdw blurRad="38100" dist="38100" dir="2700000" algn="tl">
                    <a:srgbClr val="000000">
                      <a:alpha val="43137"/>
                    </a:srgbClr>
                  </a:outerShdw>
                </a:effectLst>
                <a:sym typeface="微软雅黑" panose="020B0503020204020204" pitchFamily="34" charset="-122"/>
              </a:rPr>
              <a:t>3. </a:t>
            </a:r>
            <a:r>
              <a:rPr lang="zh-CN" altLang="en-US" b="1" kern="0" dirty="0">
                <a:solidFill>
                  <a:schemeClr val="accent1"/>
                </a:solidFill>
                <a:effectLst>
                  <a:glow rad="127000">
                    <a:prstClr val="white"/>
                  </a:glow>
                  <a:outerShdw blurRad="38100" dist="38100" dir="2700000" algn="tl">
                    <a:srgbClr val="000000">
                      <a:alpha val="43137"/>
                    </a:srgbClr>
                  </a:outerShdw>
                </a:effectLst>
                <a:sym typeface="微软雅黑" panose="020B0503020204020204" pitchFamily="34" charset="-122"/>
              </a:rPr>
              <a:t>掌握甄别依据，完善</a:t>
            </a:r>
            <a:r>
              <a:rPr lang="en-US" altLang="zh-CN" b="1" kern="0" dirty="0">
                <a:solidFill>
                  <a:schemeClr val="accent1"/>
                </a:solidFill>
                <a:effectLst>
                  <a:glow rad="127000">
                    <a:prstClr val="white"/>
                  </a:glow>
                  <a:outerShdw blurRad="38100" dist="38100" dir="2700000" algn="tl">
                    <a:srgbClr val="000000">
                      <a:alpha val="43137"/>
                    </a:srgbClr>
                  </a:outerShdw>
                </a:effectLst>
                <a:sym typeface="微软雅黑" panose="020B0503020204020204" pitchFamily="34" charset="-122"/>
              </a:rPr>
              <a:t>HINTS</a:t>
            </a:r>
            <a:r>
              <a:rPr lang="zh-CN" altLang="en-US" b="1" kern="0" dirty="0">
                <a:solidFill>
                  <a:schemeClr val="accent1"/>
                </a:solidFill>
                <a:effectLst>
                  <a:glow rad="127000">
                    <a:prstClr val="white"/>
                  </a:glow>
                  <a:outerShdw blurRad="38100" dist="38100" dir="2700000" algn="tl">
                    <a:srgbClr val="000000">
                      <a:alpha val="43137"/>
                    </a:srgbClr>
                  </a:outerShdw>
                </a:effectLst>
                <a:sym typeface="微软雅黑" panose="020B0503020204020204" pitchFamily="34" charset="-122"/>
              </a:rPr>
              <a:t>检查</a:t>
            </a:r>
            <a:endParaRPr lang="en-US" altLang="zh-CN" b="1" kern="0" dirty="0">
              <a:solidFill>
                <a:schemeClr val="accent1"/>
              </a:solidFill>
              <a:effectLst>
                <a:glow rad="127000">
                  <a:prstClr val="white"/>
                </a:glow>
                <a:outerShdw blurRad="38100" dist="38100" dir="2700000" algn="tl">
                  <a:srgbClr val="000000">
                    <a:alpha val="43137"/>
                  </a:srgbClr>
                </a:outerShdw>
              </a:effectLst>
              <a:sym typeface="微软雅黑" panose="020B0503020204020204" pitchFamily="34" charset="-122"/>
            </a:endParaRPr>
          </a:p>
          <a:p>
            <a:pPr marL="0" indent="0">
              <a:lnSpc>
                <a:spcPct val="100000"/>
              </a:lnSpc>
              <a:spcAft>
                <a:spcPts val="800"/>
              </a:spcAft>
              <a:buNone/>
            </a:pPr>
            <a:r>
              <a:rPr lang="en-US" altLang="zh-CN" b="1" kern="0" dirty="0">
                <a:solidFill>
                  <a:schemeClr val="accent1"/>
                </a:solidFill>
                <a:effectLst>
                  <a:glow rad="127000">
                    <a:prstClr val="white"/>
                  </a:glow>
                  <a:outerShdw blurRad="38100" dist="38100" dir="2700000" algn="tl">
                    <a:srgbClr val="000000">
                      <a:alpha val="43137"/>
                    </a:srgbClr>
                  </a:outerShdw>
                </a:effectLst>
                <a:sym typeface="微软雅黑" panose="020B0503020204020204" pitchFamily="34" charset="-122"/>
              </a:rPr>
              <a:t>4. </a:t>
            </a:r>
            <a:r>
              <a:rPr lang="zh-CN" altLang="en-US" b="1" kern="0" dirty="0">
                <a:solidFill>
                  <a:schemeClr val="accent1"/>
                </a:solidFill>
                <a:effectLst>
                  <a:glow rad="127000">
                    <a:prstClr val="white"/>
                  </a:glow>
                  <a:outerShdw blurRad="38100" dist="38100" dir="2700000" algn="tl">
                    <a:srgbClr val="000000">
                      <a:alpha val="43137"/>
                    </a:srgbClr>
                  </a:outerShdw>
                </a:effectLst>
                <a:sym typeface="微软雅黑" panose="020B0503020204020204" pitchFamily="34" charset="-122"/>
              </a:rPr>
              <a:t>监测治疗效果</a:t>
            </a:r>
            <a:endParaRPr lang="en-US" altLang="zh-CN" b="1" kern="0" dirty="0">
              <a:solidFill>
                <a:schemeClr val="accent1"/>
              </a:solidFill>
              <a:effectLst>
                <a:glow rad="127000">
                  <a:prstClr val="white"/>
                </a:glow>
                <a:outerShdw blurRad="38100" dist="38100" dir="2700000" algn="tl">
                  <a:srgbClr val="000000">
                    <a:alpha val="43137"/>
                  </a:srgbClr>
                </a:outerShdw>
              </a:effectLst>
              <a:sym typeface="微软雅黑" panose="020B0503020204020204" pitchFamily="34" charset="-122"/>
            </a:endParaRPr>
          </a:p>
          <a:p>
            <a:pPr>
              <a:lnSpc>
                <a:spcPct val="100000"/>
              </a:lnSpc>
              <a:spcAft>
                <a:spcPts val="800"/>
              </a:spcAft>
            </a:pPr>
            <a:r>
              <a:rPr lang="zh-CN" altLang="en-US" sz="1400" dirty="0">
                <a:sym typeface="微软雅黑" panose="020B0503020204020204" pitchFamily="34" charset="-122"/>
              </a:rPr>
              <a:t>如经治疗后症状无好转，甚至逐渐加重者，需考虑中枢性眩晕可能</a:t>
            </a:r>
            <a:r>
              <a:rPr lang="en-US" altLang="zh-CN" sz="1400" baseline="30000" dirty="0">
                <a:sym typeface="微软雅黑" panose="020B0503020204020204" pitchFamily="34" charset="-122"/>
              </a:rPr>
              <a:t>1</a:t>
            </a:r>
            <a:endParaRPr lang="en-US" altLang="zh-CN" sz="1400" b="1" dirty="0">
              <a:sym typeface="微软雅黑" panose="020B0503020204020204" pitchFamily="34" charset="-122"/>
            </a:endParaRPr>
          </a:p>
        </p:txBody>
      </p:sp>
      <p:sp>
        <p:nvSpPr>
          <p:cNvPr id="4" name="圆角矩形 3">
            <a:extLst>
              <a:ext uri="{FF2B5EF4-FFF2-40B4-BE49-F238E27FC236}">
                <a16:creationId xmlns:a16="http://schemas.microsoft.com/office/drawing/2014/main" id="{06067D8A-0117-CC97-2ABA-A4C39F825AA0}"/>
              </a:ext>
            </a:extLst>
          </p:cNvPr>
          <p:cNvSpPr/>
          <p:nvPr/>
        </p:nvSpPr>
        <p:spPr>
          <a:xfrm>
            <a:off x="268862" y="186802"/>
            <a:ext cx="99972"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圆角矩形 4">
            <a:extLst>
              <a:ext uri="{FF2B5EF4-FFF2-40B4-BE49-F238E27FC236}">
                <a16:creationId xmlns:a16="http://schemas.microsoft.com/office/drawing/2014/main" id="{23E9FF7B-D535-4BFB-2297-D463CD941912}"/>
              </a:ext>
            </a:extLst>
          </p:cNvPr>
          <p:cNvSpPr/>
          <p:nvPr/>
        </p:nvSpPr>
        <p:spPr>
          <a:xfrm>
            <a:off x="443250" y="186802"/>
            <a:ext cx="45719"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354627348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a:extLst>
              <a:ext uri="{FF2B5EF4-FFF2-40B4-BE49-F238E27FC236}">
                <a16:creationId xmlns:a16="http://schemas.microsoft.com/office/drawing/2014/main" id="{827B9ACD-5D10-1949-A4FB-14151273DFAE}"/>
              </a:ext>
            </a:extLst>
          </p:cNvPr>
          <p:cNvSpPr/>
          <p:nvPr/>
        </p:nvSpPr>
        <p:spPr>
          <a:xfrm>
            <a:off x="100968" y="193099"/>
            <a:ext cx="10236212" cy="709704"/>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 name="标题 1">
            <a:extLst>
              <a:ext uri="{FF2B5EF4-FFF2-40B4-BE49-F238E27FC236}">
                <a16:creationId xmlns:a16="http://schemas.microsoft.com/office/drawing/2014/main" id="{B4B40E0C-704B-5BD1-B76A-DA0257C629BD}"/>
              </a:ext>
            </a:extLst>
          </p:cNvPr>
          <p:cNvSpPr>
            <a:spLocks noGrp="1"/>
          </p:cNvSpPr>
          <p:nvPr>
            <p:ph type="title"/>
          </p:nvPr>
        </p:nvSpPr>
        <p:spPr/>
        <p:txBody>
          <a:bodyPr/>
          <a:lstStyle/>
          <a:p>
            <a:r>
              <a:rPr lang="zh-CN" altLang="zh-CN" dirty="0">
                <a:solidFill>
                  <a:schemeClr val="bg1"/>
                </a:solidFill>
                <a:sym typeface="微软雅黑" panose="020B0503020204020204" pitchFamily="34" charset="-122"/>
              </a:rPr>
              <a:t>鉴别诊断：伴听力障碍的周围性眩晕</a:t>
            </a:r>
            <a:endParaRPr lang="zh-CN" altLang="en-US" dirty="0">
              <a:solidFill>
                <a:schemeClr val="bg1"/>
              </a:solidFill>
              <a:sym typeface="微软雅黑" panose="020B0503020204020204" pitchFamily="34" charset="-122"/>
            </a:endParaRPr>
          </a:p>
        </p:txBody>
      </p:sp>
      <p:sp>
        <p:nvSpPr>
          <p:cNvPr id="11" name="矩形: 圆角 10">
            <a:extLst>
              <a:ext uri="{FF2B5EF4-FFF2-40B4-BE49-F238E27FC236}">
                <a16:creationId xmlns:a16="http://schemas.microsoft.com/office/drawing/2014/main" id="{814A6B92-31CD-1BE4-31EE-5DE2EC456075}"/>
              </a:ext>
            </a:extLst>
          </p:cNvPr>
          <p:cNvSpPr/>
          <p:nvPr/>
        </p:nvSpPr>
        <p:spPr>
          <a:xfrm>
            <a:off x="1075239" y="1052736"/>
            <a:ext cx="2664000" cy="400140"/>
          </a:xfrm>
          <a:prstGeom prst="roundRect">
            <a:avLst>
              <a:gd name="adj" fmla="val 50000"/>
            </a:avLst>
          </a:prstGeom>
          <a:gradFill>
            <a:gsLst>
              <a:gs pos="0">
                <a:srgbClr val="70AD47"/>
              </a:gs>
              <a:gs pos="75000">
                <a:schemeClr val="accent1"/>
              </a:gs>
            </a:gsLst>
            <a:lin ang="2700000" scaled="1"/>
          </a:gradFill>
          <a:ln>
            <a:noFill/>
          </a:ln>
          <a:effectLst>
            <a:glow rad="63500">
              <a:srgbClr val="E4F1EA">
                <a:alpha val="40000"/>
              </a:srgb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突发性聋鉴别</a:t>
            </a:r>
            <a:endParaRPr lang="en-US" altLang="zh-CN" b="1" baseline="30000"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sp>
        <p:nvSpPr>
          <p:cNvPr id="12" name="矩形: 圆角 11">
            <a:extLst>
              <a:ext uri="{FF2B5EF4-FFF2-40B4-BE49-F238E27FC236}">
                <a16:creationId xmlns:a16="http://schemas.microsoft.com/office/drawing/2014/main" id="{CBF4233C-F346-654B-1EC2-82E327C57BBE}"/>
              </a:ext>
            </a:extLst>
          </p:cNvPr>
          <p:cNvSpPr/>
          <p:nvPr/>
        </p:nvSpPr>
        <p:spPr>
          <a:xfrm>
            <a:off x="4618988" y="1052736"/>
            <a:ext cx="2664000" cy="400140"/>
          </a:xfrm>
          <a:prstGeom prst="roundRect">
            <a:avLst>
              <a:gd name="adj" fmla="val 50000"/>
            </a:avLst>
          </a:prstGeom>
          <a:gradFill>
            <a:gsLst>
              <a:gs pos="0">
                <a:srgbClr val="70AD47"/>
              </a:gs>
              <a:gs pos="75000">
                <a:schemeClr val="accent1"/>
              </a:gs>
            </a:gsLst>
            <a:lin ang="2700000" scaled="1"/>
          </a:gradFill>
          <a:ln>
            <a:noFill/>
          </a:ln>
          <a:effectLst>
            <a:glow rad="63500">
              <a:srgbClr val="E4F1EA">
                <a:alpha val="40000"/>
              </a:srgb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迷路炎鉴别</a:t>
            </a:r>
            <a:endParaRPr lang="en-US" altLang="zh-CN" b="1" baseline="30000"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grpSp>
        <p:nvGrpSpPr>
          <p:cNvPr id="40" name="组合 39">
            <a:extLst>
              <a:ext uri="{FF2B5EF4-FFF2-40B4-BE49-F238E27FC236}">
                <a16:creationId xmlns:a16="http://schemas.microsoft.com/office/drawing/2014/main" id="{CCE1C14C-E8F9-EEB2-E6E7-ED4CFC62DE5E}"/>
              </a:ext>
            </a:extLst>
          </p:cNvPr>
          <p:cNvGrpSpPr/>
          <p:nvPr/>
        </p:nvGrpSpPr>
        <p:grpSpPr>
          <a:xfrm>
            <a:off x="4168988" y="1605530"/>
            <a:ext cx="3564000" cy="4176000"/>
            <a:chOff x="4298228" y="1605530"/>
            <a:chExt cx="3564000" cy="4176000"/>
          </a:xfrm>
        </p:grpSpPr>
        <p:sp>
          <p:nvSpPr>
            <p:cNvPr id="7" name="矩形: 圆顶角 1">
              <a:extLst>
                <a:ext uri="{FF2B5EF4-FFF2-40B4-BE49-F238E27FC236}">
                  <a16:creationId xmlns:a16="http://schemas.microsoft.com/office/drawing/2014/main" id="{55909C43-F869-AA18-BA72-2BD89E9DB914}"/>
                </a:ext>
              </a:extLst>
            </p:cNvPr>
            <p:cNvSpPr>
              <a:spLocks/>
            </p:cNvSpPr>
            <p:nvPr/>
          </p:nvSpPr>
          <p:spPr>
            <a:xfrm>
              <a:off x="4298228" y="1605530"/>
              <a:ext cx="3564000" cy="4176000"/>
            </a:xfrm>
            <a:prstGeom prst="flowChartOffpageConnector">
              <a:avLst/>
            </a:prstGeom>
            <a:solidFill>
              <a:schemeClr val="bg1"/>
            </a:solidFill>
            <a:ln w="12700">
              <a:solidFill>
                <a:schemeClr val="accent1"/>
              </a:solidFill>
            </a:ln>
            <a:effectLst>
              <a:outerShdw blurRad="533400" dist="50800" dir="5400000" algn="ctr" rotWithShape="0">
                <a:schemeClr val="accent1">
                  <a:alpha val="1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文本占位符 2">
              <a:extLst>
                <a:ext uri="{FF2B5EF4-FFF2-40B4-BE49-F238E27FC236}">
                  <a16:creationId xmlns:a16="http://schemas.microsoft.com/office/drawing/2014/main" id="{5E054C4D-00A6-4FB5-C4E4-FDACE1B7CCB1}"/>
                </a:ext>
              </a:extLst>
            </p:cNvPr>
            <p:cNvSpPr txBox="1">
              <a:spLocks/>
            </p:cNvSpPr>
            <p:nvPr/>
          </p:nvSpPr>
          <p:spPr>
            <a:xfrm>
              <a:off x="4404953" y="1718607"/>
              <a:ext cx="3320615" cy="3678583"/>
            </a:xfrm>
            <a:prstGeom prst="rect">
              <a:avLst/>
            </a:prstGeom>
            <a:noFill/>
          </p:spPr>
          <p:txBody>
            <a:bodyPr vert="horz" lIns="91440" tIns="45720" rIns="91440" bIns="45720" rtlCol="0">
              <a:no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400"/>
                </a:spcAft>
              </a:pPr>
              <a:r>
                <a:rPr lang="zh-CN" altLang="en-US" sz="1300" dirty="0">
                  <a:sym typeface="微软雅黑" panose="020B0503020204020204" pitchFamily="34" charset="-122"/>
                </a:rPr>
                <a:t>常继发于上呼吸道病毒感染、急</a:t>
              </a:r>
              <a:r>
                <a:rPr lang="en-US" altLang="zh-CN" sz="1300" dirty="0">
                  <a:sym typeface="微软雅黑" panose="020B0503020204020204" pitchFamily="34" charset="-122"/>
                </a:rPr>
                <a:t>/</a:t>
              </a:r>
              <a:r>
                <a:rPr lang="zh-CN" altLang="en-US" sz="1300" dirty="0">
                  <a:sym typeface="微软雅黑" panose="020B0503020204020204" pitchFamily="34" charset="-122"/>
                </a:rPr>
                <a:t>慢性中耳炎、胆脂瘤或细菌性脑膜炎、手术、外伤等</a:t>
              </a:r>
              <a:endParaRPr lang="en-US" altLang="zh-CN" sz="1300" dirty="0">
                <a:sym typeface="微软雅黑" panose="020B0503020204020204" pitchFamily="34" charset="-122"/>
              </a:endParaRPr>
            </a:p>
            <a:p>
              <a:pPr>
                <a:spcAft>
                  <a:spcPts val="400"/>
                </a:spcAft>
              </a:pPr>
              <a:r>
                <a:rPr lang="zh-CN" altLang="en-US" sz="1300" dirty="0">
                  <a:sym typeface="微软雅黑" panose="020B0503020204020204" pitchFamily="34" charset="-122"/>
                </a:rPr>
                <a:t>典型症状包括急性眩晕、感音神经性听力下降、恶心呕吐，单耳多见，分为非骨化性和骨化性迷路炎</a:t>
              </a:r>
              <a:endParaRPr lang="en-US" altLang="zh-CN" sz="1200" dirty="0">
                <a:sym typeface="微软雅黑" panose="020B0503020204020204" pitchFamily="34" charset="-122"/>
              </a:endParaRPr>
            </a:p>
            <a:p>
              <a:pPr>
                <a:spcAft>
                  <a:spcPts val="400"/>
                </a:spcAft>
              </a:pPr>
              <a:endParaRPr lang="en-US" altLang="zh-CN" sz="1200" dirty="0">
                <a:sym typeface="微软雅黑" panose="020B0503020204020204" pitchFamily="34" charset="-122"/>
              </a:endParaRPr>
            </a:p>
            <a:p>
              <a:pPr>
                <a:spcAft>
                  <a:spcPts val="400"/>
                </a:spcAft>
              </a:pPr>
              <a:endParaRPr lang="en-US" altLang="zh-CN" sz="1200" b="1" dirty="0">
                <a:solidFill>
                  <a:srgbClr val="C00000"/>
                </a:solidFill>
                <a:sym typeface="微软雅黑" panose="020B0503020204020204" pitchFamily="34" charset="-122"/>
              </a:endParaRPr>
            </a:p>
            <a:p>
              <a:pPr>
                <a:spcAft>
                  <a:spcPts val="400"/>
                </a:spcAft>
              </a:pPr>
              <a:endParaRPr lang="en-US" altLang="zh-CN" sz="1200" b="1" dirty="0">
                <a:solidFill>
                  <a:srgbClr val="C00000"/>
                </a:solidFill>
                <a:sym typeface="微软雅黑" panose="020B0503020204020204" pitchFamily="34" charset="-122"/>
              </a:endParaRPr>
            </a:p>
            <a:p>
              <a:pPr>
                <a:spcAft>
                  <a:spcPts val="400"/>
                </a:spcAft>
              </a:pPr>
              <a:endParaRPr lang="en-US" altLang="zh-CN" sz="1200" b="1" dirty="0">
                <a:solidFill>
                  <a:srgbClr val="C00000"/>
                </a:solidFill>
                <a:sym typeface="微软雅黑" panose="020B0503020204020204" pitchFamily="34" charset="-122"/>
              </a:endParaRPr>
            </a:p>
            <a:p>
              <a:pPr marL="0" indent="0">
                <a:spcAft>
                  <a:spcPts val="400"/>
                </a:spcAft>
                <a:buNone/>
              </a:pPr>
              <a:endParaRPr lang="en-US" altLang="zh-CN" sz="1200" b="1" dirty="0">
                <a:solidFill>
                  <a:srgbClr val="C00000"/>
                </a:solidFill>
                <a:sym typeface="微软雅黑" panose="020B0503020204020204" pitchFamily="34" charset="-122"/>
              </a:endParaRPr>
            </a:p>
            <a:p>
              <a:pPr>
                <a:spcAft>
                  <a:spcPts val="400"/>
                </a:spcAft>
              </a:pPr>
              <a:r>
                <a:rPr lang="zh-CN" altLang="en-US" sz="1500" b="1" dirty="0">
                  <a:solidFill>
                    <a:srgbClr val="C00000"/>
                  </a:solidFill>
                  <a:sym typeface="微软雅黑" panose="020B0503020204020204" pitchFamily="34" charset="-122"/>
                </a:rPr>
                <a:t>既往疾病史、影像学检查、鼓膜穿孔，可与</a:t>
              </a:r>
              <a:r>
                <a:rPr lang="en-US" altLang="zh-CN" sz="1500" b="1" dirty="0">
                  <a:solidFill>
                    <a:srgbClr val="C00000"/>
                  </a:solidFill>
                  <a:sym typeface="微软雅黑" panose="020B0503020204020204" pitchFamily="34" charset="-122"/>
                </a:rPr>
                <a:t>MD</a:t>
              </a:r>
              <a:r>
                <a:rPr lang="zh-CN" altLang="en-US" sz="1500" b="1" dirty="0">
                  <a:solidFill>
                    <a:srgbClr val="C00000"/>
                  </a:solidFill>
                  <a:sym typeface="微软雅黑" panose="020B0503020204020204" pitchFamily="34" charset="-122"/>
                </a:rPr>
                <a:t>鉴别</a:t>
              </a:r>
              <a:r>
                <a:rPr lang="en-US" altLang="zh-CN" sz="1500" b="1" baseline="30000" dirty="0">
                  <a:solidFill>
                    <a:srgbClr val="C00000"/>
                  </a:solidFill>
                  <a:sym typeface="微软雅黑" panose="020B0503020204020204" pitchFamily="34" charset="-122"/>
                </a:rPr>
                <a:t>2</a:t>
              </a:r>
              <a:endParaRPr lang="en-US" altLang="zh-CN" sz="1500" b="1" dirty="0">
                <a:solidFill>
                  <a:srgbClr val="C00000"/>
                </a:solidFill>
                <a:sym typeface="微软雅黑" panose="020B0503020204020204" pitchFamily="34" charset="-122"/>
              </a:endParaRPr>
            </a:p>
          </p:txBody>
        </p:sp>
      </p:grpSp>
      <p:sp>
        <p:nvSpPr>
          <p:cNvPr id="15" name="矩形: 圆角 14">
            <a:extLst>
              <a:ext uri="{FF2B5EF4-FFF2-40B4-BE49-F238E27FC236}">
                <a16:creationId xmlns:a16="http://schemas.microsoft.com/office/drawing/2014/main" id="{2A1BB4C2-8F09-B580-4337-29CD000E992A}"/>
              </a:ext>
            </a:extLst>
          </p:cNvPr>
          <p:cNvSpPr/>
          <p:nvPr/>
        </p:nvSpPr>
        <p:spPr>
          <a:xfrm>
            <a:off x="8324737" y="1052736"/>
            <a:ext cx="2664000" cy="400140"/>
          </a:xfrm>
          <a:prstGeom prst="roundRect">
            <a:avLst>
              <a:gd name="adj" fmla="val 50000"/>
            </a:avLst>
          </a:prstGeom>
          <a:gradFill>
            <a:gsLst>
              <a:gs pos="0">
                <a:srgbClr val="70AD47"/>
              </a:gs>
              <a:gs pos="75000">
                <a:schemeClr val="accent1"/>
              </a:gs>
            </a:gsLst>
            <a:lin ang="2700000" scaled="1"/>
          </a:gradFill>
          <a:ln>
            <a:noFill/>
          </a:ln>
          <a:effectLst>
            <a:glow rad="63500">
              <a:srgbClr val="E4F1EA">
                <a:alpha val="40000"/>
              </a:srgb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外淋巴瘘鉴别</a:t>
            </a:r>
            <a:endParaRPr lang="en-US" altLang="zh-CN" b="1" baseline="30000"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grpSp>
        <p:nvGrpSpPr>
          <p:cNvPr id="34" name="组合 33">
            <a:extLst>
              <a:ext uri="{FF2B5EF4-FFF2-40B4-BE49-F238E27FC236}">
                <a16:creationId xmlns:a16="http://schemas.microsoft.com/office/drawing/2014/main" id="{0EFDC5F6-FB3C-A334-B0FA-26ECD8F77196}"/>
              </a:ext>
            </a:extLst>
          </p:cNvPr>
          <p:cNvGrpSpPr/>
          <p:nvPr/>
        </p:nvGrpSpPr>
        <p:grpSpPr>
          <a:xfrm>
            <a:off x="7946737" y="1605530"/>
            <a:ext cx="3420000" cy="4176000"/>
            <a:chOff x="7846675" y="1605530"/>
            <a:chExt cx="3507126" cy="4176000"/>
          </a:xfrm>
        </p:grpSpPr>
        <p:sp>
          <p:nvSpPr>
            <p:cNvPr id="10" name="矩形: 圆顶角 1">
              <a:extLst>
                <a:ext uri="{FF2B5EF4-FFF2-40B4-BE49-F238E27FC236}">
                  <a16:creationId xmlns:a16="http://schemas.microsoft.com/office/drawing/2014/main" id="{159038E6-973E-888E-F227-4C359CA5021B}"/>
                </a:ext>
              </a:extLst>
            </p:cNvPr>
            <p:cNvSpPr>
              <a:spLocks/>
            </p:cNvSpPr>
            <p:nvPr/>
          </p:nvSpPr>
          <p:spPr>
            <a:xfrm>
              <a:off x="7846675" y="1605530"/>
              <a:ext cx="3507126" cy="4176000"/>
            </a:xfrm>
            <a:prstGeom prst="flowChartOffpageConnector">
              <a:avLst/>
            </a:prstGeom>
            <a:solidFill>
              <a:schemeClr val="bg1"/>
            </a:solidFill>
            <a:ln w="12700">
              <a:solidFill>
                <a:schemeClr val="accent1"/>
              </a:solidFill>
            </a:ln>
            <a:effectLst>
              <a:outerShdw blurRad="533400" dist="50800" dir="5400000" algn="ctr" rotWithShape="0">
                <a:schemeClr val="accent1">
                  <a:alpha val="1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文本占位符 2">
              <a:extLst>
                <a:ext uri="{FF2B5EF4-FFF2-40B4-BE49-F238E27FC236}">
                  <a16:creationId xmlns:a16="http://schemas.microsoft.com/office/drawing/2014/main" id="{06C4928A-AE14-A60E-A117-E67BD249B4F8}"/>
                </a:ext>
              </a:extLst>
            </p:cNvPr>
            <p:cNvSpPr txBox="1">
              <a:spLocks/>
            </p:cNvSpPr>
            <p:nvPr/>
          </p:nvSpPr>
          <p:spPr>
            <a:xfrm>
              <a:off x="7908238" y="1718607"/>
              <a:ext cx="3410721" cy="3678583"/>
            </a:xfrm>
            <a:prstGeom prst="rect">
              <a:avLst/>
            </a:prstGeom>
            <a:noFill/>
          </p:spPr>
          <p:txBody>
            <a:bodyPr vert="horz" lIns="91440" tIns="45720" rIns="91440" bIns="45720" rtlCol="0">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600"/>
                </a:spcAft>
              </a:pPr>
              <a:r>
                <a:rPr lang="zh-CN" altLang="en-US" sz="1500" dirty="0">
                  <a:sym typeface="微软雅黑" panose="020B0503020204020204" pitchFamily="34" charset="-122"/>
                </a:rPr>
                <a:t>最主要的症状是听力下降、波动性耳鸣、眩晕等</a:t>
              </a:r>
              <a:endParaRPr lang="en-US" altLang="zh-CN" sz="1500" dirty="0">
                <a:sym typeface="微软雅黑" panose="020B0503020204020204" pitchFamily="34" charset="-122"/>
              </a:endParaRPr>
            </a:p>
            <a:p>
              <a:pPr>
                <a:spcAft>
                  <a:spcPts val="600"/>
                </a:spcAft>
              </a:pPr>
              <a:r>
                <a:rPr lang="zh-CN" altLang="en-US" sz="1500" dirty="0">
                  <a:sym typeface="微软雅黑" panose="020B0503020204020204" pitchFamily="34" charset="-122"/>
                </a:rPr>
                <a:t>纯音测听结果与体位有关，耳鸣呈多样性、波动性，为流水样或流水感，尤其是在气压急剧变化、弯腰搬重物、咳嗽等动作时加重，瘘管试验阳性，中耳手术探查明确外淋巴液溢出，有助于鉴别诊断</a:t>
              </a:r>
              <a:endParaRPr lang="en-US" altLang="zh-CN" sz="1500" dirty="0">
                <a:sym typeface="微软雅黑" panose="020B0503020204020204" pitchFamily="34" charset="-122"/>
              </a:endParaRPr>
            </a:p>
            <a:p>
              <a:pPr>
                <a:spcAft>
                  <a:spcPts val="600"/>
                </a:spcAft>
              </a:pPr>
              <a:r>
                <a:rPr lang="zh-CN" altLang="en-US" sz="1500" dirty="0">
                  <a:solidFill>
                    <a:schemeClr val="accent1"/>
                  </a:solidFill>
                  <a:sym typeface="微软雅黑" panose="020B0503020204020204" pitchFamily="34" charset="-122"/>
                </a:rPr>
                <a:t>多与气压伤、举重、用力、外伤等病史有关，</a:t>
              </a:r>
              <a:r>
                <a:rPr lang="zh-CN" altLang="en-US" sz="1500" b="1" dirty="0">
                  <a:solidFill>
                    <a:srgbClr val="C00000"/>
                  </a:solidFill>
                  <a:sym typeface="微软雅黑" panose="020B0503020204020204" pitchFamily="34" charset="-122"/>
                </a:rPr>
                <a:t>结合病史和相关检查可鉴别</a:t>
              </a:r>
              <a:r>
                <a:rPr lang="en-US" altLang="zh-CN" sz="1500" b="1" baseline="30000" dirty="0">
                  <a:solidFill>
                    <a:srgbClr val="C00000"/>
                  </a:solidFill>
                  <a:sym typeface="微软雅黑" panose="020B0503020204020204" pitchFamily="34" charset="-122"/>
                </a:rPr>
                <a:t>2</a:t>
              </a:r>
              <a:endParaRPr lang="en-US" altLang="zh-CN" sz="1500" b="1" dirty="0">
                <a:solidFill>
                  <a:srgbClr val="C00000"/>
                </a:solidFill>
                <a:sym typeface="微软雅黑" panose="020B0503020204020204" pitchFamily="34" charset="-122"/>
              </a:endParaRPr>
            </a:p>
          </p:txBody>
        </p:sp>
      </p:grpSp>
      <p:grpSp>
        <p:nvGrpSpPr>
          <p:cNvPr id="35" name="组合 34">
            <a:extLst>
              <a:ext uri="{FF2B5EF4-FFF2-40B4-BE49-F238E27FC236}">
                <a16:creationId xmlns:a16="http://schemas.microsoft.com/office/drawing/2014/main" id="{68F134C9-5DDC-79AC-110F-CB8BA1546E00}"/>
              </a:ext>
            </a:extLst>
          </p:cNvPr>
          <p:cNvGrpSpPr/>
          <p:nvPr/>
        </p:nvGrpSpPr>
        <p:grpSpPr>
          <a:xfrm>
            <a:off x="859239" y="1605530"/>
            <a:ext cx="3096000" cy="4176000"/>
            <a:chOff x="859239" y="1605530"/>
            <a:chExt cx="3324462" cy="4176000"/>
          </a:xfrm>
        </p:grpSpPr>
        <p:sp>
          <p:nvSpPr>
            <p:cNvPr id="9" name="矩形: 圆顶角 1">
              <a:extLst>
                <a:ext uri="{FF2B5EF4-FFF2-40B4-BE49-F238E27FC236}">
                  <a16:creationId xmlns:a16="http://schemas.microsoft.com/office/drawing/2014/main" id="{CE7C0506-1B53-947C-FB98-1C190A9D295C}"/>
                </a:ext>
              </a:extLst>
            </p:cNvPr>
            <p:cNvSpPr>
              <a:spLocks/>
            </p:cNvSpPr>
            <p:nvPr/>
          </p:nvSpPr>
          <p:spPr>
            <a:xfrm>
              <a:off x="859239" y="1605530"/>
              <a:ext cx="3324462" cy="4176000"/>
            </a:xfrm>
            <a:prstGeom prst="flowChartOffpageConnector">
              <a:avLst/>
            </a:prstGeom>
            <a:solidFill>
              <a:schemeClr val="bg1"/>
            </a:solidFill>
            <a:ln w="12700">
              <a:solidFill>
                <a:schemeClr val="accent1"/>
              </a:solidFill>
            </a:ln>
            <a:effectLst>
              <a:outerShdw blurRad="533400" dist="50800" dir="5400000" algn="ctr" rotWithShape="0">
                <a:schemeClr val="accent1">
                  <a:alpha val="1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文本占位符 2">
              <a:extLst>
                <a:ext uri="{FF2B5EF4-FFF2-40B4-BE49-F238E27FC236}">
                  <a16:creationId xmlns:a16="http://schemas.microsoft.com/office/drawing/2014/main" id="{645365D5-7818-8A19-0D4A-377777A1074C}"/>
                </a:ext>
              </a:extLst>
            </p:cNvPr>
            <p:cNvSpPr txBox="1">
              <a:spLocks/>
            </p:cNvSpPr>
            <p:nvPr/>
          </p:nvSpPr>
          <p:spPr>
            <a:xfrm>
              <a:off x="937164" y="1718607"/>
              <a:ext cx="3168613" cy="3678583"/>
            </a:xfrm>
            <a:prstGeom prst="rect">
              <a:avLst/>
            </a:prstGeom>
            <a:noFill/>
          </p:spPr>
          <p:txBody>
            <a:bodyPr vert="horz" lIns="91440" tIns="45720" rIns="91440" bIns="45720" rtlCol="0">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600"/>
                </a:spcAft>
              </a:pPr>
              <a:r>
                <a:rPr lang="zh-CN" altLang="en-US" sz="1300" dirty="0">
                  <a:sym typeface="微软雅黑" panose="020B0503020204020204" pitchFamily="34" charset="-122"/>
                </a:rPr>
                <a:t>突聋，指</a:t>
              </a:r>
              <a:r>
                <a:rPr lang="en-US" altLang="zh-CN" sz="1300" dirty="0">
                  <a:sym typeface="微软雅黑" panose="020B0503020204020204" pitchFamily="34" charset="-122"/>
                </a:rPr>
                <a:t>72h</a:t>
              </a:r>
              <a:r>
                <a:rPr lang="zh-CN" altLang="en-US" sz="1300" dirty="0">
                  <a:sym typeface="微软雅黑" panose="020B0503020204020204" pitchFamily="34" charset="-122"/>
                </a:rPr>
                <a:t>内突然发生的、原因不明的感音神经性听力损失，至少在相邻的两个频率听力下降 ≥ </a:t>
              </a:r>
              <a:r>
                <a:rPr lang="en-US" altLang="zh-CN" sz="1300" dirty="0">
                  <a:sym typeface="微软雅黑" panose="020B0503020204020204" pitchFamily="34" charset="-122"/>
                </a:rPr>
                <a:t>20 dBHL</a:t>
              </a:r>
              <a:r>
                <a:rPr lang="en-US" altLang="zh-CN" sz="1300" baseline="30000" dirty="0">
                  <a:sym typeface="微软雅黑" panose="020B0503020204020204" pitchFamily="34" charset="-122"/>
                </a:rPr>
                <a:t>1</a:t>
              </a:r>
            </a:p>
            <a:p>
              <a:pPr>
                <a:spcAft>
                  <a:spcPts val="600"/>
                </a:spcAft>
              </a:pPr>
              <a:r>
                <a:rPr lang="zh-CN" altLang="en-US" sz="1500" dirty="0">
                  <a:sym typeface="微软雅黑" panose="020B0503020204020204" pitchFamily="34" charset="-122"/>
                </a:rPr>
                <a:t>早期</a:t>
              </a:r>
              <a:r>
                <a:rPr lang="en-US" altLang="zh-CN" sz="1500" dirty="0">
                  <a:sym typeface="微软雅黑" panose="020B0503020204020204" pitchFamily="34" charset="-122"/>
                </a:rPr>
                <a:t>MD</a:t>
              </a:r>
              <a:r>
                <a:rPr lang="zh-CN" altLang="en-US" sz="1500" dirty="0">
                  <a:sym typeface="微软雅黑" panose="020B0503020204020204" pitchFamily="34" charset="-122"/>
                </a:rPr>
                <a:t>可以听力下降单一症状作为主要表现；低频型突聋可同时伴有耳鸣、耳闷胀感，偶有眩晕，但</a:t>
              </a:r>
              <a:r>
                <a:rPr lang="zh-CN" altLang="en-US" sz="1500" dirty="0">
                  <a:solidFill>
                    <a:schemeClr val="accent1"/>
                  </a:solidFill>
                  <a:sym typeface="微软雅黑" panose="020B0503020204020204" pitchFamily="34" charset="-122"/>
                </a:rPr>
                <a:t>仅一次突然发生，极少反复发作，且听力损失快而重，无反复波动</a:t>
              </a:r>
              <a:r>
                <a:rPr lang="en-US" altLang="zh-CN" sz="1500" baseline="30000" dirty="0">
                  <a:solidFill>
                    <a:schemeClr val="accent1"/>
                  </a:solidFill>
                  <a:sym typeface="微软雅黑" panose="020B0503020204020204" pitchFamily="34" charset="-122"/>
                </a:rPr>
                <a:t>2</a:t>
              </a:r>
            </a:p>
            <a:p>
              <a:pPr>
                <a:spcAft>
                  <a:spcPts val="600"/>
                </a:spcAft>
              </a:pPr>
              <a:r>
                <a:rPr lang="zh-CN" altLang="en-US" sz="1500" b="1" dirty="0">
                  <a:solidFill>
                    <a:srgbClr val="C00000"/>
                  </a:solidFill>
                  <a:sym typeface="微软雅黑" panose="020B0503020204020204" pitchFamily="34" charset="-122"/>
                </a:rPr>
                <a:t>主要以病史鉴别</a:t>
              </a:r>
              <a:r>
                <a:rPr lang="en-US" altLang="zh-CN" sz="1500" b="1" baseline="30000" dirty="0">
                  <a:solidFill>
                    <a:srgbClr val="C00000"/>
                  </a:solidFill>
                  <a:sym typeface="微软雅黑" panose="020B0503020204020204" pitchFamily="34" charset="-122"/>
                </a:rPr>
                <a:t>2</a:t>
              </a:r>
            </a:p>
          </p:txBody>
        </p:sp>
      </p:grpSp>
      <p:sp>
        <p:nvSpPr>
          <p:cNvPr id="38" name="内容占位符 37">
            <a:extLst>
              <a:ext uri="{FF2B5EF4-FFF2-40B4-BE49-F238E27FC236}">
                <a16:creationId xmlns:a16="http://schemas.microsoft.com/office/drawing/2014/main" id="{BFB86FC1-8E75-0C71-7D49-E02B48787DBD}"/>
              </a:ext>
            </a:extLst>
          </p:cNvPr>
          <p:cNvSpPr>
            <a:spLocks noGrp="1"/>
          </p:cNvSpPr>
          <p:nvPr>
            <p:ph sz="quarter" idx="14"/>
          </p:nvPr>
        </p:nvSpPr>
        <p:spPr/>
        <p:txBody>
          <a:bodyPr/>
          <a:lstStyle/>
          <a:p>
            <a:r>
              <a:rPr lang="en-US" altLang="zh-CN" dirty="0">
                <a:sym typeface="微软雅黑" panose="020B0503020204020204" pitchFamily="34" charset="-122"/>
              </a:rPr>
              <a:t>1. </a:t>
            </a:r>
            <a:r>
              <a:rPr lang="zh-CN" altLang="en-US" dirty="0">
                <a:sym typeface="微软雅黑" panose="020B0503020204020204" pitchFamily="34" charset="-122"/>
              </a:rPr>
              <a:t>中华耳鼻咽喉头颈外科杂志编辑委员会</a:t>
            </a:r>
            <a:r>
              <a:rPr lang="en-US" altLang="zh-CN" dirty="0">
                <a:sym typeface="微软雅黑" panose="020B0503020204020204" pitchFamily="34" charset="-122"/>
              </a:rPr>
              <a:t>,</a:t>
            </a:r>
            <a:r>
              <a:rPr lang="zh-CN" altLang="en-US" dirty="0">
                <a:sym typeface="微软雅黑" panose="020B0503020204020204" pitchFamily="34" charset="-122"/>
              </a:rPr>
              <a:t>中华医学会耳鼻咽喉头颈外科学分会</a:t>
            </a:r>
            <a:r>
              <a:rPr lang="en-US" altLang="zh-CN" dirty="0">
                <a:sym typeface="微软雅黑" panose="020B0503020204020204" pitchFamily="34" charset="-122"/>
              </a:rPr>
              <a:t>.</a:t>
            </a:r>
            <a:r>
              <a:rPr lang="zh-CN" altLang="en-US" dirty="0">
                <a:sym typeface="微软雅黑" panose="020B0503020204020204" pitchFamily="34" charset="-122"/>
              </a:rPr>
              <a:t>突发性聋诊断和治疗指南</a:t>
            </a:r>
            <a:r>
              <a:rPr lang="en-US" altLang="zh-CN" dirty="0">
                <a:sym typeface="微软雅黑" panose="020B0503020204020204" pitchFamily="34" charset="-122"/>
              </a:rPr>
              <a:t>(2015).</a:t>
            </a:r>
            <a:r>
              <a:rPr lang="zh-CN" altLang="en-US" dirty="0">
                <a:sym typeface="微软雅黑" panose="020B0503020204020204" pitchFamily="34" charset="-122"/>
              </a:rPr>
              <a:t>中华耳鼻咽喉头颈外科杂志</a:t>
            </a:r>
            <a:r>
              <a:rPr lang="en-US" altLang="zh-CN" dirty="0">
                <a:sym typeface="微软雅黑" panose="020B0503020204020204" pitchFamily="34" charset="-122"/>
              </a:rPr>
              <a:t>,2015,50(6):443-447.</a:t>
            </a:r>
          </a:p>
          <a:p>
            <a:r>
              <a:rPr lang="en-US" altLang="zh-CN" dirty="0">
                <a:sym typeface="微软雅黑" panose="020B0503020204020204" pitchFamily="34" charset="-122"/>
              </a:rPr>
              <a:t>2. </a:t>
            </a:r>
            <a:r>
              <a:rPr lang="zh-CN" altLang="en-US" dirty="0">
                <a:sym typeface="微软雅黑" panose="020B0503020204020204" pitchFamily="34" charset="-122"/>
              </a:rPr>
              <a:t>陈钢钢</a:t>
            </a:r>
            <a:r>
              <a:rPr lang="en-US" altLang="zh-CN" dirty="0">
                <a:sym typeface="微软雅黑" panose="020B0503020204020204" pitchFamily="34" charset="-122"/>
              </a:rPr>
              <a:t>, </a:t>
            </a:r>
            <a:r>
              <a:rPr lang="zh-CN" altLang="en-US" dirty="0">
                <a:sym typeface="微软雅黑" panose="020B0503020204020204" pitchFamily="34" charset="-122"/>
              </a:rPr>
              <a:t>等</a:t>
            </a:r>
            <a:r>
              <a:rPr lang="en-US" altLang="zh-CN" dirty="0">
                <a:sym typeface="微软雅黑" panose="020B0503020204020204" pitchFamily="34" charset="-122"/>
              </a:rPr>
              <a:t>. </a:t>
            </a:r>
            <a:r>
              <a:rPr lang="zh-CN" altLang="en-US" dirty="0">
                <a:sym typeface="微软雅黑" panose="020B0503020204020204" pitchFamily="34" charset="-122"/>
              </a:rPr>
              <a:t>前庭疾病诊疗知识库</a:t>
            </a:r>
            <a:r>
              <a:rPr lang="en-US" altLang="zh-CN" dirty="0">
                <a:sym typeface="微软雅黑" panose="020B0503020204020204" pitchFamily="34" charset="-122"/>
              </a:rPr>
              <a:t>. </a:t>
            </a:r>
            <a:r>
              <a:rPr lang="zh-CN" altLang="en-US" dirty="0">
                <a:sym typeface="微软雅黑" panose="020B0503020204020204" pitchFamily="34" charset="-122"/>
              </a:rPr>
              <a:t>北京：中国医药科技出版社</a:t>
            </a:r>
            <a:r>
              <a:rPr lang="en-US" altLang="zh-CN" dirty="0">
                <a:sym typeface="微软雅黑" panose="020B0503020204020204" pitchFamily="34" charset="-122"/>
              </a:rPr>
              <a:t>, 2024: 213, 290-291, 316.</a:t>
            </a:r>
          </a:p>
        </p:txBody>
      </p:sp>
      <p:graphicFrame>
        <p:nvGraphicFramePr>
          <p:cNvPr id="39" name="内容占位符 35">
            <a:extLst>
              <a:ext uri="{FF2B5EF4-FFF2-40B4-BE49-F238E27FC236}">
                <a16:creationId xmlns:a16="http://schemas.microsoft.com/office/drawing/2014/main" id="{01D49274-4584-0A74-BE3D-913254EAA310}"/>
              </a:ext>
            </a:extLst>
          </p:cNvPr>
          <p:cNvGraphicFramePr>
            <a:graphicFrameLocks/>
          </p:cNvGraphicFramePr>
          <p:nvPr>
            <p:extLst>
              <p:ext uri="{D42A27DB-BD31-4B8C-83A1-F6EECF244321}">
                <p14:modId xmlns:p14="http://schemas.microsoft.com/office/powerpoint/2010/main" val="997118444"/>
              </p:ext>
            </p:extLst>
          </p:nvPr>
        </p:nvGraphicFramePr>
        <p:xfrm>
          <a:off x="4360522" y="3264365"/>
          <a:ext cx="3201081" cy="1351948"/>
        </p:xfrm>
        <a:graphic>
          <a:graphicData uri="http://schemas.openxmlformats.org/drawingml/2006/table">
            <a:tbl>
              <a:tblPr firstRow="1" bandRow="1">
                <a:tableStyleId>{BC89EF96-8CEA-46FF-86C4-4CE0E7609802}</a:tableStyleId>
              </a:tblPr>
              <a:tblGrid>
                <a:gridCol w="579907">
                  <a:extLst>
                    <a:ext uri="{9D8B030D-6E8A-4147-A177-3AD203B41FA5}">
                      <a16:colId xmlns:a16="http://schemas.microsoft.com/office/drawing/2014/main" val="4250807308"/>
                    </a:ext>
                  </a:extLst>
                </a:gridCol>
                <a:gridCol w="710293">
                  <a:extLst>
                    <a:ext uri="{9D8B030D-6E8A-4147-A177-3AD203B41FA5}">
                      <a16:colId xmlns:a16="http://schemas.microsoft.com/office/drawing/2014/main" val="491590021"/>
                    </a:ext>
                  </a:extLst>
                </a:gridCol>
                <a:gridCol w="1910881">
                  <a:extLst>
                    <a:ext uri="{9D8B030D-6E8A-4147-A177-3AD203B41FA5}">
                      <a16:colId xmlns:a16="http://schemas.microsoft.com/office/drawing/2014/main" val="1344739026"/>
                    </a:ext>
                  </a:extLst>
                </a:gridCol>
              </a:tblGrid>
              <a:tr h="228818">
                <a:tc>
                  <a:txBody>
                    <a:bodyPr/>
                    <a:lstStyle/>
                    <a:p>
                      <a:pPr marL="0" indent="0" algn="ctr">
                        <a:buFont typeface="Arial" panose="020B0604020202020204" pitchFamily="34" charset="0"/>
                        <a:buNone/>
                      </a:pPr>
                      <a:r>
                        <a:rPr lang="zh-CN" altLang="en-US" sz="1300" dirty="0">
                          <a:latin typeface="微软雅黑" panose="020B0503020204020204" pitchFamily="34" charset="-122"/>
                          <a:ea typeface="微软雅黑" panose="020B0503020204020204" pitchFamily="34" charset="-122"/>
                          <a:sym typeface="微软雅黑" panose="020B0503020204020204" pitchFamily="34" charset="-122"/>
                        </a:rPr>
                        <a:t>迷路炎</a:t>
                      </a:r>
                    </a:p>
                  </a:txBody>
                  <a:tcPr marL="0" marR="0" marT="0" marB="0" anchor="ctr">
                    <a:lnL w="12700" cap="flat" cmpd="sng" algn="ctr">
                      <a:noFill/>
                      <a:prstDash val="solid"/>
                      <a:round/>
                      <a:headEnd type="none" w="med" len="med"/>
                      <a:tailEnd type="none" w="med" len="med"/>
                    </a:lnL>
                    <a:solidFill>
                      <a:schemeClr val="accent6">
                        <a:lumMod val="20000"/>
                        <a:lumOff val="80000"/>
                      </a:schemeClr>
                    </a:solidFill>
                  </a:tcPr>
                </a:tc>
                <a:tc gridSpan="2">
                  <a:txBody>
                    <a:bodyPr/>
                    <a:lstStyle/>
                    <a:p>
                      <a:pPr marL="0" indent="0" algn="ctr">
                        <a:buFont typeface="Arial" panose="020B0604020202020204" pitchFamily="34" charset="0"/>
                        <a:buNone/>
                      </a:pPr>
                      <a:r>
                        <a:rPr lang="zh-CN" altLang="en-US" sz="1300" dirty="0">
                          <a:latin typeface="微软雅黑" panose="020B0503020204020204" pitchFamily="34" charset="-122"/>
                          <a:ea typeface="微软雅黑" panose="020B0503020204020204" pitchFamily="34" charset="-122"/>
                          <a:sym typeface="微软雅黑" panose="020B0503020204020204" pitchFamily="34" charset="-122"/>
                        </a:rPr>
                        <a:t>首选影像学检查</a:t>
                      </a:r>
                    </a:p>
                  </a:txBody>
                  <a:tcPr marL="0" marR="0" marT="0" marB="0" anchor="ctr">
                    <a:lnR w="12700" cap="flat" cmpd="sng" algn="ctr">
                      <a:noFill/>
                      <a:prstDash val="solid"/>
                      <a:round/>
                      <a:headEnd type="none" w="med" len="med"/>
                      <a:tailEnd type="none" w="med" len="med"/>
                    </a:lnR>
                    <a:solidFill>
                      <a:schemeClr val="accent6">
                        <a:lumMod val="20000"/>
                        <a:lumOff val="80000"/>
                      </a:schemeClr>
                    </a:solidFill>
                  </a:tcPr>
                </a:tc>
                <a:tc hMerge="1">
                  <a:txBody>
                    <a:bodyPr/>
                    <a:lstStyle/>
                    <a:p>
                      <a:pPr marL="0" indent="0">
                        <a:buFont typeface="Arial" panose="020B0604020202020204" pitchFamily="34" charset="0"/>
                        <a:buNone/>
                      </a:pPr>
                      <a:endParaRPr lang="zh-CN" altLang="en-US" sz="1300" dirty="0"/>
                    </a:p>
                  </a:txBody>
                  <a:tcPr marL="0" marR="0" marT="0" marB="0"/>
                </a:tc>
                <a:extLst>
                  <a:ext uri="{0D108BD9-81ED-4DB2-BD59-A6C34878D82A}">
                    <a16:rowId xmlns:a16="http://schemas.microsoft.com/office/drawing/2014/main" val="1856921828"/>
                  </a:ext>
                </a:extLst>
              </a:tr>
              <a:tr h="495602">
                <a:tc>
                  <a:txBody>
                    <a:bodyPr/>
                    <a:lstStyle/>
                    <a:p>
                      <a:pPr marL="0" indent="0" algn="ctr">
                        <a:buFont typeface="Arial" panose="020B0604020202020204" pitchFamily="34" charset="0"/>
                        <a:buNone/>
                      </a:pPr>
                      <a:r>
                        <a:rPr lang="zh-CN" altLang="en-US" sz="13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非</a:t>
                      </a:r>
                      <a:endParaRPr lang="en-US" altLang="zh-CN" sz="13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a:p>
                      <a:pPr marL="0" indent="0" algn="ctr">
                        <a:buFont typeface="Arial" panose="020B0604020202020204" pitchFamily="34" charset="0"/>
                        <a:buNone/>
                      </a:pPr>
                      <a:r>
                        <a:rPr lang="zh-CN" altLang="en-US" sz="13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骨化性</a:t>
                      </a:r>
                    </a:p>
                  </a:txBody>
                  <a:tcPr marL="0" marR="0" marT="0" marB="0" anchor="ctr">
                    <a:lnL w="12700" cap="flat" cmpd="sng" algn="ctr">
                      <a:noFill/>
                      <a:prstDash val="solid"/>
                      <a:round/>
                      <a:headEnd type="none" w="med" len="med"/>
                      <a:tailEnd type="none" w="med" len="med"/>
                    </a:lnL>
                    <a:solidFill>
                      <a:schemeClr val="bg1"/>
                    </a:solidFill>
                  </a:tcPr>
                </a:tc>
                <a:tc>
                  <a:txBody>
                    <a:bodyPr/>
                    <a:lstStyle/>
                    <a:p>
                      <a:pPr marL="0" indent="0" algn="ctr">
                        <a:buFont typeface="Arial" panose="020B0604020202020204" pitchFamily="34" charset="0"/>
                        <a:buNone/>
                      </a:pPr>
                      <a:r>
                        <a:rPr lang="en-US" altLang="zh-CN" sz="13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MRI</a:t>
                      </a:r>
                      <a:r>
                        <a:rPr lang="zh-CN" altLang="en-US" sz="13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平扫</a:t>
                      </a:r>
                      <a:endParaRPr lang="en-US" altLang="zh-CN" sz="13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a:p>
                      <a:pPr marL="0" indent="0" algn="ctr">
                        <a:buFont typeface="Arial" panose="020B0604020202020204" pitchFamily="34" charset="0"/>
                        <a:buNone/>
                      </a:pPr>
                      <a:r>
                        <a:rPr lang="en-US" altLang="zh-CN" sz="13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3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增强</a:t>
                      </a:r>
                      <a:endParaRPr lang="en-US" altLang="zh-CN" sz="13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a:txBody>
                  <a:tcPr marL="0" marR="0" marT="0" marB="0" anchor="c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zh-CN" altLang="en-US" sz="1300" dirty="0">
                          <a:latin typeface="微软雅黑" panose="020B0503020204020204" pitchFamily="34" charset="-122"/>
                          <a:ea typeface="微软雅黑" panose="020B0503020204020204" pitchFamily="34" charset="-122"/>
                          <a:sym typeface="微软雅黑" panose="020B0503020204020204" pitchFamily="34" charset="-122"/>
                        </a:rPr>
                        <a:t>可见耳蜗、前庭、半规管不规则强化</a:t>
                      </a:r>
                    </a:p>
                  </a:txBody>
                  <a:tcPr marL="0" marR="0" marT="0" marB="0" anchor="ctr">
                    <a:lnR w="12700" cap="flat" cmpd="sng" algn="ctr">
                      <a:noFill/>
                      <a:prstDash val="solid"/>
                      <a:round/>
                      <a:headEnd type="none" w="med" len="med"/>
                      <a:tailEnd type="none" w="med" len="med"/>
                    </a:lnR>
                    <a:solidFill>
                      <a:schemeClr val="bg1"/>
                    </a:solidFill>
                  </a:tcPr>
                </a:tc>
                <a:extLst>
                  <a:ext uri="{0D108BD9-81ED-4DB2-BD59-A6C34878D82A}">
                    <a16:rowId xmlns:a16="http://schemas.microsoft.com/office/drawing/2014/main" val="205121032"/>
                  </a:ext>
                </a:extLst>
              </a:tr>
              <a:tr h="627528">
                <a:tc>
                  <a:txBody>
                    <a:bodyPr/>
                    <a:lstStyle/>
                    <a:p>
                      <a:pPr marL="0" indent="0" algn="ctr">
                        <a:buFont typeface="Arial" panose="020B0604020202020204" pitchFamily="34" charset="0"/>
                        <a:buNone/>
                      </a:pPr>
                      <a:r>
                        <a:rPr lang="zh-CN" altLang="en-US" sz="13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骨化性</a:t>
                      </a:r>
                    </a:p>
                  </a:txBody>
                  <a:tcPr marL="0" marR="0" marT="0" marB="0" anchor="ctr">
                    <a:lnL w="12700" cap="flat" cmpd="sng" algn="ctr">
                      <a:noFill/>
                      <a:prstDash val="solid"/>
                      <a:round/>
                      <a:headEnd type="none" w="med" len="med"/>
                      <a:tailEnd type="none" w="med" len="med"/>
                    </a:lnL>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zh-CN" altLang="en-US" sz="13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高分辨率</a:t>
                      </a:r>
                      <a:endParaRPr lang="en-US" altLang="zh-CN" sz="13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13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CT</a:t>
                      </a:r>
                      <a:endParaRPr lang="zh-CN" altLang="en-US" sz="13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a:txBody>
                  <a:tcPr marL="0" marR="0" marT="0" marB="0" anchor="c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zh-CN" altLang="en-US" sz="1300" dirty="0">
                          <a:latin typeface="微软雅黑" panose="020B0503020204020204" pitchFamily="34" charset="-122"/>
                          <a:ea typeface="微软雅黑" panose="020B0503020204020204" pitchFamily="34" charset="-122"/>
                          <a:sym typeface="微软雅黑" panose="020B0503020204020204" pitchFamily="34" charset="-122"/>
                        </a:rPr>
                        <a:t>可见耳蜗、前庭、半规管密度不均匀增高，部分管腔窄，严重闭塞</a:t>
                      </a:r>
                    </a:p>
                  </a:txBody>
                  <a:tcPr marL="0" marR="0" marT="0" marB="0" anchor="ctr">
                    <a:lnR w="12700" cap="flat" cmpd="sng" algn="ctr">
                      <a:noFill/>
                      <a:prstDash val="solid"/>
                      <a:round/>
                      <a:headEnd type="none" w="med" len="med"/>
                      <a:tailEnd type="none" w="med" len="med"/>
                    </a:lnR>
                    <a:solidFill>
                      <a:schemeClr val="bg1"/>
                    </a:solidFill>
                  </a:tcPr>
                </a:tc>
                <a:extLst>
                  <a:ext uri="{0D108BD9-81ED-4DB2-BD59-A6C34878D82A}">
                    <a16:rowId xmlns:a16="http://schemas.microsoft.com/office/drawing/2014/main" val="3494026038"/>
                  </a:ext>
                </a:extLst>
              </a:tr>
            </a:tbl>
          </a:graphicData>
        </a:graphic>
      </p:graphicFrame>
      <p:sp>
        <p:nvSpPr>
          <p:cNvPr id="4" name="圆角矩形 3">
            <a:extLst>
              <a:ext uri="{FF2B5EF4-FFF2-40B4-BE49-F238E27FC236}">
                <a16:creationId xmlns:a16="http://schemas.microsoft.com/office/drawing/2014/main" id="{80806D18-4DE0-C6EB-9E5F-F16503D8898A}"/>
              </a:ext>
            </a:extLst>
          </p:cNvPr>
          <p:cNvSpPr/>
          <p:nvPr/>
        </p:nvSpPr>
        <p:spPr>
          <a:xfrm>
            <a:off x="268862" y="186802"/>
            <a:ext cx="99972"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圆角矩形 4">
            <a:extLst>
              <a:ext uri="{FF2B5EF4-FFF2-40B4-BE49-F238E27FC236}">
                <a16:creationId xmlns:a16="http://schemas.microsoft.com/office/drawing/2014/main" id="{264F8D25-4297-1603-A407-8C7A52D9D497}"/>
              </a:ext>
            </a:extLst>
          </p:cNvPr>
          <p:cNvSpPr/>
          <p:nvPr/>
        </p:nvSpPr>
        <p:spPr>
          <a:xfrm>
            <a:off x="443250" y="186802"/>
            <a:ext cx="45719"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286669581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a:extLst>
              <a:ext uri="{FF2B5EF4-FFF2-40B4-BE49-F238E27FC236}">
                <a16:creationId xmlns:a16="http://schemas.microsoft.com/office/drawing/2014/main" id="{44218F10-30BA-3625-5003-952050266B1D}"/>
              </a:ext>
            </a:extLst>
          </p:cNvPr>
          <p:cNvSpPr/>
          <p:nvPr/>
        </p:nvSpPr>
        <p:spPr>
          <a:xfrm>
            <a:off x="100968" y="193099"/>
            <a:ext cx="10236212" cy="709704"/>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 name="标题 1">
            <a:extLst>
              <a:ext uri="{FF2B5EF4-FFF2-40B4-BE49-F238E27FC236}">
                <a16:creationId xmlns:a16="http://schemas.microsoft.com/office/drawing/2014/main" id="{D8AB81C6-0F52-1797-138E-62D170F894C1}"/>
              </a:ext>
            </a:extLst>
          </p:cNvPr>
          <p:cNvSpPr>
            <a:spLocks noGrp="1"/>
          </p:cNvSpPr>
          <p:nvPr>
            <p:ph type="title"/>
          </p:nvPr>
        </p:nvSpPr>
        <p:spPr/>
        <p:txBody>
          <a:bodyPr/>
          <a:lstStyle/>
          <a:p>
            <a:r>
              <a:rPr lang="zh-CN" altLang="zh-CN" dirty="0">
                <a:solidFill>
                  <a:schemeClr val="bg1"/>
                </a:solidFill>
                <a:sym typeface="微软雅黑" panose="020B0503020204020204" pitchFamily="34" charset="-122"/>
              </a:rPr>
              <a:t>鉴别表现耳蜗</a:t>
            </a:r>
            <a:r>
              <a:rPr lang="en-US" altLang="zh-CN" dirty="0">
                <a:solidFill>
                  <a:schemeClr val="bg1"/>
                </a:solidFill>
                <a:sym typeface="微软雅黑" panose="020B0503020204020204" pitchFamily="34" charset="-122"/>
              </a:rPr>
              <a:t>-</a:t>
            </a:r>
            <a:r>
              <a:rPr lang="zh-CN" altLang="zh-CN" dirty="0">
                <a:solidFill>
                  <a:schemeClr val="bg1"/>
                </a:solidFill>
                <a:sym typeface="微软雅黑" panose="020B0503020204020204" pitchFamily="34" charset="-122"/>
              </a:rPr>
              <a:t>前庭症状的占位病变：前庭神经鞘瘤</a:t>
            </a:r>
            <a:endParaRPr lang="zh-CN" altLang="en-US" dirty="0">
              <a:solidFill>
                <a:schemeClr val="bg1"/>
              </a:solidFill>
              <a:sym typeface="微软雅黑" panose="020B0503020204020204" pitchFamily="34" charset="-122"/>
            </a:endParaRPr>
          </a:p>
        </p:txBody>
      </p:sp>
      <p:sp>
        <p:nvSpPr>
          <p:cNvPr id="4" name="内容占位符 3">
            <a:extLst>
              <a:ext uri="{FF2B5EF4-FFF2-40B4-BE49-F238E27FC236}">
                <a16:creationId xmlns:a16="http://schemas.microsoft.com/office/drawing/2014/main" id="{3D3B28B5-46C2-8696-747F-1AEACF0DAEEA}"/>
              </a:ext>
            </a:extLst>
          </p:cNvPr>
          <p:cNvSpPr>
            <a:spLocks noGrp="1"/>
          </p:cNvSpPr>
          <p:nvPr>
            <p:ph sz="quarter" idx="14"/>
          </p:nvPr>
        </p:nvSpPr>
        <p:spPr/>
        <p:txBody>
          <a:bodyPr/>
          <a:lstStyle/>
          <a:p>
            <a:r>
              <a:rPr lang="en-US" altLang="zh-CN" dirty="0">
                <a:sym typeface="微软雅黑" panose="020B0503020204020204" pitchFamily="34" charset="-122"/>
              </a:rPr>
              <a:t>1. </a:t>
            </a:r>
            <a:r>
              <a:rPr lang="zh-CN" altLang="en-US" dirty="0">
                <a:sym typeface="微软雅黑" panose="020B0503020204020204" pitchFamily="34" charset="-122"/>
              </a:rPr>
              <a:t>陈钢钢</a:t>
            </a:r>
            <a:r>
              <a:rPr lang="en-US" altLang="zh-CN" dirty="0">
                <a:sym typeface="微软雅黑" panose="020B0503020204020204" pitchFamily="34" charset="-122"/>
              </a:rPr>
              <a:t>, </a:t>
            </a:r>
            <a:r>
              <a:rPr lang="zh-CN" altLang="en-US" dirty="0">
                <a:sym typeface="微软雅黑" panose="020B0503020204020204" pitchFamily="34" charset="-122"/>
              </a:rPr>
              <a:t>等</a:t>
            </a:r>
            <a:r>
              <a:rPr lang="en-US" altLang="zh-CN" dirty="0">
                <a:sym typeface="微软雅黑" panose="020B0503020204020204" pitchFamily="34" charset="-122"/>
              </a:rPr>
              <a:t>. </a:t>
            </a:r>
            <a:r>
              <a:rPr lang="zh-CN" altLang="en-US" dirty="0">
                <a:sym typeface="微软雅黑" panose="020B0503020204020204" pitchFamily="34" charset="-122"/>
              </a:rPr>
              <a:t>前庭疾病诊疗知识库</a:t>
            </a:r>
            <a:r>
              <a:rPr lang="en-US" altLang="zh-CN" dirty="0">
                <a:sym typeface="微软雅黑" panose="020B0503020204020204" pitchFamily="34" charset="-122"/>
              </a:rPr>
              <a:t>. </a:t>
            </a:r>
            <a:r>
              <a:rPr lang="zh-CN" altLang="en-US" dirty="0">
                <a:sym typeface="微软雅黑" panose="020B0503020204020204" pitchFamily="34" charset="-122"/>
              </a:rPr>
              <a:t>北京：中国医药科技出版社</a:t>
            </a:r>
            <a:r>
              <a:rPr lang="en-US" altLang="zh-CN" dirty="0">
                <a:sym typeface="微软雅黑" panose="020B0503020204020204" pitchFamily="34" charset="-122"/>
              </a:rPr>
              <a:t>, 2024: 290-291, 367-370.</a:t>
            </a:r>
          </a:p>
          <a:p>
            <a:r>
              <a:rPr lang="en-US" altLang="zh-CN" dirty="0">
                <a:sym typeface="微软雅黑" panose="020B0503020204020204" pitchFamily="34" charset="-122"/>
              </a:rPr>
              <a:t>2. </a:t>
            </a:r>
            <a:r>
              <a:rPr lang="zh-CN" altLang="en-US" dirty="0">
                <a:sym typeface="微软雅黑" panose="020B0503020204020204" pitchFamily="34" charset="-122"/>
              </a:rPr>
              <a:t>焦德让</a:t>
            </a:r>
            <a:r>
              <a:rPr lang="en-US" altLang="zh-CN" dirty="0">
                <a:sym typeface="微软雅黑" panose="020B0503020204020204" pitchFamily="34" charset="-122"/>
              </a:rPr>
              <a:t>.</a:t>
            </a:r>
            <a:r>
              <a:rPr lang="zh-CN" altLang="en-US" dirty="0">
                <a:sym typeface="微软雅黑" panose="020B0503020204020204" pitchFamily="34" charset="-122"/>
              </a:rPr>
              <a:t>前庭神经鞘瘤</a:t>
            </a:r>
            <a:r>
              <a:rPr lang="en-US" altLang="zh-CN" dirty="0">
                <a:sym typeface="微软雅黑" panose="020B0503020204020204" pitchFamily="34" charset="-122"/>
              </a:rPr>
              <a:t>.</a:t>
            </a:r>
            <a:r>
              <a:rPr lang="zh-CN" altLang="en-US" dirty="0">
                <a:sym typeface="微软雅黑" panose="020B0503020204020204" pitchFamily="34" charset="-122"/>
              </a:rPr>
              <a:t>现代神经疾病杂志</a:t>
            </a:r>
            <a:r>
              <a:rPr lang="en-US" altLang="zh-CN" dirty="0">
                <a:sym typeface="微软雅黑" panose="020B0503020204020204" pitchFamily="34" charset="-122"/>
              </a:rPr>
              <a:t>,2003,(04):197-201.</a:t>
            </a:r>
          </a:p>
        </p:txBody>
      </p:sp>
      <p:sp>
        <p:nvSpPr>
          <p:cNvPr id="15" name="矩形: 圆角 14">
            <a:extLst>
              <a:ext uri="{FF2B5EF4-FFF2-40B4-BE49-F238E27FC236}">
                <a16:creationId xmlns:a16="http://schemas.microsoft.com/office/drawing/2014/main" id="{983BC87E-344E-9EAE-E586-09CA44C852EE}"/>
              </a:ext>
            </a:extLst>
          </p:cNvPr>
          <p:cNvSpPr/>
          <p:nvPr/>
        </p:nvSpPr>
        <p:spPr>
          <a:xfrm>
            <a:off x="5382519" y="1052735"/>
            <a:ext cx="5970818" cy="4680000"/>
          </a:xfrm>
          <a:prstGeom prst="roundRect">
            <a:avLst>
              <a:gd name="adj" fmla="val 4278"/>
            </a:avLst>
          </a:prstGeom>
          <a:solidFill>
            <a:sysClr val="window" lastClr="FFFFFF"/>
          </a:solidFill>
          <a:ln w="12700" cap="flat" cmpd="sng" algn="ctr">
            <a:solidFill>
              <a:srgbClr val="E6F3EB"/>
            </a:solidFill>
            <a:prstDash val="solid"/>
            <a:miter lim="800000"/>
          </a:ln>
          <a:effectLst>
            <a:glow rad="101600">
              <a:srgbClr val="D9D9D9">
                <a:alpha val="60000"/>
              </a:srgbClr>
            </a:glo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6" name="组合 15">
            <a:extLst>
              <a:ext uri="{FF2B5EF4-FFF2-40B4-BE49-F238E27FC236}">
                <a16:creationId xmlns:a16="http://schemas.microsoft.com/office/drawing/2014/main" id="{0D6AB77F-A86C-17EC-3DA1-95CE3576C108}"/>
              </a:ext>
            </a:extLst>
          </p:cNvPr>
          <p:cNvGrpSpPr/>
          <p:nvPr/>
        </p:nvGrpSpPr>
        <p:grpSpPr>
          <a:xfrm>
            <a:off x="5135716" y="1186782"/>
            <a:ext cx="1368000" cy="418451"/>
            <a:chOff x="585781" y="2137799"/>
            <a:chExt cx="1368000" cy="418451"/>
          </a:xfrm>
        </p:grpSpPr>
        <p:sp>
          <p:nvSpPr>
            <p:cNvPr id="17" name="任意多边形 68">
              <a:extLst>
                <a:ext uri="{FF2B5EF4-FFF2-40B4-BE49-F238E27FC236}">
                  <a16:creationId xmlns:a16="http://schemas.microsoft.com/office/drawing/2014/main" id="{57148924-C581-6F90-E16C-664082192726}"/>
                </a:ext>
              </a:extLst>
            </p:cNvPr>
            <p:cNvSpPr/>
            <p:nvPr/>
          </p:nvSpPr>
          <p:spPr>
            <a:xfrm>
              <a:off x="585781" y="2160250"/>
              <a:ext cx="242693" cy="396000"/>
            </a:xfrm>
            <a:custGeom>
              <a:avLst/>
              <a:gdLst>
                <a:gd name="connsiteX0" fmla="*/ 216000 w 351062"/>
                <a:gd name="connsiteY0" fmla="*/ 0 h 432000"/>
                <a:gd name="connsiteX1" fmla="*/ 351062 w 351062"/>
                <a:gd name="connsiteY1" fmla="*/ 0 h 432000"/>
                <a:gd name="connsiteX2" fmla="*/ 351062 w 351062"/>
                <a:gd name="connsiteY2" fmla="*/ 432000 h 432000"/>
                <a:gd name="connsiteX3" fmla="*/ 216000 w 351062"/>
                <a:gd name="connsiteY3" fmla="*/ 432000 h 432000"/>
                <a:gd name="connsiteX4" fmla="*/ 0 w 351062"/>
                <a:gd name="connsiteY4" fmla="*/ 216000 h 432000"/>
                <a:gd name="connsiteX5" fmla="*/ 216000 w 351062"/>
                <a:gd name="connsiteY5" fmla="*/ 0 h 4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1062" h="432000">
                  <a:moveTo>
                    <a:pt x="216000" y="0"/>
                  </a:moveTo>
                  <a:lnTo>
                    <a:pt x="351062" y="0"/>
                  </a:lnTo>
                  <a:lnTo>
                    <a:pt x="351062" y="432000"/>
                  </a:lnTo>
                  <a:lnTo>
                    <a:pt x="216000" y="432000"/>
                  </a:lnTo>
                  <a:cubicBezTo>
                    <a:pt x="96706" y="432000"/>
                    <a:pt x="0" y="335294"/>
                    <a:pt x="0" y="216000"/>
                  </a:cubicBezTo>
                  <a:cubicBezTo>
                    <a:pt x="0" y="96706"/>
                    <a:pt x="96706" y="0"/>
                    <a:pt x="216000" y="0"/>
                  </a:cubicBezTo>
                  <a:close/>
                </a:path>
              </a:pathLst>
            </a:custGeom>
            <a:solidFill>
              <a:srgbClr val="91D185"/>
            </a:solidFill>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l"/>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矩形: 圆角 19">
              <a:extLst>
                <a:ext uri="{FF2B5EF4-FFF2-40B4-BE49-F238E27FC236}">
                  <a16:creationId xmlns:a16="http://schemas.microsoft.com/office/drawing/2014/main" id="{C58B9648-A506-95EC-B602-564198C62E55}"/>
                </a:ext>
              </a:extLst>
            </p:cNvPr>
            <p:cNvSpPr/>
            <p:nvPr/>
          </p:nvSpPr>
          <p:spPr>
            <a:xfrm>
              <a:off x="585781" y="2137799"/>
              <a:ext cx="1368000" cy="360000"/>
            </a:xfrm>
            <a:prstGeom prst="roundRect">
              <a:avLst>
                <a:gd name="adj" fmla="val 50000"/>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微软雅黑" panose="020B0503020204020204" pitchFamily="34" charset="-122"/>
                  <a:ea typeface="微软雅黑" panose="020B0503020204020204" pitchFamily="34" charset="-122"/>
                  <a:sym typeface="微软雅黑" panose="020B0503020204020204" pitchFamily="34" charset="-122"/>
                </a:rPr>
                <a:t>问诊</a:t>
              </a:r>
            </a:p>
          </p:txBody>
        </p:sp>
      </p:grpSp>
      <p:sp>
        <p:nvSpPr>
          <p:cNvPr id="23" name="文本占位符 2">
            <a:extLst>
              <a:ext uri="{FF2B5EF4-FFF2-40B4-BE49-F238E27FC236}">
                <a16:creationId xmlns:a16="http://schemas.microsoft.com/office/drawing/2014/main" id="{73C5E2A8-F874-6D42-B46B-1C4F43B47FF2}"/>
              </a:ext>
            </a:extLst>
          </p:cNvPr>
          <p:cNvSpPr txBox="1">
            <a:spLocks/>
          </p:cNvSpPr>
          <p:nvPr/>
        </p:nvSpPr>
        <p:spPr>
          <a:xfrm>
            <a:off x="5624748" y="1558933"/>
            <a:ext cx="5647534" cy="4680519"/>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ym typeface="微软雅黑" panose="020B0503020204020204" pitchFamily="34" charset="-122"/>
              </a:rPr>
              <a:t>是否在疾病早期出现过走路不稳、倾斜</a:t>
            </a:r>
            <a:r>
              <a:rPr lang="zh-CN" altLang="zh-CN" dirty="0">
                <a:sym typeface="微软雅黑" panose="020B0503020204020204" pitchFamily="34" charset="-122"/>
              </a:rPr>
              <a:t>等</a:t>
            </a:r>
            <a:r>
              <a:rPr lang="zh-CN" altLang="zh-CN" b="1" dirty="0">
                <a:solidFill>
                  <a:srgbClr val="C00000"/>
                </a:solidFill>
                <a:sym typeface="微软雅黑" panose="020B0503020204020204" pitchFamily="34" charset="-122"/>
              </a:rPr>
              <a:t>平衡功能障碍</a:t>
            </a:r>
            <a:r>
              <a:rPr lang="en-US" altLang="zh-CN" b="1" baseline="30000" dirty="0">
                <a:solidFill>
                  <a:srgbClr val="C00000"/>
                </a:solidFill>
                <a:sym typeface="微软雅黑" panose="020B0503020204020204" pitchFamily="34" charset="-122"/>
              </a:rPr>
              <a:t>1</a:t>
            </a:r>
            <a:endParaRPr lang="en-US" altLang="zh-CN" b="1" dirty="0">
              <a:solidFill>
                <a:srgbClr val="C00000"/>
              </a:solidFill>
              <a:sym typeface="微软雅黑" panose="020B0503020204020204" pitchFamily="34" charset="-122"/>
            </a:endParaRPr>
          </a:p>
          <a:p>
            <a:endParaRPr lang="en-US" altLang="zh-CN" sz="1200" dirty="0">
              <a:sym typeface="微软雅黑" panose="020B0503020204020204" pitchFamily="34" charset="-122"/>
            </a:endParaRPr>
          </a:p>
          <a:p>
            <a:endParaRPr lang="en-US" altLang="zh-CN" sz="1200" dirty="0">
              <a:sym typeface="微软雅黑" panose="020B0503020204020204" pitchFamily="34" charset="-122"/>
            </a:endParaRPr>
          </a:p>
          <a:p>
            <a:r>
              <a:rPr lang="zh-CN" altLang="en-US" b="1" dirty="0">
                <a:solidFill>
                  <a:srgbClr val="C00000"/>
                </a:solidFill>
                <a:sym typeface="微软雅黑" panose="020B0503020204020204" pitchFamily="34" charset="-122"/>
              </a:rPr>
              <a:t>常规听力检查</a:t>
            </a:r>
            <a:r>
              <a:rPr lang="en-US" altLang="zh-CN" b="1" dirty="0">
                <a:solidFill>
                  <a:srgbClr val="C00000"/>
                </a:solidFill>
                <a:sym typeface="微软雅黑" panose="020B0503020204020204" pitchFamily="34" charset="-122"/>
              </a:rPr>
              <a:t>(</a:t>
            </a:r>
            <a:r>
              <a:rPr lang="zh-CN" altLang="en-US" b="1" dirty="0">
                <a:solidFill>
                  <a:srgbClr val="C00000"/>
                </a:solidFill>
                <a:sym typeface="微软雅黑" panose="020B0503020204020204" pitchFamily="34" charset="-122"/>
              </a:rPr>
              <a:t>纯音测听、言语识别率</a:t>
            </a:r>
            <a:r>
              <a:rPr lang="en-US" altLang="zh-CN" b="1" dirty="0">
                <a:solidFill>
                  <a:srgbClr val="C00000"/>
                </a:solidFill>
                <a:sym typeface="微软雅黑" panose="020B0503020204020204" pitchFamily="34" charset="-122"/>
              </a:rPr>
              <a:t>)</a:t>
            </a:r>
            <a:r>
              <a:rPr lang="zh-CN" altLang="en-US" dirty="0">
                <a:sym typeface="微软雅黑" panose="020B0503020204020204" pitchFamily="34" charset="-122"/>
              </a:rPr>
              <a:t>可用于筛查</a:t>
            </a:r>
            <a:endParaRPr lang="en-US" altLang="zh-CN" dirty="0">
              <a:sym typeface="微软雅黑" panose="020B0503020204020204" pitchFamily="34" charset="-122"/>
            </a:endParaRPr>
          </a:p>
          <a:p>
            <a:r>
              <a:rPr lang="zh-CN" altLang="en-US" dirty="0">
                <a:sym typeface="微软雅黑" panose="020B0503020204020204" pitchFamily="34" charset="-122"/>
              </a:rPr>
              <a:t>通常表现为不对称的高频下降型听力损失，且言语识别率受损程度与纯音测听所得结果并不一致</a:t>
            </a:r>
            <a:r>
              <a:rPr lang="en-US" altLang="zh-CN" baseline="30000" dirty="0">
                <a:sym typeface="微软雅黑" panose="020B0503020204020204" pitchFamily="34" charset="-122"/>
              </a:rPr>
              <a:t>1</a:t>
            </a:r>
            <a:endParaRPr lang="en-US" altLang="zh-CN" dirty="0">
              <a:sym typeface="微软雅黑" panose="020B0503020204020204" pitchFamily="34" charset="-122"/>
            </a:endParaRPr>
          </a:p>
          <a:p>
            <a:endParaRPr lang="en-US" altLang="zh-CN" sz="1200" dirty="0">
              <a:sym typeface="微软雅黑" panose="020B0503020204020204" pitchFamily="34" charset="-122"/>
            </a:endParaRPr>
          </a:p>
          <a:p>
            <a:endParaRPr lang="en-US" altLang="zh-CN" sz="1200" dirty="0">
              <a:sym typeface="微软雅黑" panose="020B0503020204020204" pitchFamily="34" charset="-122"/>
            </a:endParaRPr>
          </a:p>
          <a:p>
            <a:r>
              <a:rPr lang="en-US" altLang="zh-CN" b="1" dirty="0">
                <a:solidFill>
                  <a:srgbClr val="C00000"/>
                </a:solidFill>
                <a:sym typeface="微软雅黑" panose="020B0503020204020204" pitchFamily="34" charset="-122"/>
              </a:rPr>
              <a:t>MRI</a:t>
            </a:r>
            <a:r>
              <a:rPr lang="zh-CN" altLang="en-US" dirty="0">
                <a:sym typeface="微软雅黑" panose="020B0503020204020204" pitchFamily="34" charset="-122"/>
              </a:rPr>
              <a:t>是目前诊断前庭神经鞘瘤的金标准，增强</a:t>
            </a:r>
            <a:r>
              <a:rPr lang="en-US" altLang="zh-CN" dirty="0">
                <a:sym typeface="微软雅黑" panose="020B0503020204020204" pitchFamily="34" charset="-122"/>
              </a:rPr>
              <a:t>MRI</a:t>
            </a:r>
            <a:r>
              <a:rPr lang="zh-CN" altLang="en-US" dirty="0">
                <a:sym typeface="微软雅黑" panose="020B0503020204020204" pitchFamily="34" charset="-122"/>
              </a:rPr>
              <a:t>能发现小至</a:t>
            </a:r>
            <a:r>
              <a:rPr lang="en-US" altLang="zh-CN" dirty="0">
                <a:sym typeface="微软雅黑" panose="020B0503020204020204" pitchFamily="34" charset="-122"/>
              </a:rPr>
              <a:t>1mm</a:t>
            </a:r>
            <a:r>
              <a:rPr lang="zh-CN" altLang="en-US" dirty="0">
                <a:sym typeface="微软雅黑" panose="020B0503020204020204" pitchFamily="34" charset="-122"/>
              </a:rPr>
              <a:t>的内听道内肿瘤</a:t>
            </a:r>
            <a:r>
              <a:rPr lang="en-US" altLang="zh-CN" baseline="30000" dirty="0">
                <a:sym typeface="微软雅黑" panose="020B0503020204020204" pitchFamily="34" charset="-122"/>
              </a:rPr>
              <a:t>1</a:t>
            </a:r>
            <a:endParaRPr lang="zh-CN" altLang="en-US" dirty="0">
              <a:sym typeface="微软雅黑" panose="020B0503020204020204" pitchFamily="34" charset="-122"/>
            </a:endParaRPr>
          </a:p>
        </p:txBody>
      </p:sp>
      <p:grpSp>
        <p:nvGrpSpPr>
          <p:cNvPr id="25" name="组合 24">
            <a:extLst>
              <a:ext uri="{FF2B5EF4-FFF2-40B4-BE49-F238E27FC236}">
                <a16:creationId xmlns:a16="http://schemas.microsoft.com/office/drawing/2014/main" id="{3157A069-C08D-EA70-441A-22E8D5B759CF}"/>
              </a:ext>
            </a:extLst>
          </p:cNvPr>
          <p:cNvGrpSpPr/>
          <p:nvPr/>
        </p:nvGrpSpPr>
        <p:grpSpPr>
          <a:xfrm>
            <a:off x="5135716" y="1950972"/>
            <a:ext cx="1368000" cy="418451"/>
            <a:chOff x="585781" y="2137799"/>
            <a:chExt cx="1368000" cy="418451"/>
          </a:xfrm>
        </p:grpSpPr>
        <p:sp>
          <p:nvSpPr>
            <p:cNvPr id="26" name="任意多边形 68">
              <a:extLst>
                <a:ext uri="{FF2B5EF4-FFF2-40B4-BE49-F238E27FC236}">
                  <a16:creationId xmlns:a16="http://schemas.microsoft.com/office/drawing/2014/main" id="{69CBB0A7-1516-D944-8A2A-F1D96951E3CB}"/>
                </a:ext>
              </a:extLst>
            </p:cNvPr>
            <p:cNvSpPr/>
            <p:nvPr/>
          </p:nvSpPr>
          <p:spPr>
            <a:xfrm>
              <a:off x="585781" y="2160250"/>
              <a:ext cx="242693" cy="396000"/>
            </a:xfrm>
            <a:custGeom>
              <a:avLst/>
              <a:gdLst>
                <a:gd name="connsiteX0" fmla="*/ 216000 w 351062"/>
                <a:gd name="connsiteY0" fmla="*/ 0 h 432000"/>
                <a:gd name="connsiteX1" fmla="*/ 351062 w 351062"/>
                <a:gd name="connsiteY1" fmla="*/ 0 h 432000"/>
                <a:gd name="connsiteX2" fmla="*/ 351062 w 351062"/>
                <a:gd name="connsiteY2" fmla="*/ 432000 h 432000"/>
                <a:gd name="connsiteX3" fmla="*/ 216000 w 351062"/>
                <a:gd name="connsiteY3" fmla="*/ 432000 h 432000"/>
                <a:gd name="connsiteX4" fmla="*/ 0 w 351062"/>
                <a:gd name="connsiteY4" fmla="*/ 216000 h 432000"/>
                <a:gd name="connsiteX5" fmla="*/ 216000 w 351062"/>
                <a:gd name="connsiteY5" fmla="*/ 0 h 4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1062" h="432000">
                  <a:moveTo>
                    <a:pt x="216000" y="0"/>
                  </a:moveTo>
                  <a:lnTo>
                    <a:pt x="351062" y="0"/>
                  </a:lnTo>
                  <a:lnTo>
                    <a:pt x="351062" y="432000"/>
                  </a:lnTo>
                  <a:lnTo>
                    <a:pt x="216000" y="432000"/>
                  </a:lnTo>
                  <a:cubicBezTo>
                    <a:pt x="96706" y="432000"/>
                    <a:pt x="0" y="335294"/>
                    <a:pt x="0" y="216000"/>
                  </a:cubicBezTo>
                  <a:cubicBezTo>
                    <a:pt x="0" y="96706"/>
                    <a:pt x="96706" y="0"/>
                    <a:pt x="216000" y="0"/>
                  </a:cubicBezTo>
                  <a:close/>
                </a:path>
              </a:pathLst>
            </a:custGeom>
            <a:solidFill>
              <a:srgbClr val="91D185"/>
            </a:solidFill>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l"/>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矩形: 圆角 26">
              <a:extLst>
                <a:ext uri="{FF2B5EF4-FFF2-40B4-BE49-F238E27FC236}">
                  <a16:creationId xmlns:a16="http://schemas.microsoft.com/office/drawing/2014/main" id="{68F01B58-EB26-2640-6129-CFC3F0DDBACF}"/>
                </a:ext>
              </a:extLst>
            </p:cNvPr>
            <p:cNvSpPr/>
            <p:nvPr/>
          </p:nvSpPr>
          <p:spPr>
            <a:xfrm>
              <a:off x="585781" y="2137799"/>
              <a:ext cx="1368000" cy="360000"/>
            </a:xfrm>
            <a:prstGeom prst="roundRect">
              <a:avLst>
                <a:gd name="adj" fmla="val 50000"/>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微软雅黑" panose="020B0503020204020204" pitchFamily="34" charset="-122"/>
                  <a:ea typeface="微软雅黑" panose="020B0503020204020204" pitchFamily="34" charset="-122"/>
                  <a:sym typeface="微软雅黑" panose="020B0503020204020204" pitchFamily="34" charset="-122"/>
                </a:rPr>
                <a:t>筛查</a:t>
              </a:r>
            </a:p>
          </p:txBody>
        </p:sp>
      </p:grpSp>
      <p:grpSp>
        <p:nvGrpSpPr>
          <p:cNvPr id="28" name="组合 27">
            <a:extLst>
              <a:ext uri="{FF2B5EF4-FFF2-40B4-BE49-F238E27FC236}">
                <a16:creationId xmlns:a16="http://schemas.microsoft.com/office/drawing/2014/main" id="{1B27DB3F-E892-1A17-898B-3AD968872830}"/>
              </a:ext>
            </a:extLst>
          </p:cNvPr>
          <p:cNvGrpSpPr/>
          <p:nvPr/>
        </p:nvGrpSpPr>
        <p:grpSpPr>
          <a:xfrm>
            <a:off x="5135716" y="3280841"/>
            <a:ext cx="1368000" cy="418451"/>
            <a:chOff x="585781" y="2137799"/>
            <a:chExt cx="1368000" cy="418451"/>
          </a:xfrm>
        </p:grpSpPr>
        <p:sp>
          <p:nvSpPr>
            <p:cNvPr id="29" name="任意多边形 68">
              <a:extLst>
                <a:ext uri="{FF2B5EF4-FFF2-40B4-BE49-F238E27FC236}">
                  <a16:creationId xmlns:a16="http://schemas.microsoft.com/office/drawing/2014/main" id="{8E10928C-22DA-C8B1-8C8D-C801CFE4DFC0}"/>
                </a:ext>
              </a:extLst>
            </p:cNvPr>
            <p:cNvSpPr/>
            <p:nvPr/>
          </p:nvSpPr>
          <p:spPr>
            <a:xfrm>
              <a:off x="585781" y="2160250"/>
              <a:ext cx="242693" cy="396000"/>
            </a:xfrm>
            <a:custGeom>
              <a:avLst/>
              <a:gdLst>
                <a:gd name="connsiteX0" fmla="*/ 216000 w 351062"/>
                <a:gd name="connsiteY0" fmla="*/ 0 h 432000"/>
                <a:gd name="connsiteX1" fmla="*/ 351062 w 351062"/>
                <a:gd name="connsiteY1" fmla="*/ 0 h 432000"/>
                <a:gd name="connsiteX2" fmla="*/ 351062 w 351062"/>
                <a:gd name="connsiteY2" fmla="*/ 432000 h 432000"/>
                <a:gd name="connsiteX3" fmla="*/ 216000 w 351062"/>
                <a:gd name="connsiteY3" fmla="*/ 432000 h 432000"/>
                <a:gd name="connsiteX4" fmla="*/ 0 w 351062"/>
                <a:gd name="connsiteY4" fmla="*/ 216000 h 432000"/>
                <a:gd name="connsiteX5" fmla="*/ 216000 w 351062"/>
                <a:gd name="connsiteY5" fmla="*/ 0 h 4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1062" h="432000">
                  <a:moveTo>
                    <a:pt x="216000" y="0"/>
                  </a:moveTo>
                  <a:lnTo>
                    <a:pt x="351062" y="0"/>
                  </a:lnTo>
                  <a:lnTo>
                    <a:pt x="351062" y="432000"/>
                  </a:lnTo>
                  <a:lnTo>
                    <a:pt x="216000" y="432000"/>
                  </a:lnTo>
                  <a:cubicBezTo>
                    <a:pt x="96706" y="432000"/>
                    <a:pt x="0" y="335294"/>
                    <a:pt x="0" y="216000"/>
                  </a:cubicBezTo>
                  <a:cubicBezTo>
                    <a:pt x="0" y="96706"/>
                    <a:pt x="96706" y="0"/>
                    <a:pt x="216000" y="0"/>
                  </a:cubicBezTo>
                  <a:close/>
                </a:path>
              </a:pathLst>
            </a:custGeom>
            <a:solidFill>
              <a:srgbClr val="91D185"/>
            </a:solidFill>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l"/>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矩形: 圆角 29">
              <a:extLst>
                <a:ext uri="{FF2B5EF4-FFF2-40B4-BE49-F238E27FC236}">
                  <a16:creationId xmlns:a16="http://schemas.microsoft.com/office/drawing/2014/main" id="{97BABF04-448B-E691-9E74-3C6B840C6764}"/>
                </a:ext>
              </a:extLst>
            </p:cNvPr>
            <p:cNvSpPr/>
            <p:nvPr/>
          </p:nvSpPr>
          <p:spPr>
            <a:xfrm>
              <a:off x="585781" y="2137799"/>
              <a:ext cx="1368000" cy="360000"/>
            </a:xfrm>
            <a:prstGeom prst="roundRect">
              <a:avLst>
                <a:gd name="adj" fmla="val 50000"/>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微软雅黑" panose="020B0503020204020204" pitchFamily="34" charset="-122"/>
                  <a:ea typeface="微软雅黑" panose="020B0503020204020204" pitchFamily="34" charset="-122"/>
                  <a:sym typeface="微软雅黑" panose="020B0503020204020204" pitchFamily="34" charset="-122"/>
                </a:rPr>
                <a:t>诊断</a:t>
              </a:r>
            </a:p>
          </p:txBody>
        </p:sp>
      </p:grpSp>
      <p:grpSp>
        <p:nvGrpSpPr>
          <p:cNvPr id="43" name="组合 42">
            <a:extLst>
              <a:ext uri="{FF2B5EF4-FFF2-40B4-BE49-F238E27FC236}">
                <a16:creationId xmlns:a16="http://schemas.microsoft.com/office/drawing/2014/main" id="{565F453F-924F-672D-EECF-60DA3AF26475}"/>
              </a:ext>
            </a:extLst>
          </p:cNvPr>
          <p:cNvGrpSpPr/>
          <p:nvPr/>
        </p:nvGrpSpPr>
        <p:grpSpPr>
          <a:xfrm>
            <a:off x="5999298" y="4301361"/>
            <a:ext cx="4914509" cy="1212763"/>
            <a:chOff x="5999298" y="4359236"/>
            <a:chExt cx="4914509" cy="1212763"/>
          </a:xfrm>
        </p:grpSpPr>
        <p:sp>
          <p:nvSpPr>
            <p:cNvPr id="36" name="文本占位符 2">
              <a:extLst>
                <a:ext uri="{FF2B5EF4-FFF2-40B4-BE49-F238E27FC236}">
                  <a16:creationId xmlns:a16="http://schemas.microsoft.com/office/drawing/2014/main" id="{F2D1761F-1041-79E4-5A84-FAEA3FEF1239}"/>
                </a:ext>
              </a:extLst>
            </p:cNvPr>
            <p:cNvSpPr txBox="1">
              <a:spLocks/>
            </p:cNvSpPr>
            <p:nvPr/>
          </p:nvSpPr>
          <p:spPr>
            <a:xfrm>
              <a:off x="8734239" y="4697900"/>
              <a:ext cx="2179568" cy="849832"/>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zh-CN" altLang="en-US" sz="1000" dirty="0">
                  <a:sym typeface="微软雅黑" panose="020B0503020204020204" pitchFamily="34" charset="-122"/>
                </a:rPr>
                <a:t>左侧巨大前庭神经鞘瘤</a:t>
              </a:r>
              <a:endParaRPr lang="en-US" altLang="zh-CN" sz="1000" dirty="0">
                <a:sym typeface="微软雅黑" panose="020B0503020204020204" pitchFamily="34" charset="-122"/>
              </a:endParaRPr>
            </a:p>
            <a:p>
              <a:pPr marL="0" indent="0">
                <a:lnSpc>
                  <a:spcPct val="100000"/>
                </a:lnSpc>
                <a:buNone/>
              </a:pPr>
              <a:r>
                <a:rPr lang="zh-CN" altLang="en-US" sz="1000" dirty="0">
                  <a:sym typeface="微软雅黑" panose="020B0503020204020204" pitchFamily="34" charset="-122"/>
                </a:rPr>
                <a:t>图</a:t>
              </a:r>
              <a:r>
                <a:rPr lang="en-US" altLang="zh-CN" sz="1000" dirty="0">
                  <a:sym typeface="微软雅黑" panose="020B0503020204020204" pitchFamily="34" charset="-122"/>
                </a:rPr>
                <a:t>A</a:t>
              </a:r>
              <a:r>
                <a:rPr lang="zh-CN" altLang="en-US" sz="1000" dirty="0">
                  <a:sym typeface="微软雅黑" panose="020B0503020204020204" pitchFamily="34" charset="-122"/>
                </a:rPr>
                <a:t>、</a:t>
              </a:r>
              <a:r>
                <a:rPr lang="en-US" altLang="zh-CN" sz="1000" dirty="0">
                  <a:sym typeface="微软雅黑" panose="020B0503020204020204" pitchFamily="34" charset="-122"/>
                </a:rPr>
                <a:t>B  MRI</a:t>
              </a:r>
              <a:r>
                <a:rPr lang="zh-CN" altLang="en-US" sz="1000" dirty="0">
                  <a:sym typeface="微软雅黑" panose="020B0503020204020204" pitchFamily="34" charset="-122"/>
                </a:rPr>
                <a:t>横轴位及冠状位扫描显示，肿瘤向同侧幕上延伸达海绵窦，经桥前池达对侧小脑桥脑角，伴囊性变</a:t>
              </a:r>
              <a:r>
                <a:rPr lang="en-US" altLang="zh-CN" sz="1000" baseline="30000" dirty="0">
                  <a:sym typeface="微软雅黑" panose="020B0503020204020204" pitchFamily="34" charset="-122"/>
                </a:rPr>
                <a:t>2</a:t>
              </a:r>
              <a:endParaRPr lang="zh-CN" altLang="en-US" sz="1000" baseline="30000" dirty="0">
                <a:sym typeface="微软雅黑" panose="020B0503020204020204" pitchFamily="34" charset="-122"/>
              </a:endParaRPr>
            </a:p>
          </p:txBody>
        </p:sp>
        <p:grpSp>
          <p:nvGrpSpPr>
            <p:cNvPr id="40" name="组合 39">
              <a:extLst>
                <a:ext uri="{FF2B5EF4-FFF2-40B4-BE49-F238E27FC236}">
                  <a16:creationId xmlns:a16="http://schemas.microsoft.com/office/drawing/2014/main" id="{AF774FBB-065F-E592-0930-A8EA1EE346AF}"/>
                </a:ext>
              </a:extLst>
            </p:cNvPr>
            <p:cNvGrpSpPr/>
            <p:nvPr/>
          </p:nvGrpSpPr>
          <p:grpSpPr>
            <a:xfrm>
              <a:off x="5999298" y="4359236"/>
              <a:ext cx="2879447" cy="1212763"/>
              <a:chOff x="5518734" y="4372803"/>
              <a:chExt cx="2879447" cy="1212763"/>
            </a:xfrm>
          </p:grpSpPr>
          <p:pic>
            <p:nvPicPr>
              <p:cNvPr id="32" name="图片 31">
                <a:extLst>
                  <a:ext uri="{FF2B5EF4-FFF2-40B4-BE49-F238E27FC236}">
                    <a16:creationId xmlns:a16="http://schemas.microsoft.com/office/drawing/2014/main" id="{9F66CB77-0820-AD7D-B53D-6454D98FCFEC}"/>
                  </a:ext>
                </a:extLst>
              </p:cNvPr>
              <p:cNvPicPr>
                <a:picLocks noChangeAspect="1"/>
              </p:cNvPicPr>
              <p:nvPr/>
            </p:nvPicPr>
            <p:blipFill>
              <a:blip r:embed="rId3"/>
              <a:stretch>
                <a:fillRect/>
              </a:stretch>
            </p:blipFill>
            <p:spPr>
              <a:xfrm>
                <a:off x="5518734" y="4372803"/>
                <a:ext cx="2734941" cy="1212763"/>
              </a:xfrm>
              <a:prstGeom prst="rect">
                <a:avLst/>
              </a:prstGeom>
            </p:spPr>
          </p:pic>
          <p:sp>
            <p:nvSpPr>
              <p:cNvPr id="37" name="文本占位符 2">
                <a:extLst>
                  <a:ext uri="{FF2B5EF4-FFF2-40B4-BE49-F238E27FC236}">
                    <a16:creationId xmlns:a16="http://schemas.microsoft.com/office/drawing/2014/main" id="{F6BBEFED-4263-01AF-DB18-142EA9ED4834}"/>
                  </a:ext>
                </a:extLst>
              </p:cNvPr>
              <p:cNvSpPr txBox="1">
                <a:spLocks/>
              </p:cNvSpPr>
              <p:nvPr/>
            </p:nvSpPr>
            <p:spPr>
              <a:xfrm>
                <a:off x="6657273" y="5366393"/>
                <a:ext cx="383399" cy="144861"/>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altLang="zh-CN" sz="1200" b="1" dirty="0">
                    <a:solidFill>
                      <a:schemeClr val="bg1"/>
                    </a:solidFill>
                    <a:sym typeface="微软雅黑" panose="020B0503020204020204" pitchFamily="34" charset="-122"/>
                  </a:rPr>
                  <a:t>A</a:t>
                </a:r>
                <a:endParaRPr lang="zh-CN" altLang="en-US" sz="1200" b="1" baseline="30000" dirty="0">
                  <a:solidFill>
                    <a:schemeClr val="bg1"/>
                  </a:solidFill>
                  <a:sym typeface="微软雅黑" panose="020B0503020204020204" pitchFamily="34" charset="-122"/>
                </a:endParaRPr>
              </a:p>
            </p:txBody>
          </p:sp>
          <p:sp>
            <p:nvSpPr>
              <p:cNvPr id="38" name="文本占位符 2">
                <a:extLst>
                  <a:ext uri="{FF2B5EF4-FFF2-40B4-BE49-F238E27FC236}">
                    <a16:creationId xmlns:a16="http://schemas.microsoft.com/office/drawing/2014/main" id="{59246E9E-EEF9-CD0B-7EE9-5025BCB81AA0}"/>
                  </a:ext>
                </a:extLst>
              </p:cNvPr>
              <p:cNvSpPr txBox="1">
                <a:spLocks/>
              </p:cNvSpPr>
              <p:nvPr/>
            </p:nvSpPr>
            <p:spPr>
              <a:xfrm>
                <a:off x="8014782" y="5366393"/>
                <a:ext cx="383399" cy="144861"/>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altLang="zh-CN" sz="1200" b="1" dirty="0">
                    <a:solidFill>
                      <a:schemeClr val="bg1"/>
                    </a:solidFill>
                    <a:sym typeface="微软雅黑" panose="020B0503020204020204" pitchFamily="34" charset="-122"/>
                  </a:rPr>
                  <a:t>B</a:t>
                </a:r>
                <a:endParaRPr lang="zh-CN" altLang="en-US" sz="1200" b="1" baseline="30000" dirty="0">
                  <a:solidFill>
                    <a:schemeClr val="bg1"/>
                  </a:solidFill>
                  <a:sym typeface="微软雅黑" panose="020B0503020204020204" pitchFamily="34" charset="-122"/>
                </a:endParaRPr>
              </a:p>
            </p:txBody>
          </p:sp>
        </p:grpSp>
      </p:grpSp>
      <p:grpSp>
        <p:nvGrpSpPr>
          <p:cNvPr id="7" name="组合 6">
            <a:extLst>
              <a:ext uri="{FF2B5EF4-FFF2-40B4-BE49-F238E27FC236}">
                <a16:creationId xmlns:a16="http://schemas.microsoft.com/office/drawing/2014/main" id="{11B3CA62-2AC1-32B9-F828-7527B09656D6}"/>
              </a:ext>
            </a:extLst>
          </p:cNvPr>
          <p:cNvGrpSpPr/>
          <p:nvPr/>
        </p:nvGrpSpPr>
        <p:grpSpPr>
          <a:xfrm>
            <a:off x="838200" y="1673146"/>
            <a:ext cx="4185844" cy="3439178"/>
            <a:chOff x="838200" y="1908112"/>
            <a:chExt cx="4185844" cy="3439178"/>
          </a:xfrm>
        </p:grpSpPr>
        <p:sp>
          <p:nvSpPr>
            <p:cNvPr id="42" name="矩形 41">
              <a:extLst>
                <a:ext uri="{FF2B5EF4-FFF2-40B4-BE49-F238E27FC236}">
                  <a16:creationId xmlns:a16="http://schemas.microsoft.com/office/drawing/2014/main" id="{6AD7AC86-94FB-24D9-E51F-2CF4DB29EF06}"/>
                </a:ext>
              </a:extLst>
            </p:cNvPr>
            <p:cNvSpPr/>
            <p:nvPr/>
          </p:nvSpPr>
          <p:spPr>
            <a:xfrm>
              <a:off x="838200" y="2071242"/>
              <a:ext cx="4185844" cy="3276048"/>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sp>
          <p:nvSpPr>
            <p:cNvPr id="5" name="文本占位符 2">
              <a:extLst>
                <a:ext uri="{FF2B5EF4-FFF2-40B4-BE49-F238E27FC236}">
                  <a16:creationId xmlns:a16="http://schemas.microsoft.com/office/drawing/2014/main" id="{5E19FA2D-7513-4A98-44DA-19F0B33EBF28}"/>
                </a:ext>
              </a:extLst>
            </p:cNvPr>
            <p:cNvSpPr txBox="1">
              <a:spLocks/>
            </p:cNvSpPr>
            <p:nvPr/>
          </p:nvSpPr>
          <p:spPr>
            <a:xfrm>
              <a:off x="987122" y="2359795"/>
              <a:ext cx="3888000" cy="2987495"/>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600"/>
                </a:spcAft>
              </a:pPr>
              <a:r>
                <a:rPr lang="zh-CN" altLang="en-US" dirty="0">
                  <a:sym typeface="微软雅黑" panose="020B0503020204020204" pitchFamily="34" charset="-122"/>
                </a:rPr>
                <a:t>突发</a:t>
              </a:r>
              <a:r>
                <a:rPr lang="en-US" altLang="zh-CN" dirty="0">
                  <a:sym typeface="微软雅黑" panose="020B0503020204020204" pitchFamily="34" charset="-122"/>
                </a:rPr>
                <a:t>/</a:t>
              </a:r>
              <a:r>
                <a:rPr lang="zh-CN" altLang="en-US" dirty="0">
                  <a:sym typeface="微软雅黑" panose="020B0503020204020204" pitchFamily="34" charset="-122"/>
                </a:rPr>
                <a:t>逐渐进展的单侧感音神经性听力下降、耳鸣，以及前庭功能障碍如轻度头晕、不稳感</a:t>
              </a:r>
              <a:r>
                <a:rPr lang="en-US" altLang="zh-CN" baseline="30000" dirty="0">
                  <a:sym typeface="微软雅黑" panose="020B0503020204020204" pitchFamily="34" charset="-122"/>
                </a:rPr>
                <a:t>1</a:t>
              </a:r>
            </a:p>
            <a:p>
              <a:pPr>
                <a:spcAft>
                  <a:spcPts val="600"/>
                </a:spcAft>
              </a:pPr>
              <a:r>
                <a:rPr lang="zh-CN" altLang="en-US" b="1" dirty="0">
                  <a:sym typeface="微软雅黑" panose="020B0503020204020204" pitchFamily="34" charset="-122"/>
                </a:rPr>
                <a:t>疾病处于</a:t>
              </a:r>
              <a:r>
                <a:rPr lang="zh-CN" altLang="en-US" b="1" dirty="0">
                  <a:solidFill>
                    <a:schemeClr val="accent1"/>
                  </a:solidFill>
                  <a:sym typeface="微软雅黑" panose="020B0503020204020204" pitchFamily="34" charset="-122"/>
                </a:rPr>
                <a:t>内听道内期、脑池期</a:t>
              </a:r>
              <a:r>
                <a:rPr lang="zh-CN" altLang="en-US" b="1" dirty="0">
                  <a:sym typeface="微软雅黑" panose="020B0503020204020204" pitchFamily="34" charset="-122"/>
                </a:rPr>
                <a:t>二期时，可模仿</a:t>
              </a:r>
              <a:r>
                <a:rPr lang="en-US" altLang="zh-CN" b="1" dirty="0">
                  <a:sym typeface="微软雅黑" panose="020B0503020204020204" pitchFamily="34" charset="-122"/>
                </a:rPr>
                <a:t>MD</a:t>
              </a:r>
              <a:r>
                <a:rPr lang="zh-CN" altLang="en-US" b="1" dirty="0">
                  <a:sym typeface="微软雅黑" panose="020B0503020204020204" pitchFamily="34" charset="-122"/>
                </a:rPr>
                <a:t>的周期性发作</a:t>
              </a:r>
              <a:r>
                <a:rPr lang="en-US" altLang="zh-CN" b="1" baseline="30000" dirty="0">
                  <a:sym typeface="微软雅黑" panose="020B0503020204020204" pitchFamily="34" charset="-122"/>
                </a:rPr>
                <a:t>1</a:t>
              </a:r>
              <a:r>
                <a:rPr lang="zh-CN" altLang="en-US" b="1" dirty="0">
                  <a:sym typeface="微软雅黑" panose="020B0503020204020204" pitchFamily="34" charset="-122"/>
                </a:rPr>
                <a:t>：</a:t>
              </a:r>
              <a:endParaRPr lang="en-US" altLang="zh-CN" b="1" dirty="0">
                <a:sym typeface="微软雅黑" panose="020B0503020204020204" pitchFamily="34" charset="-122"/>
              </a:endParaRPr>
            </a:p>
            <a:p>
              <a:pPr lvl="1">
                <a:spcAft>
                  <a:spcPts val="600"/>
                </a:spcAft>
              </a:pPr>
              <a:r>
                <a:rPr lang="zh-CN" altLang="en-US" dirty="0">
                  <a:sym typeface="微软雅黑" panose="020B0503020204020204" pitchFamily="34" charset="-122"/>
                </a:rPr>
                <a:t>内听道内期：常见症状有听力损失、耳鸣、眩晕</a:t>
              </a:r>
              <a:endParaRPr lang="en-US" altLang="zh-CN" dirty="0">
                <a:sym typeface="微软雅黑" panose="020B0503020204020204" pitchFamily="34" charset="-122"/>
              </a:endParaRPr>
            </a:p>
            <a:p>
              <a:pPr lvl="1">
                <a:spcAft>
                  <a:spcPts val="600"/>
                </a:spcAft>
              </a:pPr>
              <a:r>
                <a:rPr lang="zh-CN" altLang="en-US" dirty="0">
                  <a:sym typeface="微软雅黑" panose="020B0503020204020204" pitchFamily="34" charset="-122"/>
                </a:rPr>
                <a:t>脑池期：表现为听力损失加重、眩晕减轻，平衡障碍加重</a:t>
              </a:r>
              <a:endParaRPr lang="en-US" altLang="zh-CN" dirty="0">
                <a:sym typeface="微软雅黑" panose="020B0503020204020204" pitchFamily="34" charset="-122"/>
              </a:endParaRPr>
            </a:p>
          </p:txBody>
        </p:sp>
        <p:sp>
          <p:nvSpPr>
            <p:cNvPr id="6" name="矩形: 圆角 5">
              <a:extLst>
                <a:ext uri="{FF2B5EF4-FFF2-40B4-BE49-F238E27FC236}">
                  <a16:creationId xmlns:a16="http://schemas.microsoft.com/office/drawing/2014/main" id="{A50AC7FA-3089-7239-EF0D-7C2FD3D3429B}"/>
                </a:ext>
              </a:extLst>
            </p:cNvPr>
            <p:cNvSpPr/>
            <p:nvPr/>
          </p:nvSpPr>
          <p:spPr>
            <a:xfrm>
              <a:off x="1594489" y="1908112"/>
              <a:ext cx="2673267" cy="360000"/>
            </a:xfrm>
            <a:prstGeom prst="roundRect">
              <a:avLst>
                <a:gd name="adj" fmla="val 50000"/>
              </a:avLst>
            </a:prstGeom>
            <a:solidFill>
              <a:srgbClr val="E2F0D9"/>
            </a:solidFill>
            <a:ln>
              <a:noFill/>
            </a:ln>
            <a:effectLst>
              <a:glow rad="63500">
                <a:srgbClr val="E4F1EA">
                  <a:alpha val="40000"/>
                </a:srgbClr>
              </a:glow>
              <a:outerShdw blurRad="76200" dir="18900000" sy="23000" kx="-1200000" algn="b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accent1"/>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与</a:t>
              </a:r>
              <a:r>
                <a:rPr lang="en-US" altLang="zh-CN" sz="1600" b="1" dirty="0">
                  <a:solidFill>
                    <a:schemeClr val="accent1"/>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MD</a:t>
              </a:r>
              <a:r>
                <a:rPr lang="zh-CN" altLang="en-US" sz="1600" b="1" dirty="0">
                  <a:solidFill>
                    <a:schemeClr val="accent1"/>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临床表现相仿</a:t>
              </a:r>
            </a:p>
          </p:txBody>
        </p:sp>
      </p:grpSp>
      <p:sp>
        <p:nvSpPr>
          <p:cNvPr id="8" name="圆角矩形 7">
            <a:extLst>
              <a:ext uri="{FF2B5EF4-FFF2-40B4-BE49-F238E27FC236}">
                <a16:creationId xmlns:a16="http://schemas.microsoft.com/office/drawing/2014/main" id="{2228EE85-029C-788D-C906-E2D8D432AB3F}"/>
              </a:ext>
            </a:extLst>
          </p:cNvPr>
          <p:cNvSpPr/>
          <p:nvPr/>
        </p:nvSpPr>
        <p:spPr>
          <a:xfrm>
            <a:off x="268862" y="186802"/>
            <a:ext cx="99972"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9" name="圆角矩形 8">
            <a:extLst>
              <a:ext uri="{FF2B5EF4-FFF2-40B4-BE49-F238E27FC236}">
                <a16:creationId xmlns:a16="http://schemas.microsoft.com/office/drawing/2014/main" id="{773555F3-338E-4EFE-5753-25ED1BE6DD48}"/>
              </a:ext>
            </a:extLst>
          </p:cNvPr>
          <p:cNvSpPr/>
          <p:nvPr/>
        </p:nvSpPr>
        <p:spPr>
          <a:xfrm>
            <a:off x="443250" y="186802"/>
            <a:ext cx="45719"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359909982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BEECC1-2928-C62B-20AB-CFAEDD59C80E}"/>
            </a:ext>
          </a:extLst>
        </p:cNvPr>
        <p:cNvGrpSpPr/>
        <p:nvPr/>
      </p:nvGrpSpPr>
      <p:grpSpPr>
        <a:xfrm>
          <a:off x="0" y="0"/>
          <a:ext cx="0" cy="0"/>
          <a:chOff x="0" y="0"/>
          <a:chExt cx="0" cy="0"/>
        </a:xfrm>
      </p:grpSpPr>
      <p:sp>
        <p:nvSpPr>
          <p:cNvPr id="8" name="圆角矩形 7">
            <a:extLst>
              <a:ext uri="{FF2B5EF4-FFF2-40B4-BE49-F238E27FC236}">
                <a16:creationId xmlns:a16="http://schemas.microsoft.com/office/drawing/2014/main" id="{8C487E8A-89D3-4506-A30C-F0C409A6A008}"/>
              </a:ext>
            </a:extLst>
          </p:cNvPr>
          <p:cNvSpPr/>
          <p:nvPr/>
        </p:nvSpPr>
        <p:spPr>
          <a:xfrm>
            <a:off x="100968" y="193099"/>
            <a:ext cx="10236212" cy="709704"/>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 name="标题 1">
            <a:extLst>
              <a:ext uri="{FF2B5EF4-FFF2-40B4-BE49-F238E27FC236}">
                <a16:creationId xmlns:a16="http://schemas.microsoft.com/office/drawing/2014/main" id="{1C363076-E562-8E9D-67A2-93F6E4550196}"/>
              </a:ext>
            </a:extLst>
          </p:cNvPr>
          <p:cNvSpPr>
            <a:spLocks noGrp="1"/>
          </p:cNvSpPr>
          <p:nvPr>
            <p:ph type="title"/>
          </p:nvPr>
        </p:nvSpPr>
        <p:spPr/>
        <p:txBody>
          <a:bodyPr/>
          <a:lstStyle/>
          <a:p>
            <a:r>
              <a:rPr lang="zh-CN" altLang="zh-CN" dirty="0">
                <a:solidFill>
                  <a:schemeClr val="bg1"/>
                </a:solidFill>
                <a:sym typeface="微软雅黑" panose="020B0503020204020204" pitchFamily="34" charset="-122"/>
              </a:rPr>
              <a:t>鉴别引起内耳及前庭损害的药物中毒性眩晕</a:t>
            </a:r>
            <a:endParaRPr lang="zh-CN" altLang="en-US" dirty="0">
              <a:solidFill>
                <a:schemeClr val="bg1"/>
              </a:solidFill>
              <a:sym typeface="微软雅黑" panose="020B0503020204020204" pitchFamily="34" charset="-122"/>
            </a:endParaRPr>
          </a:p>
        </p:txBody>
      </p:sp>
      <p:sp>
        <p:nvSpPr>
          <p:cNvPr id="7" name="文本占位符 6">
            <a:extLst>
              <a:ext uri="{FF2B5EF4-FFF2-40B4-BE49-F238E27FC236}">
                <a16:creationId xmlns:a16="http://schemas.microsoft.com/office/drawing/2014/main" id="{1025D2DA-4F90-5EA8-CAA9-49384BA79F8A}"/>
              </a:ext>
            </a:extLst>
          </p:cNvPr>
          <p:cNvSpPr>
            <a:spLocks noGrp="1"/>
          </p:cNvSpPr>
          <p:nvPr>
            <p:ph type="body" sz="quarter" idx="13"/>
          </p:nvPr>
        </p:nvSpPr>
        <p:spPr/>
        <p:txBody>
          <a:bodyPr>
            <a:normAutofit/>
          </a:bodyPr>
          <a:lstStyle/>
          <a:p>
            <a:r>
              <a:rPr lang="zh-CN" altLang="en-US" sz="1800" b="1" dirty="0">
                <a:sym typeface="微软雅黑" panose="020B0503020204020204" pitchFamily="34" charset="-122"/>
              </a:rPr>
              <a:t>多种药物可引起内耳及前庭神经损害，</a:t>
            </a:r>
            <a:r>
              <a:rPr lang="zh-CN" altLang="en-US" sz="1800" b="1" dirty="0">
                <a:solidFill>
                  <a:srgbClr val="C00000"/>
                </a:solidFill>
                <a:sym typeface="微软雅黑" panose="020B0503020204020204" pitchFamily="34" charset="-122"/>
              </a:rPr>
              <a:t>药物使用史及临床表现</a:t>
            </a:r>
            <a:r>
              <a:rPr lang="zh-CN" altLang="en-US" sz="1800" b="1" dirty="0">
                <a:sym typeface="微软雅黑" panose="020B0503020204020204" pitchFamily="34" charset="-122"/>
              </a:rPr>
              <a:t>为诊断的主要依据</a:t>
            </a:r>
            <a:endParaRPr lang="en-US" altLang="zh-CN" sz="1800" b="1" dirty="0">
              <a:sym typeface="微软雅黑" panose="020B0503020204020204" pitchFamily="34" charset="-122"/>
            </a:endParaRPr>
          </a:p>
        </p:txBody>
      </p:sp>
      <p:sp>
        <p:nvSpPr>
          <p:cNvPr id="4" name="内容占位符 3">
            <a:extLst>
              <a:ext uri="{FF2B5EF4-FFF2-40B4-BE49-F238E27FC236}">
                <a16:creationId xmlns:a16="http://schemas.microsoft.com/office/drawing/2014/main" id="{54BE3FEF-5FC3-BDAF-EBB1-C57912A01BC5}"/>
              </a:ext>
            </a:extLst>
          </p:cNvPr>
          <p:cNvSpPr>
            <a:spLocks noGrp="1"/>
          </p:cNvSpPr>
          <p:nvPr>
            <p:ph sz="quarter" idx="14"/>
          </p:nvPr>
        </p:nvSpPr>
        <p:spPr/>
        <p:txBody>
          <a:bodyPr/>
          <a:lstStyle/>
          <a:p>
            <a:r>
              <a:rPr lang="zh-CN" altLang="en-US" dirty="0">
                <a:sym typeface="微软雅黑" panose="020B0503020204020204" pitchFamily="34" charset="-122"/>
              </a:rPr>
              <a:t>陈钢钢</a:t>
            </a:r>
            <a:r>
              <a:rPr lang="en-US" altLang="zh-CN" dirty="0">
                <a:sym typeface="微软雅黑" panose="020B0503020204020204" pitchFamily="34" charset="-122"/>
              </a:rPr>
              <a:t>, </a:t>
            </a:r>
            <a:r>
              <a:rPr lang="zh-CN" altLang="en-US" dirty="0">
                <a:sym typeface="微软雅黑" panose="020B0503020204020204" pitchFamily="34" charset="-122"/>
              </a:rPr>
              <a:t>等</a:t>
            </a:r>
            <a:r>
              <a:rPr lang="en-US" altLang="zh-CN" dirty="0">
                <a:sym typeface="微软雅黑" panose="020B0503020204020204" pitchFamily="34" charset="-122"/>
              </a:rPr>
              <a:t>. </a:t>
            </a:r>
            <a:r>
              <a:rPr lang="zh-CN" altLang="en-US" dirty="0">
                <a:sym typeface="微软雅黑" panose="020B0503020204020204" pitchFamily="34" charset="-122"/>
              </a:rPr>
              <a:t>前庭疾病诊疗知识库</a:t>
            </a:r>
            <a:r>
              <a:rPr lang="en-US" altLang="zh-CN" dirty="0">
                <a:sym typeface="微软雅黑" panose="020B0503020204020204" pitchFamily="34" charset="-122"/>
              </a:rPr>
              <a:t>. </a:t>
            </a:r>
            <a:r>
              <a:rPr lang="zh-CN" altLang="en-US" dirty="0">
                <a:sym typeface="微软雅黑" panose="020B0503020204020204" pitchFamily="34" charset="-122"/>
              </a:rPr>
              <a:t>北京：中国医药科技出版社</a:t>
            </a:r>
            <a:r>
              <a:rPr lang="en-US" altLang="zh-CN" dirty="0">
                <a:sym typeface="微软雅黑" panose="020B0503020204020204" pitchFamily="34" charset="-122"/>
              </a:rPr>
              <a:t>, 2024: 291, 417-418.</a:t>
            </a:r>
          </a:p>
        </p:txBody>
      </p:sp>
      <p:grpSp>
        <p:nvGrpSpPr>
          <p:cNvPr id="50" name="组合 49">
            <a:extLst>
              <a:ext uri="{FF2B5EF4-FFF2-40B4-BE49-F238E27FC236}">
                <a16:creationId xmlns:a16="http://schemas.microsoft.com/office/drawing/2014/main" id="{DED3B792-DD61-0110-3C30-5D36F0D988DC}"/>
              </a:ext>
            </a:extLst>
          </p:cNvPr>
          <p:cNvGrpSpPr/>
          <p:nvPr/>
        </p:nvGrpSpPr>
        <p:grpSpPr>
          <a:xfrm>
            <a:off x="5203371" y="1573725"/>
            <a:ext cx="6149967" cy="4447562"/>
            <a:chOff x="11672041" y="2159491"/>
            <a:chExt cx="3240001" cy="3956041"/>
          </a:xfrm>
        </p:grpSpPr>
        <p:sp>
          <p:nvSpPr>
            <p:cNvPr id="51" name="同侧圆角矩形 77">
              <a:extLst>
                <a:ext uri="{FF2B5EF4-FFF2-40B4-BE49-F238E27FC236}">
                  <a16:creationId xmlns:a16="http://schemas.microsoft.com/office/drawing/2014/main" id="{80490927-CBB1-B3A7-D41B-55DE092808C5}"/>
                </a:ext>
              </a:extLst>
            </p:cNvPr>
            <p:cNvSpPr/>
            <p:nvPr/>
          </p:nvSpPr>
          <p:spPr>
            <a:xfrm>
              <a:off x="11672042" y="2159491"/>
              <a:ext cx="3240000" cy="468000"/>
            </a:xfrm>
            <a:prstGeom prst="round2SameRect">
              <a:avLst>
                <a:gd name="adj1" fmla="val 50000"/>
                <a:gd name="adj2" fmla="val 0"/>
              </a:avLst>
            </a:prstGeom>
            <a:gradFill>
              <a:gsLst>
                <a:gs pos="0">
                  <a:srgbClr val="70AD47"/>
                </a:gs>
                <a:gs pos="75000">
                  <a:schemeClr val="accent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问诊：详细询问患者症状特点，并重视用药史</a:t>
              </a:r>
            </a:p>
          </p:txBody>
        </p:sp>
        <p:sp>
          <p:nvSpPr>
            <p:cNvPr id="52" name="矩形: 圆角 51">
              <a:extLst>
                <a:ext uri="{FF2B5EF4-FFF2-40B4-BE49-F238E27FC236}">
                  <a16:creationId xmlns:a16="http://schemas.microsoft.com/office/drawing/2014/main" id="{DEE321E2-1A4B-BA9D-C127-CA4E796165EC}"/>
                </a:ext>
              </a:extLst>
            </p:cNvPr>
            <p:cNvSpPr/>
            <p:nvPr/>
          </p:nvSpPr>
          <p:spPr>
            <a:xfrm rot="5400000" flipH="1">
              <a:off x="11548020" y="2751511"/>
              <a:ext cx="3488042" cy="3240000"/>
            </a:xfrm>
            <a:prstGeom prst="roundRect">
              <a:avLst>
                <a:gd name="adj" fmla="val 0"/>
              </a:avLst>
            </a:prstGeom>
            <a:gradFill>
              <a:gsLst>
                <a:gs pos="0">
                  <a:srgbClr val="F3FAF3">
                    <a:alpha val="0"/>
                  </a:srgbClr>
                </a:gs>
                <a:gs pos="100000">
                  <a:srgbClr val="F3FAF3"/>
                </a:gs>
              </a:gsLst>
              <a:lin ang="0" scaled="1"/>
            </a:gra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graphicFrame>
        <p:nvGraphicFramePr>
          <p:cNvPr id="61" name="表格 60">
            <a:extLst>
              <a:ext uri="{FF2B5EF4-FFF2-40B4-BE49-F238E27FC236}">
                <a16:creationId xmlns:a16="http://schemas.microsoft.com/office/drawing/2014/main" id="{5647C895-8258-B1CD-F673-F2781ED0F3AA}"/>
              </a:ext>
            </a:extLst>
          </p:cNvPr>
          <p:cNvGraphicFramePr>
            <a:graphicFrameLocks noGrp="1"/>
          </p:cNvGraphicFramePr>
          <p:nvPr>
            <p:extLst>
              <p:ext uri="{D42A27DB-BD31-4B8C-83A1-F6EECF244321}">
                <p14:modId xmlns:p14="http://schemas.microsoft.com/office/powerpoint/2010/main" val="833223340"/>
              </p:ext>
            </p:extLst>
          </p:nvPr>
        </p:nvGraphicFramePr>
        <p:xfrm>
          <a:off x="12253912" y="2492620"/>
          <a:ext cx="3586163" cy="2530789"/>
        </p:xfrm>
        <a:graphic>
          <a:graphicData uri="http://schemas.openxmlformats.org/drawingml/2006/table">
            <a:tbl>
              <a:tblPr firstRow="1" bandRow="1">
                <a:tableStyleId>{69CF1AB2-1976-4502-BF36-3FF5EA218861}</a:tableStyleId>
              </a:tblPr>
              <a:tblGrid>
                <a:gridCol w="733533">
                  <a:extLst>
                    <a:ext uri="{9D8B030D-6E8A-4147-A177-3AD203B41FA5}">
                      <a16:colId xmlns:a16="http://schemas.microsoft.com/office/drawing/2014/main" val="690963870"/>
                    </a:ext>
                  </a:extLst>
                </a:gridCol>
                <a:gridCol w="2852630">
                  <a:extLst>
                    <a:ext uri="{9D8B030D-6E8A-4147-A177-3AD203B41FA5}">
                      <a16:colId xmlns:a16="http://schemas.microsoft.com/office/drawing/2014/main" val="2235289202"/>
                    </a:ext>
                  </a:extLst>
                </a:gridCol>
              </a:tblGrid>
              <a:tr h="542996">
                <a:tc>
                  <a:txBody>
                    <a:bodyPr/>
                    <a:lstStyle/>
                    <a:p>
                      <a:pPr marL="0" indent="0" algn="ctr">
                        <a:buFont typeface="Arial" panose="020B0604020202020204" pitchFamily="34" charset="0"/>
                        <a:buNone/>
                      </a:pPr>
                      <a:r>
                        <a:rPr lang="zh-CN" altLang="en-US" sz="1000" b="0" dirty="0">
                          <a:latin typeface="微软雅黑" panose="020B0503020204020204" pitchFamily="34" charset="-122"/>
                          <a:ea typeface="微软雅黑" panose="020B0503020204020204" pitchFamily="34" charset="-122"/>
                          <a:sym typeface="微软雅黑" panose="020B0503020204020204" pitchFamily="34" charset="-122"/>
                        </a:rPr>
                        <a:t>水杨酸盐和其他非甾类抗炎药物</a:t>
                      </a:r>
                    </a:p>
                  </a:txBody>
                  <a:tcPr marL="45720" marR="45720" anchor="ctr">
                    <a:lnL w="12700" cap="flat" cmpd="sng" algn="ctr">
                      <a:noFill/>
                      <a:prstDash val="solid"/>
                      <a:round/>
                      <a:headEnd type="none" w="med" len="med"/>
                      <a:tailEnd type="none" w="med" len="med"/>
                    </a:lnL>
                    <a:solidFill>
                      <a:srgbClr val="EFF8F3"/>
                    </a:solidFill>
                  </a:tcPr>
                </a:tc>
                <a:tc>
                  <a:txBody>
                    <a:bodyPr/>
                    <a:lstStyle/>
                    <a:p>
                      <a:pPr marL="171450" indent="-171450">
                        <a:buFont typeface="Arial" panose="020B0604020202020204" pitchFamily="34" charset="0"/>
                        <a:buChar char="•"/>
                      </a:pPr>
                      <a:r>
                        <a:rPr lang="zh-CN" altLang="en-US" sz="1000" b="0" dirty="0">
                          <a:latin typeface="微软雅黑" panose="020B0503020204020204" pitchFamily="34" charset="-122"/>
                          <a:ea typeface="微软雅黑" panose="020B0503020204020204" pitchFamily="34" charset="-122"/>
                          <a:sym typeface="微软雅黑" panose="020B0503020204020204" pitchFamily="34" charset="-122"/>
                        </a:rPr>
                        <a:t>可产生剂量依赖的、可逆转的耳毒性，表现为恶心、呕吐、耳鸣、听力损害、头痛、过度换气等，停药后几天内耳鸣与听力损害可恢复</a:t>
                      </a:r>
                    </a:p>
                  </a:txBody>
                  <a:tcPr marL="45720" marR="45720" anchor="ctr">
                    <a:lnR w="12700" cap="flat" cmpd="sng" algn="ctr">
                      <a:noFill/>
                      <a:prstDash val="solid"/>
                      <a:round/>
                      <a:headEnd type="none" w="med" len="med"/>
                      <a:tailEnd type="none" w="med" len="med"/>
                    </a:lnR>
                    <a:solidFill>
                      <a:schemeClr val="bg1"/>
                    </a:solidFill>
                  </a:tcPr>
                </a:tc>
                <a:extLst>
                  <a:ext uri="{0D108BD9-81ED-4DB2-BD59-A6C34878D82A}">
                    <a16:rowId xmlns:a16="http://schemas.microsoft.com/office/drawing/2014/main" val="806688147"/>
                  </a:ext>
                </a:extLst>
              </a:tr>
              <a:tr h="275269">
                <a:tc>
                  <a:txBody>
                    <a:bodyPr/>
                    <a:lstStyle/>
                    <a:p>
                      <a:pPr marL="0" indent="0" algn="ctr">
                        <a:buFont typeface="Arial" panose="020B0604020202020204" pitchFamily="34" charset="0"/>
                        <a:buNone/>
                      </a:pPr>
                      <a:r>
                        <a:rPr lang="zh-CN" altLang="en-US" sz="1000" dirty="0">
                          <a:latin typeface="微软雅黑" panose="020B0503020204020204" pitchFamily="34" charset="-122"/>
                          <a:ea typeface="微软雅黑" panose="020B0503020204020204" pitchFamily="34" charset="-122"/>
                          <a:sym typeface="微软雅黑" panose="020B0503020204020204" pitchFamily="34" charset="-122"/>
                        </a:rPr>
                        <a:t>抗疟药</a:t>
                      </a:r>
                      <a:endParaRPr lang="zh-CN" altLang="en-US" sz="1000" b="0" dirty="0">
                        <a:latin typeface="微软雅黑" panose="020B0503020204020204" pitchFamily="34" charset="-122"/>
                        <a:ea typeface="微软雅黑" panose="020B0503020204020204" pitchFamily="34" charset="-122"/>
                        <a:sym typeface="微软雅黑" panose="020B0503020204020204" pitchFamily="34" charset="-122"/>
                      </a:endParaRPr>
                    </a:p>
                  </a:txBody>
                  <a:tcPr marL="45720" marR="45720" anchor="ctr">
                    <a:lnL w="12700" cap="flat" cmpd="sng" algn="ctr">
                      <a:noFill/>
                      <a:prstDash val="solid"/>
                      <a:round/>
                      <a:headEnd type="none" w="med" len="med"/>
                      <a:tailEnd type="none" w="med" len="med"/>
                    </a:lnL>
                    <a:solidFill>
                      <a:srgbClr val="EFF8F3"/>
                    </a:solid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zh-CN" altLang="en-US" sz="1000" dirty="0">
                          <a:latin typeface="微软雅黑" panose="020B0503020204020204" pitchFamily="34" charset="-122"/>
                          <a:ea typeface="微软雅黑" panose="020B0503020204020204" pitchFamily="34" charset="-122"/>
                          <a:sym typeface="微软雅黑" panose="020B0503020204020204" pitchFamily="34" charset="-122"/>
                        </a:rPr>
                        <a:t>奎宁中毒可同时出现视力障碍</a:t>
                      </a:r>
                      <a:endParaRPr lang="en-US" altLang="zh-CN" sz="1000" dirty="0">
                        <a:latin typeface="微软雅黑" panose="020B0503020204020204" pitchFamily="34" charset="-122"/>
                        <a:ea typeface="微软雅黑" panose="020B0503020204020204" pitchFamily="34" charset="-122"/>
                        <a:sym typeface="微软雅黑" panose="020B0503020204020204" pitchFamily="34" charset="-122"/>
                      </a:endParaRPr>
                    </a:p>
                  </a:txBody>
                  <a:tcPr marL="45720" marR="45720" anchor="ctr">
                    <a:lnR w="12700" cap="flat" cmpd="sng" algn="ctr">
                      <a:noFill/>
                      <a:prstDash val="solid"/>
                      <a:round/>
                      <a:headEnd type="none" w="med" len="med"/>
                      <a:tailEnd type="none" w="med" len="med"/>
                    </a:lnR>
                    <a:solidFill>
                      <a:schemeClr val="bg1"/>
                    </a:solidFill>
                  </a:tcPr>
                </a:tc>
                <a:extLst>
                  <a:ext uri="{0D108BD9-81ED-4DB2-BD59-A6C34878D82A}">
                    <a16:rowId xmlns:a16="http://schemas.microsoft.com/office/drawing/2014/main" val="4055175128"/>
                  </a:ext>
                </a:extLst>
              </a:tr>
              <a:tr h="542996">
                <a:tc>
                  <a:txBody>
                    <a:bodyPr/>
                    <a:lstStyle/>
                    <a:p>
                      <a:pPr marL="0" indent="0" algn="ctr">
                        <a:buFont typeface="Arial" panose="020B0604020202020204" pitchFamily="34" charset="0"/>
                        <a:buNone/>
                      </a:pPr>
                      <a:r>
                        <a:rPr lang="zh-CN" altLang="en-US" sz="1000" dirty="0">
                          <a:latin typeface="微软雅黑" panose="020B0503020204020204" pitchFamily="34" charset="-122"/>
                          <a:ea typeface="微软雅黑" panose="020B0503020204020204" pitchFamily="34" charset="-122"/>
                          <a:sym typeface="微软雅黑" panose="020B0503020204020204" pitchFamily="34" charset="-122"/>
                        </a:rPr>
                        <a:t>袢利尿药</a:t>
                      </a:r>
                      <a:endParaRPr lang="zh-CN" altLang="en-US" sz="1000" b="0" dirty="0">
                        <a:latin typeface="微软雅黑" panose="020B0503020204020204" pitchFamily="34" charset="-122"/>
                        <a:ea typeface="微软雅黑" panose="020B0503020204020204" pitchFamily="34" charset="-122"/>
                        <a:sym typeface="微软雅黑" panose="020B0503020204020204" pitchFamily="34" charset="-122"/>
                      </a:endParaRPr>
                    </a:p>
                  </a:txBody>
                  <a:tcPr marL="45720" marR="45720" anchor="ctr">
                    <a:lnL w="12700" cap="flat" cmpd="sng" algn="ctr">
                      <a:noFill/>
                      <a:prstDash val="solid"/>
                      <a:round/>
                      <a:headEnd type="none" w="med" len="med"/>
                      <a:tailEnd type="none" w="med" len="med"/>
                    </a:lnL>
                    <a:solidFill>
                      <a:srgbClr val="EFF8F3"/>
                    </a:solid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zh-CN" altLang="en-US" sz="1000" dirty="0">
                          <a:latin typeface="微软雅黑" panose="020B0503020204020204" pitchFamily="34" charset="-122"/>
                          <a:ea typeface="微软雅黑" panose="020B0503020204020204" pitchFamily="34" charset="-122"/>
                          <a:sym typeface="微软雅黑" panose="020B0503020204020204" pitchFamily="34" charset="-122"/>
                        </a:rPr>
                        <a:t>耳毒性呈剂量依赖性，短期内停药可逆，但在肾功能不全或与氨基糖苷类抗生素合用时易发永久性耳聋，常伴有耳鸣，偶有前庭症状</a:t>
                      </a:r>
                      <a:endParaRPr lang="en-US" altLang="zh-CN" sz="1000" dirty="0">
                        <a:latin typeface="微软雅黑" panose="020B0503020204020204" pitchFamily="34" charset="-122"/>
                        <a:ea typeface="微软雅黑" panose="020B0503020204020204" pitchFamily="34" charset="-122"/>
                        <a:sym typeface="微软雅黑" panose="020B0503020204020204" pitchFamily="34" charset="-122"/>
                      </a:endParaRPr>
                    </a:p>
                  </a:txBody>
                  <a:tcPr marL="45720" marR="45720" anchor="ctr">
                    <a:lnR w="12700" cap="flat" cmpd="sng" algn="ctr">
                      <a:noFill/>
                      <a:prstDash val="solid"/>
                      <a:round/>
                      <a:headEnd type="none" w="med" len="med"/>
                      <a:tailEnd type="none" w="med" len="med"/>
                    </a:lnR>
                    <a:solidFill>
                      <a:schemeClr val="bg1"/>
                    </a:solidFill>
                  </a:tcPr>
                </a:tc>
                <a:extLst>
                  <a:ext uri="{0D108BD9-81ED-4DB2-BD59-A6C34878D82A}">
                    <a16:rowId xmlns:a16="http://schemas.microsoft.com/office/drawing/2014/main" val="1129747109"/>
                  </a:ext>
                </a:extLst>
              </a:tr>
              <a:tr h="1147432">
                <a:tc>
                  <a:txBody>
                    <a:bodyPr/>
                    <a:lstStyle/>
                    <a:p>
                      <a:pPr marL="0" indent="0" algn="ctr">
                        <a:buFont typeface="Arial" panose="020B0604020202020204" pitchFamily="34" charset="0"/>
                        <a:buNone/>
                      </a:pPr>
                      <a:r>
                        <a:rPr lang="zh-CN" altLang="en-US" sz="1000" dirty="0">
                          <a:latin typeface="微软雅黑" panose="020B0503020204020204" pitchFamily="34" charset="-122"/>
                          <a:ea typeface="微软雅黑" panose="020B0503020204020204" pitchFamily="34" charset="-122"/>
                          <a:sym typeface="微软雅黑" panose="020B0503020204020204" pitchFamily="34" charset="-122"/>
                        </a:rPr>
                        <a:t>抗肿瘤药物</a:t>
                      </a:r>
                      <a:endParaRPr lang="zh-CN" altLang="en-US" sz="1000" b="0" dirty="0">
                        <a:latin typeface="微软雅黑" panose="020B0503020204020204" pitchFamily="34" charset="-122"/>
                        <a:ea typeface="微软雅黑" panose="020B0503020204020204" pitchFamily="34" charset="-122"/>
                        <a:sym typeface="微软雅黑" panose="020B0503020204020204" pitchFamily="34" charset="-122"/>
                      </a:endParaRPr>
                    </a:p>
                  </a:txBody>
                  <a:tcPr marL="45720" marR="45720" anchor="ctr">
                    <a:lnL w="12700" cap="flat" cmpd="sng" algn="ctr">
                      <a:noFill/>
                      <a:prstDash val="solid"/>
                      <a:round/>
                      <a:headEnd type="none" w="med" len="med"/>
                      <a:tailEnd type="none" w="med" len="med"/>
                    </a:lnL>
                    <a:solidFill>
                      <a:srgbClr val="EFF8F3"/>
                    </a:solid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zh-CN" altLang="en-US" sz="1000" dirty="0">
                          <a:latin typeface="微软雅黑" panose="020B0503020204020204" pitchFamily="34" charset="-122"/>
                          <a:ea typeface="微软雅黑" panose="020B0503020204020204" pitchFamily="34" charset="-122"/>
                          <a:sym typeface="微软雅黑" panose="020B0503020204020204" pitchFamily="34" charset="-122"/>
                        </a:rPr>
                        <a:t>急性耳毒损害相对少见，多在用药后数天内发生，表现为急性眩晕</a:t>
                      </a:r>
                      <a:r>
                        <a:rPr lang="en-US" altLang="zh-CN" sz="10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000" dirty="0">
                          <a:latin typeface="微软雅黑" panose="020B0503020204020204" pitchFamily="34" charset="-122"/>
                          <a:ea typeface="微软雅黑" panose="020B0503020204020204" pitchFamily="34" charset="-122"/>
                          <a:sym typeface="微软雅黑" panose="020B0503020204020204" pitchFamily="34" charset="-122"/>
                        </a:rPr>
                        <a:t>头晕，伴失衡、恶心、呕吐，症状持续，不易缓解；</a:t>
                      </a:r>
                      <a:endParaRPr lang="en-US" altLang="zh-CN" sz="1000" dirty="0">
                        <a:latin typeface="微软雅黑" panose="020B0503020204020204" pitchFamily="34" charset="-122"/>
                        <a:ea typeface="微软雅黑" panose="020B0503020204020204" pitchFamily="34" charset="-122"/>
                        <a:sym typeface="微软雅黑" panose="020B0503020204020204" pitchFamily="34" charset="-122"/>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zh-CN" altLang="en-US" sz="1000" dirty="0">
                          <a:latin typeface="微软雅黑" panose="020B0503020204020204" pitchFamily="34" charset="-122"/>
                          <a:ea typeface="微软雅黑" panose="020B0503020204020204" pitchFamily="34" charset="-122"/>
                          <a:sym typeface="微软雅黑" panose="020B0503020204020204" pitchFamily="34" charset="-122"/>
                        </a:rPr>
                        <a:t>慢性耳毒性损害较多见，一般在用药后</a:t>
                      </a:r>
                      <a:r>
                        <a:rPr lang="en-US" altLang="zh-CN" sz="1000" dirty="0">
                          <a:latin typeface="微软雅黑" panose="020B0503020204020204" pitchFamily="34" charset="-122"/>
                          <a:ea typeface="微软雅黑" panose="020B0503020204020204" pitchFamily="34" charset="-122"/>
                          <a:sym typeface="微软雅黑" panose="020B0503020204020204" pitchFamily="34" charset="-122"/>
                        </a:rPr>
                        <a:t>2~4</a:t>
                      </a:r>
                      <a:r>
                        <a:rPr lang="zh-CN" altLang="en-US" sz="1000" dirty="0">
                          <a:latin typeface="微软雅黑" panose="020B0503020204020204" pitchFamily="34" charset="-122"/>
                          <a:ea typeface="微软雅黑" panose="020B0503020204020204" pitchFamily="34" charset="-122"/>
                          <a:sym typeface="微软雅黑" panose="020B0503020204020204" pitchFamily="34" charset="-122"/>
                        </a:rPr>
                        <a:t>周开始逐渐出现头晕，多为空间位置觉异常、姿势异常，常伴恶心、平衡失调、步态不稳等，持续数周至数月不等</a:t>
                      </a:r>
                      <a:endParaRPr lang="en-US" altLang="zh-CN" sz="1000" dirty="0">
                        <a:latin typeface="微软雅黑" panose="020B0503020204020204" pitchFamily="34" charset="-122"/>
                        <a:ea typeface="微软雅黑" panose="020B0503020204020204" pitchFamily="34" charset="-122"/>
                        <a:sym typeface="微软雅黑" panose="020B0503020204020204" pitchFamily="34" charset="-122"/>
                      </a:endParaRPr>
                    </a:p>
                  </a:txBody>
                  <a:tcPr marL="45720" marR="45720" anchor="ctr">
                    <a:lnR w="12700" cap="flat" cmpd="sng" algn="ctr">
                      <a:noFill/>
                      <a:prstDash val="solid"/>
                      <a:round/>
                      <a:headEnd type="none" w="med" len="med"/>
                      <a:tailEnd type="none" w="med" len="med"/>
                    </a:lnR>
                    <a:solidFill>
                      <a:schemeClr val="bg1"/>
                    </a:solidFill>
                  </a:tcPr>
                </a:tc>
                <a:extLst>
                  <a:ext uri="{0D108BD9-81ED-4DB2-BD59-A6C34878D82A}">
                    <a16:rowId xmlns:a16="http://schemas.microsoft.com/office/drawing/2014/main" val="1512578890"/>
                  </a:ext>
                </a:extLst>
              </a:tr>
            </a:tbl>
          </a:graphicData>
        </a:graphic>
      </p:graphicFrame>
      <p:sp>
        <p:nvSpPr>
          <p:cNvPr id="62" name="矩形 61">
            <a:extLst>
              <a:ext uri="{FF2B5EF4-FFF2-40B4-BE49-F238E27FC236}">
                <a16:creationId xmlns:a16="http://schemas.microsoft.com/office/drawing/2014/main" id="{C49BC7DA-1E26-2A53-F870-6E9C9CAE440F}"/>
              </a:ext>
            </a:extLst>
          </p:cNvPr>
          <p:cNvSpPr/>
          <p:nvPr/>
        </p:nvSpPr>
        <p:spPr>
          <a:xfrm>
            <a:off x="838199" y="2055631"/>
            <a:ext cx="4212771" cy="3371654"/>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sp>
        <p:nvSpPr>
          <p:cNvPr id="63" name="矩形: 圆角 62">
            <a:extLst>
              <a:ext uri="{FF2B5EF4-FFF2-40B4-BE49-F238E27FC236}">
                <a16:creationId xmlns:a16="http://schemas.microsoft.com/office/drawing/2014/main" id="{DC3AD175-B819-012C-0C99-EDEF564C9891}"/>
              </a:ext>
            </a:extLst>
          </p:cNvPr>
          <p:cNvSpPr/>
          <p:nvPr/>
        </p:nvSpPr>
        <p:spPr>
          <a:xfrm>
            <a:off x="1519499" y="1887411"/>
            <a:ext cx="2850170" cy="360000"/>
          </a:xfrm>
          <a:prstGeom prst="roundRect">
            <a:avLst>
              <a:gd name="adj" fmla="val 50000"/>
            </a:avLst>
          </a:prstGeom>
          <a:solidFill>
            <a:srgbClr val="E2F0D9"/>
          </a:solidFill>
          <a:ln>
            <a:noFill/>
          </a:ln>
          <a:effectLst>
            <a:glow rad="63500">
              <a:srgbClr val="E4F1EA">
                <a:alpha val="40000"/>
              </a:srgbClr>
            </a:glow>
            <a:outerShdw blurRad="76200" dir="18900000" sy="23000" kx="-1200000" algn="b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500" dirty="0">
              <a:solidFill>
                <a:schemeClr val="tx1"/>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sp>
        <p:nvSpPr>
          <p:cNvPr id="5" name="矩形: 圆角 4">
            <a:extLst>
              <a:ext uri="{FF2B5EF4-FFF2-40B4-BE49-F238E27FC236}">
                <a16:creationId xmlns:a16="http://schemas.microsoft.com/office/drawing/2014/main" id="{65B62E07-89F3-052B-F237-C0A91FB22BF0}"/>
              </a:ext>
            </a:extLst>
          </p:cNvPr>
          <p:cNvSpPr/>
          <p:nvPr/>
        </p:nvSpPr>
        <p:spPr>
          <a:xfrm>
            <a:off x="1519499" y="3824268"/>
            <a:ext cx="2850170" cy="360000"/>
          </a:xfrm>
          <a:prstGeom prst="roundRect">
            <a:avLst>
              <a:gd name="adj" fmla="val 50000"/>
            </a:avLst>
          </a:prstGeom>
          <a:solidFill>
            <a:srgbClr val="E2F0D9"/>
          </a:solidFill>
          <a:ln>
            <a:noFill/>
          </a:ln>
          <a:effectLst>
            <a:glow rad="63500">
              <a:srgbClr val="E4F1EA">
                <a:alpha val="40000"/>
              </a:srgbClr>
            </a:glow>
            <a:outerShdw blurRad="76200" dir="18900000" sy="23000" kx="-1200000" algn="b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500" dirty="0">
              <a:solidFill>
                <a:schemeClr val="tx1"/>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sp>
        <p:nvSpPr>
          <p:cNvPr id="6" name="文本占位符 2">
            <a:extLst>
              <a:ext uri="{FF2B5EF4-FFF2-40B4-BE49-F238E27FC236}">
                <a16:creationId xmlns:a16="http://schemas.microsoft.com/office/drawing/2014/main" id="{71F9D473-CDDC-5A37-B4F4-E10B89895E70}"/>
              </a:ext>
            </a:extLst>
          </p:cNvPr>
          <p:cNvSpPr txBox="1">
            <a:spLocks/>
          </p:cNvSpPr>
          <p:nvPr/>
        </p:nvSpPr>
        <p:spPr>
          <a:xfrm>
            <a:off x="913923" y="1908228"/>
            <a:ext cx="4061322" cy="3519057"/>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10000"/>
              </a:lnSpc>
              <a:spcAft>
                <a:spcPts val="1000"/>
              </a:spcAft>
              <a:buNone/>
            </a:pPr>
            <a:r>
              <a:rPr lang="zh-CN" altLang="en-US" b="1" dirty="0">
                <a:solidFill>
                  <a:schemeClr val="accent1"/>
                </a:solidFill>
                <a:sym typeface="微软雅黑" panose="020B0503020204020204" pitchFamily="34" charset="-122"/>
              </a:rPr>
              <a:t>药物性前庭性头晕</a:t>
            </a:r>
            <a:r>
              <a:rPr lang="en-US" altLang="zh-CN" b="1" dirty="0">
                <a:solidFill>
                  <a:schemeClr val="accent1"/>
                </a:solidFill>
                <a:sym typeface="微软雅黑" panose="020B0503020204020204" pitchFamily="34" charset="-122"/>
              </a:rPr>
              <a:t>/</a:t>
            </a:r>
            <a:r>
              <a:rPr lang="zh-CN" altLang="en-US" b="1" dirty="0">
                <a:solidFill>
                  <a:schemeClr val="accent1"/>
                </a:solidFill>
                <a:sym typeface="微软雅黑" panose="020B0503020204020204" pitchFamily="34" charset="-122"/>
              </a:rPr>
              <a:t>眩晕</a:t>
            </a:r>
            <a:endParaRPr lang="en-US" altLang="zh-CN" b="1" dirty="0">
              <a:solidFill>
                <a:schemeClr val="accent1"/>
              </a:solidFill>
              <a:sym typeface="微软雅黑" panose="020B0503020204020204" pitchFamily="34" charset="-122"/>
            </a:endParaRPr>
          </a:p>
          <a:p>
            <a:pPr>
              <a:lnSpc>
                <a:spcPct val="110000"/>
              </a:lnSpc>
              <a:spcAft>
                <a:spcPts val="1000"/>
              </a:spcAft>
            </a:pPr>
            <a:r>
              <a:rPr lang="zh-CN" altLang="en-US" sz="1400" dirty="0">
                <a:sym typeface="微软雅黑" panose="020B0503020204020204" pitchFamily="34" charset="-122"/>
              </a:rPr>
              <a:t>指服用药物一定时期后</a:t>
            </a:r>
            <a:r>
              <a:rPr lang="en-US" altLang="zh-CN" sz="1400" dirty="0">
                <a:sym typeface="微软雅黑" panose="020B0503020204020204" pitchFamily="34" charset="-122"/>
              </a:rPr>
              <a:t>(</a:t>
            </a:r>
            <a:r>
              <a:rPr lang="zh-CN" altLang="en-US" sz="1400" dirty="0">
                <a:sym typeface="微软雅黑" panose="020B0503020204020204" pitchFamily="34" charset="-122"/>
              </a:rPr>
              <a:t>过敏反应除外</a:t>
            </a:r>
            <a:r>
              <a:rPr lang="en-US" altLang="zh-CN" sz="1400" dirty="0">
                <a:sym typeface="微软雅黑" panose="020B0503020204020204" pitchFamily="34" charset="-122"/>
              </a:rPr>
              <a:t>)</a:t>
            </a:r>
            <a:r>
              <a:rPr lang="zh-CN" altLang="en-US" sz="1400" dirty="0">
                <a:sym typeface="微软雅黑" panose="020B0503020204020204" pitchFamily="34" charset="-122"/>
              </a:rPr>
              <a:t>出现的以</a:t>
            </a:r>
            <a:r>
              <a:rPr lang="zh-CN" altLang="en-US" sz="1400" dirty="0">
                <a:solidFill>
                  <a:schemeClr val="accent1"/>
                </a:solidFill>
                <a:sym typeface="微软雅黑" panose="020B0503020204020204" pitchFamily="34" charset="-122"/>
              </a:rPr>
              <a:t>周围环境不稳、颠簸不定感及平衡障碍</a:t>
            </a:r>
            <a:r>
              <a:rPr lang="zh-CN" altLang="en-US" sz="1400" dirty="0">
                <a:sym typeface="微软雅黑" panose="020B0503020204020204" pitchFamily="34" charset="-122"/>
              </a:rPr>
              <a:t>为主要表现的头晕</a:t>
            </a:r>
            <a:r>
              <a:rPr lang="en-US" altLang="zh-CN" sz="1400" dirty="0">
                <a:sym typeface="微软雅黑" panose="020B0503020204020204" pitchFamily="34" charset="-122"/>
              </a:rPr>
              <a:t>/</a:t>
            </a:r>
            <a:r>
              <a:rPr lang="zh-CN" altLang="en-US" sz="1400" dirty="0">
                <a:sym typeface="微软雅黑" panose="020B0503020204020204" pitchFamily="34" charset="-122"/>
              </a:rPr>
              <a:t>眩晕，一般无视物旋转或自身旋转，可伴或不伴眼球震颤，急性、亚急性起病为主，呈急性病程或慢性病程，</a:t>
            </a:r>
            <a:r>
              <a:rPr lang="zh-CN" altLang="en-US" sz="1400" dirty="0">
                <a:solidFill>
                  <a:schemeClr val="accent1"/>
                </a:solidFill>
                <a:sym typeface="微软雅黑" panose="020B0503020204020204" pitchFamily="34" charset="-122"/>
              </a:rPr>
              <a:t>很少呈发作性表现</a:t>
            </a:r>
            <a:endParaRPr lang="en-US" altLang="zh-CN" sz="1400" dirty="0">
              <a:solidFill>
                <a:schemeClr val="accent1"/>
              </a:solidFill>
              <a:sym typeface="微软雅黑" panose="020B0503020204020204" pitchFamily="34" charset="-122"/>
            </a:endParaRPr>
          </a:p>
          <a:p>
            <a:pPr marL="0" indent="0" algn="ctr">
              <a:lnSpc>
                <a:spcPct val="110000"/>
              </a:lnSpc>
              <a:spcAft>
                <a:spcPts val="1000"/>
              </a:spcAft>
              <a:buNone/>
            </a:pPr>
            <a:r>
              <a:rPr lang="zh-CN" altLang="en-US" b="1" dirty="0">
                <a:solidFill>
                  <a:schemeClr val="accent1"/>
                </a:solidFill>
                <a:sym typeface="微软雅黑" panose="020B0503020204020204" pitchFamily="34" charset="-122"/>
              </a:rPr>
              <a:t>见于使用耳毒性药物者</a:t>
            </a:r>
            <a:endParaRPr lang="en-US" altLang="zh-CN" b="1" dirty="0">
              <a:solidFill>
                <a:schemeClr val="accent1"/>
              </a:solidFill>
              <a:sym typeface="微软雅黑" panose="020B0503020204020204" pitchFamily="34" charset="-122"/>
            </a:endParaRPr>
          </a:p>
          <a:p>
            <a:pPr>
              <a:lnSpc>
                <a:spcPct val="110000"/>
              </a:lnSpc>
              <a:spcAft>
                <a:spcPts val="1000"/>
              </a:spcAft>
            </a:pPr>
            <a:r>
              <a:rPr lang="zh-CN" altLang="en-US" sz="1400" dirty="0">
                <a:sym typeface="微软雅黑" panose="020B0503020204020204" pitchFamily="34" charset="-122"/>
              </a:rPr>
              <a:t>主要：</a:t>
            </a:r>
            <a:r>
              <a:rPr lang="zh-CN" altLang="en-US" sz="1400" dirty="0">
                <a:solidFill>
                  <a:schemeClr val="accent1"/>
                </a:solidFill>
                <a:sym typeface="微软雅黑" panose="020B0503020204020204" pitchFamily="34" charset="-122"/>
              </a:rPr>
              <a:t>氨基糖苷类抗生素</a:t>
            </a:r>
            <a:r>
              <a:rPr lang="zh-CN" altLang="en-US" sz="1400" dirty="0">
                <a:sym typeface="微软雅黑" panose="020B0503020204020204" pitchFamily="34" charset="-122"/>
              </a:rPr>
              <a:t>最为常见</a:t>
            </a:r>
            <a:r>
              <a:rPr lang="en-US" altLang="zh-CN" sz="1400" dirty="0">
                <a:sym typeface="微软雅黑" panose="020B0503020204020204" pitchFamily="34" charset="-122"/>
              </a:rPr>
              <a:t>(</a:t>
            </a:r>
            <a:r>
              <a:rPr lang="zh-CN" altLang="en-US" sz="1400" dirty="0">
                <a:sym typeface="微软雅黑" panose="020B0503020204020204" pitchFamily="34" charset="-122"/>
              </a:rPr>
              <a:t>硫酸盐链霉素严重</a:t>
            </a:r>
            <a:r>
              <a:rPr lang="en-US" altLang="zh-CN" sz="1400" dirty="0">
                <a:sym typeface="微软雅黑" panose="020B0503020204020204" pitchFamily="34" charset="-122"/>
              </a:rPr>
              <a:t>)</a:t>
            </a:r>
            <a:r>
              <a:rPr lang="zh-CN" altLang="en-US" sz="1400" dirty="0">
                <a:sym typeface="微软雅黑" panose="020B0503020204020204" pitchFamily="34" charset="-122"/>
              </a:rPr>
              <a:t>，大环内酯类抗生素、抗肿瘤药、解热镇痛抗炎药、抗疟药、袢利尿剂、抗肝素化制剂和铊化物制剂等</a:t>
            </a:r>
            <a:endParaRPr lang="en-US" altLang="zh-CN" sz="1400" dirty="0">
              <a:sym typeface="微软雅黑" panose="020B0503020204020204" pitchFamily="34" charset="-122"/>
            </a:endParaRPr>
          </a:p>
        </p:txBody>
      </p:sp>
      <p:graphicFrame>
        <p:nvGraphicFramePr>
          <p:cNvPr id="10" name="表格 9">
            <a:extLst>
              <a:ext uri="{FF2B5EF4-FFF2-40B4-BE49-F238E27FC236}">
                <a16:creationId xmlns:a16="http://schemas.microsoft.com/office/drawing/2014/main" id="{27E8A75B-13FF-6F6C-75FB-659B775E9804}"/>
              </a:ext>
            </a:extLst>
          </p:cNvPr>
          <p:cNvGraphicFramePr>
            <a:graphicFrameLocks noGrp="1"/>
          </p:cNvGraphicFramePr>
          <p:nvPr>
            <p:extLst>
              <p:ext uri="{D42A27DB-BD31-4B8C-83A1-F6EECF244321}">
                <p14:modId xmlns:p14="http://schemas.microsoft.com/office/powerpoint/2010/main" val="408059009"/>
              </p:ext>
            </p:extLst>
          </p:nvPr>
        </p:nvGraphicFramePr>
        <p:xfrm>
          <a:off x="5504894" y="2203568"/>
          <a:ext cx="5598082" cy="3241806"/>
        </p:xfrm>
        <a:graphic>
          <a:graphicData uri="http://schemas.openxmlformats.org/drawingml/2006/table">
            <a:tbl>
              <a:tblPr firstRow="1" bandRow="1">
                <a:tableStyleId>{69CF1AB2-1976-4502-BF36-3FF5EA218861}</a:tableStyleId>
              </a:tblPr>
              <a:tblGrid>
                <a:gridCol w="397904">
                  <a:extLst>
                    <a:ext uri="{9D8B030D-6E8A-4147-A177-3AD203B41FA5}">
                      <a16:colId xmlns:a16="http://schemas.microsoft.com/office/drawing/2014/main" val="690963870"/>
                    </a:ext>
                  </a:extLst>
                </a:gridCol>
                <a:gridCol w="5200178">
                  <a:extLst>
                    <a:ext uri="{9D8B030D-6E8A-4147-A177-3AD203B41FA5}">
                      <a16:colId xmlns:a16="http://schemas.microsoft.com/office/drawing/2014/main" val="2235289202"/>
                    </a:ext>
                  </a:extLst>
                </a:gridCol>
              </a:tblGrid>
              <a:tr h="1224473">
                <a:tc>
                  <a:txBody>
                    <a:bodyPr/>
                    <a:lstStyle/>
                    <a:p>
                      <a:pPr marL="0" indent="0">
                        <a:buFont typeface="Arial" panose="020B0604020202020204" pitchFamily="34" charset="0"/>
                        <a:buNone/>
                      </a:pPr>
                      <a:r>
                        <a:rPr lang="zh-CN" altLang="en-US" sz="1600" b="1" kern="0" dirty="0">
                          <a:solidFill>
                            <a:schemeClr val="accent1"/>
                          </a:solidFill>
                          <a:effectLst>
                            <a:glow rad="127000">
                              <a:prstClr val="white"/>
                            </a:glow>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细节</a:t>
                      </a:r>
                    </a:p>
                  </a:txBody>
                  <a:tcPr marL="45720" marR="45720" anchor="ctr">
                    <a:lnL w="12700" cap="flat" cmpd="sng" algn="ctr">
                      <a:noFill/>
                      <a:prstDash val="solid"/>
                      <a:round/>
                      <a:headEnd type="none" w="med" len="med"/>
                      <a:tailEnd type="none" w="med" len="med"/>
                    </a:lnL>
                    <a:no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zh-CN" altLang="en-US" sz="1500" b="0" dirty="0">
                          <a:latin typeface="微软雅黑" panose="020B0503020204020204" pitchFamily="34" charset="-122"/>
                          <a:ea typeface="微软雅黑" panose="020B0503020204020204" pitchFamily="34" charset="-122"/>
                          <a:sym typeface="微软雅黑" panose="020B0503020204020204" pitchFamily="34" charset="-122"/>
                        </a:rPr>
                        <a:t>持续时间、发作性质、诱发因素、伴随症状</a:t>
                      </a:r>
                      <a:r>
                        <a:rPr lang="en-US" altLang="zh-CN" sz="1500" b="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500" b="0" dirty="0">
                          <a:latin typeface="微软雅黑" panose="020B0503020204020204" pitchFamily="34" charset="-122"/>
                          <a:ea typeface="微软雅黑" panose="020B0503020204020204" pitchFamily="34" charset="-122"/>
                          <a:sym typeface="微软雅黑" panose="020B0503020204020204" pitchFamily="34" charset="-122"/>
                        </a:rPr>
                        <a:t>如神经系统、听觉或视觉症状</a:t>
                      </a:r>
                      <a:r>
                        <a:rPr lang="en-US" altLang="zh-CN" sz="1500" b="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500" b="0" dirty="0">
                          <a:latin typeface="微软雅黑" panose="020B0503020204020204" pitchFamily="34" charset="-122"/>
                          <a:ea typeface="微软雅黑" panose="020B0503020204020204" pitchFamily="34" charset="-122"/>
                          <a:sym typeface="微软雅黑" panose="020B0503020204020204" pitchFamily="34" charset="-122"/>
                        </a:rPr>
                        <a:t>、发作频率及其他各类病史</a:t>
                      </a:r>
                      <a:r>
                        <a:rPr lang="en-US" altLang="zh-CN" sz="1500" b="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500" b="0" dirty="0">
                          <a:latin typeface="微软雅黑" panose="020B0503020204020204" pitchFamily="34" charset="-122"/>
                          <a:ea typeface="微软雅黑" panose="020B0503020204020204" pitchFamily="34" charset="-122"/>
                          <a:sym typeface="微软雅黑" panose="020B0503020204020204" pitchFamily="34" charset="-122"/>
                        </a:rPr>
                        <a:t>既往史、药物史、家族史</a:t>
                      </a:r>
                      <a:r>
                        <a:rPr lang="en-US" altLang="zh-CN" sz="1500" b="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500" b="0" dirty="0">
                          <a:latin typeface="微软雅黑" panose="020B0503020204020204" pitchFamily="34" charset="-122"/>
                          <a:ea typeface="微软雅黑" panose="020B0503020204020204" pitchFamily="34" charset="-122"/>
                          <a:sym typeface="微软雅黑" panose="020B0503020204020204" pitchFamily="34" charset="-122"/>
                        </a:rPr>
                        <a:t>等</a:t>
                      </a:r>
                      <a:endParaRPr lang="en-US" altLang="zh-CN" sz="1500" b="0" dirty="0">
                        <a:latin typeface="微软雅黑" panose="020B0503020204020204" pitchFamily="34" charset="-122"/>
                        <a:ea typeface="微软雅黑" panose="020B0503020204020204" pitchFamily="34" charset="-122"/>
                        <a:sym typeface="微软雅黑" panose="020B0503020204020204" pitchFamily="34" charset="-122"/>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zh-CN" altLang="en-US" sz="1500" b="0" dirty="0">
                          <a:latin typeface="微软雅黑" panose="020B0503020204020204" pitchFamily="34" charset="-122"/>
                          <a:ea typeface="微软雅黑" panose="020B0503020204020204" pitchFamily="34" charset="-122"/>
                          <a:sym typeface="微软雅黑" panose="020B0503020204020204" pitchFamily="34" charset="-122"/>
                        </a:rPr>
                        <a:t>区分眩晕、头晕、晕厥和平衡障碍，辨别急性、发作性、慢性前庭综合征</a:t>
                      </a:r>
                    </a:p>
                  </a:txBody>
                  <a:tcPr marL="45720" marR="45720" anchor="ctr">
                    <a:lnR w="12700" cap="flat" cmpd="sng" algn="ctr">
                      <a:noFill/>
                      <a:prstDash val="solid"/>
                      <a:round/>
                      <a:headEnd type="none" w="med" len="med"/>
                      <a:tailEnd type="none" w="med" len="med"/>
                    </a:lnR>
                    <a:noFill/>
                  </a:tcPr>
                </a:tc>
                <a:extLst>
                  <a:ext uri="{0D108BD9-81ED-4DB2-BD59-A6C34878D82A}">
                    <a16:rowId xmlns:a16="http://schemas.microsoft.com/office/drawing/2014/main" val="4055175128"/>
                  </a:ext>
                </a:extLst>
              </a:tr>
              <a:tr h="997719">
                <a:tc>
                  <a:txBody>
                    <a:bodyPr/>
                    <a:lstStyle/>
                    <a:p>
                      <a:pPr marL="0" indent="0">
                        <a:buFont typeface="Arial" panose="020B0604020202020204" pitchFamily="34" charset="0"/>
                        <a:buNone/>
                      </a:pPr>
                      <a:r>
                        <a:rPr lang="zh-CN" altLang="en-US" sz="1600" b="1" kern="0" dirty="0">
                          <a:solidFill>
                            <a:schemeClr val="accent1"/>
                          </a:solidFill>
                          <a:effectLst>
                            <a:glow rad="127000">
                              <a:prstClr val="white"/>
                            </a:glow>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用药</a:t>
                      </a:r>
                    </a:p>
                  </a:txBody>
                  <a:tcPr marL="45720" marR="45720" anchor="ctr">
                    <a:lnL w="12700" cap="flat" cmpd="sng" algn="ctr">
                      <a:noFill/>
                      <a:prstDash val="solid"/>
                      <a:round/>
                      <a:headEnd type="none" w="med" len="med"/>
                      <a:tailEnd type="none" w="med" len="med"/>
                    </a:lnL>
                    <a:no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zh-CN" altLang="en-US" sz="1500" dirty="0">
                          <a:latin typeface="微软雅黑" panose="020B0503020204020204" pitchFamily="34" charset="-122"/>
                          <a:ea typeface="微软雅黑" panose="020B0503020204020204" pitchFamily="34" charset="-122"/>
                          <a:sym typeface="微软雅黑" panose="020B0503020204020204" pitchFamily="34" charset="-122"/>
                        </a:rPr>
                        <a:t>对老年人、认知功能障碍、情绪异常、多病共存者：</a:t>
                      </a:r>
                      <a:endParaRPr lang="en-US" altLang="zh-CN" sz="1500" dirty="0">
                        <a:latin typeface="微软雅黑" panose="020B0503020204020204" pitchFamily="34" charset="-122"/>
                        <a:ea typeface="微软雅黑" panose="020B0503020204020204" pitchFamily="34" charset="-122"/>
                        <a:sym typeface="微软雅黑" panose="020B0503020204020204" pitchFamily="34" charset="-122"/>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zh-CN" altLang="en-US" sz="15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更应重视用药史</a:t>
                      </a:r>
                      <a:r>
                        <a:rPr lang="en-US" altLang="zh-CN" sz="15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5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包括保健药品等</a:t>
                      </a:r>
                      <a:r>
                        <a:rPr lang="en-US" altLang="zh-CN" sz="15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5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和饮食生活习惯的询问，</a:t>
                      </a:r>
                      <a:r>
                        <a:rPr lang="zh-CN" altLang="en-US" sz="1500" dirty="0">
                          <a:latin typeface="微软雅黑" panose="020B0503020204020204" pitchFamily="34" charset="-122"/>
                          <a:ea typeface="微软雅黑" panose="020B0503020204020204" pitchFamily="34" charset="-122"/>
                          <a:sym typeface="微软雅黑" panose="020B0503020204020204" pitchFamily="34" charset="-122"/>
                        </a:rPr>
                        <a:t>最好能与患者及知情家属共同书写药物使用清单，理清相关症状发生的时间顺序，甄别症状发生与药物的关系</a:t>
                      </a:r>
                    </a:p>
                  </a:txBody>
                  <a:tcPr marL="45720" marR="45720" anchor="ctr">
                    <a:lnR w="12700" cap="flat" cmpd="sng" algn="ctr">
                      <a:noFill/>
                      <a:prstDash val="solid"/>
                      <a:round/>
                      <a:headEnd type="none" w="med" len="med"/>
                      <a:tailEnd type="none" w="med" len="med"/>
                    </a:lnR>
                    <a:noFill/>
                  </a:tcPr>
                </a:tc>
                <a:extLst>
                  <a:ext uri="{0D108BD9-81ED-4DB2-BD59-A6C34878D82A}">
                    <a16:rowId xmlns:a16="http://schemas.microsoft.com/office/drawing/2014/main" val="1129747109"/>
                  </a:ext>
                </a:extLst>
              </a:tr>
              <a:tr h="1001526">
                <a:tc>
                  <a:txBody>
                    <a:bodyPr/>
                    <a:lstStyle/>
                    <a:p>
                      <a:pPr marL="0" indent="0">
                        <a:buFont typeface="Arial" panose="020B0604020202020204" pitchFamily="34" charset="0"/>
                        <a:buNone/>
                      </a:pPr>
                      <a:r>
                        <a:rPr lang="zh-CN" altLang="en-US" sz="1600" b="1" kern="0" dirty="0">
                          <a:solidFill>
                            <a:schemeClr val="accent1"/>
                          </a:solidFill>
                          <a:effectLst>
                            <a:glow rad="127000">
                              <a:prstClr val="white"/>
                            </a:glow>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表现</a:t>
                      </a:r>
                    </a:p>
                  </a:txBody>
                  <a:tcPr marL="45720" marR="45720" anchor="ctr">
                    <a:lnL w="12700" cap="flat" cmpd="sng" algn="ctr">
                      <a:noFill/>
                      <a:prstDash val="solid"/>
                      <a:round/>
                      <a:headEnd type="none" w="med" len="med"/>
                      <a:tailEnd type="none" w="med" len="med"/>
                    </a:lnL>
                    <a:no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zh-CN" altLang="en-US" sz="1500" dirty="0">
                          <a:latin typeface="微软雅黑" panose="020B0503020204020204" pitchFamily="34" charset="-122"/>
                          <a:ea typeface="微软雅黑" panose="020B0503020204020204" pitchFamily="34" charset="-122"/>
                          <a:sym typeface="微软雅黑" panose="020B0503020204020204" pitchFamily="34" charset="-122"/>
                        </a:rPr>
                        <a:t>主要为耳鸣、耳聋、眩晕和失衡。耳聋可发生在用药期间，也可在停药后出现，甚至</a:t>
                      </a:r>
                      <a:r>
                        <a:rPr lang="en-US" altLang="zh-CN" sz="1500" dirty="0">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1500" dirty="0">
                          <a:latin typeface="微软雅黑" panose="020B0503020204020204" pitchFamily="34" charset="-122"/>
                          <a:ea typeface="微软雅黑" panose="020B0503020204020204" pitchFamily="34" charset="-122"/>
                          <a:sym typeface="微软雅黑" panose="020B0503020204020204" pitchFamily="34" charset="-122"/>
                        </a:rPr>
                        <a:t>年或</a:t>
                      </a:r>
                      <a:r>
                        <a:rPr lang="en-US" altLang="zh-CN" sz="1500" dirty="0">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1500" dirty="0">
                          <a:latin typeface="微软雅黑" panose="020B0503020204020204" pitchFamily="34" charset="-122"/>
                          <a:ea typeface="微软雅黑" panose="020B0503020204020204" pitchFamily="34" charset="-122"/>
                          <a:sym typeface="微软雅黑" panose="020B0503020204020204" pitchFamily="34" charset="-122"/>
                        </a:rPr>
                        <a:t>年以后，仍可继续加重</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zh-CN" altLang="en-US" sz="15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不同药物伴随症状和病程有所不同</a:t>
                      </a:r>
                    </a:p>
                  </a:txBody>
                  <a:tcPr marL="45720" marR="45720" anchor="ctr">
                    <a:lnR w="12700" cap="flat" cmpd="sng" algn="ctr">
                      <a:noFill/>
                      <a:prstDash val="solid"/>
                      <a:round/>
                      <a:headEnd type="none" w="med" len="med"/>
                      <a:tailEnd type="none" w="med" len="med"/>
                    </a:lnR>
                    <a:noFill/>
                  </a:tcPr>
                </a:tc>
                <a:extLst>
                  <a:ext uri="{0D108BD9-81ED-4DB2-BD59-A6C34878D82A}">
                    <a16:rowId xmlns:a16="http://schemas.microsoft.com/office/drawing/2014/main" val="1512578890"/>
                  </a:ext>
                </a:extLst>
              </a:tr>
            </a:tbl>
          </a:graphicData>
        </a:graphic>
      </p:graphicFrame>
      <p:sp>
        <p:nvSpPr>
          <p:cNvPr id="9" name="圆角矩形 8">
            <a:extLst>
              <a:ext uri="{FF2B5EF4-FFF2-40B4-BE49-F238E27FC236}">
                <a16:creationId xmlns:a16="http://schemas.microsoft.com/office/drawing/2014/main" id="{083ADA1A-16D7-EBF1-BDD8-92A1EF2D194B}"/>
              </a:ext>
            </a:extLst>
          </p:cNvPr>
          <p:cNvSpPr/>
          <p:nvPr/>
        </p:nvSpPr>
        <p:spPr>
          <a:xfrm>
            <a:off x="268862" y="186802"/>
            <a:ext cx="99972"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1" name="圆角矩形 10">
            <a:extLst>
              <a:ext uri="{FF2B5EF4-FFF2-40B4-BE49-F238E27FC236}">
                <a16:creationId xmlns:a16="http://schemas.microsoft.com/office/drawing/2014/main" id="{73DF7683-50E3-9387-99A2-0079896EACCA}"/>
              </a:ext>
            </a:extLst>
          </p:cNvPr>
          <p:cNvSpPr/>
          <p:nvPr/>
        </p:nvSpPr>
        <p:spPr>
          <a:xfrm>
            <a:off x="443250" y="186802"/>
            <a:ext cx="45719"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222655226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a:extLst>
              <a:ext uri="{FF2B5EF4-FFF2-40B4-BE49-F238E27FC236}">
                <a16:creationId xmlns:a16="http://schemas.microsoft.com/office/drawing/2014/main" id="{8B19AA18-7D7F-AE35-C5D5-C2D0DD26851D}"/>
              </a:ext>
            </a:extLst>
          </p:cNvPr>
          <p:cNvSpPr/>
          <p:nvPr/>
        </p:nvSpPr>
        <p:spPr>
          <a:xfrm>
            <a:off x="100968" y="193099"/>
            <a:ext cx="10236212" cy="709704"/>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圆角 5">
            <a:extLst>
              <a:ext uri="{FF2B5EF4-FFF2-40B4-BE49-F238E27FC236}">
                <a16:creationId xmlns:a16="http://schemas.microsoft.com/office/drawing/2014/main" id="{A3151F17-7B4E-FEF4-363B-828858B1F7D2}"/>
              </a:ext>
            </a:extLst>
          </p:cNvPr>
          <p:cNvSpPr/>
          <p:nvPr/>
        </p:nvSpPr>
        <p:spPr>
          <a:xfrm>
            <a:off x="838200" y="1052736"/>
            <a:ext cx="5475512" cy="4680519"/>
          </a:xfrm>
          <a:prstGeom prst="roundRect">
            <a:avLst>
              <a:gd name="adj" fmla="val 2623"/>
            </a:avLst>
          </a:prstGeom>
          <a:solidFill>
            <a:sysClr val="window" lastClr="FFFFFF"/>
          </a:solidFill>
          <a:ln w="12700" cap="flat" cmpd="sng" algn="ctr">
            <a:solidFill>
              <a:srgbClr val="E6F3EB"/>
            </a:solidFill>
            <a:prstDash val="solid"/>
            <a:miter lim="800000"/>
          </a:ln>
          <a:effectLst>
            <a:glow rad="101600">
              <a:srgbClr val="D9D9D9">
                <a:alpha val="60000"/>
              </a:srgbClr>
            </a:glo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标题 1">
            <a:extLst>
              <a:ext uri="{FF2B5EF4-FFF2-40B4-BE49-F238E27FC236}">
                <a16:creationId xmlns:a16="http://schemas.microsoft.com/office/drawing/2014/main" id="{F9BB4644-64BC-B04A-60C8-14695B13A20B}"/>
              </a:ext>
            </a:extLst>
          </p:cNvPr>
          <p:cNvSpPr>
            <a:spLocks noGrp="1"/>
          </p:cNvSpPr>
          <p:nvPr>
            <p:ph type="title"/>
          </p:nvPr>
        </p:nvSpPr>
        <p:spPr/>
        <p:txBody>
          <a:bodyPr/>
          <a:lstStyle/>
          <a:p>
            <a:r>
              <a:rPr lang="zh-CN" altLang="zh-CN" dirty="0">
                <a:solidFill>
                  <a:schemeClr val="bg1"/>
                </a:solidFill>
                <a:sym typeface="微软雅黑" panose="020B0503020204020204" pitchFamily="34" charset="-122"/>
              </a:rPr>
              <a:t>鉴别其他积水性内耳病分型：迟发性</a:t>
            </a:r>
            <a:r>
              <a:rPr lang="en-US" altLang="zh-CN" dirty="0">
                <a:solidFill>
                  <a:schemeClr val="bg1"/>
                </a:solidFill>
                <a:sym typeface="微软雅黑" panose="020B0503020204020204" pitchFamily="34" charset="-122"/>
              </a:rPr>
              <a:t>/</a:t>
            </a:r>
            <a:r>
              <a:rPr lang="zh-CN" altLang="zh-CN" dirty="0">
                <a:solidFill>
                  <a:schemeClr val="bg1"/>
                </a:solidFill>
                <a:sym typeface="微软雅黑" panose="020B0503020204020204" pitchFamily="34" charset="-122"/>
              </a:rPr>
              <a:t>继发性膜迷路积水</a:t>
            </a:r>
            <a:endParaRPr lang="zh-CN" altLang="en-US" dirty="0">
              <a:solidFill>
                <a:schemeClr val="bg1"/>
              </a:solidFill>
              <a:sym typeface="微软雅黑" panose="020B0503020204020204" pitchFamily="34" charset="-122"/>
            </a:endParaRPr>
          </a:p>
        </p:txBody>
      </p:sp>
      <p:sp>
        <p:nvSpPr>
          <p:cNvPr id="4" name="内容占位符 3">
            <a:extLst>
              <a:ext uri="{FF2B5EF4-FFF2-40B4-BE49-F238E27FC236}">
                <a16:creationId xmlns:a16="http://schemas.microsoft.com/office/drawing/2014/main" id="{81D927DB-4EEA-41B5-1824-ED12556F7CBB}"/>
              </a:ext>
            </a:extLst>
          </p:cNvPr>
          <p:cNvSpPr>
            <a:spLocks noGrp="1"/>
          </p:cNvSpPr>
          <p:nvPr>
            <p:ph sz="quarter" idx="14"/>
          </p:nvPr>
        </p:nvSpPr>
        <p:spPr/>
        <p:txBody>
          <a:bodyPr/>
          <a:lstStyle/>
          <a:p>
            <a:r>
              <a:rPr lang="zh-CN" altLang="en-US" dirty="0">
                <a:sym typeface="微软雅黑" panose="020B0503020204020204" pitchFamily="34" charset="-122"/>
              </a:rPr>
              <a:t>陈钢钢</a:t>
            </a:r>
            <a:r>
              <a:rPr lang="en-US" altLang="zh-CN" dirty="0">
                <a:sym typeface="微软雅黑" panose="020B0503020204020204" pitchFamily="34" charset="-122"/>
              </a:rPr>
              <a:t>, </a:t>
            </a:r>
            <a:r>
              <a:rPr lang="zh-CN" altLang="en-US" dirty="0">
                <a:sym typeface="微软雅黑" panose="020B0503020204020204" pitchFamily="34" charset="-122"/>
              </a:rPr>
              <a:t>等</a:t>
            </a:r>
            <a:r>
              <a:rPr lang="en-US" altLang="zh-CN" dirty="0">
                <a:sym typeface="微软雅黑" panose="020B0503020204020204" pitchFamily="34" charset="-122"/>
              </a:rPr>
              <a:t>. </a:t>
            </a:r>
            <a:r>
              <a:rPr lang="zh-CN" altLang="en-US" dirty="0">
                <a:sym typeface="微软雅黑" panose="020B0503020204020204" pitchFamily="34" charset="-122"/>
              </a:rPr>
              <a:t>前庭疾病诊疗知识库</a:t>
            </a:r>
            <a:r>
              <a:rPr lang="en-US" altLang="zh-CN" dirty="0">
                <a:sym typeface="微软雅黑" panose="020B0503020204020204" pitchFamily="34" charset="-122"/>
              </a:rPr>
              <a:t>. </a:t>
            </a:r>
            <a:r>
              <a:rPr lang="zh-CN" altLang="en-US" dirty="0">
                <a:sym typeface="微软雅黑" panose="020B0503020204020204" pitchFamily="34" charset="-122"/>
              </a:rPr>
              <a:t>北京：中国医药科技出版社</a:t>
            </a:r>
            <a:r>
              <a:rPr lang="en-US" altLang="zh-CN" dirty="0">
                <a:sym typeface="微软雅黑" panose="020B0503020204020204" pitchFamily="34" charset="-122"/>
              </a:rPr>
              <a:t>, 2024: 290, 298-302.</a:t>
            </a:r>
          </a:p>
        </p:txBody>
      </p:sp>
      <p:sp>
        <p:nvSpPr>
          <p:cNvPr id="21" name="梯形 20">
            <a:extLst>
              <a:ext uri="{FF2B5EF4-FFF2-40B4-BE49-F238E27FC236}">
                <a16:creationId xmlns:a16="http://schemas.microsoft.com/office/drawing/2014/main" id="{8F53C833-3A9C-1BE2-7E01-282BF6B95753}"/>
              </a:ext>
            </a:extLst>
          </p:cNvPr>
          <p:cNvSpPr/>
          <p:nvPr/>
        </p:nvSpPr>
        <p:spPr>
          <a:xfrm rot="5400000">
            <a:off x="4259143" y="3156302"/>
            <a:ext cx="4582523" cy="473387"/>
          </a:xfrm>
          <a:prstGeom prst="trapezoid">
            <a:avLst>
              <a:gd name="adj" fmla="val 136218"/>
            </a:avLst>
          </a:prstGeom>
          <a:gradFill flip="none" rotWithShape="1">
            <a:gsLst>
              <a:gs pos="0">
                <a:srgbClr val="F3FAF3">
                  <a:alpha val="0"/>
                </a:srgbClr>
              </a:gs>
              <a:gs pos="50000">
                <a:srgbClr val="F3FAF3"/>
              </a:gs>
              <a:gs pos="100000">
                <a:srgbClr val="E2F0D9"/>
              </a:gs>
            </a:gsLst>
            <a:lin ang="5400000" scaled="1"/>
            <a:tileRect/>
          </a:gradFill>
          <a:ln w="25400"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矩形: 圆顶角 21">
            <a:extLst>
              <a:ext uri="{FF2B5EF4-FFF2-40B4-BE49-F238E27FC236}">
                <a16:creationId xmlns:a16="http://schemas.microsoft.com/office/drawing/2014/main" id="{FF1D61C0-06F2-1CCD-60DC-3A3702256170}"/>
              </a:ext>
            </a:extLst>
          </p:cNvPr>
          <p:cNvSpPr/>
          <p:nvPr/>
        </p:nvSpPr>
        <p:spPr>
          <a:xfrm rot="5400000">
            <a:off x="7522940" y="1171905"/>
            <a:ext cx="3218613" cy="4442181"/>
          </a:xfrm>
          <a:prstGeom prst="round2SameRect">
            <a:avLst>
              <a:gd name="adj1" fmla="val 8710"/>
              <a:gd name="adj2" fmla="val 0"/>
            </a:avLst>
          </a:prstGeom>
          <a:gradFill flip="none" rotWithShape="1">
            <a:gsLst>
              <a:gs pos="0">
                <a:srgbClr val="F3FAF3">
                  <a:alpha val="0"/>
                </a:srgbClr>
              </a:gs>
              <a:gs pos="50000">
                <a:srgbClr val="F3FAF3"/>
              </a:gs>
              <a:gs pos="100000">
                <a:srgbClr val="E2F0D9"/>
              </a:gs>
            </a:gsLst>
            <a:lin ang="16200000" scaled="1"/>
            <a:tileRect/>
          </a:gradFill>
          <a:ln w="25400"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文本占位符 2">
            <a:extLst>
              <a:ext uri="{FF2B5EF4-FFF2-40B4-BE49-F238E27FC236}">
                <a16:creationId xmlns:a16="http://schemas.microsoft.com/office/drawing/2014/main" id="{99D26CB1-5947-E9CB-6D3F-B41D802ADC4A}"/>
              </a:ext>
            </a:extLst>
          </p:cNvPr>
          <p:cNvSpPr txBox="1">
            <a:spLocks/>
          </p:cNvSpPr>
          <p:nvPr/>
        </p:nvSpPr>
        <p:spPr>
          <a:xfrm>
            <a:off x="7301333" y="1644559"/>
            <a:ext cx="3948211" cy="3509332"/>
          </a:xfrm>
          <a:prstGeom prst="rect">
            <a:avLst/>
          </a:prstGeom>
        </p:spPr>
        <p:txBody>
          <a:bodyPr vert="horz" lIns="91440" tIns="45720" rIns="91440" bIns="45720" rtlCol="0" anchor="ctr">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Aft>
                <a:spcPts val="600"/>
              </a:spcAft>
              <a:buNone/>
            </a:pPr>
            <a:r>
              <a:rPr lang="zh-CN" altLang="en-US" b="1" dirty="0">
                <a:sym typeface="微软雅黑" panose="020B0503020204020204" pitchFamily="34" charset="-122"/>
              </a:rPr>
              <a:t>避免误诊的要点</a:t>
            </a:r>
            <a:endParaRPr lang="en-US" altLang="zh-CN" b="1" dirty="0">
              <a:sym typeface="微软雅黑" panose="020B0503020204020204" pitchFamily="34" charset="-122"/>
            </a:endParaRPr>
          </a:p>
          <a:p>
            <a:pPr marL="0" indent="0">
              <a:spcAft>
                <a:spcPts val="600"/>
              </a:spcAft>
              <a:buNone/>
            </a:pPr>
            <a:r>
              <a:rPr lang="zh-CN" altLang="en-US" b="1" kern="0" dirty="0">
                <a:solidFill>
                  <a:schemeClr val="accent1"/>
                </a:solidFill>
                <a:effectLst>
                  <a:glow rad="127000">
                    <a:prstClr val="white"/>
                  </a:glow>
                  <a:outerShdw blurRad="38100" dist="38100" dir="2700000" algn="tl">
                    <a:srgbClr val="000000">
                      <a:alpha val="43137"/>
                    </a:srgbClr>
                  </a:outerShdw>
                </a:effectLst>
                <a:sym typeface="微软雅黑" panose="020B0503020204020204" pitchFamily="34" charset="-122"/>
              </a:rPr>
              <a:t>详细询问首次眩晕与耳聋出现的时间间隔：</a:t>
            </a:r>
            <a:endParaRPr lang="en-US" altLang="zh-CN" b="1" kern="0" dirty="0">
              <a:solidFill>
                <a:schemeClr val="accent1"/>
              </a:solidFill>
              <a:effectLst>
                <a:glow rad="127000">
                  <a:prstClr val="white"/>
                </a:glow>
                <a:outerShdw blurRad="38100" dist="38100" dir="2700000" algn="tl">
                  <a:srgbClr val="000000">
                    <a:alpha val="43137"/>
                  </a:srgbClr>
                </a:outerShdw>
              </a:effectLst>
              <a:sym typeface="微软雅黑" panose="020B0503020204020204" pitchFamily="34" charset="-122"/>
            </a:endParaRPr>
          </a:p>
          <a:p>
            <a:pPr>
              <a:spcAft>
                <a:spcPts val="600"/>
              </a:spcAft>
            </a:pPr>
            <a:r>
              <a:rPr lang="en-US" altLang="zh-CN" sz="1400" dirty="0">
                <a:sym typeface="微软雅黑" panose="020B0503020204020204" pitchFamily="34" charset="-122"/>
              </a:rPr>
              <a:t>DEH</a:t>
            </a:r>
            <a:r>
              <a:rPr lang="zh-CN" altLang="en-US" sz="1400" dirty="0">
                <a:sym typeface="微软雅黑" panose="020B0503020204020204" pitchFamily="34" charset="-122"/>
              </a:rPr>
              <a:t>往往是单侧重度或极重度耳聋出现一年或数年后才出现眩晕症状</a:t>
            </a:r>
          </a:p>
          <a:p>
            <a:pPr>
              <a:spcAft>
                <a:spcPts val="600"/>
              </a:spcAft>
            </a:pPr>
            <a:r>
              <a:rPr lang="en-US" altLang="zh-CN" sz="1400" dirty="0">
                <a:sym typeface="微软雅黑" panose="020B0503020204020204" pitchFamily="34" charset="-122"/>
              </a:rPr>
              <a:t>MD</a:t>
            </a:r>
            <a:r>
              <a:rPr lang="zh-CN" altLang="en-US" sz="1400" dirty="0">
                <a:sym typeface="微软雅黑" panose="020B0503020204020204" pitchFamily="34" charset="-122"/>
              </a:rPr>
              <a:t>早期很少出现严重听力损失，借此与同侧</a:t>
            </a:r>
            <a:r>
              <a:rPr lang="en-US" altLang="zh-CN" sz="1400" dirty="0">
                <a:sym typeface="微软雅黑" panose="020B0503020204020204" pitchFamily="34" charset="-122"/>
              </a:rPr>
              <a:t>DEH</a:t>
            </a:r>
            <a:r>
              <a:rPr lang="zh-CN" altLang="en-US" sz="1400" dirty="0">
                <a:sym typeface="微软雅黑" panose="020B0503020204020204" pitchFamily="34" charset="-122"/>
              </a:rPr>
              <a:t>相鉴别</a:t>
            </a:r>
            <a:endParaRPr lang="en-US" altLang="zh-CN" sz="1400" dirty="0">
              <a:sym typeface="微软雅黑" panose="020B0503020204020204" pitchFamily="34" charset="-122"/>
            </a:endParaRPr>
          </a:p>
          <a:p>
            <a:pPr marL="0" indent="0">
              <a:spcAft>
                <a:spcPts val="600"/>
              </a:spcAft>
              <a:buNone/>
            </a:pPr>
            <a:r>
              <a:rPr lang="zh-CN" altLang="en-US" b="1" kern="0" dirty="0">
                <a:solidFill>
                  <a:schemeClr val="accent1"/>
                </a:solidFill>
                <a:effectLst>
                  <a:glow rad="127000">
                    <a:prstClr val="white"/>
                  </a:glow>
                  <a:outerShdw blurRad="38100" dist="38100" dir="2700000" algn="tl">
                    <a:srgbClr val="000000">
                      <a:alpha val="43137"/>
                    </a:srgbClr>
                  </a:outerShdw>
                </a:effectLst>
                <a:sym typeface="微软雅黑" panose="020B0503020204020204" pitchFamily="34" charset="-122"/>
              </a:rPr>
              <a:t>寻找及排除可能的病因：</a:t>
            </a:r>
            <a:endParaRPr lang="en-US" altLang="zh-CN" b="1" kern="0" dirty="0">
              <a:solidFill>
                <a:schemeClr val="accent1"/>
              </a:solidFill>
              <a:effectLst>
                <a:glow rad="127000">
                  <a:prstClr val="white"/>
                </a:glow>
                <a:outerShdw blurRad="38100" dist="38100" dir="2700000" algn="tl">
                  <a:srgbClr val="000000">
                    <a:alpha val="43137"/>
                  </a:srgbClr>
                </a:outerShdw>
              </a:effectLst>
              <a:sym typeface="微软雅黑" panose="020B0503020204020204" pitchFamily="34" charset="-122"/>
            </a:endParaRPr>
          </a:p>
          <a:p>
            <a:pPr>
              <a:spcAft>
                <a:spcPts val="600"/>
              </a:spcAft>
            </a:pPr>
            <a:r>
              <a:rPr lang="en-US" altLang="zh-CN" sz="1400" dirty="0">
                <a:sym typeface="微软雅黑" panose="020B0503020204020204" pitchFamily="34" charset="-122"/>
              </a:rPr>
              <a:t>MD</a:t>
            </a:r>
            <a:r>
              <a:rPr lang="zh-CN" altLang="en-US" sz="1400" dirty="0">
                <a:sym typeface="微软雅黑" panose="020B0503020204020204" pitchFamily="34" charset="-122"/>
              </a:rPr>
              <a:t>属特发性，发生原因不明，诊断条件之一是听觉和前庭系统不存在任何病因性疾病</a:t>
            </a:r>
            <a:endParaRPr lang="en-US" altLang="zh-CN" sz="1400" dirty="0">
              <a:sym typeface="微软雅黑" panose="020B0503020204020204" pitchFamily="34" charset="-122"/>
            </a:endParaRPr>
          </a:p>
        </p:txBody>
      </p:sp>
      <p:sp>
        <p:nvSpPr>
          <p:cNvPr id="27" name="文本占位符 2">
            <a:extLst>
              <a:ext uri="{FF2B5EF4-FFF2-40B4-BE49-F238E27FC236}">
                <a16:creationId xmlns:a16="http://schemas.microsoft.com/office/drawing/2014/main" id="{5AE65F32-3A0B-FFC7-E775-59754E6062FB}"/>
              </a:ext>
            </a:extLst>
          </p:cNvPr>
          <p:cNvSpPr txBox="1">
            <a:spLocks/>
          </p:cNvSpPr>
          <p:nvPr/>
        </p:nvSpPr>
        <p:spPr>
          <a:xfrm>
            <a:off x="919732" y="1610581"/>
            <a:ext cx="3109378" cy="2774873"/>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spcAft>
                <a:spcPts val="600"/>
              </a:spcAft>
            </a:pPr>
            <a:r>
              <a:rPr lang="zh-CN" altLang="en-US" sz="1400" dirty="0">
                <a:sym typeface="微软雅黑" panose="020B0503020204020204" pitchFamily="34" charset="-122"/>
              </a:rPr>
              <a:t>临床上表现为一侧耳出现严重听力下降，经过很长一段时间后，同侧或对侧耳发生膜迷路积水</a:t>
            </a:r>
            <a:endParaRPr lang="en-US" altLang="zh-CN" sz="1400" dirty="0">
              <a:sym typeface="微软雅黑" panose="020B0503020204020204" pitchFamily="34" charset="-122"/>
            </a:endParaRPr>
          </a:p>
          <a:p>
            <a:pPr>
              <a:lnSpc>
                <a:spcPct val="110000"/>
              </a:lnSpc>
              <a:spcAft>
                <a:spcPts val="600"/>
              </a:spcAft>
            </a:pPr>
            <a:r>
              <a:rPr lang="zh-CN" altLang="en-US" sz="1400" dirty="0">
                <a:sym typeface="微软雅黑" panose="020B0503020204020204" pitchFamily="34" charset="-122"/>
              </a:rPr>
              <a:t>耳聋和眩晕出现的时间间隔不恒定，</a:t>
            </a:r>
            <a:r>
              <a:rPr lang="zh-CN" altLang="en-US" sz="1400" b="1" dirty="0">
                <a:solidFill>
                  <a:srgbClr val="C00000"/>
                </a:solidFill>
                <a:sym typeface="微软雅黑" panose="020B0503020204020204" pitchFamily="34" charset="-122"/>
              </a:rPr>
              <a:t>但两症状间不连贯性恒定</a:t>
            </a:r>
            <a:endParaRPr lang="en-US" altLang="zh-CN" sz="1400" b="1" dirty="0">
              <a:solidFill>
                <a:srgbClr val="C00000"/>
              </a:solidFill>
              <a:sym typeface="微软雅黑" panose="020B0503020204020204" pitchFamily="34" charset="-122"/>
            </a:endParaRPr>
          </a:p>
          <a:p>
            <a:pPr>
              <a:lnSpc>
                <a:spcPct val="110000"/>
              </a:lnSpc>
              <a:spcAft>
                <a:spcPts val="600"/>
              </a:spcAft>
            </a:pPr>
            <a:r>
              <a:rPr lang="zh-CN" altLang="en-US" sz="1400" dirty="0">
                <a:sym typeface="微软雅黑" panose="020B0503020204020204" pitchFamily="34" charset="-122"/>
              </a:rPr>
              <a:t>原发性耳聋病因：</a:t>
            </a:r>
            <a:endParaRPr lang="en-US" altLang="zh-CN" sz="1400" dirty="0">
              <a:sym typeface="微软雅黑" panose="020B0503020204020204" pitchFamily="34" charset="-122"/>
            </a:endParaRPr>
          </a:p>
          <a:p>
            <a:pPr lvl="1">
              <a:lnSpc>
                <a:spcPct val="110000"/>
              </a:lnSpc>
              <a:spcAft>
                <a:spcPts val="600"/>
              </a:spcAft>
            </a:pPr>
            <a:r>
              <a:rPr lang="zh-CN" altLang="en-US" sz="1200" dirty="0">
                <a:sym typeface="微软雅黑" panose="020B0503020204020204" pitchFamily="34" charset="-122"/>
              </a:rPr>
              <a:t>外伤</a:t>
            </a:r>
            <a:r>
              <a:rPr lang="en-US" altLang="zh-CN" sz="1200" dirty="0">
                <a:sym typeface="微软雅黑" panose="020B0503020204020204" pitchFamily="34" charset="-122"/>
              </a:rPr>
              <a:t>(</a:t>
            </a:r>
            <a:r>
              <a:rPr lang="zh-CN" altLang="en-US" sz="1200" dirty="0">
                <a:sym typeface="微软雅黑" panose="020B0503020204020204" pitchFamily="34" charset="-122"/>
              </a:rPr>
              <a:t>声损伤或物理损伤</a:t>
            </a:r>
            <a:r>
              <a:rPr lang="en-US" altLang="zh-CN" sz="1200" dirty="0">
                <a:sym typeface="微软雅黑" panose="020B0503020204020204" pitchFamily="34" charset="-122"/>
              </a:rPr>
              <a:t>)</a:t>
            </a:r>
            <a:r>
              <a:rPr lang="zh-CN" altLang="en-US" sz="1200" dirty="0">
                <a:sym typeface="微软雅黑" panose="020B0503020204020204" pitchFamily="34" charset="-122"/>
              </a:rPr>
              <a:t>、病毒性迷路炎、慢性化脓性中耳炎、脑膜炎、白喉、麻疹，及儿童早期不明原因的感音神经性聋等</a:t>
            </a:r>
            <a:endParaRPr lang="en-US" altLang="zh-CN" sz="1200" dirty="0">
              <a:sym typeface="微软雅黑" panose="020B0503020204020204" pitchFamily="34" charset="-122"/>
            </a:endParaRPr>
          </a:p>
        </p:txBody>
      </p:sp>
      <p:sp>
        <p:nvSpPr>
          <p:cNvPr id="29" name="check-mark-inside-a-black-box_17399">
            <a:extLst>
              <a:ext uri="{FF2B5EF4-FFF2-40B4-BE49-F238E27FC236}">
                <a16:creationId xmlns:a16="http://schemas.microsoft.com/office/drawing/2014/main" id="{9D39DE8E-21CA-938F-C3ED-E7A81E167C27}"/>
              </a:ext>
            </a:extLst>
          </p:cNvPr>
          <p:cNvSpPr/>
          <p:nvPr/>
        </p:nvSpPr>
        <p:spPr>
          <a:xfrm>
            <a:off x="7007534" y="2424616"/>
            <a:ext cx="279140" cy="228260"/>
          </a:xfrm>
          <a:custGeom>
            <a:avLst/>
            <a:gdLst>
              <a:gd name="connsiteX0" fmla="*/ 21360 w 604926"/>
              <a:gd name="connsiteY0" fmla="*/ 0 h 494664"/>
              <a:gd name="connsiteX1" fmla="*/ 473937 w 604926"/>
              <a:gd name="connsiteY1" fmla="*/ 0 h 494664"/>
              <a:gd name="connsiteX2" fmla="*/ 495298 w 604926"/>
              <a:gd name="connsiteY2" fmla="*/ 21328 h 494664"/>
              <a:gd name="connsiteX3" fmla="*/ 495298 w 604926"/>
              <a:gd name="connsiteY3" fmla="*/ 94812 h 494664"/>
              <a:gd name="connsiteX4" fmla="*/ 556178 w 604926"/>
              <a:gd name="connsiteY4" fmla="*/ 34044 h 494664"/>
              <a:gd name="connsiteX5" fmla="*/ 596579 w 604926"/>
              <a:gd name="connsiteY5" fmla="*/ 34044 h 494664"/>
              <a:gd name="connsiteX6" fmla="*/ 596579 w 604926"/>
              <a:gd name="connsiteY6" fmla="*/ 74371 h 494664"/>
              <a:gd name="connsiteX7" fmla="*/ 495298 w 604926"/>
              <a:gd name="connsiteY7" fmla="*/ 175355 h 494664"/>
              <a:gd name="connsiteX8" fmla="*/ 495298 w 604926"/>
              <a:gd name="connsiteY8" fmla="*/ 94867 h 494664"/>
              <a:gd name="connsiteX9" fmla="*/ 270789 w 604926"/>
              <a:gd name="connsiteY9" fmla="*/ 319038 h 494664"/>
              <a:gd name="connsiteX10" fmla="*/ 130611 w 604926"/>
              <a:gd name="connsiteY10" fmla="*/ 179070 h 494664"/>
              <a:gd name="connsiteX11" fmla="*/ 90226 w 604926"/>
              <a:gd name="connsiteY11" fmla="*/ 179070 h 494664"/>
              <a:gd name="connsiteX12" fmla="*/ 90226 w 604926"/>
              <a:gd name="connsiteY12" fmla="*/ 219394 h 494664"/>
              <a:gd name="connsiteX13" fmla="*/ 250653 w 604926"/>
              <a:gd name="connsiteY13" fmla="*/ 379469 h 494664"/>
              <a:gd name="connsiteX14" fmla="*/ 270789 w 604926"/>
              <a:gd name="connsiteY14" fmla="*/ 387800 h 494664"/>
              <a:gd name="connsiteX15" fmla="*/ 290926 w 604926"/>
              <a:gd name="connsiteY15" fmla="*/ 379469 h 494664"/>
              <a:gd name="connsiteX16" fmla="*/ 495298 w 604926"/>
              <a:gd name="connsiteY16" fmla="*/ 175404 h 494664"/>
              <a:gd name="connsiteX17" fmla="*/ 495298 w 604926"/>
              <a:gd name="connsiteY17" fmla="*/ 473225 h 494664"/>
              <a:gd name="connsiteX18" fmla="*/ 473937 w 604926"/>
              <a:gd name="connsiteY18" fmla="*/ 494664 h 494664"/>
              <a:gd name="connsiteX19" fmla="*/ 21360 w 604926"/>
              <a:gd name="connsiteY19" fmla="*/ 494664 h 494664"/>
              <a:gd name="connsiteX20" fmla="*/ 0 w 604926"/>
              <a:gd name="connsiteY20" fmla="*/ 473225 h 494664"/>
              <a:gd name="connsiteX21" fmla="*/ 0 w 604926"/>
              <a:gd name="connsiteY21" fmla="*/ 21328 h 494664"/>
              <a:gd name="connsiteX22" fmla="*/ 21360 w 604926"/>
              <a:gd name="connsiteY22" fmla="*/ 0 h 494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04926" h="494664">
                <a:moveTo>
                  <a:pt x="21360" y="0"/>
                </a:moveTo>
                <a:lnTo>
                  <a:pt x="473937" y="0"/>
                </a:lnTo>
                <a:cubicBezTo>
                  <a:pt x="485730" y="0"/>
                  <a:pt x="495298" y="9553"/>
                  <a:pt x="495298" y="21328"/>
                </a:cubicBezTo>
                <a:lnTo>
                  <a:pt x="495298" y="94812"/>
                </a:lnTo>
                <a:lnTo>
                  <a:pt x="556178" y="34044"/>
                </a:lnTo>
                <a:cubicBezTo>
                  <a:pt x="567308" y="22934"/>
                  <a:pt x="585450" y="22934"/>
                  <a:pt x="596579" y="34044"/>
                </a:cubicBezTo>
                <a:cubicBezTo>
                  <a:pt x="607709" y="45153"/>
                  <a:pt x="607709" y="63261"/>
                  <a:pt x="596579" y="74371"/>
                </a:cubicBezTo>
                <a:lnTo>
                  <a:pt x="495298" y="175355"/>
                </a:lnTo>
                <a:lnTo>
                  <a:pt x="495298" y="94867"/>
                </a:lnTo>
                <a:lnTo>
                  <a:pt x="270789" y="319038"/>
                </a:lnTo>
                <a:lnTo>
                  <a:pt x="130611" y="179070"/>
                </a:lnTo>
                <a:cubicBezTo>
                  <a:pt x="119485" y="167962"/>
                  <a:pt x="101351" y="167962"/>
                  <a:pt x="90226" y="179070"/>
                </a:cubicBezTo>
                <a:cubicBezTo>
                  <a:pt x="79101" y="190290"/>
                  <a:pt x="79101" y="208286"/>
                  <a:pt x="90226" y="219394"/>
                </a:cubicBezTo>
                <a:lnTo>
                  <a:pt x="250653" y="379469"/>
                </a:lnTo>
                <a:cubicBezTo>
                  <a:pt x="256215" y="385023"/>
                  <a:pt x="263447" y="387800"/>
                  <a:pt x="270789" y="387800"/>
                </a:cubicBezTo>
                <a:cubicBezTo>
                  <a:pt x="278021" y="387800"/>
                  <a:pt x="285364" y="385023"/>
                  <a:pt x="290926" y="379469"/>
                </a:cubicBezTo>
                <a:lnTo>
                  <a:pt x="495298" y="175404"/>
                </a:lnTo>
                <a:lnTo>
                  <a:pt x="495298" y="473225"/>
                </a:lnTo>
                <a:cubicBezTo>
                  <a:pt x="495298" y="485000"/>
                  <a:pt x="485730" y="494664"/>
                  <a:pt x="473937" y="494664"/>
                </a:cubicBezTo>
                <a:lnTo>
                  <a:pt x="21360" y="494664"/>
                </a:lnTo>
                <a:cubicBezTo>
                  <a:pt x="9568" y="494664"/>
                  <a:pt x="0" y="485000"/>
                  <a:pt x="0" y="473225"/>
                </a:cubicBezTo>
                <a:lnTo>
                  <a:pt x="0" y="21328"/>
                </a:lnTo>
                <a:cubicBezTo>
                  <a:pt x="0" y="9553"/>
                  <a:pt x="9568" y="0"/>
                  <a:pt x="21360" y="0"/>
                </a:cubicBezTo>
                <a:close/>
              </a:path>
            </a:pathLst>
          </a:custGeom>
          <a:solidFill>
            <a:schemeClr val="accent1"/>
          </a:solidFill>
          <a:ln w="25400"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C00000"/>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文本占位符 2">
            <a:extLst>
              <a:ext uri="{FF2B5EF4-FFF2-40B4-BE49-F238E27FC236}">
                <a16:creationId xmlns:a16="http://schemas.microsoft.com/office/drawing/2014/main" id="{8FC6BE9D-387C-8318-48A2-AF210732608D}"/>
              </a:ext>
            </a:extLst>
          </p:cNvPr>
          <p:cNvSpPr txBox="1">
            <a:spLocks/>
          </p:cNvSpPr>
          <p:nvPr/>
        </p:nvSpPr>
        <p:spPr>
          <a:xfrm>
            <a:off x="919732" y="4672053"/>
            <a:ext cx="5172132" cy="1061202"/>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spcAft>
                <a:spcPts val="200"/>
              </a:spcAft>
            </a:pPr>
            <a:r>
              <a:rPr lang="zh-CN" altLang="en-US" sz="1400" dirty="0">
                <a:sym typeface="微软雅黑" panose="020B0503020204020204" pitchFamily="34" charset="-122"/>
              </a:rPr>
              <a:t>指</a:t>
            </a:r>
            <a:r>
              <a:rPr lang="zh-CN" altLang="en-US" sz="1400" b="1" dirty="0">
                <a:solidFill>
                  <a:srgbClr val="C00000"/>
                </a:solidFill>
                <a:sym typeface="微软雅黑" panose="020B0503020204020204" pitchFamily="34" charset="-122"/>
              </a:rPr>
              <a:t>由已知疾病引起</a:t>
            </a:r>
            <a:r>
              <a:rPr lang="zh-CN" altLang="en-US" sz="1400" dirty="0">
                <a:sym typeface="微软雅黑" panose="020B0503020204020204" pitchFamily="34" charset="-122"/>
              </a:rPr>
              <a:t>的膜迷路积水</a:t>
            </a:r>
            <a:endParaRPr lang="en-US" altLang="zh-CN" sz="1400" dirty="0">
              <a:sym typeface="微软雅黑" panose="020B0503020204020204" pitchFamily="34" charset="-122"/>
            </a:endParaRPr>
          </a:p>
          <a:p>
            <a:pPr lvl="1">
              <a:lnSpc>
                <a:spcPct val="110000"/>
              </a:lnSpc>
              <a:spcAft>
                <a:spcPts val="200"/>
              </a:spcAft>
            </a:pPr>
            <a:r>
              <a:rPr lang="zh-CN" altLang="en-US" sz="1200" dirty="0">
                <a:sym typeface="微软雅黑" panose="020B0503020204020204" pitchFamily="34" charset="-122"/>
              </a:rPr>
              <a:t>病因性疾病：梅毒、病毒性迷路炎、头部外伤后、脑膜炎、脑积水、自身免疫性内耳病、慢性化脓性中耳炎、迷路震荡以及</a:t>
            </a:r>
            <a:r>
              <a:rPr lang="en-US" altLang="zh-CN" sz="1200" dirty="0">
                <a:sym typeface="微软雅黑" panose="020B0503020204020204" pitchFamily="34" charset="-122"/>
              </a:rPr>
              <a:t>Cogan</a:t>
            </a:r>
            <a:r>
              <a:rPr lang="zh-CN" altLang="en-US" sz="1200" dirty="0">
                <a:sym typeface="微软雅黑" panose="020B0503020204020204" pitchFamily="34" charset="-122"/>
              </a:rPr>
              <a:t>综合征等</a:t>
            </a:r>
            <a:endParaRPr lang="en-US" altLang="zh-CN" sz="1200" dirty="0">
              <a:sym typeface="微软雅黑" panose="020B0503020204020204" pitchFamily="34" charset="-122"/>
            </a:endParaRPr>
          </a:p>
        </p:txBody>
      </p:sp>
      <p:grpSp>
        <p:nvGrpSpPr>
          <p:cNvPr id="64" name="组合 63">
            <a:extLst>
              <a:ext uri="{FF2B5EF4-FFF2-40B4-BE49-F238E27FC236}">
                <a16:creationId xmlns:a16="http://schemas.microsoft.com/office/drawing/2014/main" id="{10E73722-0CA1-6B01-6257-78EBF9871876}"/>
              </a:ext>
            </a:extLst>
          </p:cNvPr>
          <p:cNvGrpSpPr/>
          <p:nvPr/>
        </p:nvGrpSpPr>
        <p:grpSpPr>
          <a:xfrm>
            <a:off x="4052495" y="1644559"/>
            <a:ext cx="2039369" cy="2459568"/>
            <a:chOff x="4224446" y="1095061"/>
            <a:chExt cx="2039369" cy="2459568"/>
          </a:xfrm>
        </p:grpSpPr>
        <p:sp>
          <p:nvSpPr>
            <p:cNvPr id="33" name="圆角矩形 9">
              <a:extLst>
                <a:ext uri="{FF2B5EF4-FFF2-40B4-BE49-F238E27FC236}">
                  <a16:creationId xmlns:a16="http://schemas.microsoft.com/office/drawing/2014/main" id="{F3F97234-1F81-9EEB-1BAF-AC48815AFD1C}"/>
                </a:ext>
              </a:extLst>
            </p:cNvPr>
            <p:cNvSpPr/>
            <p:nvPr/>
          </p:nvSpPr>
          <p:spPr>
            <a:xfrm>
              <a:off x="4488130" y="1095061"/>
              <a:ext cx="1512000" cy="288000"/>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zh-CN" altLang="en-US" sz="10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单侧重度</a:t>
              </a:r>
              <a:r>
                <a:rPr lang="en-US" altLang="zh-CN" sz="10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0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极重度耳聋</a:t>
              </a:r>
            </a:p>
          </p:txBody>
        </p:sp>
        <p:sp>
          <p:nvSpPr>
            <p:cNvPr id="34" name="圆角矩形 9">
              <a:extLst>
                <a:ext uri="{FF2B5EF4-FFF2-40B4-BE49-F238E27FC236}">
                  <a16:creationId xmlns:a16="http://schemas.microsoft.com/office/drawing/2014/main" id="{D468BB52-F2CE-9CD8-5905-9209010CD0A5}"/>
                </a:ext>
              </a:extLst>
            </p:cNvPr>
            <p:cNvSpPr/>
            <p:nvPr/>
          </p:nvSpPr>
          <p:spPr>
            <a:xfrm>
              <a:off x="5363814" y="1504019"/>
              <a:ext cx="900000" cy="360000"/>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zh-CN" altLang="en-US" sz="10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经过</a:t>
              </a:r>
              <a:r>
                <a:rPr lang="en-US" altLang="zh-CN" sz="10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10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年或数年后</a:t>
              </a:r>
            </a:p>
          </p:txBody>
        </p:sp>
        <p:sp>
          <p:nvSpPr>
            <p:cNvPr id="35" name="圆角矩形 9">
              <a:extLst>
                <a:ext uri="{FF2B5EF4-FFF2-40B4-BE49-F238E27FC236}">
                  <a16:creationId xmlns:a16="http://schemas.microsoft.com/office/drawing/2014/main" id="{10DA109F-065E-D4BE-48FB-76C9DB41F78F}"/>
                </a:ext>
              </a:extLst>
            </p:cNvPr>
            <p:cNvSpPr/>
            <p:nvPr/>
          </p:nvSpPr>
          <p:spPr>
            <a:xfrm>
              <a:off x="4488130" y="1984978"/>
              <a:ext cx="1512000" cy="360000"/>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zh-CN" altLang="en-US"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出现发作性眩晕，可伴有恶心及呕吐</a:t>
              </a:r>
            </a:p>
          </p:txBody>
        </p:sp>
        <p:sp>
          <p:nvSpPr>
            <p:cNvPr id="36" name="圆角矩形 9">
              <a:extLst>
                <a:ext uri="{FF2B5EF4-FFF2-40B4-BE49-F238E27FC236}">
                  <a16:creationId xmlns:a16="http://schemas.microsoft.com/office/drawing/2014/main" id="{78C66E74-42B6-C6AE-98D8-32A774215164}"/>
                </a:ext>
              </a:extLst>
            </p:cNvPr>
            <p:cNvSpPr/>
            <p:nvPr/>
          </p:nvSpPr>
          <p:spPr>
            <a:xfrm>
              <a:off x="4224446" y="2599569"/>
              <a:ext cx="900000" cy="504000"/>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zh-CN" altLang="en-US"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伴同侧耳鸣</a:t>
              </a:r>
              <a:endParaRPr lang="en-US" altLang="zh-CN"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a:p>
              <a:pPr algn="ctr" defTabSz="457200">
                <a:defRPr/>
              </a:pPr>
              <a:r>
                <a:rPr lang="zh-CN" altLang="en-US"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对侧耳听力正常</a:t>
              </a:r>
            </a:p>
          </p:txBody>
        </p:sp>
        <p:sp>
          <p:nvSpPr>
            <p:cNvPr id="37" name="圆角矩形 9">
              <a:extLst>
                <a:ext uri="{FF2B5EF4-FFF2-40B4-BE49-F238E27FC236}">
                  <a16:creationId xmlns:a16="http://schemas.microsoft.com/office/drawing/2014/main" id="{78E0B10A-6947-C485-0A32-B3076D08116B}"/>
                </a:ext>
              </a:extLst>
            </p:cNvPr>
            <p:cNvSpPr/>
            <p:nvPr/>
          </p:nvSpPr>
          <p:spPr>
            <a:xfrm>
              <a:off x="5363815" y="2599569"/>
              <a:ext cx="900000" cy="504000"/>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zh-CN" altLang="en-US"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伴对侧耳鸣、对侧耳波动性听力下降</a:t>
              </a:r>
            </a:p>
          </p:txBody>
        </p:sp>
        <p:sp>
          <p:nvSpPr>
            <p:cNvPr id="38" name="圆角矩形 9">
              <a:extLst>
                <a:ext uri="{FF2B5EF4-FFF2-40B4-BE49-F238E27FC236}">
                  <a16:creationId xmlns:a16="http://schemas.microsoft.com/office/drawing/2014/main" id="{CE780D80-3C30-215C-657B-4EFA6B8146B3}"/>
                </a:ext>
              </a:extLst>
            </p:cNvPr>
            <p:cNvSpPr/>
            <p:nvPr/>
          </p:nvSpPr>
          <p:spPr>
            <a:xfrm>
              <a:off x="4224446" y="3266629"/>
              <a:ext cx="900000" cy="288000"/>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zh-CN" altLang="en-US"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同侧</a:t>
              </a:r>
              <a:r>
                <a:rPr lang="en-US" altLang="zh-CN"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DEH</a:t>
              </a:r>
              <a:endParaRPr lang="zh-CN" altLang="en-US"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9" name="圆角矩形 9">
              <a:extLst>
                <a:ext uri="{FF2B5EF4-FFF2-40B4-BE49-F238E27FC236}">
                  <a16:creationId xmlns:a16="http://schemas.microsoft.com/office/drawing/2014/main" id="{FB3CB601-50F7-B1C1-B416-6E0E693FFDEE}"/>
                </a:ext>
              </a:extLst>
            </p:cNvPr>
            <p:cNvSpPr/>
            <p:nvPr/>
          </p:nvSpPr>
          <p:spPr>
            <a:xfrm>
              <a:off x="5363815" y="3266629"/>
              <a:ext cx="900000" cy="288000"/>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zh-CN" altLang="en-US"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对侧</a:t>
              </a:r>
              <a:r>
                <a:rPr lang="en-US" altLang="zh-CN"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DEH</a:t>
              </a:r>
              <a:endParaRPr lang="zh-CN" altLang="en-US"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41" name="直接连接符 40">
              <a:extLst>
                <a:ext uri="{FF2B5EF4-FFF2-40B4-BE49-F238E27FC236}">
                  <a16:creationId xmlns:a16="http://schemas.microsoft.com/office/drawing/2014/main" id="{EDDCBD1E-F87F-5D03-7C86-6FD1F275C0D4}"/>
                </a:ext>
              </a:extLst>
            </p:cNvPr>
            <p:cNvCxnSpPr>
              <a:stCxn id="33" idx="2"/>
              <a:endCxn id="35" idx="0"/>
            </p:cNvCxnSpPr>
            <p:nvPr/>
          </p:nvCxnSpPr>
          <p:spPr>
            <a:xfrm>
              <a:off x="5244130" y="1383061"/>
              <a:ext cx="0" cy="601917"/>
            </a:xfrm>
            <a:prstGeom prst="line">
              <a:avLst/>
            </a:prstGeom>
          </p:spPr>
          <p:style>
            <a:lnRef idx="1">
              <a:schemeClr val="accent1"/>
            </a:lnRef>
            <a:fillRef idx="0">
              <a:schemeClr val="accent1"/>
            </a:fillRef>
            <a:effectRef idx="0">
              <a:schemeClr val="accent1"/>
            </a:effectRef>
            <a:fontRef idx="minor">
              <a:schemeClr val="tx1"/>
            </a:fontRef>
          </p:style>
        </p:cxnSp>
        <p:cxnSp>
          <p:nvCxnSpPr>
            <p:cNvPr id="43" name="连接符: 肘形 42">
              <a:extLst>
                <a:ext uri="{FF2B5EF4-FFF2-40B4-BE49-F238E27FC236}">
                  <a16:creationId xmlns:a16="http://schemas.microsoft.com/office/drawing/2014/main" id="{DD473765-DD96-536A-6EEC-C5F290CB1E98}"/>
                </a:ext>
              </a:extLst>
            </p:cNvPr>
            <p:cNvCxnSpPr>
              <a:cxnSpLocks/>
              <a:stCxn id="35" idx="2"/>
              <a:endCxn id="36" idx="0"/>
            </p:cNvCxnSpPr>
            <p:nvPr/>
          </p:nvCxnSpPr>
          <p:spPr>
            <a:xfrm rot="5400000">
              <a:off x="4831993" y="2187431"/>
              <a:ext cx="254591" cy="569684"/>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47" name="连接符: 肘形 46">
              <a:extLst>
                <a:ext uri="{FF2B5EF4-FFF2-40B4-BE49-F238E27FC236}">
                  <a16:creationId xmlns:a16="http://schemas.microsoft.com/office/drawing/2014/main" id="{638F00A9-39BC-BC2C-3F79-3DD8F54DD199}"/>
                </a:ext>
              </a:extLst>
            </p:cNvPr>
            <p:cNvCxnSpPr>
              <a:cxnSpLocks/>
              <a:stCxn id="35" idx="2"/>
              <a:endCxn id="37" idx="0"/>
            </p:cNvCxnSpPr>
            <p:nvPr/>
          </p:nvCxnSpPr>
          <p:spPr>
            <a:xfrm rot="16200000" flipH="1">
              <a:off x="5401677" y="2187430"/>
              <a:ext cx="254591" cy="569685"/>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a16="http://schemas.microsoft.com/office/drawing/2014/main" id="{E0C0638B-53E2-FF5F-79C0-04E76040EFB1}"/>
                </a:ext>
              </a:extLst>
            </p:cNvPr>
            <p:cNvCxnSpPr>
              <a:cxnSpLocks/>
              <a:stCxn id="36" idx="2"/>
              <a:endCxn id="38" idx="0"/>
            </p:cNvCxnSpPr>
            <p:nvPr/>
          </p:nvCxnSpPr>
          <p:spPr>
            <a:xfrm>
              <a:off x="4674446" y="3103569"/>
              <a:ext cx="0" cy="163060"/>
            </a:xfrm>
            <a:prstGeom prst="line">
              <a:avLst/>
            </a:prstGeom>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id="{4F69759A-E495-2478-0D44-3EFE49F7182D}"/>
                </a:ext>
              </a:extLst>
            </p:cNvPr>
            <p:cNvCxnSpPr>
              <a:cxnSpLocks/>
              <a:stCxn id="37" idx="2"/>
              <a:endCxn id="39" idx="0"/>
            </p:cNvCxnSpPr>
            <p:nvPr/>
          </p:nvCxnSpPr>
          <p:spPr>
            <a:xfrm>
              <a:off x="5813815" y="3103569"/>
              <a:ext cx="0" cy="163060"/>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66" name="组合 65">
            <a:extLst>
              <a:ext uri="{FF2B5EF4-FFF2-40B4-BE49-F238E27FC236}">
                <a16:creationId xmlns:a16="http://schemas.microsoft.com/office/drawing/2014/main" id="{EB48AA69-63CD-4614-A6C9-726C4D24CDB2}"/>
              </a:ext>
            </a:extLst>
          </p:cNvPr>
          <p:cNvGrpSpPr/>
          <p:nvPr/>
        </p:nvGrpSpPr>
        <p:grpSpPr>
          <a:xfrm>
            <a:off x="591996" y="1186782"/>
            <a:ext cx="2752585" cy="418451"/>
            <a:chOff x="585780" y="2137799"/>
            <a:chExt cx="2752585" cy="418451"/>
          </a:xfrm>
        </p:grpSpPr>
        <p:sp>
          <p:nvSpPr>
            <p:cNvPr id="67" name="任意多边形 68">
              <a:extLst>
                <a:ext uri="{FF2B5EF4-FFF2-40B4-BE49-F238E27FC236}">
                  <a16:creationId xmlns:a16="http://schemas.microsoft.com/office/drawing/2014/main" id="{91CCCC08-7AC9-85B7-2CEE-97BA9690E897}"/>
                </a:ext>
              </a:extLst>
            </p:cNvPr>
            <p:cNvSpPr/>
            <p:nvPr/>
          </p:nvSpPr>
          <p:spPr>
            <a:xfrm>
              <a:off x="585781" y="2160250"/>
              <a:ext cx="242693" cy="396000"/>
            </a:xfrm>
            <a:custGeom>
              <a:avLst/>
              <a:gdLst>
                <a:gd name="connsiteX0" fmla="*/ 216000 w 351062"/>
                <a:gd name="connsiteY0" fmla="*/ 0 h 432000"/>
                <a:gd name="connsiteX1" fmla="*/ 351062 w 351062"/>
                <a:gd name="connsiteY1" fmla="*/ 0 h 432000"/>
                <a:gd name="connsiteX2" fmla="*/ 351062 w 351062"/>
                <a:gd name="connsiteY2" fmla="*/ 432000 h 432000"/>
                <a:gd name="connsiteX3" fmla="*/ 216000 w 351062"/>
                <a:gd name="connsiteY3" fmla="*/ 432000 h 432000"/>
                <a:gd name="connsiteX4" fmla="*/ 0 w 351062"/>
                <a:gd name="connsiteY4" fmla="*/ 216000 h 432000"/>
                <a:gd name="connsiteX5" fmla="*/ 216000 w 351062"/>
                <a:gd name="connsiteY5" fmla="*/ 0 h 4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1062" h="432000">
                  <a:moveTo>
                    <a:pt x="216000" y="0"/>
                  </a:moveTo>
                  <a:lnTo>
                    <a:pt x="351062" y="0"/>
                  </a:lnTo>
                  <a:lnTo>
                    <a:pt x="351062" y="432000"/>
                  </a:lnTo>
                  <a:lnTo>
                    <a:pt x="216000" y="432000"/>
                  </a:lnTo>
                  <a:cubicBezTo>
                    <a:pt x="96706" y="432000"/>
                    <a:pt x="0" y="335294"/>
                    <a:pt x="0" y="216000"/>
                  </a:cubicBezTo>
                  <a:cubicBezTo>
                    <a:pt x="0" y="96706"/>
                    <a:pt x="96706" y="0"/>
                    <a:pt x="216000" y="0"/>
                  </a:cubicBezTo>
                  <a:close/>
                </a:path>
              </a:pathLst>
            </a:custGeom>
            <a:solidFill>
              <a:srgbClr val="91D185"/>
            </a:solidFill>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l"/>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8" name="矩形: 圆角 67">
              <a:extLst>
                <a:ext uri="{FF2B5EF4-FFF2-40B4-BE49-F238E27FC236}">
                  <a16:creationId xmlns:a16="http://schemas.microsoft.com/office/drawing/2014/main" id="{4FC82254-7A6F-F601-556D-7A475AA7847B}"/>
                </a:ext>
              </a:extLst>
            </p:cNvPr>
            <p:cNvSpPr/>
            <p:nvPr/>
          </p:nvSpPr>
          <p:spPr>
            <a:xfrm>
              <a:off x="585780" y="2137799"/>
              <a:ext cx="2752585" cy="360000"/>
            </a:xfrm>
            <a:prstGeom prst="roundRect">
              <a:avLst>
                <a:gd name="adj" fmla="val 50000"/>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微软雅黑" panose="020B0503020204020204" pitchFamily="34" charset="-122"/>
                  <a:ea typeface="微软雅黑" panose="020B0503020204020204" pitchFamily="34" charset="-122"/>
                  <a:sym typeface="微软雅黑" panose="020B0503020204020204" pitchFamily="34" charset="-122"/>
                </a:rPr>
                <a:t>迟发性膜迷路积水</a:t>
              </a:r>
              <a:r>
                <a:rPr lang="en-US" altLang="zh-CN" sz="1600" b="1" dirty="0">
                  <a:latin typeface="微软雅黑" panose="020B0503020204020204" pitchFamily="34" charset="-122"/>
                  <a:ea typeface="微软雅黑" panose="020B0503020204020204" pitchFamily="34" charset="-122"/>
                  <a:sym typeface="微软雅黑" panose="020B0503020204020204" pitchFamily="34" charset="-122"/>
                </a:rPr>
                <a:t>(DEH)</a:t>
              </a:r>
              <a:endParaRPr lang="zh-CN" altLang="en-US" sz="1600" b="1"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69" name="组合 68">
            <a:extLst>
              <a:ext uri="{FF2B5EF4-FFF2-40B4-BE49-F238E27FC236}">
                <a16:creationId xmlns:a16="http://schemas.microsoft.com/office/drawing/2014/main" id="{2D1344F4-68F2-DE40-52F4-61377FACAD08}"/>
              </a:ext>
            </a:extLst>
          </p:cNvPr>
          <p:cNvGrpSpPr/>
          <p:nvPr/>
        </p:nvGrpSpPr>
        <p:grpSpPr>
          <a:xfrm>
            <a:off x="591996" y="4246040"/>
            <a:ext cx="2752585" cy="418451"/>
            <a:chOff x="585780" y="2137799"/>
            <a:chExt cx="2752585" cy="418451"/>
          </a:xfrm>
        </p:grpSpPr>
        <p:sp>
          <p:nvSpPr>
            <p:cNvPr id="70" name="任意多边形 68">
              <a:extLst>
                <a:ext uri="{FF2B5EF4-FFF2-40B4-BE49-F238E27FC236}">
                  <a16:creationId xmlns:a16="http://schemas.microsoft.com/office/drawing/2014/main" id="{43EBF70D-CA96-B9DA-3F10-3A8CBD2FB75D}"/>
                </a:ext>
              </a:extLst>
            </p:cNvPr>
            <p:cNvSpPr/>
            <p:nvPr/>
          </p:nvSpPr>
          <p:spPr>
            <a:xfrm>
              <a:off x="585781" y="2160250"/>
              <a:ext cx="242693" cy="396000"/>
            </a:xfrm>
            <a:custGeom>
              <a:avLst/>
              <a:gdLst>
                <a:gd name="connsiteX0" fmla="*/ 216000 w 351062"/>
                <a:gd name="connsiteY0" fmla="*/ 0 h 432000"/>
                <a:gd name="connsiteX1" fmla="*/ 351062 w 351062"/>
                <a:gd name="connsiteY1" fmla="*/ 0 h 432000"/>
                <a:gd name="connsiteX2" fmla="*/ 351062 w 351062"/>
                <a:gd name="connsiteY2" fmla="*/ 432000 h 432000"/>
                <a:gd name="connsiteX3" fmla="*/ 216000 w 351062"/>
                <a:gd name="connsiteY3" fmla="*/ 432000 h 432000"/>
                <a:gd name="connsiteX4" fmla="*/ 0 w 351062"/>
                <a:gd name="connsiteY4" fmla="*/ 216000 h 432000"/>
                <a:gd name="connsiteX5" fmla="*/ 216000 w 351062"/>
                <a:gd name="connsiteY5" fmla="*/ 0 h 4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1062" h="432000">
                  <a:moveTo>
                    <a:pt x="216000" y="0"/>
                  </a:moveTo>
                  <a:lnTo>
                    <a:pt x="351062" y="0"/>
                  </a:lnTo>
                  <a:lnTo>
                    <a:pt x="351062" y="432000"/>
                  </a:lnTo>
                  <a:lnTo>
                    <a:pt x="216000" y="432000"/>
                  </a:lnTo>
                  <a:cubicBezTo>
                    <a:pt x="96706" y="432000"/>
                    <a:pt x="0" y="335294"/>
                    <a:pt x="0" y="216000"/>
                  </a:cubicBezTo>
                  <a:cubicBezTo>
                    <a:pt x="0" y="96706"/>
                    <a:pt x="96706" y="0"/>
                    <a:pt x="216000" y="0"/>
                  </a:cubicBezTo>
                  <a:close/>
                </a:path>
              </a:pathLst>
            </a:custGeom>
            <a:solidFill>
              <a:srgbClr val="91D185"/>
            </a:solidFill>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l"/>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1" name="矩形: 圆角 70">
              <a:extLst>
                <a:ext uri="{FF2B5EF4-FFF2-40B4-BE49-F238E27FC236}">
                  <a16:creationId xmlns:a16="http://schemas.microsoft.com/office/drawing/2014/main" id="{91ABADF0-9BC8-C83C-C111-16547BFF9B4E}"/>
                </a:ext>
              </a:extLst>
            </p:cNvPr>
            <p:cNvSpPr/>
            <p:nvPr/>
          </p:nvSpPr>
          <p:spPr>
            <a:xfrm>
              <a:off x="585780" y="2137799"/>
              <a:ext cx="2752585" cy="360000"/>
            </a:xfrm>
            <a:prstGeom prst="roundRect">
              <a:avLst>
                <a:gd name="adj" fmla="val 50000"/>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微软雅黑" panose="020B0503020204020204" pitchFamily="34" charset="-122"/>
                  <a:ea typeface="微软雅黑" panose="020B0503020204020204" pitchFamily="34" charset="-122"/>
                  <a:sym typeface="微软雅黑" panose="020B0503020204020204" pitchFamily="34" charset="-122"/>
                </a:rPr>
                <a:t>继发性膜迷路积水</a:t>
              </a:r>
            </a:p>
          </p:txBody>
        </p:sp>
      </p:grpSp>
      <p:sp>
        <p:nvSpPr>
          <p:cNvPr id="78" name="check-mark-inside-a-black-box_17399">
            <a:extLst>
              <a:ext uri="{FF2B5EF4-FFF2-40B4-BE49-F238E27FC236}">
                <a16:creationId xmlns:a16="http://schemas.microsoft.com/office/drawing/2014/main" id="{4E376592-675C-4541-2C5E-258760F06E39}"/>
              </a:ext>
            </a:extLst>
          </p:cNvPr>
          <p:cNvSpPr/>
          <p:nvPr/>
        </p:nvSpPr>
        <p:spPr>
          <a:xfrm>
            <a:off x="7007534" y="3943402"/>
            <a:ext cx="279140" cy="228260"/>
          </a:xfrm>
          <a:custGeom>
            <a:avLst/>
            <a:gdLst>
              <a:gd name="connsiteX0" fmla="*/ 21360 w 604926"/>
              <a:gd name="connsiteY0" fmla="*/ 0 h 494664"/>
              <a:gd name="connsiteX1" fmla="*/ 473937 w 604926"/>
              <a:gd name="connsiteY1" fmla="*/ 0 h 494664"/>
              <a:gd name="connsiteX2" fmla="*/ 495298 w 604926"/>
              <a:gd name="connsiteY2" fmla="*/ 21328 h 494664"/>
              <a:gd name="connsiteX3" fmla="*/ 495298 w 604926"/>
              <a:gd name="connsiteY3" fmla="*/ 94812 h 494664"/>
              <a:gd name="connsiteX4" fmla="*/ 556178 w 604926"/>
              <a:gd name="connsiteY4" fmla="*/ 34044 h 494664"/>
              <a:gd name="connsiteX5" fmla="*/ 596579 w 604926"/>
              <a:gd name="connsiteY5" fmla="*/ 34044 h 494664"/>
              <a:gd name="connsiteX6" fmla="*/ 596579 w 604926"/>
              <a:gd name="connsiteY6" fmla="*/ 74371 h 494664"/>
              <a:gd name="connsiteX7" fmla="*/ 495298 w 604926"/>
              <a:gd name="connsiteY7" fmla="*/ 175355 h 494664"/>
              <a:gd name="connsiteX8" fmla="*/ 495298 w 604926"/>
              <a:gd name="connsiteY8" fmla="*/ 94867 h 494664"/>
              <a:gd name="connsiteX9" fmla="*/ 270789 w 604926"/>
              <a:gd name="connsiteY9" fmla="*/ 319038 h 494664"/>
              <a:gd name="connsiteX10" fmla="*/ 130611 w 604926"/>
              <a:gd name="connsiteY10" fmla="*/ 179070 h 494664"/>
              <a:gd name="connsiteX11" fmla="*/ 90226 w 604926"/>
              <a:gd name="connsiteY11" fmla="*/ 179070 h 494664"/>
              <a:gd name="connsiteX12" fmla="*/ 90226 w 604926"/>
              <a:gd name="connsiteY12" fmla="*/ 219394 h 494664"/>
              <a:gd name="connsiteX13" fmla="*/ 250653 w 604926"/>
              <a:gd name="connsiteY13" fmla="*/ 379469 h 494664"/>
              <a:gd name="connsiteX14" fmla="*/ 270789 w 604926"/>
              <a:gd name="connsiteY14" fmla="*/ 387800 h 494664"/>
              <a:gd name="connsiteX15" fmla="*/ 290926 w 604926"/>
              <a:gd name="connsiteY15" fmla="*/ 379469 h 494664"/>
              <a:gd name="connsiteX16" fmla="*/ 495298 w 604926"/>
              <a:gd name="connsiteY16" fmla="*/ 175404 h 494664"/>
              <a:gd name="connsiteX17" fmla="*/ 495298 w 604926"/>
              <a:gd name="connsiteY17" fmla="*/ 473225 h 494664"/>
              <a:gd name="connsiteX18" fmla="*/ 473937 w 604926"/>
              <a:gd name="connsiteY18" fmla="*/ 494664 h 494664"/>
              <a:gd name="connsiteX19" fmla="*/ 21360 w 604926"/>
              <a:gd name="connsiteY19" fmla="*/ 494664 h 494664"/>
              <a:gd name="connsiteX20" fmla="*/ 0 w 604926"/>
              <a:gd name="connsiteY20" fmla="*/ 473225 h 494664"/>
              <a:gd name="connsiteX21" fmla="*/ 0 w 604926"/>
              <a:gd name="connsiteY21" fmla="*/ 21328 h 494664"/>
              <a:gd name="connsiteX22" fmla="*/ 21360 w 604926"/>
              <a:gd name="connsiteY22" fmla="*/ 0 h 494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04926" h="494664">
                <a:moveTo>
                  <a:pt x="21360" y="0"/>
                </a:moveTo>
                <a:lnTo>
                  <a:pt x="473937" y="0"/>
                </a:lnTo>
                <a:cubicBezTo>
                  <a:pt x="485730" y="0"/>
                  <a:pt x="495298" y="9553"/>
                  <a:pt x="495298" y="21328"/>
                </a:cubicBezTo>
                <a:lnTo>
                  <a:pt x="495298" y="94812"/>
                </a:lnTo>
                <a:lnTo>
                  <a:pt x="556178" y="34044"/>
                </a:lnTo>
                <a:cubicBezTo>
                  <a:pt x="567308" y="22934"/>
                  <a:pt x="585450" y="22934"/>
                  <a:pt x="596579" y="34044"/>
                </a:cubicBezTo>
                <a:cubicBezTo>
                  <a:pt x="607709" y="45153"/>
                  <a:pt x="607709" y="63261"/>
                  <a:pt x="596579" y="74371"/>
                </a:cubicBezTo>
                <a:lnTo>
                  <a:pt x="495298" y="175355"/>
                </a:lnTo>
                <a:lnTo>
                  <a:pt x="495298" y="94867"/>
                </a:lnTo>
                <a:lnTo>
                  <a:pt x="270789" y="319038"/>
                </a:lnTo>
                <a:lnTo>
                  <a:pt x="130611" y="179070"/>
                </a:lnTo>
                <a:cubicBezTo>
                  <a:pt x="119485" y="167962"/>
                  <a:pt x="101351" y="167962"/>
                  <a:pt x="90226" y="179070"/>
                </a:cubicBezTo>
                <a:cubicBezTo>
                  <a:pt x="79101" y="190290"/>
                  <a:pt x="79101" y="208286"/>
                  <a:pt x="90226" y="219394"/>
                </a:cubicBezTo>
                <a:lnTo>
                  <a:pt x="250653" y="379469"/>
                </a:lnTo>
                <a:cubicBezTo>
                  <a:pt x="256215" y="385023"/>
                  <a:pt x="263447" y="387800"/>
                  <a:pt x="270789" y="387800"/>
                </a:cubicBezTo>
                <a:cubicBezTo>
                  <a:pt x="278021" y="387800"/>
                  <a:pt x="285364" y="385023"/>
                  <a:pt x="290926" y="379469"/>
                </a:cubicBezTo>
                <a:lnTo>
                  <a:pt x="495298" y="175404"/>
                </a:lnTo>
                <a:lnTo>
                  <a:pt x="495298" y="473225"/>
                </a:lnTo>
                <a:cubicBezTo>
                  <a:pt x="495298" y="485000"/>
                  <a:pt x="485730" y="494664"/>
                  <a:pt x="473937" y="494664"/>
                </a:cubicBezTo>
                <a:lnTo>
                  <a:pt x="21360" y="494664"/>
                </a:lnTo>
                <a:cubicBezTo>
                  <a:pt x="9568" y="494664"/>
                  <a:pt x="0" y="485000"/>
                  <a:pt x="0" y="473225"/>
                </a:cubicBezTo>
                <a:lnTo>
                  <a:pt x="0" y="21328"/>
                </a:lnTo>
                <a:cubicBezTo>
                  <a:pt x="0" y="9553"/>
                  <a:pt x="9568" y="0"/>
                  <a:pt x="21360" y="0"/>
                </a:cubicBezTo>
                <a:close/>
              </a:path>
            </a:pathLst>
          </a:custGeom>
          <a:solidFill>
            <a:schemeClr val="accent1"/>
          </a:solidFill>
          <a:ln w="25400"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C00000"/>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圆角矩形 4">
            <a:extLst>
              <a:ext uri="{FF2B5EF4-FFF2-40B4-BE49-F238E27FC236}">
                <a16:creationId xmlns:a16="http://schemas.microsoft.com/office/drawing/2014/main" id="{BB967FA6-7A36-7914-2C43-70E0952436DD}"/>
              </a:ext>
            </a:extLst>
          </p:cNvPr>
          <p:cNvSpPr/>
          <p:nvPr/>
        </p:nvSpPr>
        <p:spPr>
          <a:xfrm>
            <a:off x="268862" y="186802"/>
            <a:ext cx="99972"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圆角矩形 6">
            <a:extLst>
              <a:ext uri="{FF2B5EF4-FFF2-40B4-BE49-F238E27FC236}">
                <a16:creationId xmlns:a16="http://schemas.microsoft.com/office/drawing/2014/main" id="{D681C32C-A730-0702-9BC7-942D0CD3DF9F}"/>
              </a:ext>
            </a:extLst>
          </p:cNvPr>
          <p:cNvSpPr/>
          <p:nvPr/>
        </p:nvSpPr>
        <p:spPr>
          <a:xfrm>
            <a:off x="443250" y="186802"/>
            <a:ext cx="45719"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357762121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a:extLst>
              <a:ext uri="{FF2B5EF4-FFF2-40B4-BE49-F238E27FC236}">
                <a16:creationId xmlns:a16="http://schemas.microsoft.com/office/drawing/2014/main" id="{8BB7C4D8-06E3-74CC-E7C7-7F87B77C4039}"/>
              </a:ext>
            </a:extLst>
          </p:cNvPr>
          <p:cNvSpPr/>
          <p:nvPr/>
        </p:nvSpPr>
        <p:spPr>
          <a:xfrm>
            <a:off x="100968" y="193099"/>
            <a:ext cx="10236212" cy="709704"/>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 name="标题 1">
            <a:extLst>
              <a:ext uri="{FF2B5EF4-FFF2-40B4-BE49-F238E27FC236}">
                <a16:creationId xmlns:a16="http://schemas.microsoft.com/office/drawing/2014/main" id="{3BC85D41-8742-97DB-45C6-D2CB089E5DC7}"/>
              </a:ext>
            </a:extLst>
          </p:cNvPr>
          <p:cNvSpPr>
            <a:spLocks noGrp="1"/>
          </p:cNvSpPr>
          <p:nvPr>
            <p:ph type="title"/>
          </p:nvPr>
        </p:nvSpPr>
        <p:spPr/>
        <p:txBody>
          <a:bodyPr/>
          <a:lstStyle/>
          <a:p>
            <a:r>
              <a:rPr lang="en-US" altLang="zh-CN" dirty="0">
                <a:solidFill>
                  <a:schemeClr val="bg1"/>
                </a:solidFill>
                <a:sym typeface="微软雅黑" panose="020B0503020204020204" pitchFamily="34" charset="-122"/>
              </a:rPr>
              <a:t>MD</a:t>
            </a:r>
            <a:r>
              <a:rPr lang="zh-CN" altLang="zh-CN" dirty="0">
                <a:solidFill>
                  <a:schemeClr val="bg1"/>
                </a:solidFill>
                <a:sym typeface="微软雅黑" panose="020B0503020204020204" pitchFamily="34" charset="-122"/>
              </a:rPr>
              <a:t>针对性治疗：有效控制症状，保留内耳功能</a:t>
            </a:r>
            <a:endParaRPr lang="zh-CN" altLang="en-US" dirty="0">
              <a:solidFill>
                <a:schemeClr val="bg1"/>
              </a:solidFill>
              <a:sym typeface="微软雅黑" panose="020B0503020204020204" pitchFamily="34" charset="-122"/>
            </a:endParaRPr>
          </a:p>
        </p:txBody>
      </p:sp>
      <p:sp>
        <p:nvSpPr>
          <p:cNvPr id="25" name="内容占位符 24">
            <a:extLst>
              <a:ext uri="{FF2B5EF4-FFF2-40B4-BE49-F238E27FC236}">
                <a16:creationId xmlns:a16="http://schemas.microsoft.com/office/drawing/2014/main" id="{4E0DEEE6-16ED-C82C-2415-BE6E9D9CCF32}"/>
              </a:ext>
            </a:extLst>
          </p:cNvPr>
          <p:cNvSpPr>
            <a:spLocks noGrp="1"/>
          </p:cNvSpPr>
          <p:nvPr>
            <p:ph sz="quarter" idx="14"/>
          </p:nvPr>
        </p:nvSpPr>
        <p:spPr/>
        <p:txBody>
          <a:bodyPr/>
          <a:lstStyle/>
          <a:p>
            <a:r>
              <a:rPr lang="en-US" altLang="zh-CN" dirty="0">
                <a:sym typeface="微软雅黑" panose="020B0503020204020204" pitchFamily="34" charset="-122"/>
              </a:rPr>
              <a:t>1. </a:t>
            </a:r>
            <a:r>
              <a:rPr lang="zh-CN" altLang="en-US" dirty="0">
                <a:sym typeface="微软雅黑" panose="020B0503020204020204" pitchFamily="34" charset="-122"/>
              </a:rPr>
              <a:t>中华耳鼻咽喉头颈外科杂志编辑委员会</a:t>
            </a:r>
            <a:r>
              <a:rPr lang="en-US" altLang="zh-CN" dirty="0">
                <a:sym typeface="微软雅黑" panose="020B0503020204020204" pitchFamily="34" charset="-122"/>
              </a:rPr>
              <a:t>, </a:t>
            </a:r>
            <a:r>
              <a:rPr lang="zh-CN" altLang="en-US" dirty="0">
                <a:sym typeface="微软雅黑" panose="020B0503020204020204" pitchFamily="34" charset="-122"/>
              </a:rPr>
              <a:t>中华医学会耳鼻咽喉头颈外科学分会</a:t>
            </a:r>
            <a:r>
              <a:rPr lang="en-US" altLang="zh-CN" dirty="0">
                <a:sym typeface="微软雅黑" panose="020B0503020204020204" pitchFamily="34" charset="-122"/>
              </a:rPr>
              <a:t>. </a:t>
            </a:r>
            <a:r>
              <a:rPr lang="zh-CN" altLang="en-US" dirty="0">
                <a:sym typeface="微软雅黑" panose="020B0503020204020204" pitchFamily="34" charset="-122"/>
              </a:rPr>
              <a:t>梅尼埃病诊断和治疗指南</a:t>
            </a:r>
            <a:r>
              <a:rPr lang="en-US" altLang="zh-CN" dirty="0">
                <a:sym typeface="微软雅黑" panose="020B0503020204020204" pitchFamily="34" charset="-122"/>
              </a:rPr>
              <a:t>(2017). </a:t>
            </a:r>
            <a:r>
              <a:rPr lang="zh-CN" altLang="en-US" dirty="0">
                <a:sym typeface="微软雅黑" panose="020B0503020204020204" pitchFamily="34" charset="-122"/>
              </a:rPr>
              <a:t>中华耳鼻咽喉头颈外科杂志</a:t>
            </a:r>
            <a:r>
              <a:rPr lang="en-US" altLang="zh-CN" dirty="0">
                <a:sym typeface="微软雅黑" panose="020B0503020204020204" pitchFamily="34" charset="-122"/>
              </a:rPr>
              <a:t>,2017,52(03):167-172.</a:t>
            </a:r>
          </a:p>
          <a:p>
            <a:r>
              <a:rPr lang="en-US" altLang="zh-CN" dirty="0">
                <a:sym typeface="微软雅黑" panose="020B0503020204020204" pitchFamily="34" charset="-122"/>
              </a:rPr>
              <a:t>2. </a:t>
            </a:r>
            <a:r>
              <a:rPr lang="zh-CN" altLang="en-US" dirty="0">
                <a:sym typeface="微软雅黑" panose="020B0503020204020204" pitchFamily="34" charset="-122"/>
              </a:rPr>
              <a:t>张浩</a:t>
            </a:r>
            <a:r>
              <a:rPr lang="en-US" altLang="zh-CN" dirty="0">
                <a:sym typeface="微软雅黑" panose="020B0503020204020204" pitchFamily="34" charset="-122"/>
              </a:rPr>
              <a:t>,</a:t>
            </a:r>
            <a:r>
              <a:rPr lang="zh-CN" altLang="en-US" dirty="0">
                <a:sym typeface="微软雅黑" panose="020B0503020204020204" pitchFamily="34" charset="-122"/>
              </a:rPr>
              <a:t>向明亮</a:t>
            </a:r>
            <a:r>
              <a:rPr lang="en-US" altLang="zh-CN" dirty="0">
                <a:sym typeface="微软雅黑" panose="020B0503020204020204" pitchFamily="34" charset="-122"/>
              </a:rPr>
              <a:t>.</a:t>
            </a:r>
            <a:r>
              <a:rPr lang="zh-CN" altLang="en-US" dirty="0">
                <a:sym typeface="微软雅黑" panose="020B0503020204020204" pitchFamily="34" charset="-122"/>
              </a:rPr>
              <a:t>临床诊疗指南在耳鼻咽喉科住院医师规范化培训中的应用</a:t>
            </a:r>
            <a:r>
              <a:rPr lang="en-US" altLang="zh-CN" dirty="0">
                <a:sym typeface="微软雅黑" panose="020B0503020204020204" pitchFamily="34" charset="-122"/>
              </a:rPr>
              <a:t>.</a:t>
            </a:r>
            <a:r>
              <a:rPr lang="zh-CN" altLang="en-US" dirty="0">
                <a:sym typeface="微软雅黑" panose="020B0503020204020204" pitchFamily="34" charset="-122"/>
              </a:rPr>
              <a:t>中国继续医学教育</a:t>
            </a:r>
            <a:r>
              <a:rPr lang="en-US" altLang="zh-CN" dirty="0">
                <a:sym typeface="微软雅黑" panose="020B0503020204020204" pitchFamily="34" charset="-122"/>
              </a:rPr>
              <a:t>,2021,13(09):102-105.</a:t>
            </a:r>
          </a:p>
        </p:txBody>
      </p:sp>
      <p:graphicFrame>
        <p:nvGraphicFramePr>
          <p:cNvPr id="40" name="表格 39">
            <a:extLst>
              <a:ext uri="{FF2B5EF4-FFF2-40B4-BE49-F238E27FC236}">
                <a16:creationId xmlns:a16="http://schemas.microsoft.com/office/drawing/2014/main" id="{8904BE97-C496-E215-F302-99245B4B8716}"/>
              </a:ext>
            </a:extLst>
          </p:cNvPr>
          <p:cNvGraphicFramePr>
            <a:graphicFrameLocks noGrp="1"/>
          </p:cNvGraphicFramePr>
          <p:nvPr>
            <p:extLst>
              <p:ext uri="{D42A27DB-BD31-4B8C-83A1-F6EECF244321}">
                <p14:modId xmlns:p14="http://schemas.microsoft.com/office/powerpoint/2010/main" val="2740843482"/>
              </p:ext>
            </p:extLst>
          </p:nvPr>
        </p:nvGraphicFramePr>
        <p:xfrm>
          <a:off x="4574224" y="2395450"/>
          <a:ext cx="6537868" cy="2804160"/>
        </p:xfrm>
        <a:graphic>
          <a:graphicData uri="http://schemas.openxmlformats.org/drawingml/2006/table">
            <a:tbl>
              <a:tblPr firstRow="1" bandRow="1">
                <a:tableStyleId>{69CF1AB2-1976-4502-BF36-3FF5EA218861}</a:tableStyleId>
              </a:tblPr>
              <a:tblGrid>
                <a:gridCol w="977490">
                  <a:extLst>
                    <a:ext uri="{9D8B030D-6E8A-4147-A177-3AD203B41FA5}">
                      <a16:colId xmlns:a16="http://schemas.microsoft.com/office/drawing/2014/main" val="690963870"/>
                    </a:ext>
                  </a:extLst>
                </a:gridCol>
                <a:gridCol w="5560378">
                  <a:extLst>
                    <a:ext uri="{9D8B030D-6E8A-4147-A177-3AD203B41FA5}">
                      <a16:colId xmlns:a16="http://schemas.microsoft.com/office/drawing/2014/main" val="2235289202"/>
                    </a:ext>
                  </a:extLst>
                </a:gridCol>
              </a:tblGrid>
              <a:tr h="0">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临床分期</a:t>
                      </a:r>
                    </a:p>
                  </a:txBody>
                  <a:tcPr marL="45720" marR="45720" anchor="ctr">
                    <a:lnL w="12700" cap="flat" cmpd="sng" algn="ctr">
                      <a:noFill/>
                      <a:prstDash val="solid"/>
                      <a:round/>
                      <a:headEnd type="none" w="med" len="med"/>
                      <a:tailEnd type="none" w="med" len="med"/>
                    </a:lnL>
                    <a:noFill/>
                  </a:tcPr>
                </a:tc>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治疗方案</a:t>
                      </a:r>
                      <a:r>
                        <a:rPr lang="en-US" altLang="zh-CN" sz="1400" baseline="30000" dirty="0">
                          <a:latin typeface="微软雅黑" panose="020B0503020204020204" pitchFamily="34" charset="-122"/>
                          <a:ea typeface="微软雅黑" panose="020B0503020204020204" pitchFamily="34" charset="-122"/>
                          <a:sym typeface="微软雅黑" panose="020B0503020204020204" pitchFamily="34" charset="-122"/>
                        </a:rPr>
                        <a:t>1</a:t>
                      </a:r>
                      <a:endParaRPr lang="zh-CN" altLang="en-US" sz="1400" baseline="30000" dirty="0">
                        <a:latin typeface="微软雅黑" panose="020B0503020204020204" pitchFamily="34" charset="-122"/>
                        <a:ea typeface="微软雅黑" panose="020B0503020204020204" pitchFamily="34" charset="-122"/>
                        <a:sym typeface="微软雅黑" panose="020B0503020204020204" pitchFamily="34" charset="-122"/>
                      </a:endParaRPr>
                    </a:p>
                  </a:txBody>
                  <a:tcPr marL="45720" marR="45720" anchor="ctr">
                    <a:lnR w="12700" cap="flat" cmpd="sng" algn="ctr">
                      <a:noFill/>
                      <a:prstDash val="solid"/>
                      <a:round/>
                      <a:headEnd type="none" w="med" len="med"/>
                      <a:tailEnd type="none" w="med" len="med"/>
                    </a:lnR>
                    <a:noFill/>
                  </a:tcPr>
                </a:tc>
                <a:extLst>
                  <a:ext uri="{0D108BD9-81ED-4DB2-BD59-A6C34878D82A}">
                    <a16:rowId xmlns:a16="http://schemas.microsoft.com/office/drawing/2014/main" val="4055175128"/>
                  </a:ext>
                </a:extLst>
              </a:tr>
              <a:tr h="184927">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zh-CN" altLang="en-US" sz="1400" b="1" dirty="0">
                          <a:latin typeface="微软雅黑" panose="020B0503020204020204" pitchFamily="34" charset="-122"/>
                          <a:ea typeface="微软雅黑" panose="020B0503020204020204" pitchFamily="34" charset="-122"/>
                          <a:sym typeface="微软雅黑" panose="020B0503020204020204" pitchFamily="34" charset="-122"/>
                        </a:rPr>
                        <a:t>一期</a:t>
                      </a:r>
                    </a:p>
                  </a:txBody>
                  <a:tcPr marL="45720" marR="45720" anchor="ctr">
                    <a:lnL w="12700" cap="flat" cmpd="sng" algn="ctr">
                      <a:noFill/>
                      <a:prstDash val="solid"/>
                      <a:round/>
                      <a:headEnd type="none" w="med" len="med"/>
                      <a:tailEnd type="none" w="med" len="med"/>
                    </a:lnL>
                    <a:no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患者教育，改善生活方式，倍他司汀，利尿剂，</a:t>
                      </a:r>
                      <a:endParaRPr lang="en-US" altLang="zh-CN" sz="1400" dirty="0">
                        <a:latin typeface="微软雅黑" panose="020B0503020204020204" pitchFamily="34" charset="-122"/>
                        <a:ea typeface="微软雅黑" panose="020B0503020204020204" pitchFamily="34" charset="-122"/>
                        <a:sym typeface="微软雅黑" panose="020B0503020204020204" pitchFamily="34" charset="-122"/>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zh-CN" altLang="en-US" sz="14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鼓室注射糖皮质激素，</a:t>
                      </a: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前庭康复训练</a:t>
                      </a:r>
                    </a:p>
                  </a:txBody>
                  <a:tcPr marL="45720" marR="45720" anchor="ctr">
                    <a:lnR w="12700" cap="flat" cmpd="sng" algn="ctr">
                      <a:noFill/>
                      <a:prstDash val="solid"/>
                      <a:round/>
                      <a:headEnd type="none" w="med" len="med"/>
                      <a:tailEnd type="none" w="med" len="med"/>
                    </a:lnR>
                    <a:noFill/>
                  </a:tcPr>
                </a:tc>
                <a:extLst>
                  <a:ext uri="{0D108BD9-81ED-4DB2-BD59-A6C34878D82A}">
                    <a16:rowId xmlns:a16="http://schemas.microsoft.com/office/drawing/2014/main" val="1129747109"/>
                  </a:ext>
                </a:extLst>
              </a:tr>
              <a:tr h="340326">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zh-CN" altLang="en-US" sz="1400" b="1" dirty="0">
                          <a:latin typeface="微软雅黑" panose="020B0503020204020204" pitchFamily="34" charset="-122"/>
                          <a:ea typeface="微软雅黑" panose="020B0503020204020204" pitchFamily="34" charset="-122"/>
                          <a:sym typeface="微软雅黑" panose="020B0503020204020204" pitchFamily="34" charset="-122"/>
                        </a:rPr>
                        <a:t>二期</a:t>
                      </a:r>
                    </a:p>
                  </a:txBody>
                  <a:tcPr marL="45720" marR="45720" anchor="ctr">
                    <a:lnL w="12700" cap="flat" cmpd="sng" algn="ctr">
                      <a:noFill/>
                      <a:prstDash val="solid"/>
                      <a:round/>
                      <a:headEnd type="none" w="med" len="med"/>
                      <a:tailEnd type="none" w="med" len="med"/>
                    </a:lnL>
                    <a:no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患者教育，改善生活方式，倍他司汀，利尿剂，</a:t>
                      </a:r>
                      <a:endParaRPr lang="en-US" altLang="zh-CN" sz="1400" dirty="0">
                        <a:latin typeface="微软雅黑" panose="020B0503020204020204" pitchFamily="34" charset="-122"/>
                        <a:ea typeface="微软雅黑" panose="020B0503020204020204" pitchFamily="34" charset="-122"/>
                        <a:sym typeface="微软雅黑" panose="020B0503020204020204" pitchFamily="34" charset="-122"/>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鼓室注射糖皮质激素，</a:t>
                      </a:r>
                      <a:r>
                        <a:rPr lang="zh-CN" altLang="en-US" sz="14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低压脉冲治疗</a:t>
                      </a: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，前庭康复训练</a:t>
                      </a:r>
                    </a:p>
                  </a:txBody>
                  <a:tcPr marL="45720" marR="45720" anchor="ctr">
                    <a:lnR w="12700" cap="flat" cmpd="sng" algn="ctr">
                      <a:noFill/>
                      <a:prstDash val="solid"/>
                      <a:round/>
                      <a:headEnd type="none" w="med" len="med"/>
                      <a:tailEnd type="none" w="med" len="med"/>
                    </a:lnR>
                    <a:noFill/>
                  </a:tcPr>
                </a:tc>
                <a:extLst>
                  <a:ext uri="{0D108BD9-81ED-4DB2-BD59-A6C34878D82A}">
                    <a16:rowId xmlns:a16="http://schemas.microsoft.com/office/drawing/2014/main" val="1512578890"/>
                  </a:ext>
                </a:extLst>
              </a:tr>
              <a:tr h="340326">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zh-CN" altLang="en-US" sz="1400" b="1" dirty="0">
                          <a:latin typeface="微软雅黑" panose="020B0503020204020204" pitchFamily="34" charset="-122"/>
                          <a:ea typeface="微软雅黑" panose="020B0503020204020204" pitchFamily="34" charset="-122"/>
                          <a:sym typeface="微软雅黑" panose="020B0503020204020204" pitchFamily="34" charset="-122"/>
                        </a:rPr>
                        <a:t>三期</a:t>
                      </a:r>
                    </a:p>
                  </a:txBody>
                  <a:tcPr marL="45720" marR="45720" anchor="ctr">
                    <a:lnL w="12700" cap="flat" cmpd="sng" algn="ctr">
                      <a:noFill/>
                      <a:prstDash val="solid"/>
                      <a:round/>
                      <a:headEnd type="none" w="med" len="med"/>
                      <a:tailEnd type="none" w="med" len="med"/>
                    </a:lnL>
                    <a:solidFill>
                      <a:srgbClr val="EFF8F3"/>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患者教育，改善生活方式，倍他司汀，利尿剂，</a:t>
                      </a:r>
                      <a:endParaRPr lang="en-US" altLang="zh-CN" sz="1400" dirty="0">
                        <a:latin typeface="微软雅黑" panose="020B0503020204020204" pitchFamily="34" charset="-122"/>
                        <a:ea typeface="微软雅黑" panose="020B0503020204020204" pitchFamily="34" charset="-122"/>
                        <a:sym typeface="微软雅黑" panose="020B0503020204020204" pitchFamily="34" charset="-122"/>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鼓室注射糖皮质激素，低压脉冲治疗，</a:t>
                      </a:r>
                      <a:r>
                        <a:rPr lang="zh-CN" altLang="en-US" sz="14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内淋巴囊手术，鼓室注射庆大霉素</a:t>
                      </a: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，前庭康复训练</a:t>
                      </a:r>
                    </a:p>
                  </a:txBody>
                  <a:tcPr marL="45720" marR="45720" anchor="ctr">
                    <a:lnR w="12700" cap="flat" cmpd="sng" algn="ctr">
                      <a:noFill/>
                      <a:prstDash val="solid"/>
                      <a:round/>
                      <a:headEnd type="none" w="med" len="med"/>
                      <a:tailEnd type="none" w="med" len="med"/>
                    </a:lnR>
                    <a:solidFill>
                      <a:srgbClr val="EFF8F3"/>
                    </a:solidFill>
                  </a:tcPr>
                </a:tc>
                <a:extLst>
                  <a:ext uri="{0D108BD9-81ED-4DB2-BD59-A6C34878D82A}">
                    <a16:rowId xmlns:a16="http://schemas.microsoft.com/office/drawing/2014/main" val="2693414363"/>
                  </a:ext>
                </a:extLst>
              </a:tr>
              <a:tr h="340326">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zh-CN" altLang="en-US" sz="1400" b="1" dirty="0">
                          <a:latin typeface="微软雅黑" panose="020B0503020204020204" pitchFamily="34" charset="-122"/>
                          <a:ea typeface="微软雅黑" panose="020B0503020204020204" pitchFamily="34" charset="-122"/>
                          <a:sym typeface="微软雅黑" panose="020B0503020204020204" pitchFamily="34" charset="-122"/>
                        </a:rPr>
                        <a:t>四期</a:t>
                      </a:r>
                    </a:p>
                  </a:txBody>
                  <a:tcPr marL="45720" marR="45720" anchor="ctr">
                    <a:lnL w="12700" cap="flat" cmpd="sng" algn="ctr">
                      <a:noFill/>
                      <a:prstDash val="solid"/>
                      <a:round/>
                      <a:headEnd type="none" w="med" len="med"/>
                      <a:tailEnd type="none" w="med" len="med"/>
                    </a:lnL>
                    <a:solidFill>
                      <a:srgbClr val="E2F0D9"/>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患者教育，改善生活方式，倍他司汀，利尿剂，</a:t>
                      </a:r>
                      <a:endParaRPr lang="en-US" altLang="zh-CN" sz="1400" dirty="0">
                        <a:latin typeface="微软雅黑" panose="020B0503020204020204" pitchFamily="34" charset="-122"/>
                        <a:ea typeface="微软雅黑" panose="020B0503020204020204" pitchFamily="34" charset="-122"/>
                        <a:sym typeface="微软雅黑" panose="020B0503020204020204" pitchFamily="34" charset="-122"/>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鼓室注射糖皮质激素，低压脉冲治疗，鼓室注射庆大霉素，</a:t>
                      </a:r>
                      <a:r>
                        <a:rPr lang="zh-CN" altLang="en-US" sz="14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三个半规管阻塞术，前庭神经切断术，迷路切除术，</a:t>
                      </a: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前庭康复训练</a:t>
                      </a:r>
                    </a:p>
                  </a:txBody>
                  <a:tcPr marL="45720" marR="45720" anchor="ctr">
                    <a:lnR w="12700" cap="flat" cmpd="sng" algn="ctr">
                      <a:noFill/>
                      <a:prstDash val="solid"/>
                      <a:round/>
                      <a:headEnd type="none" w="med" len="med"/>
                      <a:tailEnd type="none" w="med" len="med"/>
                    </a:lnR>
                    <a:solidFill>
                      <a:srgbClr val="E2F0D9"/>
                    </a:solidFill>
                  </a:tcPr>
                </a:tc>
                <a:extLst>
                  <a:ext uri="{0D108BD9-81ED-4DB2-BD59-A6C34878D82A}">
                    <a16:rowId xmlns:a16="http://schemas.microsoft.com/office/drawing/2014/main" val="1544196791"/>
                  </a:ext>
                </a:extLst>
              </a:tr>
            </a:tbl>
          </a:graphicData>
        </a:graphic>
      </p:graphicFrame>
      <p:sp>
        <p:nvSpPr>
          <p:cNvPr id="41" name="文本占位符 2">
            <a:extLst>
              <a:ext uri="{FF2B5EF4-FFF2-40B4-BE49-F238E27FC236}">
                <a16:creationId xmlns:a16="http://schemas.microsoft.com/office/drawing/2014/main" id="{BE03D6F3-5D2B-5115-5237-22076B6994B5}"/>
              </a:ext>
            </a:extLst>
          </p:cNvPr>
          <p:cNvSpPr txBox="1">
            <a:spLocks/>
          </p:cNvSpPr>
          <p:nvPr/>
        </p:nvSpPr>
        <p:spPr>
          <a:xfrm>
            <a:off x="4574224" y="5258100"/>
            <a:ext cx="6537868" cy="607885"/>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zh-CN" altLang="en-US" sz="1000" dirty="0">
                <a:sym typeface="微软雅黑" panose="020B0503020204020204" pitchFamily="34" charset="-122"/>
              </a:rPr>
              <a:t>注：对于部分眩晕发作频繁、剧烈，有强烈手术意愿的二期患者也可以考虑行内淋巴囊手术；对于部分眩晕发作频繁、剧烈，内淋巴囊手术无效，言语识别率小于</a:t>
            </a:r>
            <a:r>
              <a:rPr lang="en-US" altLang="zh-CN" sz="1000" dirty="0">
                <a:sym typeface="微软雅黑" panose="020B0503020204020204" pitchFamily="34" charset="-122"/>
              </a:rPr>
              <a:t>50%</a:t>
            </a:r>
            <a:r>
              <a:rPr lang="zh-CN" altLang="en-US" sz="1000" dirty="0">
                <a:sym typeface="微软雅黑" panose="020B0503020204020204" pitchFamily="34" charset="-122"/>
              </a:rPr>
              <a:t>，强烈要求手术的三期患者也可考虑行三个半规管阻塞术</a:t>
            </a:r>
          </a:p>
        </p:txBody>
      </p:sp>
      <p:sp>
        <p:nvSpPr>
          <p:cNvPr id="48" name="文本占位符 2">
            <a:extLst>
              <a:ext uri="{FF2B5EF4-FFF2-40B4-BE49-F238E27FC236}">
                <a16:creationId xmlns:a16="http://schemas.microsoft.com/office/drawing/2014/main" id="{019836D6-98B5-5B6E-5343-2DEA33E534DF}"/>
              </a:ext>
            </a:extLst>
          </p:cNvPr>
          <p:cNvSpPr txBox="1">
            <a:spLocks/>
          </p:cNvSpPr>
          <p:nvPr/>
        </p:nvSpPr>
        <p:spPr>
          <a:xfrm>
            <a:off x="4332515" y="1674650"/>
            <a:ext cx="7021286" cy="1388631"/>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500" dirty="0">
                <a:sym typeface="微软雅黑" panose="020B0503020204020204" pitchFamily="34" charset="-122"/>
              </a:rPr>
              <a:t>基于</a:t>
            </a:r>
            <a:r>
              <a:rPr lang="en-US" altLang="zh-CN" sz="1500" dirty="0">
                <a:sym typeface="微软雅黑" panose="020B0503020204020204" pitchFamily="34" charset="-122"/>
              </a:rPr>
              <a:t>MD</a:t>
            </a:r>
            <a:r>
              <a:rPr lang="zh-CN" altLang="en-US" sz="1500" dirty="0">
                <a:sym typeface="微软雅黑" panose="020B0503020204020204" pitchFamily="34" charset="-122"/>
              </a:rPr>
              <a:t>的病程、各种治疗对眩晕的控制率及对听力的影响等因素进行选择</a:t>
            </a:r>
            <a:r>
              <a:rPr lang="en-US" altLang="zh-CN" sz="1500" baseline="30000" dirty="0">
                <a:sym typeface="微软雅黑" panose="020B0503020204020204" pitchFamily="34" charset="-122"/>
              </a:rPr>
              <a:t>1</a:t>
            </a:r>
            <a:endParaRPr lang="en-US" altLang="zh-CN" sz="1500" dirty="0">
              <a:sym typeface="微软雅黑" panose="020B0503020204020204" pitchFamily="34" charset="-122"/>
            </a:endParaRPr>
          </a:p>
          <a:p>
            <a:r>
              <a:rPr lang="zh-CN" altLang="en-US" sz="1500" dirty="0">
                <a:sym typeface="微软雅黑" panose="020B0503020204020204" pitchFamily="34" charset="-122"/>
              </a:rPr>
              <a:t>在进行对内耳功能有潜在损伤的治疗前，需根据患者意愿综合考虑并充分告知</a:t>
            </a:r>
            <a:r>
              <a:rPr lang="en-US" altLang="zh-CN" sz="1500" baseline="30000" dirty="0">
                <a:sym typeface="微软雅黑" panose="020B0503020204020204" pitchFamily="34" charset="-122"/>
              </a:rPr>
              <a:t>1</a:t>
            </a:r>
            <a:endParaRPr lang="zh-CN" altLang="en-US" sz="1500" baseline="30000" dirty="0">
              <a:sym typeface="微软雅黑" panose="020B0503020204020204" pitchFamily="34" charset="-122"/>
            </a:endParaRPr>
          </a:p>
        </p:txBody>
      </p:sp>
      <p:grpSp>
        <p:nvGrpSpPr>
          <p:cNvPr id="89" name="组合 88">
            <a:extLst>
              <a:ext uri="{FF2B5EF4-FFF2-40B4-BE49-F238E27FC236}">
                <a16:creationId xmlns:a16="http://schemas.microsoft.com/office/drawing/2014/main" id="{F1010A6B-8701-EAFA-7706-2D8D91536B52}"/>
              </a:ext>
            </a:extLst>
          </p:cNvPr>
          <p:cNvGrpSpPr/>
          <p:nvPr/>
        </p:nvGrpSpPr>
        <p:grpSpPr>
          <a:xfrm>
            <a:off x="838199" y="1468823"/>
            <a:ext cx="3252608" cy="4061021"/>
            <a:chOff x="-3114158" y="1747588"/>
            <a:chExt cx="3422950" cy="4273700"/>
          </a:xfrm>
        </p:grpSpPr>
        <p:sp>
          <p:nvSpPr>
            <p:cNvPr id="50" name="îş1idê">
              <a:extLst>
                <a:ext uri="{FF2B5EF4-FFF2-40B4-BE49-F238E27FC236}">
                  <a16:creationId xmlns:a16="http://schemas.microsoft.com/office/drawing/2014/main" id="{94D8B7F6-F061-FA50-2BEC-62FD551CD4B0}"/>
                </a:ext>
              </a:extLst>
            </p:cNvPr>
            <p:cNvSpPr/>
            <p:nvPr/>
          </p:nvSpPr>
          <p:spPr bwMode="auto">
            <a:xfrm>
              <a:off x="-3114158" y="1814565"/>
              <a:ext cx="3273321" cy="4206723"/>
            </a:xfrm>
            <a:custGeom>
              <a:avLst/>
              <a:gdLst>
                <a:gd name="T0" fmla="*/ 419 w 437"/>
                <a:gd name="T1" fmla="*/ 563 h 563"/>
                <a:gd name="T2" fmla="*/ 19 w 437"/>
                <a:gd name="T3" fmla="*/ 563 h 563"/>
                <a:gd name="T4" fmla="*/ 0 w 437"/>
                <a:gd name="T5" fmla="*/ 544 h 563"/>
                <a:gd name="T6" fmla="*/ 0 w 437"/>
                <a:gd name="T7" fmla="*/ 19 h 563"/>
                <a:gd name="T8" fmla="*/ 19 w 437"/>
                <a:gd name="T9" fmla="*/ 0 h 563"/>
                <a:gd name="T10" fmla="*/ 419 w 437"/>
                <a:gd name="T11" fmla="*/ 0 h 563"/>
                <a:gd name="T12" fmla="*/ 437 w 437"/>
                <a:gd name="T13" fmla="*/ 19 h 563"/>
                <a:gd name="T14" fmla="*/ 437 w 437"/>
                <a:gd name="T15" fmla="*/ 544 h 563"/>
                <a:gd name="T16" fmla="*/ 419 w 437"/>
                <a:gd name="T17" fmla="*/ 563 h 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7" h="563">
                  <a:moveTo>
                    <a:pt x="419" y="563"/>
                  </a:moveTo>
                  <a:cubicBezTo>
                    <a:pt x="19" y="563"/>
                    <a:pt x="19" y="563"/>
                    <a:pt x="19" y="563"/>
                  </a:cubicBezTo>
                  <a:cubicBezTo>
                    <a:pt x="8" y="563"/>
                    <a:pt x="0" y="555"/>
                    <a:pt x="0" y="544"/>
                  </a:cubicBezTo>
                  <a:cubicBezTo>
                    <a:pt x="0" y="19"/>
                    <a:pt x="0" y="19"/>
                    <a:pt x="0" y="19"/>
                  </a:cubicBezTo>
                  <a:cubicBezTo>
                    <a:pt x="0" y="8"/>
                    <a:pt x="8" y="0"/>
                    <a:pt x="19" y="0"/>
                  </a:cubicBezTo>
                  <a:cubicBezTo>
                    <a:pt x="419" y="0"/>
                    <a:pt x="419" y="0"/>
                    <a:pt x="419" y="0"/>
                  </a:cubicBezTo>
                  <a:cubicBezTo>
                    <a:pt x="429" y="0"/>
                    <a:pt x="437" y="8"/>
                    <a:pt x="437" y="19"/>
                  </a:cubicBezTo>
                  <a:cubicBezTo>
                    <a:pt x="437" y="544"/>
                    <a:pt x="437" y="544"/>
                    <a:pt x="437" y="544"/>
                  </a:cubicBezTo>
                  <a:cubicBezTo>
                    <a:pt x="437" y="555"/>
                    <a:pt x="429" y="563"/>
                    <a:pt x="419" y="563"/>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a:bodyPr>
            <a:lstStyle/>
            <a:p>
              <a:pPr algn="ctr"/>
              <a:endParaRPr>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 name="í$ľidè">
              <a:extLst>
                <a:ext uri="{FF2B5EF4-FFF2-40B4-BE49-F238E27FC236}">
                  <a16:creationId xmlns:a16="http://schemas.microsoft.com/office/drawing/2014/main" id="{CD301FCB-A475-1A86-BC9F-23012928475E}"/>
                </a:ext>
              </a:extLst>
            </p:cNvPr>
            <p:cNvSpPr/>
            <p:nvPr/>
          </p:nvSpPr>
          <p:spPr bwMode="auto">
            <a:xfrm>
              <a:off x="-2934603" y="2166550"/>
              <a:ext cx="2673378" cy="3592530"/>
            </a:xfrm>
            <a:prstGeom prst="rect">
              <a:avLst/>
            </a:prstGeom>
            <a:solidFill>
              <a:srgbClr val="E9E5E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p>
              <a:pPr algn="ctr"/>
              <a:endParaRPr>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2" name="íṩḻíḍê">
              <a:extLst>
                <a:ext uri="{FF2B5EF4-FFF2-40B4-BE49-F238E27FC236}">
                  <a16:creationId xmlns:a16="http://schemas.microsoft.com/office/drawing/2014/main" id="{A4F3BAE3-45F8-22BD-C5DA-C44BBBB165BC}"/>
                </a:ext>
              </a:extLst>
            </p:cNvPr>
            <p:cNvSpPr/>
            <p:nvPr/>
          </p:nvSpPr>
          <p:spPr bwMode="auto">
            <a:xfrm>
              <a:off x="-2162230" y="1747588"/>
              <a:ext cx="1369465" cy="568592"/>
            </a:xfrm>
            <a:custGeom>
              <a:avLst/>
              <a:gdLst>
                <a:gd name="T0" fmla="*/ 178 w 183"/>
                <a:gd name="T1" fmla="*/ 76 h 76"/>
                <a:gd name="T2" fmla="*/ 6 w 183"/>
                <a:gd name="T3" fmla="*/ 76 h 76"/>
                <a:gd name="T4" fmla="*/ 0 w 183"/>
                <a:gd name="T5" fmla="*/ 70 h 76"/>
                <a:gd name="T6" fmla="*/ 0 w 183"/>
                <a:gd name="T7" fmla="*/ 6 h 76"/>
                <a:gd name="T8" fmla="*/ 6 w 183"/>
                <a:gd name="T9" fmla="*/ 0 h 76"/>
                <a:gd name="T10" fmla="*/ 178 w 183"/>
                <a:gd name="T11" fmla="*/ 0 h 76"/>
                <a:gd name="T12" fmla="*/ 183 w 183"/>
                <a:gd name="T13" fmla="*/ 6 h 76"/>
                <a:gd name="T14" fmla="*/ 183 w 183"/>
                <a:gd name="T15" fmla="*/ 70 h 76"/>
                <a:gd name="T16" fmla="*/ 178 w 183"/>
                <a:gd name="T1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3" h="76">
                  <a:moveTo>
                    <a:pt x="178" y="76"/>
                  </a:moveTo>
                  <a:cubicBezTo>
                    <a:pt x="6" y="76"/>
                    <a:pt x="6" y="76"/>
                    <a:pt x="6" y="76"/>
                  </a:cubicBezTo>
                  <a:cubicBezTo>
                    <a:pt x="2" y="76"/>
                    <a:pt x="0" y="73"/>
                    <a:pt x="0" y="70"/>
                  </a:cubicBezTo>
                  <a:cubicBezTo>
                    <a:pt x="0" y="6"/>
                    <a:pt x="0" y="6"/>
                    <a:pt x="0" y="6"/>
                  </a:cubicBezTo>
                  <a:cubicBezTo>
                    <a:pt x="0" y="3"/>
                    <a:pt x="2" y="0"/>
                    <a:pt x="6" y="0"/>
                  </a:cubicBezTo>
                  <a:cubicBezTo>
                    <a:pt x="178" y="0"/>
                    <a:pt x="178" y="0"/>
                    <a:pt x="178" y="0"/>
                  </a:cubicBezTo>
                  <a:cubicBezTo>
                    <a:pt x="181" y="0"/>
                    <a:pt x="183" y="3"/>
                    <a:pt x="183" y="6"/>
                  </a:cubicBezTo>
                  <a:cubicBezTo>
                    <a:pt x="183" y="70"/>
                    <a:pt x="183" y="70"/>
                    <a:pt x="183" y="70"/>
                  </a:cubicBezTo>
                  <a:cubicBezTo>
                    <a:pt x="183" y="73"/>
                    <a:pt x="181" y="76"/>
                    <a:pt x="178" y="76"/>
                  </a:cubicBezTo>
                  <a:close/>
                </a:path>
              </a:pathLst>
            </a:custGeom>
            <a:solidFill>
              <a:srgbClr val="FFD55C"/>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a:bodyPr>
            <a:lstStyle/>
            <a:p>
              <a:pPr algn="ctr"/>
              <a:endParaRPr>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3" name="îSḷîḋê">
              <a:extLst>
                <a:ext uri="{FF2B5EF4-FFF2-40B4-BE49-F238E27FC236}">
                  <a16:creationId xmlns:a16="http://schemas.microsoft.com/office/drawing/2014/main" id="{88A84538-1D84-D5E7-8B9A-483361858800}"/>
                </a:ext>
              </a:extLst>
            </p:cNvPr>
            <p:cNvSpPr/>
            <p:nvPr/>
          </p:nvSpPr>
          <p:spPr bwMode="auto">
            <a:xfrm>
              <a:off x="-2814899" y="2031172"/>
              <a:ext cx="2673378" cy="3608205"/>
            </a:xfrm>
            <a:custGeom>
              <a:avLst/>
              <a:gdLst>
                <a:gd name="T0" fmla="*/ 357 w 357"/>
                <a:gd name="T1" fmla="*/ 483 h 483"/>
                <a:gd name="T2" fmla="*/ 62 w 357"/>
                <a:gd name="T3" fmla="*/ 483 h 483"/>
                <a:gd name="T4" fmla="*/ 0 w 357"/>
                <a:gd name="T5" fmla="*/ 421 h 483"/>
                <a:gd name="T6" fmla="*/ 0 w 357"/>
                <a:gd name="T7" fmla="*/ 0 h 483"/>
                <a:gd name="T8" fmla="*/ 357 w 357"/>
                <a:gd name="T9" fmla="*/ 0 h 483"/>
                <a:gd name="T10" fmla="*/ 357 w 357"/>
                <a:gd name="T11" fmla="*/ 483 h 483"/>
              </a:gdLst>
              <a:ahLst/>
              <a:cxnLst>
                <a:cxn ang="0">
                  <a:pos x="T0" y="T1"/>
                </a:cxn>
                <a:cxn ang="0">
                  <a:pos x="T2" y="T3"/>
                </a:cxn>
                <a:cxn ang="0">
                  <a:pos x="T4" y="T5"/>
                </a:cxn>
                <a:cxn ang="0">
                  <a:pos x="T6" y="T7"/>
                </a:cxn>
                <a:cxn ang="0">
                  <a:pos x="T8" y="T9"/>
                </a:cxn>
                <a:cxn ang="0">
                  <a:pos x="T10" y="T11"/>
                </a:cxn>
              </a:cxnLst>
              <a:rect l="0" t="0" r="r" b="b"/>
              <a:pathLst>
                <a:path w="357" h="483">
                  <a:moveTo>
                    <a:pt x="357" y="483"/>
                  </a:moveTo>
                  <a:cubicBezTo>
                    <a:pt x="62" y="483"/>
                    <a:pt x="62" y="483"/>
                    <a:pt x="62" y="483"/>
                  </a:cubicBezTo>
                  <a:cubicBezTo>
                    <a:pt x="28" y="483"/>
                    <a:pt x="0" y="455"/>
                    <a:pt x="0" y="421"/>
                  </a:cubicBezTo>
                  <a:cubicBezTo>
                    <a:pt x="0" y="0"/>
                    <a:pt x="0" y="0"/>
                    <a:pt x="0" y="0"/>
                  </a:cubicBezTo>
                  <a:cubicBezTo>
                    <a:pt x="357" y="0"/>
                    <a:pt x="357" y="0"/>
                    <a:pt x="357" y="0"/>
                  </a:cubicBezTo>
                  <a:lnTo>
                    <a:pt x="357" y="48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a:bodyPr>
            <a:lstStyle/>
            <a:p>
              <a:pPr algn="ctr"/>
              <a:endParaRPr>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4" name="ïśļïdê">
              <a:extLst>
                <a:ext uri="{FF2B5EF4-FFF2-40B4-BE49-F238E27FC236}">
                  <a16:creationId xmlns:a16="http://schemas.microsoft.com/office/drawing/2014/main" id="{8E0DDC3F-5CAD-EE33-732E-BEC112F9AD25}"/>
                </a:ext>
              </a:extLst>
            </p:cNvPr>
            <p:cNvSpPr/>
            <p:nvPr/>
          </p:nvSpPr>
          <p:spPr bwMode="auto">
            <a:xfrm>
              <a:off x="-2110929" y="1874417"/>
              <a:ext cx="1251187" cy="322059"/>
            </a:xfrm>
            <a:custGeom>
              <a:avLst/>
              <a:gdLst>
                <a:gd name="T0" fmla="*/ 160 w 167"/>
                <a:gd name="T1" fmla="*/ 0 h 43"/>
                <a:gd name="T2" fmla="*/ 7 w 167"/>
                <a:gd name="T3" fmla="*/ 0 h 43"/>
                <a:gd name="T4" fmla="*/ 0 w 167"/>
                <a:gd name="T5" fmla="*/ 7 h 43"/>
                <a:gd name="T6" fmla="*/ 0 w 167"/>
                <a:gd name="T7" fmla="*/ 36 h 43"/>
                <a:gd name="T8" fmla="*/ 7 w 167"/>
                <a:gd name="T9" fmla="*/ 43 h 43"/>
                <a:gd name="T10" fmla="*/ 60 w 167"/>
                <a:gd name="T11" fmla="*/ 43 h 43"/>
                <a:gd name="T12" fmla="*/ 77 w 167"/>
                <a:gd name="T13" fmla="*/ 35 h 43"/>
                <a:gd name="T14" fmla="*/ 85 w 167"/>
                <a:gd name="T15" fmla="*/ 32 h 43"/>
                <a:gd name="T16" fmla="*/ 93 w 167"/>
                <a:gd name="T17" fmla="*/ 35 h 43"/>
                <a:gd name="T18" fmla="*/ 109 w 167"/>
                <a:gd name="T19" fmla="*/ 43 h 43"/>
                <a:gd name="T20" fmla="*/ 160 w 167"/>
                <a:gd name="T21" fmla="*/ 43 h 43"/>
                <a:gd name="T22" fmla="*/ 167 w 167"/>
                <a:gd name="T23" fmla="*/ 36 h 43"/>
                <a:gd name="T24" fmla="*/ 167 w 167"/>
                <a:gd name="T25" fmla="*/ 7 h 43"/>
                <a:gd name="T26" fmla="*/ 160 w 167"/>
                <a:gd name="T27"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7" h="43">
                  <a:moveTo>
                    <a:pt x="160" y="0"/>
                  </a:moveTo>
                  <a:cubicBezTo>
                    <a:pt x="7" y="0"/>
                    <a:pt x="7" y="0"/>
                    <a:pt x="7" y="0"/>
                  </a:cubicBezTo>
                  <a:cubicBezTo>
                    <a:pt x="4" y="0"/>
                    <a:pt x="0" y="3"/>
                    <a:pt x="0" y="7"/>
                  </a:cubicBezTo>
                  <a:cubicBezTo>
                    <a:pt x="0" y="36"/>
                    <a:pt x="0" y="36"/>
                    <a:pt x="0" y="36"/>
                  </a:cubicBezTo>
                  <a:cubicBezTo>
                    <a:pt x="0" y="40"/>
                    <a:pt x="4" y="43"/>
                    <a:pt x="7" y="43"/>
                  </a:cubicBezTo>
                  <a:cubicBezTo>
                    <a:pt x="60" y="43"/>
                    <a:pt x="60" y="43"/>
                    <a:pt x="60" y="43"/>
                  </a:cubicBezTo>
                  <a:cubicBezTo>
                    <a:pt x="67" y="43"/>
                    <a:pt x="72" y="40"/>
                    <a:pt x="77" y="35"/>
                  </a:cubicBezTo>
                  <a:cubicBezTo>
                    <a:pt x="79" y="33"/>
                    <a:pt x="81" y="32"/>
                    <a:pt x="85" y="32"/>
                  </a:cubicBezTo>
                  <a:cubicBezTo>
                    <a:pt x="88" y="32"/>
                    <a:pt x="91" y="33"/>
                    <a:pt x="93" y="35"/>
                  </a:cubicBezTo>
                  <a:cubicBezTo>
                    <a:pt x="97" y="40"/>
                    <a:pt x="103" y="43"/>
                    <a:pt x="109" y="43"/>
                  </a:cubicBezTo>
                  <a:cubicBezTo>
                    <a:pt x="160" y="43"/>
                    <a:pt x="160" y="43"/>
                    <a:pt x="160" y="43"/>
                  </a:cubicBezTo>
                  <a:cubicBezTo>
                    <a:pt x="164" y="43"/>
                    <a:pt x="167" y="40"/>
                    <a:pt x="167" y="36"/>
                  </a:cubicBezTo>
                  <a:cubicBezTo>
                    <a:pt x="167" y="7"/>
                    <a:pt x="167" y="7"/>
                    <a:pt x="167" y="7"/>
                  </a:cubicBezTo>
                  <a:cubicBezTo>
                    <a:pt x="167" y="3"/>
                    <a:pt x="164" y="0"/>
                    <a:pt x="160" y="0"/>
                  </a:cubicBezTo>
                  <a:close/>
                </a:path>
              </a:pathLst>
            </a:custGeom>
            <a:noFill/>
            <a:ln w="66675" cap="rnd">
              <a:solidFill>
                <a:srgbClr val="242D3C"/>
              </a:solidFill>
              <a:prstDash val="solid"/>
              <a:round/>
              <a:headEnd/>
              <a:tailEnd/>
            </a:ln>
            <a:extLst>
              <a:ext uri="{909E8E84-426E-40DD-AFC4-6F175D3DCCD1}">
                <a14:hiddenFill xmlns:a14="http://schemas.microsoft.com/office/drawing/2010/main">
                  <a:solidFill>
                    <a:srgbClr val="FFFFFF"/>
                  </a:solidFill>
                </a14:hiddenFill>
              </a:ext>
            </a:extLst>
          </p:spPr>
          <p:txBody>
            <a:bodyPr wrap="square" lIns="91440" tIns="45720" rIns="91440" bIns="45720" anchor="ctr">
              <a:normAutofit fontScale="92500" lnSpcReduction="20000"/>
            </a:bodyPr>
            <a:lstStyle/>
            <a:p>
              <a:pPr algn="ctr"/>
              <a:endParaRPr>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5" name="î$líḑe">
              <a:extLst>
                <a:ext uri="{FF2B5EF4-FFF2-40B4-BE49-F238E27FC236}">
                  <a16:creationId xmlns:a16="http://schemas.microsoft.com/office/drawing/2014/main" id="{F036F489-D3A5-6124-F95D-E8E0EC35E4F0}"/>
                </a:ext>
              </a:extLst>
            </p:cNvPr>
            <p:cNvSpPr/>
            <p:nvPr/>
          </p:nvSpPr>
          <p:spPr bwMode="auto">
            <a:xfrm>
              <a:off x="-2058203" y="1784639"/>
              <a:ext cx="1161409" cy="179555"/>
            </a:xfrm>
            <a:custGeom>
              <a:avLst/>
              <a:gdLst>
                <a:gd name="T0" fmla="*/ 149 w 155"/>
                <a:gd name="T1" fmla="*/ 24 h 24"/>
                <a:gd name="T2" fmla="*/ 7 w 155"/>
                <a:gd name="T3" fmla="*/ 24 h 24"/>
                <a:gd name="T4" fmla="*/ 0 w 155"/>
                <a:gd name="T5" fmla="*/ 17 h 24"/>
                <a:gd name="T6" fmla="*/ 0 w 155"/>
                <a:gd name="T7" fmla="*/ 7 h 24"/>
                <a:gd name="T8" fmla="*/ 7 w 155"/>
                <a:gd name="T9" fmla="*/ 0 h 24"/>
                <a:gd name="T10" fmla="*/ 149 w 155"/>
                <a:gd name="T11" fmla="*/ 0 h 24"/>
                <a:gd name="T12" fmla="*/ 155 w 155"/>
                <a:gd name="T13" fmla="*/ 7 h 24"/>
                <a:gd name="T14" fmla="*/ 155 w 155"/>
                <a:gd name="T15" fmla="*/ 17 h 24"/>
                <a:gd name="T16" fmla="*/ 149 w 155"/>
                <a:gd name="T17"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5" h="24">
                  <a:moveTo>
                    <a:pt x="149" y="24"/>
                  </a:moveTo>
                  <a:cubicBezTo>
                    <a:pt x="7" y="24"/>
                    <a:pt x="7" y="24"/>
                    <a:pt x="7" y="24"/>
                  </a:cubicBezTo>
                  <a:cubicBezTo>
                    <a:pt x="3" y="24"/>
                    <a:pt x="0" y="21"/>
                    <a:pt x="0" y="17"/>
                  </a:cubicBezTo>
                  <a:cubicBezTo>
                    <a:pt x="0" y="7"/>
                    <a:pt x="0" y="7"/>
                    <a:pt x="0" y="7"/>
                  </a:cubicBezTo>
                  <a:cubicBezTo>
                    <a:pt x="0" y="3"/>
                    <a:pt x="3" y="0"/>
                    <a:pt x="7" y="0"/>
                  </a:cubicBezTo>
                  <a:cubicBezTo>
                    <a:pt x="149" y="0"/>
                    <a:pt x="149" y="0"/>
                    <a:pt x="149" y="0"/>
                  </a:cubicBezTo>
                  <a:cubicBezTo>
                    <a:pt x="152" y="0"/>
                    <a:pt x="155" y="3"/>
                    <a:pt x="155" y="7"/>
                  </a:cubicBezTo>
                  <a:cubicBezTo>
                    <a:pt x="155" y="17"/>
                    <a:pt x="155" y="17"/>
                    <a:pt x="155" y="17"/>
                  </a:cubicBezTo>
                  <a:cubicBezTo>
                    <a:pt x="155" y="21"/>
                    <a:pt x="152" y="24"/>
                    <a:pt x="149" y="24"/>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32500" lnSpcReduction="20000"/>
            </a:bodyPr>
            <a:lstStyle/>
            <a:p>
              <a:pPr algn="ctr"/>
              <a:endParaRPr>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6" name="íš1ïḑé">
              <a:extLst>
                <a:ext uri="{FF2B5EF4-FFF2-40B4-BE49-F238E27FC236}">
                  <a16:creationId xmlns:a16="http://schemas.microsoft.com/office/drawing/2014/main" id="{939384CA-1273-39E2-A889-1015B775A873}"/>
                </a:ext>
              </a:extLst>
            </p:cNvPr>
            <p:cNvSpPr/>
            <p:nvPr/>
          </p:nvSpPr>
          <p:spPr bwMode="auto">
            <a:xfrm>
              <a:off x="-2350336" y="5176238"/>
              <a:ext cx="2659128" cy="463139"/>
            </a:xfrm>
            <a:custGeom>
              <a:avLst/>
              <a:gdLst>
                <a:gd name="T0" fmla="*/ 63 w 355"/>
                <a:gd name="T1" fmla="*/ 0 h 62"/>
                <a:gd name="T2" fmla="*/ 0 w 355"/>
                <a:gd name="T3" fmla="*/ 62 h 62"/>
                <a:gd name="T4" fmla="*/ 293 w 355"/>
                <a:gd name="T5" fmla="*/ 62 h 62"/>
                <a:gd name="T6" fmla="*/ 355 w 355"/>
                <a:gd name="T7" fmla="*/ 0 h 62"/>
                <a:gd name="T8" fmla="*/ 63 w 355"/>
                <a:gd name="T9" fmla="*/ 0 h 62"/>
              </a:gdLst>
              <a:ahLst/>
              <a:cxnLst>
                <a:cxn ang="0">
                  <a:pos x="T0" y="T1"/>
                </a:cxn>
                <a:cxn ang="0">
                  <a:pos x="T2" y="T3"/>
                </a:cxn>
                <a:cxn ang="0">
                  <a:pos x="T4" y="T5"/>
                </a:cxn>
                <a:cxn ang="0">
                  <a:pos x="T6" y="T7"/>
                </a:cxn>
                <a:cxn ang="0">
                  <a:pos x="T8" y="T9"/>
                </a:cxn>
              </a:cxnLst>
              <a:rect l="0" t="0" r="r" b="b"/>
              <a:pathLst>
                <a:path w="355" h="62">
                  <a:moveTo>
                    <a:pt x="63" y="0"/>
                  </a:moveTo>
                  <a:cubicBezTo>
                    <a:pt x="63" y="34"/>
                    <a:pt x="35" y="62"/>
                    <a:pt x="0" y="62"/>
                  </a:cubicBezTo>
                  <a:cubicBezTo>
                    <a:pt x="293" y="62"/>
                    <a:pt x="293" y="62"/>
                    <a:pt x="293" y="62"/>
                  </a:cubicBezTo>
                  <a:cubicBezTo>
                    <a:pt x="328" y="62"/>
                    <a:pt x="355" y="34"/>
                    <a:pt x="355" y="0"/>
                  </a:cubicBezTo>
                  <a:lnTo>
                    <a:pt x="63" y="0"/>
                  </a:lnTo>
                  <a:close/>
                </a:path>
              </a:pathLst>
            </a:custGeom>
            <a:solidFill>
              <a:srgbClr val="F5F1ED"/>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a:bodyPr>
            <a:lstStyle/>
            <a:p>
              <a:pPr algn="ctr"/>
              <a:endParaRPr>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90" name="文本占位符 2">
            <a:extLst>
              <a:ext uri="{FF2B5EF4-FFF2-40B4-BE49-F238E27FC236}">
                <a16:creationId xmlns:a16="http://schemas.microsoft.com/office/drawing/2014/main" id="{305CC2FE-CAC3-EB9E-7C07-3F8559B3B307}"/>
              </a:ext>
            </a:extLst>
          </p:cNvPr>
          <p:cNvSpPr txBox="1">
            <a:spLocks/>
          </p:cNvSpPr>
          <p:nvPr/>
        </p:nvSpPr>
        <p:spPr>
          <a:xfrm>
            <a:off x="1219559" y="2964773"/>
            <a:ext cx="2400689" cy="1736549"/>
          </a:xfrm>
          <a:prstGeom prst="rect">
            <a:avLst/>
          </a:prstGeom>
        </p:spPr>
        <p:txBody>
          <a:bodyPr vert="horz" lIns="91440" tIns="45720" rIns="91440" bIns="45720" rtlCol="0" anchor="t">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spcAft>
                <a:spcPts val="600"/>
              </a:spcAft>
            </a:pPr>
            <a:r>
              <a:rPr lang="zh-CN" altLang="en-US" b="1" dirty="0">
                <a:solidFill>
                  <a:srgbClr val="C00000"/>
                </a:solidFill>
                <a:sym typeface="微软雅黑" panose="020B0503020204020204" pitchFamily="34" charset="-122"/>
              </a:rPr>
              <a:t>减少或控制眩晕发作</a:t>
            </a:r>
            <a:endParaRPr lang="en-US" altLang="zh-CN" b="1" dirty="0">
              <a:solidFill>
                <a:srgbClr val="C00000"/>
              </a:solidFill>
              <a:sym typeface="微软雅黑" panose="020B0503020204020204" pitchFamily="34" charset="-122"/>
            </a:endParaRPr>
          </a:p>
          <a:p>
            <a:pPr>
              <a:lnSpc>
                <a:spcPct val="150000"/>
              </a:lnSpc>
              <a:spcAft>
                <a:spcPts val="600"/>
              </a:spcAft>
            </a:pPr>
            <a:r>
              <a:rPr lang="zh-CN" altLang="en-US" b="1" dirty="0">
                <a:solidFill>
                  <a:srgbClr val="C00000"/>
                </a:solidFill>
                <a:sym typeface="微软雅黑" panose="020B0503020204020204" pitchFamily="34" charset="-122"/>
              </a:rPr>
              <a:t>保存听力</a:t>
            </a:r>
            <a:endParaRPr lang="en-US" altLang="zh-CN" b="1" dirty="0">
              <a:solidFill>
                <a:srgbClr val="C00000"/>
              </a:solidFill>
              <a:sym typeface="微软雅黑" panose="020B0503020204020204" pitchFamily="34" charset="-122"/>
            </a:endParaRPr>
          </a:p>
          <a:p>
            <a:pPr>
              <a:lnSpc>
                <a:spcPct val="150000"/>
              </a:lnSpc>
              <a:spcAft>
                <a:spcPts val="600"/>
              </a:spcAft>
            </a:pPr>
            <a:r>
              <a:rPr lang="zh-CN" altLang="en-US" b="1" dirty="0">
                <a:solidFill>
                  <a:srgbClr val="C00000"/>
                </a:solidFill>
                <a:sym typeface="微软雅黑" panose="020B0503020204020204" pitchFamily="34" charset="-122"/>
              </a:rPr>
              <a:t>减轻耳鸣及耳闷胀感</a:t>
            </a:r>
            <a:endParaRPr lang="en-US" altLang="zh-CN" b="1" dirty="0">
              <a:solidFill>
                <a:srgbClr val="C00000"/>
              </a:solidFill>
              <a:sym typeface="微软雅黑" panose="020B0503020204020204" pitchFamily="34" charset="-122"/>
            </a:endParaRPr>
          </a:p>
        </p:txBody>
      </p:sp>
      <p:grpSp>
        <p:nvGrpSpPr>
          <p:cNvPr id="92" name="组合 91">
            <a:extLst>
              <a:ext uri="{FF2B5EF4-FFF2-40B4-BE49-F238E27FC236}">
                <a16:creationId xmlns:a16="http://schemas.microsoft.com/office/drawing/2014/main" id="{7BF41575-148D-394C-98DD-1250D11D45C6}"/>
              </a:ext>
            </a:extLst>
          </p:cNvPr>
          <p:cNvGrpSpPr/>
          <p:nvPr/>
        </p:nvGrpSpPr>
        <p:grpSpPr>
          <a:xfrm>
            <a:off x="1290730" y="2343716"/>
            <a:ext cx="2075882" cy="492416"/>
            <a:chOff x="624417" y="1694172"/>
            <a:chExt cx="2075882" cy="492416"/>
          </a:xfrm>
        </p:grpSpPr>
        <p:sp>
          <p:nvSpPr>
            <p:cNvPr id="93" name="矩形: 圆角 92">
              <a:extLst>
                <a:ext uri="{FF2B5EF4-FFF2-40B4-BE49-F238E27FC236}">
                  <a16:creationId xmlns:a16="http://schemas.microsoft.com/office/drawing/2014/main" id="{59CC0F74-BBDF-016E-F6AC-57F72A2EE5B3}"/>
                </a:ext>
              </a:extLst>
            </p:cNvPr>
            <p:cNvSpPr/>
            <p:nvPr/>
          </p:nvSpPr>
          <p:spPr>
            <a:xfrm>
              <a:off x="1008299" y="1726180"/>
              <a:ext cx="1692000" cy="428400"/>
            </a:xfrm>
            <a:prstGeom prst="roundRect">
              <a:avLst>
                <a:gd name="adj" fmla="val 50000"/>
              </a:avLst>
            </a:prstGeom>
            <a:solidFill>
              <a:schemeClr val="accent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spcAft>
                  <a:spcPts val="600"/>
                </a:spcAft>
              </a:pPr>
              <a:r>
                <a:rPr lang="zh-CN" altLang="en-US" b="1" dirty="0">
                  <a:latin typeface="微软雅黑" panose="020B0503020204020204" pitchFamily="34" charset="-122"/>
                  <a:ea typeface="微软雅黑" panose="020B0503020204020204" pitchFamily="34" charset="-122"/>
                  <a:sym typeface="微软雅黑" panose="020B0503020204020204" pitchFamily="34" charset="-122"/>
                </a:rPr>
                <a:t>治疗目的</a:t>
              </a:r>
              <a:r>
                <a:rPr lang="en-US" altLang="zh-CN" b="1" baseline="30000" dirty="0">
                  <a:latin typeface="微软雅黑" panose="020B0503020204020204" pitchFamily="34" charset="-122"/>
                  <a:ea typeface="微软雅黑" panose="020B0503020204020204" pitchFamily="34" charset="-122"/>
                  <a:sym typeface="微软雅黑" panose="020B0503020204020204" pitchFamily="34" charset="-122"/>
                </a:rPr>
                <a:t>1</a:t>
              </a:r>
              <a:endParaRPr lang="zh-CN" altLang="en-US" b="1" baseline="300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94" name="组合 93">
              <a:extLst>
                <a:ext uri="{FF2B5EF4-FFF2-40B4-BE49-F238E27FC236}">
                  <a16:creationId xmlns:a16="http://schemas.microsoft.com/office/drawing/2014/main" id="{07433548-7E01-351D-37F3-F8418DF11F1D}"/>
                </a:ext>
              </a:extLst>
            </p:cNvPr>
            <p:cNvGrpSpPr/>
            <p:nvPr/>
          </p:nvGrpSpPr>
          <p:grpSpPr>
            <a:xfrm>
              <a:off x="624417" y="1694172"/>
              <a:ext cx="492416" cy="492416"/>
              <a:chOff x="-773084" y="2236394"/>
              <a:chExt cx="589860" cy="589860"/>
            </a:xfrm>
          </p:grpSpPr>
          <p:sp>
            <p:nvSpPr>
              <p:cNvPr id="95" name="椭圆 94">
                <a:extLst>
                  <a:ext uri="{FF2B5EF4-FFF2-40B4-BE49-F238E27FC236}">
                    <a16:creationId xmlns:a16="http://schemas.microsoft.com/office/drawing/2014/main" id="{C45BAE3C-A749-AA49-0678-C7BC05D85271}"/>
                  </a:ext>
                </a:extLst>
              </p:cNvPr>
              <p:cNvSpPr/>
              <p:nvPr/>
            </p:nvSpPr>
            <p:spPr>
              <a:xfrm>
                <a:off x="-773084" y="2236394"/>
                <a:ext cx="589860" cy="589860"/>
              </a:xfrm>
              <a:prstGeom prst="ellipse">
                <a:avLst/>
              </a:prstGeom>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96" name="图形 95">
                <a:extLst>
                  <a:ext uri="{FF2B5EF4-FFF2-40B4-BE49-F238E27FC236}">
                    <a16:creationId xmlns:a16="http://schemas.microsoft.com/office/drawing/2014/main" id="{12AA47AB-92C0-4643-0EF6-3348532EC787}"/>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38181" y="2371297"/>
                <a:ext cx="320054" cy="320054"/>
              </a:xfrm>
              <a:prstGeom prst="rect">
                <a:avLst/>
              </a:prstGeom>
            </p:spPr>
          </p:pic>
          <p:sp>
            <p:nvSpPr>
              <p:cNvPr id="97" name="椭圆 96">
                <a:extLst>
                  <a:ext uri="{FF2B5EF4-FFF2-40B4-BE49-F238E27FC236}">
                    <a16:creationId xmlns:a16="http://schemas.microsoft.com/office/drawing/2014/main" id="{963BEDDE-81EA-D47D-674D-2EADB7B07143}"/>
                  </a:ext>
                </a:extLst>
              </p:cNvPr>
              <p:cNvSpPr/>
              <p:nvPr>
                <p:custDataLst>
                  <p:tags r:id="rId2"/>
                </p:custDataLst>
              </p:nvPr>
            </p:nvSpPr>
            <p:spPr>
              <a:xfrm>
                <a:off x="-712154" y="2297324"/>
                <a:ext cx="468000" cy="468000"/>
              </a:xfrm>
              <a:prstGeom prst="ellipse">
                <a:avLst/>
              </a:prstGeom>
              <a:noFill/>
              <a:ln w="12700" cap="flat" cmpd="sng" algn="ctr">
                <a:solidFill>
                  <a:sysClr val="window" lastClr="FFFFFF"/>
                </a:solidFill>
                <a:prstDash val="dash"/>
                <a:miter lim="800000"/>
              </a:ln>
              <a:effectLst/>
            </p:spPr>
            <p:txBody>
              <a:bodyPr rot="0" spcFirstLastPara="0" vertOverflow="overflow" horzOverflow="overflow" vert="horz" wrap="square" lIns="0" tIns="0" rIns="0" bIns="0" numCol="1" spcCol="0" rtlCol="0" fromWordArt="0" anchor="ctr" anchorCtr="0" forceAA="0" compatLnSpc="1"/>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zh-CN"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grpSp>
      </p:grpSp>
      <p:grpSp>
        <p:nvGrpSpPr>
          <p:cNvPr id="98" name="组合 97">
            <a:extLst>
              <a:ext uri="{FF2B5EF4-FFF2-40B4-BE49-F238E27FC236}">
                <a16:creationId xmlns:a16="http://schemas.microsoft.com/office/drawing/2014/main" id="{4DBE2B8E-D109-F50A-7789-DA8D7E31DDC8}"/>
              </a:ext>
            </a:extLst>
          </p:cNvPr>
          <p:cNvGrpSpPr/>
          <p:nvPr/>
        </p:nvGrpSpPr>
        <p:grpSpPr>
          <a:xfrm>
            <a:off x="5243505" y="1052736"/>
            <a:ext cx="5199306" cy="492416"/>
            <a:chOff x="624417" y="1694172"/>
            <a:chExt cx="5199306" cy="492416"/>
          </a:xfrm>
        </p:grpSpPr>
        <p:sp>
          <p:nvSpPr>
            <p:cNvPr id="99" name="矩形: 圆角 98">
              <a:extLst>
                <a:ext uri="{FF2B5EF4-FFF2-40B4-BE49-F238E27FC236}">
                  <a16:creationId xmlns:a16="http://schemas.microsoft.com/office/drawing/2014/main" id="{2EC353B5-60EB-E9D6-684D-EBEE09BEC3B8}"/>
                </a:ext>
              </a:extLst>
            </p:cNvPr>
            <p:cNvSpPr/>
            <p:nvPr/>
          </p:nvSpPr>
          <p:spPr>
            <a:xfrm>
              <a:off x="1008298" y="1726180"/>
              <a:ext cx="4815425" cy="428400"/>
            </a:xfrm>
            <a:prstGeom prst="roundRect">
              <a:avLst>
                <a:gd name="adj" fmla="val 50000"/>
              </a:avLst>
            </a:prstGeom>
            <a:solidFill>
              <a:schemeClr val="accent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spcAft>
                  <a:spcPts val="600"/>
                </a:spcAft>
              </a:pPr>
              <a:r>
                <a:rPr lang="zh-CN" altLang="en-US" b="1" dirty="0">
                  <a:latin typeface="微软雅黑" panose="020B0503020204020204" pitchFamily="34" charset="-122"/>
                  <a:ea typeface="微软雅黑" panose="020B0503020204020204" pitchFamily="34" charset="-122"/>
                  <a:sym typeface="微软雅黑" panose="020B0503020204020204" pitchFamily="34" charset="-122"/>
                </a:rPr>
                <a:t>根据不同分期选择针对性的治疗方案</a:t>
              </a:r>
              <a:r>
                <a:rPr lang="en-US" altLang="zh-CN" b="1" baseline="30000" dirty="0">
                  <a:latin typeface="微软雅黑" panose="020B0503020204020204" pitchFamily="34" charset="-122"/>
                  <a:ea typeface="微软雅黑" panose="020B0503020204020204" pitchFamily="34" charset="-122"/>
                  <a:sym typeface="微软雅黑" panose="020B0503020204020204" pitchFamily="34" charset="-122"/>
                </a:rPr>
                <a:t>2</a:t>
              </a:r>
              <a:endParaRPr lang="zh-CN" altLang="en-US" b="1" baseline="300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00" name="组合 99">
              <a:extLst>
                <a:ext uri="{FF2B5EF4-FFF2-40B4-BE49-F238E27FC236}">
                  <a16:creationId xmlns:a16="http://schemas.microsoft.com/office/drawing/2014/main" id="{B2A2584C-AF2B-60C7-72FE-79D117B0A00D}"/>
                </a:ext>
              </a:extLst>
            </p:cNvPr>
            <p:cNvGrpSpPr/>
            <p:nvPr/>
          </p:nvGrpSpPr>
          <p:grpSpPr>
            <a:xfrm>
              <a:off x="624417" y="1694172"/>
              <a:ext cx="492416" cy="492416"/>
              <a:chOff x="-773084" y="2236394"/>
              <a:chExt cx="589860" cy="589860"/>
            </a:xfrm>
          </p:grpSpPr>
          <p:sp>
            <p:nvSpPr>
              <p:cNvPr id="101" name="椭圆 100">
                <a:extLst>
                  <a:ext uri="{FF2B5EF4-FFF2-40B4-BE49-F238E27FC236}">
                    <a16:creationId xmlns:a16="http://schemas.microsoft.com/office/drawing/2014/main" id="{DD20E871-955B-08A6-C98A-9D9A5A821F29}"/>
                  </a:ext>
                </a:extLst>
              </p:cNvPr>
              <p:cNvSpPr/>
              <p:nvPr/>
            </p:nvSpPr>
            <p:spPr>
              <a:xfrm>
                <a:off x="-773084" y="2236394"/>
                <a:ext cx="589860" cy="589860"/>
              </a:xfrm>
              <a:prstGeom prst="ellipse">
                <a:avLst/>
              </a:prstGeom>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02" name="图形 101">
                <a:extLst>
                  <a:ext uri="{FF2B5EF4-FFF2-40B4-BE49-F238E27FC236}">
                    <a16:creationId xmlns:a16="http://schemas.microsoft.com/office/drawing/2014/main" id="{03E2AAF4-204F-8437-5714-149844E50DF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38181" y="2371297"/>
                <a:ext cx="320054" cy="320054"/>
              </a:xfrm>
              <a:prstGeom prst="rect">
                <a:avLst/>
              </a:prstGeom>
            </p:spPr>
          </p:pic>
          <p:sp>
            <p:nvSpPr>
              <p:cNvPr id="103" name="椭圆 102">
                <a:extLst>
                  <a:ext uri="{FF2B5EF4-FFF2-40B4-BE49-F238E27FC236}">
                    <a16:creationId xmlns:a16="http://schemas.microsoft.com/office/drawing/2014/main" id="{F0F26F49-1E69-F6DB-C3FB-D82FCBE4D157}"/>
                  </a:ext>
                </a:extLst>
              </p:cNvPr>
              <p:cNvSpPr/>
              <p:nvPr>
                <p:custDataLst>
                  <p:tags r:id="rId1"/>
                </p:custDataLst>
              </p:nvPr>
            </p:nvSpPr>
            <p:spPr>
              <a:xfrm>
                <a:off x="-712154" y="2297324"/>
                <a:ext cx="468000" cy="468000"/>
              </a:xfrm>
              <a:prstGeom prst="ellipse">
                <a:avLst/>
              </a:prstGeom>
              <a:noFill/>
              <a:ln w="12700" cap="flat" cmpd="sng" algn="ctr">
                <a:solidFill>
                  <a:sysClr val="window" lastClr="FFFFFF"/>
                </a:solidFill>
                <a:prstDash val="dash"/>
                <a:miter lim="800000"/>
              </a:ln>
              <a:effectLst/>
            </p:spPr>
            <p:txBody>
              <a:bodyPr rot="0" spcFirstLastPara="0" vertOverflow="overflow" horzOverflow="overflow" vert="horz" wrap="square" lIns="0" tIns="0" rIns="0" bIns="0" numCol="1" spcCol="0" rtlCol="0" fromWordArt="0" anchor="ctr" anchorCtr="0" forceAA="0" compatLnSpc="1"/>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zh-CN"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grpSp>
      </p:grpSp>
      <p:sp>
        <p:nvSpPr>
          <p:cNvPr id="4" name="圆角矩形 3">
            <a:extLst>
              <a:ext uri="{FF2B5EF4-FFF2-40B4-BE49-F238E27FC236}">
                <a16:creationId xmlns:a16="http://schemas.microsoft.com/office/drawing/2014/main" id="{9393F802-B5F2-AD50-BF54-C17DF220C308}"/>
              </a:ext>
            </a:extLst>
          </p:cNvPr>
          <p:cNvSpPr/>
          <p:nvPr/>
        </p:nvSpPr>
        <p:spPr>
          <a:xfrm>
            <a:off x="268862" y="186802"/>
            <a:ext cx="99972"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圆角矩形 4">
            <a:extLst>
              <a:ext uri="{FF2B5EF4-FFF2-40B4-BE49-F238E27FC236}">
                <a16:creationId xmlns:a16="http://schemas.microsoft.com/office/drawing/2014/main" id="{F902BC14-B7C3-17D8-9FFD-B7DF0FFB4B63}"/>
              </a:ext>
            </a:extLst>
          </p:cNvPr>
          <p:cNvSpPr/>
          <p:nvPr/>
        </p:nvSpPr>
        <p:spPr>
          <a:xfrm>
            <a:off x="443250" y="186802"/>
            <a:ext cx="45719"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146595252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a:extLst>
              <a:ext uri="{FF2B5EF4-FFF2-40B4-BE49-F238E27FC236}">
                <a16:creationId xmlns:a16="http://schemas.microsoft.com/office/drawing/2014/main" id="{F223E327-70EE-DE3F-B277-0143D492D2E9}"/>
              </a:ext>
            </a:extLst>
          </p:cNvPr>
          <p:cNvSpPr/>
          <p:nvPr/>
        </p:nvSpPr>
        <p:spPr>
          <a:xfrm>
            <a:off x="100968" y="193099"/>
            <a:ext cx="10236212" cy="709704"/>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2" name="iṧḷíḍê"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F68D6F66-43D8-5E2D-1E0F-BB56BE54FF80}"/>
              </a:ext>
            </a:extLst>
          </p:cNvPr>
          <p:cNvGrpSpPr>
            <a:grpSpLocks noChangeAspect="1"/>
          </p:cNvGrpSpPr>
          <p:nvPr/>
        </p:nvGrpSpPr>
        <p:grpSpPr>
          <a:xfrm>
            <a:off x="582184" y="1052736"/>
            <a:ext cx="10771616" cy="4785023"/>
            <a:chOff x="3875360" y="1567137"/>
            <a:chExt cx="7646716" cy="4785023"/>
          </a:xfrm>
        </p:grpSpPr>
        <p:sp>
          <p:nvSpPr>
            <p:cNvPr id="33" name="ïšḻiďe">
              <a:extLst>
                <a:ext uri="{FF2B5EF4-FFF2-40B4-BE49-F238E27FC236}">
                  <a16:creationId xmlns:a16="http://schemas.microsoft.com/office/drawing/2014/main" id="{C769B3DD-2C0D-EF3D-E28E-BF85E456C6CA}"/>
                </a:ext>
              </a:extLst>
            </p:cNvPr>
            <p:cNvSpPr/>
            <p:nvPr/>
          </p:nvSpPr>
          <p:spPr bwMode="auto">
            <a:xfrm>
              <a:off x="4217157" y="1986452"/>
              <a:ext cx="2001797" cy="429448"/>
            </a:xfrm>
            <a:prstGeom prst="rect">
              <a:avLst/>
            </a:prstGeom>
            <a:solidFill>
              <a:schemeClr val="accent6"/>
            </a:solidFill>
            <a:ln>
              <a:noFill/>
            </a:ln>
          </p:spPr>
          <p:txBody>
            <a:bodyPr vert="horz" wrap="square" lIns="91440" tIns="45720" rIns="91440" bIns="45720" numCol="1" anchor="ctr" anchorCtr="0" compatLnSpc="1">
              <a:prstTxWarp prst="textNoShape">
                <a:avLst/>
              </a:prstTxWarp>
              <a:normAutofit/>
            </a:bodyPr>
            <a:lstStyle>
              <a:lvl1pPr eaLnBrk="0" fontAlgn="base" hangingPunct="0">
                <a:spcBef>
                  <a:spcPct val="0"/>
                </a:spcBef>
                <a:spcAft>
                  <a:spcPct val="0"/>
                </a:spcAft>
                <a:defRPr>
                  <a:solidFill>
                    <a:schemeClr val="tx1"/>
                  </a:solidFill>
                </a:defRPr>
              </a:lvl1pPr>
              <a:lvl2pPr eaLnBrk="0" fontAlgn="base" hangingPunct="0">
                <a:spcBef>
                  <a:spcPct val="0"/>
                </a:spcBef>
                <a:spcAft>
                  <a:spcPct val="0"/>
                </a:spcAft>
                <a:defRPr>
                  <a:solidFill>
                    <a:schemeClr val="tx1"/>
                  </a:solidFill>
                </a:defRPr>
              </a:lvl2pPr>
              <a:lvl3pPr eaLnBrk="0" fontAlgn="base" hangingPunct="0">
                <a:spcBef>
                  <a:spcPct val="0"/>
                </a:spcBef>
                <a:spcAft>
                  <a:spcPct val="0"/>
                </a:spcAft>
                <a:defRPr>
                  <a:solidFill>
                    <a:schemeClr val="tx1"/>
                  </a:solidFill>
                </a:defRPr>
              </a:lvl3pPr>
              <a:lvl4pPr eaLnBrk="0" fontAlgn="base" hangingPunct="0">
                <a:spcBef>
                  <a:spcPct val="0"/>
                </a:spcBef>
                <a:spcAft>
                  <a:spcPct val="0"/>
                </a:spcAft>
                <a:defRPr>
                  <a:solidFill>
                    <a:schemeClr val="tx1"/>
                  </a:solidFill>
                </a:defRPr>
              </a:lvl4pPr>
              <a:lvl5pPr eaLnBrk="0" fontAlgn="base" hangingPunct="0">
                <a:spcBef>
                  <a:spcPct val="0"/>
                </a:spcBef>
                <a:spcAft>
                  <a:spcPct val="0"/>
                </a:spcAft>
                <a:defRPr>
                  <a:solidFill>
                    <a:schemeClr val="tx1"/>
                  </a:solidFill>
                </a:defRPr>
              </a:lvl5pPr>
              <a:lvl6pPr eaLnBrk="0" fontAlgn="base" hangingPunct="0">
                <a:spcBef>
                  <a:spcPct val="0"/>
                </a:spcBef>
                <a:spcAft>
                  <a:spcPct val="0"/>
                </a:spcAft>
                <a:defRPr>
                  <a:solidFill>
                    <a:schemeClr val="tx1"/>
                  </a:solidFill>
                </a:defRPr>
              </a:lvl6pPr>
              <a:lvl7pPr eaLnBrk="0" fontAlgn="base" hangingPunct="0">
                <a:spcBef>
                  <a:spcPct val="0"/>
                </a:spcBef>
                <a:spcAft>
                  <a:spcPct val="0"/>
                </a:spcAft>
                <a:defRPr>
                  <a:solidFill>
                    <a:schemeClr val="tx1"/>
                  </a:solidFill>
                </a:defRPr>
              </a:lvl7pPr>
              <a:lvl8pPr eaLnBrk="0" fontAlgn="base" hangingPunct="0">
                <a:spcBef>
                  <a:spcPct val="0"/>
                </a:spcBef>
                <a:spcAft>
                  <a:spcPct val="0"/>
                </a:spcAft>
                <a:defRPr>
                  <a:solidFill>
                    <a:schemeClr val="tx1"/>
                  </a:solidFill>
                </a:defRPr>
              </a:lvl8pPr>
              <a:lvl9pPr eaLnBrk="0" fontAlgn="base" hangingPunct="0">
                <a:spcBef>
                  <a:spcPct val="0"/>
                </a:spcBef>
                <a:spcAft>
                  <a:spcPct val="0"/>
                </a:spcAft>
                <a:defRPr>
                  <a:solidFill>
                    <a:schemeClr val="tx1"/>
                  </a:solidFill>
                </a:defRPr>
              </a:lvl9pPr>
            </a:lstStyle>
            <a:p>
              <a:pPr algn="ctr"/>
              <a:r>
                <a:rPr lang="zh-CN" altLang="en-US"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微软雅黑" panose="020B0503020204020204" pitchFamily="34" charset="-122"/>
                </a:rPr>
                <a:t>一、发作期治疗</a:t>
              </a:r>
              <a:r>
                <a:rPr lang="en-US" altLang="zh-CN" b="1" baseline="300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微软雅黑" panose="020B0503020204020204" pitchFamily="34" charset="-122"/>
                </a:rPr>
                <a:t>1-2</a:t>
              </a:r>
            </a:p>
          </p:txBody>
        </p:sp>
        <p:sp>
          <p:nvSpPr>
            <p:cNvPr id="34" name="íṩḷîḓè">
              <a:extLst>
                <a:ext uri="{FF2B5EF4-FFF2-40B4-BE49-F238E27FC236}">
                  <a16:creationId xmlns:a16="http://schemas.microsoft.com/office/drawing/2014/main" id="{3F35F5EC-89F4-283C-8618-F19012BA6725}"/>
                </a:ext>
              </a:extLst>
            </p:cNvPr>
            <p:cNvSpPr/>
            <p:nvPr/>
          </p:nvSpPr>
          <p:spPr bwMode="auto">
            <a:xfrm>
              <a:off x="6561133" y="1567137"/>
              <a:ext cx="4954805" cy="429448"/>
            </a:xfrm>
            <a:prstGeom prst="homePlate">
              <a:avLst/>
            </a:prstGeom>
            <a:solidFill>
              <a:schemeClr val="accent1"/>
            </a:solidFill>
            <a:ln w="28575" algn="ctr">
              <a:noFill/>
              <a:round/>
              <a:headEnd/>
              <a:tailEnd/>
            </a:ln>
          </p:spPr>
          <p:txBody>
            <a:bodyPr wrap="square" lIns="91440" tIns="45720" rIns="91440" bIns="45720" anchor="ctr">
              <a:normAutofit/>
            </a:bodyPr>
            <a:lstStyle>
              <a:lvl1pPr eaLnBrk="0" fontAlgn="base" hangingPunct="0">
                <a:spcBef>
                  <a:spcPct val="0"/>
                </a:spcBef>
                <a:spcAft>
                  <a:spcPct val="0"/>
                </a:spcAft>
                <a:defRPr>
                  <a:solidFill>
                    <a:schemeClr val="tx1"/>
                  </a:solidFill>
                </a:defRPr>
              </a:lvl1pPr>
              <a:lvl2pPr eaLnBrk="0" fontAlgn="base" hangingPunct="0">
                <a:spcBef>
                  <a:spcPct val="0"/>
                </a:spcBef>
                <a:spcAft>
                  <a:spcPct val="0"/>
                </a:spcAft>
                <a:defRPr>
                  <a:solidFill>
                    <a:schemeClr val="tx1"/>
                  </a:solidFill>
                </a:defRPr>
              </a:lvl2pPr>
              <a:lvl3pPr eaLnBrk="0" fontAlgn="base" hangingPunct="0">
                <a:spcBef>
                  <a:spcPct val="0"/>
                </a:spcBef>
                <a:spcAft>
                  <a:spcPct val="0"/>
                </a:spcAft>
                <a:defRPr>
                  <a:solidFill>
                    <a:schemeClr val="tx1"/>
                  </a:solidFill>
                </a:defRPr>
              </a:lvl3pPr>
              <a:lvl4pPr eaLnBrk="0" fontAlgn="base" hangingPunct="0">
                <a:spcBef>
                  <a:spcPct val="0"/>
                </a:spcBef>
                <a:spcAft>
                  <a:spcPct val="0"/>
                </a:spcAft>
                <a:defRPr>
                  <a:solidFill>
                    <a:schemeClr val="tx1"/>
                  </a:solidFill>
                </a:defRPr>
              </a:lvl4pPr>
              <a:lvl5pPr eaLnBrk="0" fontAlgn="base" hangingPunct="0">
                <a:spcBef>
                  <a:spcPct val="0"/>
                </a:spcBef>
                <a:spcAft>
                  <a:spcPct val="0"/>
                </a:spcAft>
                <a:defRPr>
                  <a:solidFill>
                    <a:schemeClr val="tx1"/>
                  </a:solidFill>
                </a:defRPr>
              </a:lvl5pPr>
              <a:lvl6pPr eaLnBrk="0" fontAlgn="base" hangingPunct="0">
                <a:spcBef>
                  <a:spcPct val="0"/>
                </a:spcBef>
                <a:spcAft>
                  <a:spcPct val="0"/>
                </a:spcAft>
                <a:defRPr>
                  <a:solidFill>
                    <a:schemeClr val="tx1"/>
                  </a:solidFill>
                </a:defRPr>
              </a:lvl6pPr>
              <a:lvl7pPr eaLnBrk="0" fontAlgn="base" hangingPunct="0">
                <a:spcBef>
                  <a:spcPct val="0"/>
                </a:spcBef>
                <a:spcAft>
                  <a:spcPct val="0"/>
                </a:spcAft>
                <a:defRPr>
                  <a:solidFill>
                    <a:schemeClr val="tx1"/>
                  </a:solidFill>
                </a:defRPr>
              </a:lvl7pPr>
              <a:lvl8pPr eaLnBrk="0" fontAlgn="base" hangingPunct="0">
                <a:spcBef>
                  <a:spcPct val="0"/>
                </a:spcBef>
                <a:spcAft>
                  <a:spcPct val="0"/>
                </a:spcAft>
                <a:defRPr>
                  <a:solidFill>
                    <a:schemeClr val="tx1"/>
                  </a:solidFill>
                </a:defRPr>
              </a:lvl8pPr>
              <a:lvl9pPr eaLnBrk="0" fontAlgn="base" hangingPunct="0">
                <a:spcBef>
                  <a:spcPct val="0"/>
                </a:spcBef>
                <a:spcAft>
                  <a:spcPct val="0"/>
                </a:spcAft>
                <a:defRPr>
                  <a:solidFill>
                    <a:schemeClr val="tx1"/>
                  </a:solidFill>
                </a:defRPr>
              </a:lvl9pPr>
            </a:lstStyle>
            <a:p>
              <a:pPr algn="ctr"/>
              <a:r>
                <a:rPr lang="zh-CN" altLang="en-US"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微软雅黑" panose="020B0503020204020204" pitchFamily="34" charset="-122"/>
                </a:rPr>
                <a:t>二、</a:t>
              </a:r>
              <a:r>
                <a:rPr lang="zh-CN" altLang="en-US" b="1" kern="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微软雅黑" panose="020B0503020204020204" pitchFamily="34" charset="-122"/>
                </a:rPr>
                <a:t>间歇期治疗：从保守到破坏性的阶梯化治疗</a:t>
              </a:r>
              <a:r>
                <a:rPr lang="en-US" altLang="zh-CN" b="1" baseline="300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微软雅黑" panose="020B0503020204020204" pitchFamily="34" charset="-122"/>
                </a:rPr>
                <a:t>3-4</a:t>
              </a:r>
            </a:p>
          </p:txBody>
        </p:sp>
        <p:sp>
          <p:nvSpPr>
            <p:cNvPr id="35" name="ïSḻîďê">
              <a:extLst>
                <a:ext uri="{FF2B5EF4-FFF2-40B4-BE49-F238E27FC236}">
                  <a16:creationId xmlns:a16="http://schemas.microsoft.com/office/drawing/2014/main" id="{8945DCC9-40FE-B561-FD5C-1F62F781CD23}"/>
                </a:ext>
              </a:extLst>
            </p:cNvPr>
            <p:cNvSpPr/>
            <p:nvPr/>
          </p:nvSpPr>
          <p:spPr>
            <a:xfrm>
              <a:off x="3875360" y="1990212"/>
              <a:ext cx="341850" cy="856076"/>
            </a:xfrm>
            <a:custGeom>
              <a:avLst/>
              <a:gdLst>
                <a:gd name="connsiteX0" fmla="*/ 0 w 346710"/>
                <a:gd name="connsiteY0" fmla="*/ 426720 h 853440"/>
                <a:gd name="connsiteX1" fmla="*/ 0 w 346710"/>
                <a:gd name="connsiteY1" fmla="*/ 853440 h 853440"/>
                <a:gd name="connsiteX2" fmla="*/ 346710 w 346710"/>
                <a:gd name="connsiteY2" fmla="*/ 426720 h 853440"/>
                <a:gd name="connsiteX3" fmla="*/ 346710 w 346710"/>
                <a:gd name="connsiteY3" fmla="*/ 0 h 853440"/>
                <a:gd name="connsiteX4" fmla="*/ 0 w 346710"/>
                <a:gd name="connsiteY4" fmla="*/ 426720 h 853440"/>
                <a:gd name="connsiteX0" fmla="*/ 0 w 346710"/>
                <a:gd name="connsiteY0" fmla="*/ 436245 h 862965"/>
                <a:gd name="connsiteX1" fmla="*/ 0 w 346710"/>
                <a:gd name="connsiteY1" fmla="*/ 862965 h 862965"/>
                <a:gd name="connsiteX2" fmla="*/ 346710 w 346710"/>
                <a:gd name="connsiteY2" fmla="*/ 436245 h 862965"/>
                <a:gd name="connsiteX3" fmla="*/ 342900 w 346710"/>
                <a:gd name="connsiteY3" fmla="*/ 0 h 862965"/>
                <a:gd name="connsiteX4" fmla="*/ 0 w 346710"/>
                <a:gd name="connsiteY4" fmla="*/ 436245 h 862965"/>
                <a:gd name="connsiteX0" fmla="*/ 1905 w 348615"/>
                <a:gd name="connsiteY0" fmla="*/ 436245 h 870585"/>
                <a:gd name="connsiteX1" fmla="*/ 0 w 348615"/>
                <a:gd name="connsiteY1" fmla="*/ 870585 h 870585"/>
                <a:gd name="connsiteX2" fmla="*/ 348615 w 348615"/>
                <a:gd name="connsiteY2" fmla="*/ 436245 h 870585"/>
                <a:gd name="connsiteX3" fmla="*/ 344805 w 348615"/>
                <a:gd name="connsiteY3" fmla="*/ 0 h 870585"/>
                <a:gd name="connsiteX4" fmla="*/ 1905 w 348615"/>
                <a:gd name="connsiteY4" fmla="*/ 436245 h 870585"/>
                <a:gd name="connsiteX0" fmla="*/ 0 w 350520"/>
                <a:gd name="connsiteY0" fmla="*/ 438150 h 870585"/>
                <a:gd name="connsiteX1" fmla="*/ 1905 w 350520"/>
                <a:gd name="connsiteY1" fmla="*/ 870585 h 870585"/>
                <a:gd name="connsiteX2" fmla="*/ 350520 w 350520"/>
                <a:gd name="connsiteY2" fmla="*/ 436245 h 870585"/>
                <a:gd name="connsiteX3" fmla="*/ 346710 w 350520"/>
                <a:gd name="connsiteY3" fmla="*/ 0 h 870585"/>
                <a:gd name="connsiteX4" fmla="*/ 0 w 350520"/>
                <a:gd name="connsiteY4" fmla="*/ 438150 h 870585"/>
                <a:gd name="connsiteX0" fmla="*/ 0 w 356235"/>
                <a:gd name="connsiteY0" fmla="*/ 438150 h 870585"/>
                <a:gd name="connsiteX1" fmla="*/ 7620 w 356235"/>
                <a:gd name="connsiteY1" fmla="*/ 870585 h 870585"/>
                <a:gd name="connsiteX2" fmla="*/ 356235 w 356235"/>
                <a:gd name="connsiteY2" fmla="*/ 436245 h 870585"/>
                <a:gd name="connsiteX3" fmla="*/ 352425 w 356235"/>
                <a:gd name="connsiteY3" fmla="*/ 0 h 870585"/>
                <a:gd name="connsiteX4" fmla="*/ 0 w 356235"/>
                <a:gd name="connsiteY4" fmla="*/ 438150 h 870585"/>
                <a:gd name="connsiteX0" fmla="*/ 0 w 356235"/>
                <a:gd name="connsiteY0" fmla="*/ 438150 h 870585"/>
                <a:gd name="connsiteX1" fmla="*/ 3810 w 356235"/>
                <a:gd name="connsiteY1" fmla="*/ 870585 h 870585"/>
                <a:gd name="connsiteX2" fmla="*/ 356235 w 356235"/>
                <a:gd name="connsiteY2" fmla="*/ 436245 h 870585"/>
                <a:gd name="connsiteX3" fmla="*/ 352425 w 356235"/>
                <a:gd name="connsiteY3" fmla="*/ 0 h 870585"/>
                <a:gd name="connsiteX4" fmla="*/ 0 w 356235"/>
                <a:gd name="connsiteY4" fmla="*/ 438150 h 870585"/>
                <a:gd name="connsiteX0" fmla="*/ 0 w 356288"/>
                <a:gd name="connsiteY0" fmla="*/ 434344 h 866779"/>
                <a:gd name="connsiteX1" fmla="*/ 3810 w 356288"/>
                <a:gd name="connsiteY1" fmla="*/ 866779 h 866779"/>
                <a:gd name="connsiteX2" fmla="*/ 356235 w 356288"/>
                <a:gd name="connsiteY2" fmla="*/ 432439 h 866779"/>
                <a:gd name="connsiteX3" fmla="*/ 356288 w 356288"/>
                <a:gd name="connsiteY3" fmla="*/ 0 h 866779"/>
                <a:gd name="connsiteX4" fmla="*/ 0 w 356288"/>
                <a:gd name="connsiteY4" fmla="*/ 434344 h 8667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6288" h="866779">
                  <a:moveTo>
                    <a:pt x="0" y="434344"/>
                  </a:moveTo>
                  <a:lnTo>
                    <a:pt x="3810" y="866779"/>
                  </a:lnTo>
                  <a:lnTo>
                    <a:pt x="356235" y="432439"/>
                  </a:lnTo>
                  <a:cubicBezTo>
                    <a:pt x="356253" y="288293"/>
                    <a:pt x="356270" y="144146"/>
                    <a:pt x="356288" y="0"/>
                  </a:cubicBezTo>
                  <a:lnTo>
                    <a:pt x="0" y="434344"/>
                  </a:lnTo>
                  <a:close/>
                </a:path>
              </a:pathLst>
            </a:custGeom>
            <a:gradFill flip="none" rotWithShape="1">
              <a:gsLst>
                <a:gs pos="0">
                  <a:srgbClr val="E2F0D9">
                    <a:alpha val="0"/>
                  </a:srgbClr>
                </a:gs>
                <a:gs pos="100000">
                  <a:srgbClr val="E2F0D9"/>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defTabSz="457200"/>
              <a:endPar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iṣliḋê">
              <a:extLst>
                <a:ext uri="{FF2B5EF4-FFF2-40B4-BE49-F238E27FC236}">
                  <a16:creationId xmlns:a16="http://schemas.microsoft.com/office/drawing/2014/main" id="{78F859F4-3B53-4BA8-9D28-A29EF5DD0F9E}"/>
                </a:ext>
              </a:extLst>
            </p:cNvPr>
            <p:cNvSpPr/>
            <p:nvPr/>
          </p:nvSpPr>
          <p:spPr>
            <a:xfrm>
              <a:off x="6219283" y="1567137"/>
              <a:ext cx="341850" cy="848763"/>
            </a:xfrm>
            <a:custGeom>
              <a:avLst/>
              <a:gdLst>
                <a:gd name="connsiteX0" fmla="*/ 0 w 346710"/>
                <a:gd name="connsiteY0" fmla="*/ 426720 h 853440"/>
                <a:gd name="connsiteX1" fmla="*/ 0 w 346710"/>
                <a:gd name="connsiteY1" fmla="*/ 853440 h 853440"/>
                <a:gd name="connsiteX2" fmla="*/ 346710 w 346710"/>
                <a:gd name="connsiteY2" fmla="*/ 426720 h 853440"/>
                <a:gd name="connsiteX3" fmla="*/ 346710 w 346710"/>
                <a:gd name="connsiteY3" fmla="*/ 0 h 853440"/>
                <a:gd name="connsiteX4" fmla="*/ 0 w 346710"/>
                <a:gd name="connsiteY4" fmla="*/ 426720 h 853440"/>
                <a:gd name="connsiteX0" fmla="*/ 0 w 346710"/>
                <a:gd name="connsiteY0" fmla="*/ 436245 h 862965"/>
                <a:gd name="connsiteX1" fmla="*/ 0 w 346710"/>
                <a:gd name="connsiteY1" fmla="*/ 862965 h 862965"/>
                <a:gd name="connsiteX2" fmla="*/ 346710 w 346710"/>
                <a:gd name="connsiteY2" fmla="*/ 436245 h 862965"/>
                <a:gd name="connsiteX3" fmla="*/ 342900 w 346710"/>
                <a:gd name="connsiteY3" fmla="*/ 0 h 862965"/>
                <a:gd name="connsiteX4" fmla="*/ 0 w 346710"/>
                <a:gd name="connsiteY4" fmla="*/ 436245 h 862965"/>
                <a:gd name="connsiteX0" fmla="*/ 1905 w 348615"/>
                <a:gd name="connsiteY0" fmla="*/ 436245 h 870585"/>
                <a:gd name="connsiteX1" fmla="*/ 0 w 348615"/>
                <a:gd name="connsiteY1" fmla="*/ 870585 h 870585"/>
                <a:gd name="connsiteX2" fmla="*/ 348615 w 348615"/>
                <a:gd name="connsiteY2" fmla="*/ 436245 h 870585"/>
                <a:gd name="connsiteX3" fmla="*/ 344805 w 348615"/>
                <a:gd name="connsiteY3" fmla="*/ 0 h 870585"/>
                <a:gd name="connsiteX4" fmla="*/ 1905 w 348615"/>
                <a:gd name="connsiteY4" fmla="*/ 436245 h 870585"/>
                <a:gd name="connsiteX0" fmla="*/ 0 w 350520"/>
                <a:gd name="connsiteY0" fmla="*/ 438150 h 870585"/>
                <a:gd name="connsiteX1" fmla="*/ 1905 w 350520"/>
                <a:gd name="connsiteY1" fmla="*/ 870585 h 870585"/>
                <a:gd name="connsiteX2" fmla="*/ 350520 w 350520"/>
                <a:gd name="connsiteY2" fmla="*/ 436245 h 870585"/>
                <a:gd name="connsiteX3" fmla="*/ 346710 w 350520"/>
                <a:gd name="connsiteY3" fmla="*/ 0 h 870585"/>
                <a:gd name="connsiteX4" fmla="*/ 0 w 350520"/>
                <a:gd name="connsiteY4" fmla="*/ 438150 h 870585"/>
                <a:gd name="connsiteX0" fmla="*/ 0 w 356235"/>
                <a:gd name="connsiteY0" fmla="*/ 438150 h 870585"/>
                <a:gd name="connsiteX1" fmla="*/ 7620 w 356235"/>
                <a:gd name="connsiteY1" fmla="*/ 870585 h 870585"/>
                <a:gd name="connsiteX2" fmla="*/ 356235 w 356235"/>
                <a:gd name="connsiteY2" fmla="*/ 436245 h 870585"/>
                <a:gd name="connsiteX3" fmla="*/ 352425 w 356235"/>
                <a:gd name="connsiteY3" fmla="*/ 0 h 870585"/>
                <a:gd name="connsiteX4" fmla="*/ 0 w 356235"/>
                <a:gd name="connsiteY4" fmla="*/ 438150 h 870585"/>
                <a:gd name="connsiteX0" fmla="*/ 0 w 356235"/>
                <a:gd name="connsiteY0" fmla="*/ 438150 h 870585"/>
                <a:gd name="connsiteX1" fmla="*/ 3810 w 356235"/>
                <a:gd name="connsiteY1" fmla="*/ 870585 h 870585"/>
                <a:gd name="connsiteX2" fmla="*/ 356235 w 356235"/>
                <a:gd name="connsiteY2" fmla="*/ 436245 h 870585"/>
                <a:gd name="connsiteX3" fmla="*/ 352425 w 356235"/>
                <a:gd name="connsiteY3" fmla="*/ 0 h 870585"/>
                <a:gd name="connsiteX4" fmla="*/ 0 w 356235"/>
                <a:gd name="connsiteY4" fmla="*/ 438150 h 870585"/>
                <a:gd name="connsiteX0" fmla="*/ 0 w 356288"/>
                <a:gd name="connsiteY0" fmla="*/ 434344 h 866779"/>
                <a:gd name="connsiteX1" fmla="*/ 3810 w 356288"/>
                <a:gd name="connsiteY1" fmla="*/ 866779 h 866779"/>
                <a:gd name="connsiteX2" fmla="*/ 356235 w 356288"/>
                <a:gd name="connsiteY2" fmla="*/ 432439 h 866779"/>
                <a:gd name="connsiteX3" fmla="*/ 356288 w 356288"/>
                <a:gd name="connsiteY3" fmla="*/ 0 h 866779"/>
                <a:gd name="connsiteX4" fmla="*/ 0 w 356288"/>
                <a:gd name="connsiteY4" fmla="*/ 434344 h 8667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6288" h="866779">
                  <a:moveTo>
                    <a:pt x="0" y="434344"/>
                  </a:moveTo>
                  <a:lnTo>
                    <a:pt x="3810" y="866779"/>
                  </a:lnTo>
                  <a:lnTo>
                    <a:pt x="356235" y="432439"/>
                  </a:lnTo>
                  <a:cubicBezTo>
                    <a:pt x="356253" y="288293"/>
                    <a:pt x="356270" y="144146"/>
                    <a:pt x="356288" y="0"/>
                  </a:cubicBezTo>
                  <a:lnTo>
                    <a:pt x="0" y="434344"/>
                  </a:lnTo>
                  <a:close/>
                </a:path>
              </a:pathLst>
            </a:custGeom>
            <a:gradFill>
              <a:gsLst>
                <a:gs pos="0">
                  <a:schemeClr val="accent6">
                    <a:lumMod val="20000"/>
                    <a:lumOff val="80000"/>
                  </a:schemeClr>
                </a:gs>
                <a:gs pos="100000">
                  <a:schemeClr val="accent5">
                    <a:lumMod val="20000"/>
                    <a:lumOff val="8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defTabSz="457200"/>
              <a:endPar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7" name="íṡļîḍé">
              <a:extLst>
                <a:ext uri="{FF2B5EF4-FFF2-40B4-BE49-F238E27FC236}">
                  <a16:creationId xmlns:a16="http://schemas.microsoft.com/office/drawing/2014/main" id="{F352E9E5-F34C-3DDD-425B-33A746FAEE5B}"/>
                </a:ext>
              </a:extLst>
            </p:cNvPr>
            <p:cNvSpPr/>
            <p:nvPr/>
          </p:nvSpPr>
          <p:spPr>
            <a:xfrm>
              <a:off x="4217157" y="2536823"/>
              <a:ext cx="1993718" cy="3815337"/>
            </a:xfrm>
            <a:prstGeom prst="rect">
              <a:avLst/>
            </a:prstGeom>
            <a:gradFill>
              <a:gsLst>
                <a:gs pos="0">
                  <a:srgbClr val="EFF8F3">
                    <a:alpha val="0"/>
                  </a:srgbClr>
                </a:gs>
                <a:gs pos="100000">
                  <a:srgbClr val="EFF8F3"/>
                </a:gs>
              </a:gsLst>
              <a:lin ang="16200000" scaled="1"/>
            </a:gradFill>
            <a:ln w="3175">
              <a:gradFill flip="none" rotWithShape="1">
                <a:gsLst>
                  <a:gs pos="0">
                    <a:schemeClr val="accent1">
                      <a:lumMod val="0"/>
                      <a:lumOff val="100000"/>
                      <a:alpha val="0"/>
                    </a:schemeClr>
                  </a:gs>
                  <a:gs pos="100000">
                    <a:schemeClr val="tx2">
                      <a:lumMod val="40000"/>
                      <a:lumOff val="6000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t">
              <a:normAutofit/>
            </a:bodyPr>
            <a:lstStyle/>
            <a:p>
              <a:pPr defTabSz="609570"/>
              <a:endParaRPr lang="en-US" altLang="zh-CN" sz="11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8" name="îṧlíḑe">
              <a:extLst>
                <a:ext uri="{FF2B5EF4-FFF2-40B4-BE49-F238E27FC236}">
                  <a16:creationId xmlns:a16="http://schemas.microsoft.com/office/drawing/2014/main" id="{16151522-5488-9F70-9C28-7497BEE28AA4}"/>
                </a:ext>
              </a:extLst>
            </p:cNvPr>
            <p:cNvSpPr/>
            <p:nvPr/>
          </p:nvSpPr>
          <p:spPr>
            <a:xfrm>
              <a:off x="6567272" y="2121210"/>
              <a:ext cx="4954804" cy="2704332"/>
            </a:xfrm>
            <a:prstGeom prst="rect">
              <a:avLst/>
            </a:prstGeom>
            <a:gradFill>
              <a:gsLst>
                <a:gs pos="0">
                  <a:srgbClr val="EFF8F3">
                    <a:alpha val="0"/>
                  </a:srgbClr>
                </a:gs>
                <a:gs pos="100000">
                  <a:srgbClr val="EFF8F3"/>
                </a:gs>
              </a:gsLst>
              <a:lin ang="16200000" scaled="1"/>
            </a:gradFill>
            <a:ln w="3175">
              <a:gradFill flip="none" rotWithShape="1">
                <a:gsLst>
                  <a:gs pos="0">
                    <a:schemeClr val="accent1">
                      <a:lumMod val="0"/>
                      <a:lumOff val="100000"/>
                      <a:alpha val="0"/>
                    </a:schemeClr>
                  </a:gs>
                  <a:gs pos="100000">
                    <a:schemeClr val="tx2">
                      <a:lumMod val="40000"/>
                      <a:lumOff val="6000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t">
              <a:normAutofit/>
            </a:bodyPr>
            <a:lstStyle/>
            <a:p>
              <a:pPr>
                <a:lnSpc>
                  <a:spcPct val="150000"/>
                </a:lnSpc>
                <a:tabLst>
                  <a:tab pos="228594" algn="l"/>
                </a:tabLst>
                <a:defRPr/>
              </a:pPr>
              <a:endParaRPr lang="en-US" altLang="zh-CN" sz="11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 name="标题 1">
            <a:extLst>
              <a:ext uri="{FF2B5EF4-FFF2-40B4-BE49-F238E27FC236}">
                <a16:creationId xmlns:a16="http://schemas.microsoft.com/office/drawing/2014/main" id="{4B120D13-E12C-0441-8B9B-82D81DDCBD8F}"/>
              </a:ext>
            </a:extLst>
          </p:cNvPr>
          <p:cNvSpPr>
            <a:spLocks noGrp="1"/>
          </p:cNvSpPr>
          <p:nvPr>
            <p:ph type="title"/>
          </p:nvPr>
        </p:nvSpPr>
        <p:spPr/>
        <p:txBody>
          <a:bodyPr/>
          <a:lstStyle/>
          <a:p>
            <a:r>
              <a:rPr lang="zh-CN" altLang="zh-CN" dirty="0">
                <a:solidFill>
                  <a:schemeClr val="bg1"/>
                </a:solidFill>
                <a:sym typeface="微软雅黑" panose="020B0503020204020204" pitchFamily="34" charset="-122"/>
              </a:rPr>
              <a:t>急性发作期及间歇期治疗方案</a:t>
            </a:r>
            <a:endParaRPr lang="zh-CN" altLang="en-US" dirty="0">
              <a:solidFill>
                <a:schemeClr val="bg1"/>
              </a:solidFill>
              <a:sym typeface="微软雅黑" panose="020B0503020204020204" pitchFamily="34" charset="-122"/>
            </a:endParaRPr>
          </a:p>
        </p:txBody>
      </p:sp>
      <p:sp>
        <p:nvSpPr>
          <p:cNvPr id="42" name="内容占位符 41">
            <a:extLst>
              <a:ext uri="{FF2B5EF4-FFF2-40B4-BE49-F238E27FC236}">
                <a16:creationId xmlns:a16="http://schemas.microsoft.com/office/drawing/2014/main" id="{C952D5FD-7046-977D-D0CD-CFD64D80C7C6}"/>
              </a:ext>
            </a:extLst>
          </p:cNvPr>
          <p:cNvSpPr>
            <a:spLocks noGrp="1"/>
          </p:cNvSpPr>
          <p:nvPr>
            <p:ph sz="quarter" idx="14"/>
          </p:nvPr>
        </p:nvSpPr>
        <p:spPr/>
        <p:txBody>
          <a:bodyPr/>
          <a:lstStyle/>
          <a:p>
            <a:r>
              <a:rPr lang="en-US" altLang="zh-CN" dirty="0">
                <a:sym typeface="微软雅黑" panose="020B0503020204020204" pitchFamily="34" charset="-122"/>
              </a:rPr>
              <a:t>1. </a:t>
            </a:r>
            <a:r>
              <a:rPr lang="zh-CN" altLang="en-US" dirty="0">
                <a:sym typeface="微软雅黑" panose="020B0503020204020204" pitchFamily="34" charset="-122"/>
              </a:rPr>
              <a:t>中华耳鼻咽喉头颈外科杂志编辑委员会</a:t>
            </a:r>
            <a:r>
              <a:rPr lang="en-US" altLang="zh-CN" dirty="0">
                <a:sym typeface="微软雅黑" panose="020B0503020204020204" pitchFamily="34" charset="-122"/>
              </a:rPr>
              <a:t>, </a:t>
            </a:r>
            <a:r>
              <a:rPr lang="zh-CN" altLang="en-US" dirty="0">
                <a:sym typeface="微软雅黑" panose="020B0503020204020204" pitchFamily="34" charset="-122"/>
              </a:rPr>
              <a:t>中华医学会耳鼻咽喉头颈外科学分会</a:t>
            </a:r>
            <a:r>
              <a:rPr lang="en-US" altLang="zh-CN" dirty="0">
                <a:sym typeface="微软雅黑" panose="020B0503020204020204" pitchFamily="34" charset="-122"/>
              </a:rPr>
              <a:t>. </a:t>
            </a:r>
            <a:r>
              <a:rPr lang="zh-CN" altLang="en-US" dirty="0">
                <a:sym typeface="微软雅黑" panose="020B0503020204020204" pitchFamily="34" charset="-122"/>
              </a:rPr>
              <a:t>梅尼埃病诊断和治疗指南</a:t>
            </a:r>
            <a:r>
              <a:rPr lang="en-US" altLang="zh-CN" dirty="0">
                <a:sym typeface="微软雅黑" panose="020B0503020204020204" pitchFamily="34" charset="-122"/>
              </a:rPr>
              <a:t>(2017). </a:t>
            </a:r>
            <a:r>
              <a:rPr lang="zh-CN" altLang="en-US" dirty="0">
                <a:sym typeface="微软雅黑" panose="020B0503020204020204" pitchFamily="34" charset="-122"/>
              </a:rPr>
              <a:t>中华耳鼻咽喉头颈外科杂志</a:t>
            </a:r>
            <a:r>
              <a:rPr lang="en-US" altLang="zh-CN" dirty="0">
                <a:sym typeface="微软雅黑" panose="020B0503020204020204" pitchFamily="34" charset="-122"/>
              </a:rPr>
              <a:t>,2017,52(03):167-172. </a:t>
            </a:r>
          </a:p>
          <a:p>
            <a:r>
              <a:rPr lang="en-US" altLang="zh-CN" dirty="0">
                <a:sym typeface="微软雅黑" panose="020B0503020204020204" pitchFamily="34" charset="-122"/>
              </a:rPr>
              <a:t>2. </a:t>
            </a:r>
            <a:r>
              <a:rPr lang="zh-CN" altLang="en-US" dirty="0">
                <a:sym typeface="微软雅黑" panose="020B0503020204020204" pitchFamily="34" charset="-122"/>
              </a:rPr>
              <a:t>中华医学会</a:t>
            </a:r>
            <a:r>
              <a:rPr lang="en-US" altLang="zh-CN" dirty="0">
                <a:sym typeface="微软雅黑" panose="020B0503020204020204" pitchFamily="34" charset="-122"/>
              </a:rPr>
              <a:t>, </a:t>
            </a:r>
            <a:r>
              <a:rPr lang="zh-CN" altLang="en-US" dirty="0">
                <a:sym typeface="微软雅黑" panose="020B0503020204020204" pitchFamily="34" charset="-122"/>
              </a:rPr>
              <a:t>等</a:t>
            </a:r>
            <a:r>
              <a:rPr lang="en-US" altLang="zh-CN" dirty="0">
                <a:sym typeface="微软雅黑" panose="020B0503020204020204" pitchFamily="34" charset="-122"/>
              </a:rPr>
              <a:t>. </a:t>
            </a:r>
            <a:r>
              <a:rPr lang="zh-CN" altLang="en-US" dirty="0">
                <a:sym typeface="微软雅黑" panose="020B0503020204020204" pitchFamily="34" charset="-122"/>
              </a:rPr>
              <a:t>头晕</a:t>
            </a:r>
            <a:r>
              <a:rPr lang="en-US" altLang="zh-CN" dirty="0">
                <a:sym typeface="微软雅黑" panose="020B0503020204020204" pitchFamily="34" charset="-122"/>
              </a:rPr>
              <a:t>/</a:t>
            </a:r>
            <a:r>
              <a:rPr lang="zh-CN" altLang="en-US" dirty="0">
                <a:sym typeface="微软雅黑" panose="020B0503020204020204" pitchFamily="34" charset="-122"/>
              </a:rPr>
              <a:t>眩晕基层诊疗指南</a:t>
            </a:r>
            <a:r>
              <a:rPr lang="en-US" altLang="zh-CN" dirty="0">
                <a:sym typeface="微软雅黑" panose="020B0503020204020204" pitchFamily="34" charset="-122"/>
              </a:rPr>
              <a:t>(2019</a:t>
            </a:r>
            <a:r>
              <a:rPr lang="zh-CN" altLang="en-US" dirty="0">
                <a:sym typeface="微软雅黑" panose="020B0503020204020204" pitchFamily="34" charset="-122"/>
              </a:rPr>
              <a:t>年</a:t>
            </a:r>
            <a:r>
              <a:rPr lang="en-US" altLang="zh-CN" dirty="0">
                <a:sym typeface="微软雅黑" panose="020B0503020204020204" pitchFamily="34" charset="-122"/>
              </a:rPr>
              <a:t>). </a:t>
            </a:r>
            <a:r>
              <a:rPr lang="zh-CN" altLang="en-US" dirty="0">
                <a:sym typeface="微软雅黑" panose="020B0503020204020204" pitchFamily="34" charset="-122"/>
              </a:rPr>
              <a:t>中华全科医师杂志</a:t>
            </a:r>
            <a:r>
              <a:rPr lang="en-US" altLang="zh-CN" dirty="0">
                <a:sym typeface="微软雅黑" panose="020B0503020204020204" pitchFamily="34" charset="-122"/>
              </a:rPr>
              <a:t>,2020,19(3):201-216.</a:t>
            </a:r>
          </a:p>
          <a:p>
            <a:r>
              <a:rPr lang="en-US" altLang="zh-CN" dirty="0">
                <a:sym typeface="微软雅黑" panose="020B0503020204020204" pitchFamily="34" charset="-122"/>
              </a:rPr>
              <a:t>3. Mohseni-Dargah M, et al. Meniere's disease: Pathogenesis, treatments, and emerging approaches for an idiopathic bioenvironmental disorder. Environ Res. 2023 Dec 1;238(Pt 1):116972. https://www.sciencedirect.com/science/article/pii/S0013935123017760</a:t>
            </a:r>
          </a:p>
          <a:p>
            <a:r>
              <a:rPr lang="en-US" altLang="zh-CN" dirty="0">
                <a:sym typeface="微软雅黑" panose="020B0503020204020204" pitchFamily="34" charset="-122"/>
              </a:rPr>
              <a:t>4. </a:t>
            </a:r>
            <a:r>
              <a:rPr lang="zh-CN" altLang="en-US" dirty="0">
                <a:sym typeface="微软雅黑" panose="020B0503020204020204" pitchFamily="34" charset="-122"/>
              </a:rPr>
              <a:t>陈钢钢</a:t>
            </a:r>
            <a:r>
              <a:rPr lang="en-US" altLang="zh-CN" dirty="0">
                <a:sym typeface="微软雅黑" panose="020B0503020204020204" pitchFamily="34" charset="-122"/>
              </a:rPr>
              <a:t>, </a:t>
            </a:r>
            <a:r>
              <a:rPr lang="zh-CN" altLang="en-US" dirty="0">
                <a:sym typeface="微软雅黑" panose="020B0503020204020204" pitchFamily="34" charset="-122"/>
              </a:rPr>
              <a:t>等</a:t>
            </a:r>
            <a:r>
              <a:rPr lang="en-US" altLang="zh-CN" dirty="0">
                <a:sym typeface="微软雅黑" panose="020B0503020204020204" pitchFamily="34" charset="-122"/>
              </a:rPr>
              <a:t>. </a:t>
            </a:r>
            <a:r>
              <a:rPr lang="zh-CN" altLang="en-US" dirty="0">
                <a:sym typeface="微软雅黑" panose="020B0503020204020204" pitchFamily="34" charset="-122"/>
              </a:rPr>
              <a:t>前庭疾病诊疗知识库</a:t>
            </a:r>
            <a:r>
              <a:rPr lang="en-US" altLang="zh-CN" dirty="0">
                <a:sym typeface="微软雅黑" panose="020B0503020204020204" pitchFamily="34" charset="-122"/>
              </a:rPr>
              <a:t>. </a:t>
            </a:r>
            <a:r>
              <a:rPr lang="zh-CN" altLang="en-US" dirty="0">
                <a:sym typeface="微软雅黑" panose="020B0503020204020204" pitchFamily="34" charset="-122"/>
              </a:rPr>
              <a:t>北京：中国医药科技出版社</a:t>
            </a:r>
            <a:r>
              <a:rPr lang="en-US" altLang="zh-CN" dirty="0">
                <a:sym typeface="微软雅黑" panose="020B0503020204020204" pitchFamily="34" charset="-122"/>
              </a:rPr>
              <a:t>, 2024: 292-294.</a:t>
            </a:r>
          </a:p>
        </p:txBody>
      </p:sp>
      <p:sp>
        <p:nvSpPr>
          <p:cNvPr id="7" name="文本占位符 2">
            <a:extLst>
              <a:ext uri="{FF2B5EF4-FFF2-40B4-BE49-F238E27FC236}">
                <a16:creationId xmlns:a16="http://schemas.microsoft.com/office/drawing/2014/main" id="{3C159A18-5254-6144-E7ED-63F611614169}"/>
              </a:ext>
            </a:extLst>
          </p:cNvPr>
          <p:cNvSpPr txBox="1">
            <a:spLocks/>
          </p:cNvSpPr>
          <p:nvPr/>
        </p:nvSpPr>
        <p:spPr>
          <a:xfrm>
            <a:off x="1128556" y="2089329"/>
            <a:ext cx="2690865" cy="519518"/>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zh-CN" altLang="en-US" b="1" dirty="0">
                <a:solidFill>
                  <a:srgbClr val="C00000"/>
                </a:solidFill>
                <a:sym typeface="微软雅黑" panose="020B0503020204020204" pitchFamily="34" charset="-122"/>
              </a:rPr>
              <a:t>控制眩晕、对症治疗</a:t>
            </a:r>
            <a:endParaRPr lang="en-US" altLang="zh-CN" b="1" dirty="0">
              <a:solidFill>
                <a:srgbClr val="C00000"/>
              </a:solidFill>
              <a:sym typeface="微软雅黑" panose="020B0503020204020204" pitchFamily="34" charset="-122"/>
            </a:endParaRPr>
          </a:p>
        </p:txBody>
      </p:sp>
      <p:sp>
        <p:nvSpPr>
          <p:cNvPr id="9" name="文本占位符 2">
            <a:extLst>
              <a:ext uri="{FF2B5EF4-FFF2-40B4-BE49-F238E27FC236}">
                <a16:creationId xmlns:a16="http://schemas.microsoft.com/office/drawing/2014/main" id="{F15BF6EB-4A9D-5490-7519-9D2A40BACFF0}"/>
              </a:ext>
            </a:extLst>
          </p:cNvPr>
          <p:cNvSpPr txBox="1">
            <a:spLocks/>
          </p:cNvSpPr>
          <p:nvPr/>
        </p:nvSpPr>
        <p:spPr>
          <a:xfrm>
            <a:off x="1166160" y="5378288"/>
            <a:ext cx="2603464" cy="459471"/>
          </a:xfrm>
          <a:prstGeom prst="rect">
            <a:avLst/>
          </a:prstGeom>
        </p:spPr>
        <p:txBody>
          <a:bodyPr vert="horz" lIns="91440" tIns="45720" rIns="91440" bIns="45720" rtlCol="0" anchor="b">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zh-CN" altLang="en-US" sz="1000" dirty="0">
                <a:sym typeface="微软雅黑" panose="020B0503020204020204" pitchFamily="34" charset="-122"/>
              </a:rPr>
              <a:t>注：对诊断明确的患者，按上述方案治疗的同时可加用甘露醇、碳酸氢钠等脱水剂</a:t>
            </a:r>
          </a:p>
        </p:txBody>
      </p:sp>
      <p:sp>
        <p:nvSpPr>
          <p:cNvPr id="10" name="文本占位符 2">
            <a:extLst>
              <a:ext uri="{FF2B5EF4-FFF2-40B4-BE49-F238E27FC236}">
                <a16:creationId xmlns:a16="http://schemas.microsoft.com/office/drawing/2014/main" id="{51180171-8179-9697-F930-1E5F55ED99EF}"/>
              </a:ext>
            </a:extLst>
          </p:cNvPr>
          <p:cNvSpPr txBox="1">
            <a:spLocks/>
          </p:cNvSpPr>
          <p:nvPr/>
        </p:nvSpPr>
        <p:spPr>
          <a:xfrm>
            <a:off x="4410136" y="1673714"/>
            <a:ext cx="6938845" cy="883295"/>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b="1" dirty="0">
                <a:solidFill>
                  <a:srgbClr val="C00000"/>
                </a:solidFill>
                <a:sym typeface="微软雅黑" panose="020B0503020204020204" pitchFamily="34" charset="-122"/>
              </a:rPr>
              <a:t>减少、控制或预防眩晕发作，同时最大限度地保护患者现存的内耳功能</a:t>
            </a:r>
            <a:r>
              <a:rPr lang="en-US" altLang="zh-CN" b="1" baseline="30000" dirty="0">
                <a:solidFill>
                  <a:srgbClr val="C00000"/>
                </a:solidFill>
                <a:sym typeface="微软雅黑" panose="020B0503020204020204" pitchFamily="34" charset="-122"/>
              </a:rPr>
              <a:t>1</a:t>
            </a:r>
          </a:p>
        </p:txBody>
      </p:sp>
      <p:graphicFrame>
        <p:nvGraphicFramePr>
          <p:cNvPr id="15" name="内容占位符 11">
            <a:extLst>
              <a:ext uri="{FF2B5EF4-FFF2-40B4-BE49-F238E27FC236}">
                <a16:creationId xmlns:a16="http://schemas.microsoft.com/office/drawing/2014/main" id="{59AC797F-4A02-6C9D-5823-3A14FBDC9FB6}"/>
              </a:ext>
            </a:extLst>
          </p:cNvPr>
          <p:cNvGraphicFramePr>
            <a:graphicFrameLocks/>
          </p:cNvGraphicFramePr>
          <p:nvPr>
            <p:extLst>
              <p:ext uri="{D42A27DB-BD31-4B8C-83A1-F6EECF244321}">
                <p14:modId xmlns:p14="http://schemas.microsoft.com/office/powerpoint/2010/main" val="339184570"/>
              </p:ext>
            </p:extLst>
          </p:nvPr>
        </p:nvGraphicFramePr>
        <p:xfrm>
          <a:off x="4491638" y="2154644"/>
          <a:ext cx="6732000" cy="2032000"/>
        </p:xfrm>
        <a:graphic>
          <a:graphicData uri="http://schemas.openxmlformats.org/drawingml/2006/table">
            <a:tbl>
              <a:tblPr firstRow="1" bandRow="1">
                <a:tableStyleId>{69CF1AB2-1976-4502-BF36-3FF5EA218861}</a:tableStyleId>
              </a:tblPr>
              <a:tblGrid>
                <a:gridCol w="1893995">
                  <a:extLst>
                    <a:ext uri="{9D8B030D-6E8A-4147-A177-3AD203B41FA5}">
                      <a16:colId xmlns:a16="http://schemas.microsoft.com/office/drawing/2014/main" val="574792808"/>
                    </a:ext>
                  </a:extLst>
                </a:gridCol>
                <a:gridCol w="4838005">
                  <a:extLst>
                    <a:ext uri="{9D8B030D-6E8A-4147-A177-3AD203B41FA5}">
                      <a16:colId xmlns:a16="http://schemas.microsoft.com/office/drawing/2014/main" val="2366320448"/>
                    </a:ext>
                  </a:extLst>
                </a:gridCol>
              </a:tblGrid>
              <a:tr h="370840">
                <a:tc>
                  <a:txBody>
                    <a:bodyPr/>
                    <a:lstStyle/>
                    <a:p>
                      <a:r>
                        <a:rPr lang="zh-CN" altLang="en-US" sz="14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①</a:t>
                      </a:r>
                      <a:r>
                        <a:rPr lang="en-US" altLang="zh-CN" sz="14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4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④基础</a:t>
                      </a:r>
                      <a:r>
                        <a:rPr lang="zh-CN" altLang="en-US" sz="1400" b="1" kern="1200" dirty="0">
                          <a:solidFill>
                            <a:schemeClr val="accent1"/>
                          </a:solidFill>
                          <a:latin typeface="微软雅黑" panose="020B0503020204020204" pitchFamily="34" charset="-122"/>
                          <a:ea typeface="微软雅黑" panose="020B0503020204020204" pitchFamily="34" charset="-122"/>
                          <a:cs typeface="+mn-cs"/>
                          <a:sym typeface="微软雅黑" panose="020B0503020204020204" pitchFamily="34" charset="-122"/>
                        </a:rPr>
                        <a:t>治疗</a:t>
                      </a:r>
                    </a:p>
                  </a:txBody>
                  <a:tcPr marL="45720" marR="45720" marT="0" marB="0" anchor="ctr">
                    <a:lnL w="12700" cap="flat" cmpd="sng" algn="ctr">
                      <a:noFill/>
                      <a:prstDash val="solid"/>
                      <a:round/>
                      <a:headEnd type="none" w="med" len="med"/>
                      <a:tailEnd type="none" w="med" len="med"/>
                    </a:lnL>
                    <a:solidFill>
                      <a:srgbClr val="EFF8F3"/>
                    </a:solidFill>
                  </a:tcPr>
                </a:tc>
                <a:tc>
                  <a:txBody>
                    <a:bodyPr/>
                    <a:lstStyle/>
                    <a:p>
                      <a:pPr marL="171450" indent="-171450">
                        <a:buFont typeface="Arial" panose="020B0604020202020204" pitchFamily="34" charset="0"/>
                        <a:buChar char="•"/>
                      </a:pPr>
                      <a:r>
                        <a:rPr lang="zh-CN" altLang="en-US" sz="1200" b="0" dirty="0">
                          <a:latin typeface="微软雅黑" panose="020B0503020204020204" pitchFamily="34" charset="-122"/>
                          <a:ea typeface="微软雅黑" panose="020B0503020204020204" pitchFamily="34" charset="-122"/>
                          <a:sym typeface="微软雅黑" panose="020B0503020204020204" pitchFamily="34" charset="-122"/>
                        </a:rPr>
                        <a:t>①患者教育    ②调整生活方式    ③倍他司汀    ④利尿剂</a:t>
                      </a:r>
                    </a:p>
                  </a:txBody>
                  <a:tcPr marL="45720" marR="45720" marT="0" marB="0" anchor="ctr">
                    <a:lnR w="12700" cap="flat" cmpd="sng" algn="ctr">
                      <a:noFill/>
                      <a:prstDash val="solid"/>
                      <a:round/>
                      <a:headEnd type="none" w="med" len="med"/>
                      <a:tailEnd type="none" w="med" len="med"/>
                    </a:lnR>
                    <a:solidFill>
                      <a:schemeClr val="bg1"/>
                    </a:solidFill>
                  </a:tcPr>
                </a:tc>
                <a:extLst>
                  <a:ext uri="{0D108BD9-81ED-4DB2-BD59-A6C34878D82A}">
                    <a16:rowId xmlns:a16="http://schemas.microsoft.com/office/drawing/2014/main" val="3250996918"/>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4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⑤鼓室注射糖皮质激素</a:t>
                      </a:r>
                    </a:p>
                  </a:txBody>
                  <a:tcPr marL="45720" marR="45720" marT="0" marB="0" anchor="ctr">
                    <a:lnL w="12700" cap="flat" cmpd="sng" algn="ctr">
                      <a:noFill/>
                      <a:prstDash val="solid"/>
                      <a:round/>
                      <a:headEnd type="none" w="med" len="med"/>
                      <a:tailEnd type="none" w="med" len="med"/>
                    </a:lnL>
                    <a:solidFill>
                      <a:srgbClr val="EFF8F3"/>
                    </a:solidFill>
                  </a:tcPr>
                </a:tc>
                <a:tc>
                  <a:txBody>
                    <a:bodyPr/>
                    <a:lstStyle/>
                    <a:p>
                      <a:pPr marL="171450" indent="-171450">
                        <a:buFont typeface="Arial" panose="020B0604020202020204" pitchFamily="34" charset="0"/>
                        <a:buChar char="•"/>
                      </a:pPr>
                      <a:r>
                        <a:rPr lang="zh-CN" altLang="en-US" sz="1200" dirty="0">
                          <a:latin typeface="微软雅黑" panose="020B0503020204020204" pitchFamily="34" charset="-122"/>
                          <a:ea typeface="微软雅黑" panose="020B0503020204020204" pitchFamily="34" charset="-122"/>
                          <a:sym typeface="微软雅黑" panose="020B0503020204020204" pitchFamily="34" charset="-122"/>
                        </a:rPr>
                        <a:t>对患者耳蜗及前庭功能无损伤，初始注射效果不佳者可重复鼓室给药，以提高眩晕控制率</a:t>
                      </a:r>
                    </a:p>
                  </a:txBody>
                  <a:tcPr marL="45720" marR="45720" marT="0" marB="0" anchor="ctr">
                    <a:lnR w="12700" cap="flat" cmpd="sng" algn="ctr">
                      <a:noFill/>
                      <a:prstDash val="solid"/>
                      <a:round/>
                      <a:headEnd type="none" w="med" len="med"/>
                      <a:tailEnd type="none" w="med" len="med"/>
                    </a:lnR>
                    <a:solidFill>
                      <a:schemeClr val="bg1"/>
                    </a:solidFill>
                  </a:tcPr>
                </a:tc>
                <a:extLst>
                  <a:ext uri="{0D108BD9-81ED-4DB2-BD59-A6C34878D82A}">
                    <a16:rowId xmlns:a16="http://schemas.microsoft.com/office/drawing/2014/main" val="2898060503"/>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4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⑥鼓室低压脉冲治疗</a:t>
                      </a:r>
                    </a:p>
                  </a:txBody>
                  <a:tcPr marL="45720" marR="45720" marT="0" marB="0" anchor="ctr">
                    <a:lnL w="12700" cap="flat" cmpd="sng" algn="ctr">
                      <a:noFill/>
                      <a:prstDash val="solid"/>
                      <a:round/>
                      <a:headEnd type="none" w="med" len="med"/>
                      <a:tailEnd type="none" w="med" len="med"/>
                    </a:lnL>
                    <a:solidFill>
                      <a:srgbClr val="EFF8F3"/>
                    </a:solidFill>
                  </a:tcPr>
                </a:tc>
                <a:tc>
                  <a:txBody>
                    <a:bodyPr/>
                    <a:lstStyle/>
                    <a:p>
                      <a:pPr marL="171450" indent="-171450">
                        <a:buFont typeface="Arial" panose="020B0604020202020204" pitchFamily="34" charset="0"/>
                        <a:buChar char="•"/>
                      </a:pPr>
                      <a:r>
                        <a:rPr lang="zh-CN" altLang="en-US" sz="1200" dirty="0">
                          <a:latin typeface="微软雅黑" panose="020B0503020204020204" pitchFamily="34" charset="-122"/>
                          <a:ea typeface="微软雅黑" panose="020B0503020204020204" pitchFamily="34" charset="-122"/>
                          <a:sym typeface="微软雅黑" panose="020B0503020204020204" pitchFamily="34" charset="-122"/>
                        </a:rPr>
                        <a:t>可减少眩晕发作频率，对听力无明显影响</a:t>
                      </a:r>
                    </a:p>
                  </a:txBody>
                  <a:tcPr marL="45720" marR="45720" marT="0" marB="0" anchor="ctr">
                    <a:lnR w="12700" cap="flat" cmpd="sng" algn="ctr">
                      <a:noFill/>
                      <a:prstDash val="solid"/>
                      <a:round/>
                      <a:headEnd type="none" w="med" len="med"/>
                      <a:tailEnd type="none" w="med" len="med"/>
                    </a:lnR>
                    <a:solidFill>
                      <a:schemeClr val="bg1"/>
                    </a:solidFill>
                  </a:tcPr>
                </a:tc>
                <a:extLst>
                  <a:ext uri="{0D108BD9-81ED-4DB2-BD59-A6C34878D82A}">
                    <a16:rowId xmlns:a16="http://schemas.microsoft.com/office/drawing/2014/main" val="2289829464"/>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4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⑦鼓室注射庆大霉素</a:t>
                      </a:r>
                    </a:p>
                  </a:txBody>
                  <a:tcPr marL="45720" marR="45720" marT="0" marB="0" anchor="ctr">
                    <a:lnL w="12700" cap="flat" cmpd="sng" algn="ctr">
                      <a:noFill/>
                      <a:prstDash val="solid"/>
                      <a:round/>
                      <a:headEnd type="none" w="med" len="med"/>
                      <a:tailEnd type="none" w="med" len="med"/>
                    </a:lnL>
                    <a:solidFill>
                      <a:srgbClr val="EFF8F3"/>
                    </a:solidFill>
                  </a:tcPr>
                </a:tc>
                <a:tc>
                  <a:txBody>
                    <a:bodyPr/>
                    <a:lstStyle/>
                    <a:p>
                      <a:pPr marL="171450" indent="-171450">
                        <a:buFont typeface="Arial" panose="020B0604020202020204" pitchFamily="34" charset="0"/>
                        <a:buChar char="•"/>
                      </a:pPr>
                      <a:r>
                        <a:rPr lang="zh-CN" altLang="en-US" sz="1200" dirty="0">
                          <a:latin typeface="微软雅黑" panose="020B0503020204020204" pitchFamily="34" charset="-122"/>
                          <a:ea typeface="微软雅黑" panose="020B0503020204020204" pitchFamily="34" charset="-122"/>
                          <a:sym typeface="微软雅黑" panose="020B0503020204020204" pitchFamily="34" charset="-122"/>
                        </a:rPr>
                        <a:t>单侧发病、小于</a:t>
                      </a:r>
                      <a:r>
                        <a:rPr lang="en-US" altLang="zh-CN" sz="1200" dirty="0">
                          <a:latin typeface="微软雅黑" panose="020B0503020204020204" pitchFamily="34" charset="-122"/>
                          <a:ea typeface="微软雅黑" panose="020B0503020204020204" pitchFamily="34" charset="-122"/>
                          <a:sym typeface="微软雅黑" panose="020B0503020204020204" pitchFamily="34" charset="-122"/>
                        </a:rPr>
                        <a:t>65</a:t>
                      </a:r>
                      <a:r>
                        <a:rPr lang="zh-CN" altLang="en-US" sz="1200" dirty="0">
                          <a:latin typeface="微软雅黑" panose="020B0503020204020204" pitchFamily="34" charset="-122"/>
                          <a:ea typeface="微软雅黑" panose="020B0503020204020204" pitchFamily="34" charset="-122"/>
                          <a:sym typeface="微软雅黑" panose="020B0503020204020204" pitchFamily="34" charset="-122"/>
                        </a:rPr>
                        <a:t>岁、眩晕发作频繁、剧烈，保守治疗无效的三期及以上</a:t>
                      </a:r>
                      <a:r>
                        <a:rPr lang="en-US" altLang="zh-CN" sz="1200" dirty="0">
                          <a:latin typeface="微软雅黑" panose="020B0503020204020204" pitchFamily="34" charset="-122"/>
                          <a:ea typeface="微软雅黑" panose="020B0503020204020204" pitchFamily="34" charset="-122"/>
                          <a:sym typeface="微软雅黑" panose="020B0503020204020204" pitchFamily="34" charset="-122"/>
                        </a:rPr>
                        <a:t>MD</a:t>
                      </a:r>
                      <a:r>
                        <a:rPr lang="zh-CN" altLang="en-US" sz="1200" dirty="0">
                          <a:latin typeface="微软雅黑" panose="020B0503020204020204" pitchFamily="34" charset="-122"/>
                          <a:ea typeface="微软雅黑" panose="020B0503020204020204" pitchFamily="34" charset="-122"/>
                          <a:sym typeface="微软雅黑" panose="020B0503020204020204" pitchFamily="34" charset="-122"/>
                        </a:rPr>
                        <a:t>患者可考虑</a:t>
                      </a:r>
                      <a:r>
                        <a:rPr lang="en-US" altLang="zh-CN" sz="12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sym typeface="微软雅黑" panose="020B0503020204020204" pitchFamily="34" charset="-122"/>
                        </a:rPr>
                        <a:t>建议采用低浓度、长间隔的方式</a:t>
                      </a:r>
                      <a:r>
                        <a:rPr lang="en-US" altLang="zh-CN" sz="1200" dirty="0">
                          <a:latin typeface="微软雅黑" panose="020B0503020204020204" pitchFamily="34" charset="-122"/>
                          <a:ea typeface="微软雅黑" panose="020B0503020204020204" pitchFamily="34" charset="-122"/>
                          <a:sym typeface="微软雅黑" panose="020B0503020204020204" pitchFamily="34" charset="-122"/>
                        </a:rPr>
                        <a:t>)</a:t>
                      </a:r>
                    </a:p>
                    <a:p>
                      <a:pPr marL="171450" indent="-171450">
                        <a:buFont typeface="Arial" panose="020B0604020202020204" pitchFamily="34" charset="0"/>
                        <a:buChar char="•"/>
                      </a:pPr>
                      <a:r>
                        <a:rPr lang="zh-CN" altLang="en-US" sz="1200" dirty="0">
                          <a:latin typeface="微软雅黑" panose="020B0503020204020204" pitchFamily="34" charset="-122"/>
                          <a:ea typeface="微软雅黑" panose="020B0503020204020204" pitchFamily="34" charset="-122"/>
                          <a:sym typeface="微软雅黑" panose="020B0503020204020204" pitchFamily="34" charset="-122"/>
                        </a:rPr>
                        <a:t>治疗前应充分告知患者发生听力损失的风险</a:t>
                      </a:r>
                    </a:p>
                  </a:txBody>
                  <a:tcPr marL="45720" marR="45720" marT="0" marB="0" anchor="ctr">
                    <a:lnR w="12700" cap="flat" cmpd="sng" algn="ctr">
                      <a:noFill/>
                      <a:prstDash val="solid"/>
                      <a:round/>
                      <a:headEnd type="none" w="med" len="med"/>
                      <a:tailEnd type="none" w="med" len="med"/>
                    </a:lnR>
                    <a:solidFill>
                      <a:schemeClr val="bg1"/>
                    </a:solidFill>
                  </a:tcPr>
                </a:tc>
                <a:extLst>
                  <a:ext uri="{0D108BD9-81ED-4DB2-BD59-A6C34878D82A}">
                    <a16:rowId xmlns:a16="http://schemas.microsoft.com/office/drawing/2014/main" val="1389379856"/>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4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⑧手术治疗</a:t>
                      </a:r>
                    </a:p>
                  </a:txBody>
                  <a:tcPr marL="45720" marR="45720" marT="0" marB="0" anchor="ctr">
                    <a:lnL w="12700" cap="flat" cmpd="sng" algn="ctr">
                      <a:noFill/>
                      <a:prstDash val="solid"/>
                      <a:round/>
                      <a:headEnd type="none" w="med" len="med"/>
                      <a:tailEnd type="none" w="med" len="med"/>
                    </a:lnL>
                    <a:solidFill>
                      <a:srgbClr val="EFF8F3"/>
                    </a:solidFill>
                  </a:tcPr>
                </a:tc>
                <a:tc>
                  <a:txBody>
                    <a:bodyPr/>
                    <a:lstStyle/>
                    <a:p>
                      <a:pPr marL="171450" indent="-171450">
                        <a:buFont typeface="Arial" panose="020B0604020202020204" pitchFamily="34" charset="0"/>
                        <a:buChar char="•"/>
                      </a:pPr>
                      <a:r>
                        <a:rPr lang="zh-CN" altLang="en-US" sz="1200" dirty="0">
                          <a:latin typeface="微软雅黑" panose="020B0503020204020204" pitchFamily="34" charset="-122"/>
                          <a:ea typeface="微软雅黑" panose="020B0503020204020204" pitchFamily="34" charset="-122"/>
                          <a:sym typeface="微软雅黑" panose="020B0503020204020204" pitchFamily="34" charset="-122"/>
                        </a:rPr>
                        <a:t>内淋巴囊手术、三个半规管阻塞术、前庭神经切断术、迷路切除术等</a:t>
                      </a:r>
                      <a:endParaRPr lang="en-US" altLang="zh-CN" sz="1200" dirty="0">
                        <a:latin typeface="微软雅黑" panose="020B0503020204020204" pitchFamily="34" charset="-122"/>
                        <a:ea typeface="微软雅黑" panose="020B0503020204020204" pitchFamily="34" charset="-122"/>
                        <a:sym typeface="微软雅黑" panose="020B0503020204020204" pitchFamily="34" charset="-122"/>
                      </a:endParaRPr>
                    </a:p>
                    <a:p>
                      <a:pPr marL="171450" indent="-171450">
                        <a:buFont typeface="Arial" panose="020B0604020202020204" pitchFamily="34" charset="0"/>
                        <a:buChar char="•"/>
                      </a:pPr>
                      <a:r>
                        <a:rPr lang="zh-CN" altLang="en-US" sz="1200" dirty="0">
                          <a:latin typeface="微软雅黑" panose="020B0503020204020204" pitchFamily="34" charset="-122"/>
                          <a:ea typeface="微软雅黑" panose="020B0503020204020204" pitchFamily="34" charset="-122"/>
                          <a:sym typeface="微软雅黑" panose="020B0503020204020204" pitchFamily="34" charset="-122"/>
                        </a:rPr>
                        <a:t>适应证为眩晕发作频繁、剧烈，</a:t>
                      </a:r>
                      <a:r>
                        <a:rPr lang="en-US" altLang="zh-CN" sz="1200" dirty="0">
                          <a:latin typeface="微软雅黑" panose="020B0503020204020204" pitchFamily="34" charset="-122"/>
                          <a:ea typeface="微软雅黑" panose="020B0503020204020204" pitchFamily="34" charset="-122"/>
                          <a:sym typeface="微软雅黑" panose="020B0503020204020204" pitchFamily="34" charset="-122"/>
                        </a:rPr>
                        <a:t>6</a:t>
                      </a:r>
                      <a:r>
                        <a:rPr lang="zh-CN" altLang="en-US" sz="1200" dirty="0">
                          <a:latin typeface="微软雅黑" panose="020B0503020204020204" pitchFamily="34" charset="-122"/>
                          <a:ea typeface="微软雅黑" panose="020B0503020204020204" pitchFamily="34" charset="-122"/>
                          <a:sym typeface="微软雅黑" panose="020B0503020204020204" pitchFamily="34" charset="-122"/>
                        </a:rPr>
                        <a:t>个月非手术治疗无效患者</a:t>
                      </a:r>
                    </a:p>
                  </a:txBody>
                  <a:tcPr marL="45720" marR="45720" marT="0" marB="0" anchor="ctr">
                    <a:lnR w="12700" cap="flat" cmpd="sng" algn="ctr">
                      <a:noFill/>
                      <a:prstDash val="solid"/>
                      <a:round/>
                      <a:headEnd type="none" w="med" len="med"/>
                      <a:tailEnd type="none" w="med" len="med"/>
                    </a:lnR>
                    <a:solidFill>
                      <a:schemeClr val="bg1"/>
                    </a:solidFill>
                  </a:tcPr>
                </a:tc>
                <a:extLst>
                  <a:ext uri="{0D108BD9-81ED-4DB2-BD59-A6C34878D82A}">
                    <a16:rowId xmlns:a16="http://schemas.microsoft.com/office/drawing/2014/main" val="2496918627"/>
                  </a:ext>
                </a:extLst>
              </a:tr>
            </a:tbl>
          </a:graphicData>
        </a:graphic>
      </p:graphicFrame>
      <p:grpSp>
        <p:nvGrpSpPr>
          <p:cNvPr id="47" name="组合 46">
            <a:extLst>
              <a:ext uri="{FF2B5EF4-FFF2-40B4-BE49-F238E27FC236}">
                <a16:creationId xmlns:a16="http://schemas.microsoft.com/office/drawing/2014/main" id="{6691EFE8-1E81-4536-6CBD-94B16652AFDC}"/>
              </a:ext>
            </a:extLst>
          </p:cNvPr>
          <p:cNvGrpSpPr/>
          <p:nvPr/>
        </p:nvGrpSpPr>
        <p:grpSpPr>
          <a:xfrm>
            <a:off x="3883972" y="4459262"/>
            <a:ext cx="7469828" cy="1273993"/>
            <a:chOff x="4035912" y="1205136"/>
            <a:chExt cx="7469828" cy="1273993"/>
          </a:xfrm>
        </p:grpSpPr>
        <p:sp>
          <p:nvSpPr>
            <p:cNvPr id="48" name="íṩḷîḓè">
              <a:extLst>
                <a:ext uri="{FF2B5EF4-FFF2-40B4-BE49-F238E27FC236}">
                  <a16:creationId xmlns:a16="http://schemas.microsoft.com/office/drawing/2014/main" id="{E4DB43AB-95A9-602F-E190-619042C09052}"/>
                </a:ext>
              </a:extLst>
            </p:cNvPr>
            <p:cNvSpPr/>
            <p:nvPr/>
          </p:nvSpPr>
          <p:spPr bwMode="auto">
            <a:xfrm>
              <a:off x="4517463" y="1205136"/>
              <a:ext cx="6979631" cy="429448"/>
            </a:xfrm>
            <a:prstGeom prst="homePlate">
              <a:avLst/>
            </a:prstGeom>
            <a:solidFill>
              <a:schemeClr val="accent1"/>
            </a:solidFill>
            <a:ln w="28575" algn="ctr">
              <a:noFill/>
              <a:round/>
              <a:headEnd/>
              <a:tailEnd/>
            </a:ln>
          </p:spPr>
          <p:txBody>
            <a:bodyPr wrap="square" lIns="91440" tIns="45720" rIns="91440" bIns="45720" anchor="ctr">
              <a:normAutofit/>
            </a:bodyPr>
            <a:lstStyle>
              <a:lvl1pPr eaLnBrk="0" fontAlgn="base" hangingPunct="0">
                <a:spcBef>
                  <a:spcPct val="0"/>
                </a:spcBef>
                <a:spcAft>
                  <a:spcPct val="0"/>
                </a:spcAft>
                <a:defRPr>
                  <a:solidFill>
                    <a:schemeClr val="tx1"/>
                  </a:solidFill>
                </a:defRPr>
              </a:lvl1pPr>
              <a:lvl2pPr eaLnBrk="0" fontAlgn="base" hangingPunct="0">
                <a:spcBef>
                  <a:spcPct val="0"/>
                </a:spcBef>
                <a:spcAft>
                  <a:spcPct val="0"/>
                </a:spcAft>
                <a:defRPr>
                  <a:solidFill>
                    <a:schemeClr val="tx1"/>
                  </a:solidFill>
                </a:defRPr>
              </a:lvl2pPr>
              <a:lvl3pPr eaLnBrk="0" fontAlgn="base" hangingPunct="0">
                <a:spcBef>
                  <a:spcPct val="0"/>
                </a:spcBef>
                <a:spcAft>
                  <a:spcPct val="0"/>
                </a:spcAft>
                <a:defRPr>
                  <a:solidFill>
                    <a:schemeClr val="tx1"/>
                  </a:solidFill>
                </a:defRPr>
              </a:lvl3pPr>
              <a:lvl4pPr eaLnBrk="0" fontAlgn="base" hangingPunct="0">
                <a:spcBef>
                  <a:spcPct val="0"/>
                </a:spcBef>
                <a:spcAft>
                  <a:spcPct val="0"/>
                </a:spcAft>
                <a:defRPr>
                  <a:solidFill>
                    <a:schemeClr val="tx1"/>
                  </a:solidFill>
                </a:defRPr>
              </a:lvl4pPr>
              <a:lvl5pPr eaLnBrk="0" fontAlgn="base" hangingPunct="0">
                <a:spcBef>
                  <a:spcPct val="0"/>
                </a:spcBef>
                <a:spcAft>
                  <a:spcPct val="0"/>
                </a:spcAft>
                <a:defRPr>
                  <a:solidFill>
                    <a:schemeClr val="tx1"/>
                  </a:solidFill>
                </a:defRPr>
              </a:lvl5pPr>
              <a:lvl6pPr eaLnBrk="0" fontAlgn="base" hangingPunct="0">
                <a:spcBef>
                  <a:spcPct val="0"/>
                </a:spcBef>
                <a:spcAft>
                  <a:spcPct val="0"/>
                </a:spcAft>
                <a:defRPr>
                  <a:solidFill>
                    <a:schemeClr val="tx1"/>
                  </a:solidFill>
                </a:defRPr>
              </a:lvl6pPr>
              <a:lvl7pPr eaLnBrk="0" fontAlgn="base" hangingPunct="0">
                <a:spcBef>
                  <a:spcPct val="0"/>
                </a:spcBef>
                <a:spcAft>
                  <a:spcPct val="0"/>
                </a:spcAft>
                <a:defRPr>
                  <a:solidFill>
                    <a:schemeClr val="tx1"/>
                  </a:solidFill>
                </a:defRPr>
              </a:lvl7pPr>
              <a:lvl8pPr eaLnBrk="0" fontAlgn="base" hangingPunct="0">
                <a:spcBef>
                  <a:spcPct val="0"/>
                </a:spcBef>
                <a:spcAft>
                  <a:spcPct val="0"/>
                </a:spcAft>
                <a:defRPr>
                  <a:solidFill>
                    <a:schemeClr val="tx1"/>
                  </a:solidFill>
                </a:defRPr>
              </a:lvl8pPr>
              <a:lvl9pPr eaLnBrk="0" fontAlgn="base" hangingPunct="0">
                <a:spcBef>
                  <a:spcPct val="0"/>
                </a:spcBef>
                <a:spcAft>
                  <a:spcPct val="0"/>
                </a:spcAft>
                <a:defRPr>
                  <a:solidFill>
                    <a:schemeClr val="tx1"/>
                  </a:solidFill>
                </a:defRPr>
              </a:lvl9pPr>
            </a:lstStyle>
            <a:p>
              <a:pPr algn="ctr" defTabSz="914400"/>
              <a:r>
                <a:rPr lang="zh-CN" altLang="en-US" b="1" kern="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微软雅黑" panose="020B0503020204020204" pitchFamily="34" charset="-122"/>
                </a:rPr>
                <a:t>三、前庭和听力康复治疗</a:t>
              </a:r>
              <a:r>
                <a:rPr lang="en-US" altLang="zh-CN" b="1" baseline="300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微软雅黑" panose="020B0503020204020204" pitchFamily="34" charset="-122"/>
                </a:rPr>
                <a:t>1,4</a:t>
              </a:r>
            </a:p>
          </p:txBody>
        </p:sp>
        <p:sp>
          <p:nvSpPr>
            <p:cNvPr id="49" name="iṣliḋê">
              <a:extLst>
                <a:ext uri="{FF2B5EF4-FFF2-40B4-BE49-F238E27FC236}">
                  <a16:creationId xmlns:a16="http://schemas.microsoft.com/office/drawing/2014/main" id="{B92756EF-3A62-34E4-499B-69A968CCDAE7}"/>
                </a:ext>
              </a:extLst>
            </p:cNvPr>
            <p:cNvSpPr/>
            <p:nvPr/>
          </p:nvSpPr>
          <p:spPr>
            <a:xfrm>
              <a:off x="4035912" y="1205136"/>
              <a:ext cx="481550" cy="848763"/>
            </a:xfrm>
            <a:custGeom>
              <a:avLst/>
              <a:gdLst>
                <a:gd name="connsiteX0" fmla="*/ 0 w 346710"/>
                <a:gd name="connsiteY0" fmla="*/ 426720 h 853440"/>
                <a:gd name="connsiteX1" fmla="*/ 0 w 346710"/>
                <a:gd name="connsiteY1" fmla="*/ 853440 h 853440"/>
                <a:gd name="connsiteX2" fmla="*/ 346710 w 346710"/>
                <a:gd name="connsiteY2" fmla="*/ 426720 h 853440"/>
                <a:gd name="connsiteX3" fmla="*/ 346710 w 346710"/>
                <a:gd name="connsiteY3" fmla="*/ 0 h 853440"/>
                <a:gd name="connsiteX4" fmla="*/ 0 w 346710"/>
                <a:gd name="connsiteY4" fmla="*/ 426720 h 853440"/>
                <a:gd name="connsiteX0" fmla="*/ 0 w 346710"/>
                <a:gd name="connsiteY0" fmla="*/ 436245 h 862965"/>
                <a:gd name="connsiteX1" fmla="*/ 0 w 346710"/>
                <a:gd name="connsiteY1" fmla="*/ 862965 h 862965"/>
                <a:gd name="connsiteX2" fmla="*/ 346710 w 346710"/>
                <a:gd name="connsiteY2" fmla="*/ 436245 h 862965"/>
                <a:gd name="connsiteX3" fmla="*/ 342900 w 346710"/>
                <a:gd name="connsiteY3" fmla="*/ 0 h 862965"/>
                <a:gd name="connsiteX4" fmla="*/ 0 w 346710"/>
                <a:gd name="connsiteY4" fmla="*/ 436245 h 862965"/>
                <a:gd name="connsiteX0" fmla="*/ 1905 w 348615"/>
                <a:gd name="connsiteY0" fmla="*/ 436245 h 870585"/>
                <a:gd name="connsiteX1" fmla="*/ 0 w 348615"/>
                <a:gd name="connsiteY1" fmla="*/ 870585 h 870585"/>
                <a:gd name="connsiteX2" fmla="*/ 348615 w 348615"/>
                <a:gd name="connsiteY2" fmla="*/ 436245 h 870585"/>
                <a:gd name="connsiteX3" fmla="*/ 344805 w 348615"/>
                <a:gd name="connsiteY3" fmla="*/ 0 h 870585"/>
                <a:gd name="connsiteX4" fmla="*/ 1905 w 348615"/>
                <a:gd name="connsiteY4" fmla="*/ 436245 h 870585"/>
                <a:gd name="connsiteX0" fmla="*/ 0 w 350520"/>
                <a:gd name="connsiteY0" fmla="*/ 438150 h 870585"/>
                <a:gd name="connsiteX1" fmla="*/ 1905 w 350520"/>
                <a:gd name="connsiteY1" fmla="*/ 870585 h 870585"/>
                <a:gd name="connsiteX2" fmla="*/ 350520 w 350520"/>
                <a:gd name="connsiteY2" fmla="*/ 436245 h 870585"/>
                <a:gd name="connsiteX3" fmla="*/ 346710 w 350520"/>
                <a:gd name="connsiteY3" fmla="*/ 0 h 870585"/>
                <a:gd name="connsiteX4" fmla="*/ 0 w 350520"/>
                <a:gd name="connsiteY4" fmla="*/ 438150 h 870585"/>
                <a:gd name="connsiteX0" fmla="*/ 0 w 356235"/>
                <a:gd name="connsiteY0" fmla="*/ 438150 h 870585"/>
                <a:gd name="connsiteX1" fmla="*/ 7620 w 356235"/>
                <a:gd name="connsiteY1" fmla="*/ 870585 h 870585"/>
                <a:gd name="connsiteX2" fmla="*/ 356235 w 356235"/>
                <a:gd name="connsiteY2" fmla="*/ 436245 h 870585"/>
                <a:gd name="connsiteX3" fmla="*/ 352425 w 356235"/>
                <a:gd name="connsiteY3" fmla="*/ 0 h 870585"/>
                <a:gd name="connsiteX4" fmla="*/ 0 w 356235"/>
                <a:gd name="connsiteY4" fmla="*/ 438150 h 870585"/>
                <a:gd name="connsiteX0" fmla="*/ 0 w 356235"/>
                <a:gd name="connsiteY0" fmla="*/ 438150 h 870585"/>
                <a:gd name="connsiteX1" fmla="*/ 3810 w 356235"/>
                <a:gd name="connsiteY1" fmla="*/ 870585 h 870585"/>
                <a:gd name="connsiteX2" fmla="*/ 356235 w 356235"/>
                <a:gd name="connsiteY2" fmla="*/ 436245 h 870585"/>
                <a:gd name="connsiteX3" fmla="*/ 352425 w 356235"/>
                <a:gd name="connsiteY3" fmla="*/ 0 h 870585"/>
                <a:gd name="connsiteX4" fmla="*/ 0 w 356235"/>
                <a:gd name="connsiteY4" fmla="*/ 438150 h 870585"/>
                <a:gd name="connsiteX0" fmla="*/ 0 w 356288"/>
                <a:gd name="connsiteY0" fmla="*/ 434344 h 866779"/>
                <a:gd name="connsiteX1" fmla="*/ 3810 w 356288"/>
                <a:gd name="connsiteY1" fmla="*/ 866779 h 866779"/>
                <a:gd name="connsiteX2" fmla="*/ 356235 w 356288"/>
                <a:gd name="connsiteY2" fmla="*/ 432439 h 866779"/>
                <a:gd name="connsiteX3" fmla="*/ 356288 w 356288"/>
                <a:gd name="connsiteY3" fmla="*/ 0 h 866779"/>
                <a:gd name="connsiteX4" fmla="*/ 0 w 356288"/>
                <a:gd name="connsiteY4" fmla="*/ 434344 h 8667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6288" h="866779">
                  <a:moveTo>
                    <a:pt x="0" y="434344"/>
                  </a:moveTo>
                  <a:lnTo>
                    <a:pt x="3810" y="866779"/>
                  </a:lnTo>
                  <a:lnTo>
                    <a:pt x="356235" y="432439"/>
                  </a:lnTo>
                  <a:cubicBezTo>
                    <a:pt x="356253" y="288293"/>
                    <a:pt x="356270" y="144146"/>
                    <a:pt x="356288" y="0"/>
                  </a:cubicBezTo>
                  <a:lnTo>
                    <a:pt x="0" y="434344"/>
                  </a:lnTo>
                  <a:close/>
                </a:path>
              </a:pathLst>
            </a:custGeom>
            <a:gradFill>
              <a:gsLst>
                <a:gs pos="0">
                  <a:srgbClr val="E2F0D9">
                    <a:alpha val="0"/>
                  </a:srgbClr>
                </a:gs>
                <a:gs pos="100000">
                  <a:srgbClr val="E2F0D9"/>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defTabSz="457200"/>
              <a:endPar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0" name="îṧlíḑe">
              <a:extLst>
                <a:ext uri="{FF2B5EF4-FFF2-40B4-BE49-F238E27FC236}">
                  <a16:creationId xmlns:a16="http://schemas.microsoft.com/office/drawing/2014/main" id="{6C554E19-D08D-E25B-9D93-5B5D3A4DBA8D}"/>
                </a:ext>
              </a:extLst>
            </p:cNvPr>
            <p:cNvSpPr/>
            <p:nvPr/>
          </p:nvSpPr>
          <p:spPr>
            <a:xfrm>
              <a:off x="4526110" y="1759209"/>
              <a:ext cx="6979630" cy="719920"/>
            </a:xfrm>
            <a:prstGeom prst="rect">
              <a:avLst/>
            </a:prstGeom>
            <a:gradFill>
              <a:gsLst>
                <a:gs pos="0">
                  <a:srgbClr val="EFF8F3">
                    <a:alpha val="0"/>
                  </a:srgbClr>
                </a:gs>
                <a:gs pos="100000">
                  <a:srgbClr val="EFF8F3"/>
                </a:gs>
              </a:gsLst>
              <a:lin ang="16200000" scaled="1"/>
            </a:gradFill>
            <a:ln w="3175">
              <a:gradFill flip="none" rotWithShape="1">
                <a:gsLst>
                  <a:gs pos="0">
                    <a:schemeClr val="accent1">
                      <a:lumMod val="0"/>
                      <a:lumOff val="100000"/>
                      <a:alpha val="0"/>
                    </a:schemeClr>
                  </a:gs>
                  <a:gs pos="100000">
                    <a:schemeClr val="tx2">
                      <a:lumMod val="40000"/>
                      <a:lumOff val="6000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t">
              <a:normAutofit/>
            </a:bodyPr>
            <a:lstStyle/>
            <a:p>
              <a:pPr>
                <a:lnSpc>
                  <a:spcPct val="150000"/>
                </a:lnSpc>
                <a:tabLst>
                  <a:tab pos="228594" algn="l"/>
                </a:tabLst>
                <a:defRPr/>
              </a:pPr>
              <a:endParaRPr lang="en-US" altLang="zh-CN" sz="11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1" name="文本占位符 2">
            <a:extLst>
              <a:ext uri="{FF2B5EF4-FFF2-40B4-BE49-F238E27FC236}">
                <a16:creationId xmlns:a16="http://schemas.microsoft.com/office/drawing/2014/main" id="{E8E8CC3B-DB3B-744F-EAD0-67A3F8C5F76D}"/>
              </a:ext>
            </a:extLst>
          </p:cNvPr>
          <p:cNvSpPr txBox="1">
            <a:spLocks/>
          </p:cNvSpPr>
          <p:nvPr/>
        </p:nvSpPr>
        <p:spPr>
          <a:xfrm>
            <a:off x="4412894" y="5082558"/>
            <a:ext cx="6940444" cy="505392"/>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zh-CN" altLang="en-US" dirty="0">
                <a:sym typeface="微软雅黑" panose="020B0503020204020204" pitchFamily="34" charset="-122"/>
              </a:rPr>
              <a:t>在控制眩晕的基础上，</a:t>
            </a:r>
            <a:r>
              <a:rPr lang="zh-CN" altLang="en-US" b="1" dirty="0">
                <a:solidFill>
                  <a:srgbClr val="C00000"/>
                </a:solidFill>
                <a:sym typeface="微软雅黑" panose="020B0503020204020204" pitchFamily="34" charset="-122"/>
              </a:rPr>
              <a:t>尽可能保留耳蜗及前庭功能，提高患者生活质量</a:t>
            </a:r>
            <a:r>
              <a:rPr lang="en-US" altLang="zh-CN" b="1" baseline="30000" dirty="0">
                <a:solidFill>
                  <a:srgbClr val="C00000"/>
                </a:solidFill>
                <a:sym typeface="微软雅黑" panose="020B0503020204020204" pitchFamily="34" charset="-122"/>
              </a:rPr>
              <a:t>1</a:t>
            </a:r>
            <a:endParaRPr lang="en-US" altLang="zh-CN" b="1" dirty="0">
              <a:solidFill>
                <a:srgbClr val="C00000"/>
              </a:solidFill>
              <a:sym typeface="微软雅黑" panose="020B0503020204020204" pitchFamily="34" charset="-122"/>
            </a:endParaRPr>
          </a:p>
        </p:txBody>
      </p:sp>
      <p:graphicFrame>
        <p:nvGraphicFramePr>
          <p:cNvPr id="53" name="内容占位符 11">
            <a:extLst>
              <a:ext uri="{FF2B5EF4-FFF2-40B4-BE49-F238E27FC236}">
                <a16:creationId xmlns:a16="http://schemas.microsoft.com/office/drawing/2014/main" id="{CB753311-6E48-500A-FA0D-417459BC062C}"/>
              </a:ext>
            </a:extLst>
          </p:cNvPr>
          <p:cNvGraphicFramePr>
            <a:graphicFrameLocks/>
          </p:cNvGraphicFramePr>
          <p:nvPr>
            <p:extLst>
              <p:ext uri="{D42A27DB-BD31-4B8C-83A1-F6EECF244321}">
                <p14:modId xmlns:p14="http://schemas.microsoft.com/office/powerpoint/2010/main" val="3590245345"/>
              </p:ext>
            </p:extLst>
          </p:nvPr>
        </p:nvGraphicFramePr>
        <p:xfrm>
          <a:off x="1215957" y="2508356"/>
          <a:ext cx="2503871" cy="2916000"/>
        </p:xfrm>
        <a:graphic>
          <a:graphicData uri="http://schemas.openxmlformats.org/drawingml/2006/table">
            <a:tbl>
              <a:tblPr firstRow="1" bandRow="1">
                <a:tableStyleId>{69CF1AB2-1976-4502-BF36-3FF5EA218861}</a:tableStyleId>
              </a:tblPr>
              <a:tblGrid>
                <a:gridCol w="2503871">
                  <a:extLst>
                    <a:ext uri="{9D8B030D-6E8A-4147-A177-3AD203B41FA5}">
                      <a16:colId xmlns:a16="http://schemas.microsoft.com/office/drawing/2014/main" val="2366320448"/>
                    </a:ext>
                  </a:extLst>
                </a:gridCol>
              </a:tblGrid>
              <a:tr h="231955">
                <a:tc>
                  <a:txBody>
                    <a:bodyPr/>
                    <a:lstStyle/>
                    <a:p>
                      <a:pPr marL="0" indent="0">
                        <a:buFont typeface="Arial" panose="020B0604020202020204" pitchFamily="34" charset="0"/>
                        <a:buNone/>
                      </a:pPr>
                      <a:r>
                        <a:rPr lang="zh-CN" altLang="en-US" sz="14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①前庭抑制剂</a:t>
                      </a:r>
                      <a:r>
                        <a:rPr lang="en-US" altLang="zh-CN" sz="1400" b="1" kern="1200" baseline="30000" dirty="0">
                          <a:solidFill>
                            <a:schemeClr val="accent1"/>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1</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solidFill>
                      <a:srgbClr val="EFF8F3"/>
                    </a:solidFill>
                  </a:tcPr>
                </a:tc>
                <a:extLst>
                  <a:ext uri="{0D108BD9-81ED-4DB2-BD59-A6C34878D82A}">
                    <a16:rowId xmlns:a16="http://schemas.microsoft.com/office/drawing/2014/main" val="3250996918"/>
                  </a:ext>
                </a:extLst>
              </a:tr>
              <a:tr h="795272">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zh-CN" altLang="en-US" sz="1200" dirty="0">
                          <a:latin typeface="微软雅黑" panose="020B0503020204020204" pitchFamily="34" charset="-122"/>
                          <a:ea typeface="微软雅黑" panose="020B0503020204020204" pitchFamily="34" charset="-122"/>
                          <a:sym typeface="微软雅黑" panose="020B0503020204020204" pitchFamily="34" charset="-122"/>
                        </a:rPr>
                        <a:t>可有效控制眩晕急性发作，原则上使用不超过</a:t>
                      </a:r>
                      <a:r>
                        <a:rPr lang="en-US" altLang="zh-CN" sz="1200" dirty="0">
                          <a:latin typeface="微软雅黑" panose="020B0503020204020204" pitchFamily="34" charset="-122"/>
                          <a:ea typeface="微软雅黑" panose="020B0503020204020204" pitchFamily="34" charset="-122"/>
                          <a:sym typeface="微软雅黑" panose="020B0503020204020204" pitchFamily="34" charset="-122"/>
                        </a:rPr>
                        <a:t>72h</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zh-CN" altLang="en-US" sz="1200" dirty="0">
                          <a:latin typeface="微软雅黑" panose="020B0503020204020204" pitchFamily="34" charset="-122"/>
                          <a:ea typeface="微软雅黑" panose="020B0503020204020204" pitchFamily="34" charset="-122"/>
                          <a:sym typeface="微软雅黑" panose="020B0503020204020204" pitchFamily="34" charset="-122"/>
                        </a:rPr>
                        <a:t>包括抗组胺类、苯二氮䓬类、抗胆碱能类及抗多巴胺类药物</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solidFill>
                      <a:schemeClr val="bg1"/>
                    </a:solidFill>
                  </a:tcPr>
                </a:tc>
                <a:extLst>
                  <a:ext uri="{0D108BD9-81ED-4DB2-BD59-A6C34878D82A}">
                    <a16:rowId xmlns:a16="http://schemas.microsoft.com/office/drawing/2014/main" val="734124097"/>
                  </a:ext>
                </a:extLst>
              </a:tr>
              <a:tr h="231955">
                <a:tc>
                  <a:txBody>
                    <a:bodyPr/>
                    <a:lstStyle/>
                    <a:p>
                      <a:pPr marL="0" indent="0">
                        <a:buFont typeface="Arial" panose="020B0604020202020204" pitchFamily="34" charset="0"/>
                        <a:buNone/>
                      </a:pPr>
                      <a:r>
                        <a:rPr lang="zh-CN" altLang="en-US" sz="14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②糖皮质激素</a:t>
                      </a:r>
                      <a:r>
                        <a:rPr lang="en-US" altLang="zh-CN" sz="1400" b="1" kern="1200" baseline="30000" dirty="0">
                          <a:solidFill>
                            <a:schemeClr val="accent1"/>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1</a:t>
                      </a:r>
                      <a:endParaRPr lang="en-US" altLang="zh-CN" sz="14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solidFill>
                      <a:srgbClr val="EFF8F3"/>
                    </a:solidFill>
                  </a:tcPr>
                </a:tc>
                <a:extLst>
                  <a:ext uri="{0D108BD9-81ED-4DB2-BD59-A6C34878D82A}">
                    <a16:rowId xmlns:a16="http://schemas.microsoft.com/office/drawing/2014/main" val="2898060503"/>
                  </a:ext>
                </a:extLst>
              </a:tr>
              <a:tr h="397636">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zh-CN" altLang="en-US" sz="1200" dirty="0">
                          <a:latin typeface="微软雅黑" panose="020B0503020204020204" pitchFamily="34" charset="-122"/>
                          <a:ea typeface="微软雅黑" panose="020B0503020204020204" pitchFamily="34" charset="-122"/>
                          <a:sym typeface="微软雅黑" panose="020B0503020204020204" pitchFamily="34" charset="-122"/>
                        </a:rPr>
                        <a:t>如果急性期眩晕症状严重或听力下降明显，可酌情口服或静脉给予</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solidFill>
                      <a:schemeClr val="bg1"/>
                    </a:solidFill>
                  </a:tcPr>
                </a:tc>
                <a:extLst>
                  <a:ext uri="{0D108BD9-81ED-4DB2-BD59-A6C34878D82A}">
                    <a16:rowId xmlns:a16="http://schemas.microsoft.com/office/drawing/2014/main" val="3072914677"/>
                  </a:ext>
                </a:extLst>
              </a:tr>
              <a:tr h="231955">
                <a:tc>
                  <a:txBody>
                    <a:bodyPr/>
                    <a:lstStyle/>
                    <a:p>
                      <a:pPr marL="0" indent="0">
                        <a:buFont typeface="Arial" panose="020B0604020202020204" pitchFamily="34" charset="0"/>
                        <a:buNone/>
                      </a:pPr>
                      <a:r>
                        <a:rPr lang="zh-CN" altLang="en-US" sz="14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③支持治疗</a:t>
                      </a:r>
                      <a:r>
                        <a:rPr lang="en-US" altLang="zh-CN" sz="1400" b="1" kern="1200" baseline="30000" dirty="0">
                          <a:solidFill>
                            <a:schemeClr val="accent1"/>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1</a:t>
                      </a:r>
                      <a:endParaRPr lang="en-US" altLang="zh-CN" sz="14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solidFill>
                      <a:srgbClr val="EFF8F3"/>
                    </a:solidFill>
                  </a:tcPr>
                </a:tc>
                <a:extLst>
                  <a:ext uri="{0D108BD9-81ED-4DB2-BD59-A6C34878D82A}">
                    <a16:rowId xmlns:a16="http://schemas.microsoft.com/office/drawing/2014/main" val="1835764566"/>
                  </a:ext>
                </a:extLst>
              </a:tr>
              <a:tr h="397636">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zh-CN" altLang="en-US" sz="1200" dirty="0">
                          <a:latin typeface="微软雅黑" panose="020B0503020204020204" pitchFamily="34" charset="-122"/>
                          <a:ea typeface="微软雅黑" panose="020B0503020204020204" pitchFamily="34" charset="-122"/>
                          <a:sym typeface="微软雅黑" panose="020B0503020204020204" pitchFamily="34" charset="-122"/>
                        </a:rPr>
                        <a:t>如恶心、呕吐症状严重，可加用补液支持治疗</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solidFill>
                      <a:schemeClr val="bg1"/>
                    </a:solidFill>
                  </a:tcPr>
                </a:tc>
                <a:extLst>
                  <a:ext uri="{0D108BD9-81ED-4DB2-BD59-A6C34878D82A}">
                    <a16:rowId xmlns:a16="http://schemas.microsoft.com/office/drawing/2014/main" val="3007951708"/>
                  </a:ext>
                </a:extLst>
              </a:tr>
              <a:tr h="231955">
                <a:tc>
                  <a:txBody>
                    <a:bodyPr/>
                    <a:lstStyle/>
                    <a:p>
                      <a:pPr marL="0" indent="0">
                        <a:buFont typeface="Arial" panose="020B0604020202020204" pitchFamily="34" charset="0"/>
                        <a:buNone/>
                      </a:pPr>
                      <a:r>
                        <a:rPr lang="zh-CN" altLang="en-US" sz="14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④改善微循环药物</a:t>
                      </a:r>
                      <a:r>
                        <a:rPr lang="en-US" altLang="zh-CN" sz="1400" b="1" kern="1200" baseline="30000" dirty="0">
                          <a:solidFill>
                            <a:schemeClr val="accent1"/>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2</a:t>
                      </a:r>
                      <a:endParaRPr lang="en-US" altLang="zh-CN" sz="14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solidFill>
                      <a:srgbClr val="EFF8F3"/>
                    </a:solidFill>
                  </a:tcPr>
                </a:tc>
                <a:extLst>
                  <a:ext uri="{0D108BD9-81ED-4DB2-BD59-A6C34878D82A}">
                    <a16:rowId xmlns:a16="http://schemas.microsoft.com/office/drawing/2014/main" val="1910567496"/>
                  </a:ext>
                </a:extLst>
              </a:tr>
              <a:tr h="397636">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zh-CN" altLang="en-US" sz="1200" dirty="0">
                          <a:latin typeface="微软雅黑" panose="020B0503020204020204" pitchFamily="34" charset="-122"/>
                          <a:ea typeface="微软雅黑" panose="020B0503020204020204" pitchFamily="34" charset="-122"/>
                          <a:sym typeface="微软雅黑" panose="020B0503020204020204" pitchFamily="34" charset="-122"/>
                        </a:rPr>
                        <a:t>可给予银杏叶制剂、倍他司汀、天麻素制剂等药物</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solidFill>
                      <a:schemeClr val="bg1"/>
                    </a:solidFill>
                  </a:tcPr>
                </a:tc>
                <a:extLst>
                  <a:ext uri="{0D108BD9-81ED-4DB2-BD59-A6C34878D82A}">
                    <a16:rowId xmlns:a16="http://schemas.microsoft.com/office/drawing/2014/main" val="2852240500"/>
                  </a:ext>
                </a:extLst>
              </a:tr>
            </a:tbl>
          </a:graphicData>
        </a:graphic>
      </p:graphicFrame>
      <p:sp>
        <p:nvSpPr>
          <p:cNvPr id="4" name="圆角矩形 3">
            <a:extLst>
              <a:ext uri="{FF2B5EF4-FFF2-40B4-BE49-F238E27FC236}">
                <a16:creationId xmlns:a16="http://schemas.microsoft.com/office/drawing/2014/main" id="{4F2E34ED-D9EB-1752-90B3-B60878AF64FF}"/>
              </a:ext>
            </a:extLst>
          </p:cNvPr>
          <p:cNvSpPr/>
          <p:nvPr/>
        </p:nvSpPr>
        <p:spPr>
          <a:xfrm>
            <a:off x="268862" y="186802"/>
            <a:ext cx="99972"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圆角矩形 4">
            <a:extLst>
              <a:ext uri="{FF2B5EF4-FFF2-40B4-BE49-F238E27FC236}">
                <a16:creationId xmlns:a16="http://schemas.microsoft.com/office/drawing/2014/main" id="{70CF3D0B-0CDF-4D41-7E27-0E1C1D3596CD}"/>
              </a:ext>
            </a:extLst>
          </p:cNvPr>
          <p:cNvSpPr/>
          <p:nvPr/>
        </p:nvSpPr>
        <p:spPr>
          <a:xfrm>
            <a:off x="443250" y="186802"/>
            <a:ext cx="45719"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3772534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a:extLst>
              <a:ext uri="{FF2B5EF4-FFF2-40B4-BE49-F238E27FC236}">
                <a16:creationId xmlns:a16="http://schemas.microsoft.com/office/drawing/2014/main" id="{02AD704A-53B1-F905-8EAD-0C193B371BE5}"/>
              </a:ext>
            </a:extLst>
          </p:cNvPr>
          <p:cNvSpPr/>
          <p:nvPr/>
        </p:nvSpPr>
        <p:spPr>
          <a:xfrm>
            <a:off x="100968" y="193099"/>
            <a:ext cx="10236212" cy="709704"/>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4" name="矩形: 圆角 63">
            <a:extLst>
              <a:ext uri="{FF2B5EF4-FFF2-40B4-BE49-F238E27FC236}">
                <a16:creationId xmlns:a16="http://schemas.microsoft.com/office/drawing/2014/main" id="{CDC3728C-BE18-FFCA-BFCD-33AC08B27CAA}"/>
              </a:ext>
            </a:extLst>
          </p:cNvPr>
          <p:cNvSpPr/>
          <p:nvPr/>
        </p:nvSpPr>
        <p:spPr>
          <a:xfrm>
            <a:off x="4865504" y="1845572"/>
            <a:ext cx="6488296" cy="3887681"/>
          </a:xfrm>
          <a:prstGeom prst="roundRect">
            <a:avLst>
              <a:gd name="adj" fmla="val 2623"/>
            </a:avLst>
          </a:prstGeom>
          <a:solidFill>
            <a:schemeClr val="bg1"/>
          </a:solidFill>
          <a:ln>
            <a:solidFill>
              <a:srgbClr val="008D38"/>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defTabSz="457200"/>
            <a:endPar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标题 1">
            <a:extLst>
              <a:ext uri="{FF2B5EF4-FFF2-40B4-BE49-F238E27FC236}">
                <a16:creationId xmlns:a16="http://schemas.microsoft.com/office/drawing/2014/main" id="{500E873C-345B-BFA6-8FAC-68BF059FA233}"/>
              </a:ext>
            </a:extLst>
          </p:cNvPr>
          <p:cNvSpPr>
            <a:spLocks noGrp="1"/>
          </p:cNvSpPr>
          <p:nvPr>
            <p:ph type="title"/>
          </p:nvPr>
        </p:nvSpPr>
        <p:spPr>
          <a:xfrm>
            <a:off x="838199" y="355624"/>
            <a:ext cx="10515139" cy="464074"/>
          </a:xfrm>
        </p:spPr>
        <p:txBody>
          <a:bodyPr/>
          <a:lstStyle/>
          <a:p>
            <a:r>
              <a:rPr lang="zh-CN" altLang="en-US" dirty="0">
                <a:solidFill>
                  <a:schemeClr val="bg1"/>
                </a:solidFill>
                <a:sym typeface="微软雅黑" panose="020B0503020204020204" pitchFamily="34" charset="-122"/>
              </a:rPr>
              <a:t>眩晕</a:t>
            </a:r>
            <a:r>
              <a:rPr lang="en-US" altLang="zh-CN" dirty="0">
                <a:solidFill>
                  <a:schemeClr val="bg1"/>
                </a:solidFill>
                <a:sym typeface="微软雅黑" panose="020B0503020204020204" pitchFamily="34" charset="-122"/>
              </a:rPr>
              <a:t>/</a:t>
            </a:r>
            <a:r>
              <a:rPr lang="zh-CN" altLang="en-US" dirty="0">
                <a:solidFill>
                  <a:schemeClr val="bg1"/>
                </a:solidFill>
                <a:sym typeface="微软雅黑" panose="020B0503020204020204" pitchFamily="34" charset="-122"/>
              </a:rPr>
              <a:t>头晕临床高发，</a:t>
            </a:r>
            <a:r>
              <a:rPr lang="en-US" altLang="zh-CN" dirty="0">
                <a:solidFill>
                  <a:schemeClr val="bg1"/>
                </a:solidFill>
                <a:sym typeface="微软雅黑" panose="020B0503020204020204" pitchFamily="34" charset="-122"/>
              </a:rPr>
              <a:t>MD</a:t>
            </a:r>
            <a:r>
              <a:rPr lang="zh-CN" altLang="en-US" dirty="0">
                <a:solidFill>
                  <a:schemeClr val="bg1"/>
                </a:solidFill>
                <a:sym typeface="微软雅黑" panose="020B0503020204020204" pitchFamily="34" charset="-122"/>
              </a:rPr>
              <a:t>等多种病因需获关注</a:t>
            </a:r>
          </a:p>
        </p:txBody>
      </p:sp>
      <p:sp>
        <p:nvSpPr>
          <p:cNvPr id="7" name="内容占位符 6">
            <a:extLst>
              <a:ext uri="{FF2B5EF4-FFF2-40B4-BE49-F238E27FC236}">
                <a16:creationId xmlns:a16="http://schemas.microsoft.com/office/drawing/2014/main" id="{429BFDE2-D6B6-25C2-1059-6275D2BC20EB}"/>
              </a:ext>
            </a:extLst>
          </p:cNvPr>
          <p:cNvSpPr>
            <a:spLocks noGrp="1"/>
          </p:cNvSpPr>
          <p:nvPr>
            <p:ph sz="quarter" idx="14"/>
          </p:nvPr>
        </p:nvSpPr>
        <p:spPr/>
        <p:txBody>
          <a:bodyPr/>
          <a:lstStyle/>
          <a:p>
            <a:r>
              <a:rPr lang="en-US" altLang="zh-CN" dirty="0">
                <a:sym typeface="微软雅黑" panose="020B0503020204020204" pitchFamily="34" charset="-122"/>
              </a:rPr>
              <a:t>1. Neuhauser HK. The epidemiology of dizziness and vertigo. </a:t>
            </a:r>
            <a:r>
              <a:rPr lang="en-US" altLang="zh-CN" dirty="0" err="1">
                <a:sym typeface="微软雅黑" panose="020B0503020204020204" pitchFamily="34" charset="-122"/>
              </a:rPr>
              <a:t>Handb</a:t>
            </a:r>
            <a:r>
              <a:rPr lang="en-US" altLang="zh-CN" dirty="0">
                <a:sym typeface="微软雅黑" panose="020B0503020204020204" pitchFamily="34" charset="-122"/>
              </a:rPr>
              <a:t> Clin Neurol. 2016;137:67-82. </a:t>
            </a:r>
          </a:p>
          <a:p>
            <a:r>
              <a:rPr lang="en-US" altLang="zh-CN" dirty="0">
                <a:sym typeface="微软雅黑" panose="020B0503020204020204" pitchFamily="34" charset="-122"/>
              </a:rPr>
              <a:t>2. </a:t>
            </a:r>
            <a:r>
              <a:rPr lang="zh-CN" altLang="en-US" dirty="0">
                <a:sym typeface="微软雅黑" panose="020B0503020204020204" pitchFamily="34" charset="-122"/>
              </a:rPr>
              <a:t>王恩彤</a:t>
            </a:r>
            <a:r>
              <a:rPr lang="en-US" altLang="zh-CN" dirty="0">
                <a:sym typeface="微软雅黑" panose="020B0503020204020204" pitchFamily="34" charset="-122"/>
              </a:rPr>
              <a:t>, </a:t>
            </a:r>
            <a:r>
              <a:rPr lang="zh-CN" altLang="en-US" dirty="0">
                <a:sym typeface="微软雅黑" panose="020B0503020204020204" pitchFamily="34" charset="-122"/>
              </a:rPr>
              <a:t>等</a:t>
            </a:r>
            <a:r>
              <a:rPr lang="en-US" altLang="zh-CN" dirty="0">
                <a:sym typeface="微软雅黑" panose="020B0503020204020204" pitchFamily="34" charset="-122"/>
              </a:rPr>
              <a:t>. </a:t>
            </a:r>
            <a:r>
              <a:rPr lang="zh-CN" altLang="en-US" dirty="0">
                <a:sym typeface="微软雅黑" panose="020B0503020204020204" pitchFamily="34" charset="-122"/>
              </a:rPr>
              <a:t>美国耳鼻咽喉头颈外科学会梅尼埃病诊疗指南解读</a:t>
            </a:r>
            <a:r>
              <a:rPr lang="en-US" altLang="zh-CN" dirty="0">
                <a:sym typeface="微软雅黑" panose="020B0503020204020204" pitchFamily="34" charset="-122"/>
              </a:rPr>
              <a:t>.</a:t>
            </a:r>
            <a:r>
              <a:rPr lang="zh-CN" altLang="en-US" dirty="0">
                <a:sym typeface="微软雅黑" panose="020B0503020204020204" pitchFamily="34" charset="-122"/>
              </a:rPr>
              <a:t>北京医学</a:t>
            </a:r>
            <a:r>
              <a:rPr lang="en-US" altLang="zh-CN" dirty="0">
                <a:sym typeface="微软雅黑" panose="020B0503020204020204" pitchFamily="34" charset="-122"/>
              </a:rPr>
              <a:t>,2020,42(09):874-878.</a:t>
            </a:r>
          </a:p>
          <a:p>
            <a:r>
              <a:rPr lang="en-US" altLang="zh-CN" dirty="0">
                <a:sym typeface="微软雅黑" panose="020B0503020204020204" pitchFamily="34" charset="-122"/>
              </a:rPr>
              <a:t>3. </a:t>
            </a:r>
            <a:r>
              <a:rPr lang="zh-CN" altLang="en-US" dirty="0">
                <a:sym typeface="微软雅黑" panose="020B0503020204020204" pitchFamily="34" charset="-122"/>
              </a:rPr>
              <a:t>王海涛</a:t>
            </a:r>
            <a:r>
              <a:rPr lang="en-US" altLang="zh-CN" dirty="0">
                <a:sym typeface="微软雅黑" panose="020B0503020204020204" pitchFamily="34" charset="-122"/>
              </a:rPr>
              <a:t>, </a:t>
            </a:r>
            <a:r>
              <a:rPr lang="zh-CN" altLang="en-US" dirty="0">
                <a:sym typeface="微软雅黑" panose="020B0503020204020204" pitchFamily="34" charset="-122"/>
              </a:rPr>
              <a:t>等</a:t>
            </a:r>
            <a:r>
              <a:rPr lang="en-US" altLang="zh-CN" dirty="0">
                <a:sym typeface="微软雅黑" panose="020B0503020204020204" pitchFamily="34" charset="-122"/>
              </a:rPr>
              <a:t>. </a:t>
            </a:r>
            <a:r>
              <a:rPr lang="zh-CN" altLang="en-US" dirty="0">
                <a:sym typeface="微软雅黑" panose="020B0503020204020204" pitchFamily="34" charset="-122"/>
              </a:rPr>
              <a:t>耳鼻咽喉科专病门诊</a:t>
            </a:r>
            <a:r>
              <a:rPr lang="en-US" altLang="zh-CN" dirty="0">
                <a:sym typeface="微软雅黑" panose="020B0503020204020204" pitchFamily="34" charset="-122"/>
              </a:rPr>
              <a:t>8310</a:t>
            </a:r>
            <a:r>
              <a:rPr lang="zh-CN" altLang="en-US" dirty="0">
                <a:sym typeface="微软雅黑" panose="020B0503020204020204" pitchFamily="34" charset="-122"/>
              </a:rPr>
              <a:t>例眩晕患者的病因学分析</a:t>
            </a:r>
            <a:r>
              <a:rPr lang="en-US" altLang="zh-CN" dirty="0">
                <a:sym typeface="微软雅黑" panose="020B0503020204020204" pitchFamily="34" charset="-122"/>
              </a:rPr>
              <a:t>. </a:t>
            </a:r>
            <a:r>
              <a:rPr lang="zh-CN" altLang="en-US" dirty="0">
                <a:sym typeface="微软雅黑" panose="020B0503020204020204" pitchFamily="34" charset="-122"/>
              </a:rPr>
              <a:t>中华耳科学杂志</a:t>
            </a:r>
            <a:r>
              <a:rPr lang="en-US" altLang="zh-CN" dirty="0">
                <a:sym typeface="微软雅黑" panose="020B0503020204020204" pitchFamily="34" charset="-122"/>
              </a:rPr>
              <a:t>, 2017, 15(6):670‑674.</a:t>
            </a:r>
          </a:p>
          <a:p>
            <a:r>
              <a:rPr lang="en-US" altLang="zh-CN" dirty="0">
                <a:sym typeface="微软雅黑" panose="020B0503020204020204" pitchFamily="34" charset="-122"/>
              </a:rPr>
              <a:t>4. Brandt T, Dieterich M. The dizzy patient: don't forget disorders of the central vestibular system. Nat Rev Neurol. 2017 Jun;13(6):352-362.</a:t>
            </a:r>
          </a:p>
        </p:txBody>
      </p:sp>
      <p:grpSp>
        <p:nvGrpSpPr>
          <p:cNvPr id="259" name="组合 258">
            <a:extLst>
              <a:ext uri="{FF2B5EF4-FFF2-40B4-BE49-F238E27FC236}">
                <a16:creationId xmlns:a16="http://schemas.microsoft.com/office/drawing/2014/main" id="{6DCB70E8-69A4-889F-B6E0-E4D7CE03D0E0}"/>
              </a:ext>
            </a:extLst>
          </p:cNvPr>
          <p:cNvGrpSpPr/>
          <p:nvPr/>
        </p:nvGrpSpPr>
        <p:grpSpPr>
          <a:xfrm>
            <a:off x="5018287" y="2191579"/>
            <a:ext cx="6351139" cy="3346987"/>
            <a:chOff x="5080520" y="2112197"/>
            <a:chExt cx="6351139" cy="3346987"/>
          </a:xfrm>
        </p:grpSpPr>
        <p:sp>
          <p:nvSpPr>
            <p:cNvPr id="65" name="文本占位符 11">
              <a:extLst>
                <a:ext uri="{FF2B5EF4-FFF2-40B4-BE49-F238E27FC236}">
                  <a16:creationId xmlns:a16="http://schemas.microsoft.com/office/drawing/2014/main" id="{0CAFE233-77D1-8AA8-377D-9507E44CD8C6}"/>
                </a:ext>
              </a:extLst>
            </p:cNvPr>
            <p:cNvSpPr txBox="1">
              <a:spLocks/>
            </p:cNvSpPr>
            <p:nvPr/>
          </p:nvSpPr>
          <p:spPr>
            <a:xfrm>
              <a:off x="5346243" y="5081310"/>
              <a:ext cx="3895005" cy="377874"/>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zh-CN" altLang="en-US" sz="1400" dirty="0">
                  <a:solidFill>
                    <a:schemeClr val="accent1"/>
                  </a:solidFill>
                  <a:sym typeface="微软雅黑" panose="020B0503020204020204" pitchFamily="34" charset="-122"/>
                </a:rPr>
                <a:t>常见前庭疾病可分为周围性病变和中枢性病变</a:t>
              </a:r>
              <a:r>
                <a:rPr lang="en-US" altLang="zh-CN" sz="1400" baseline="30000" dirty="0">
                  <a:solidFill>
                    <a:schemeClr val="accent1"/>
                  </a:solidFill>
                  <a:sym typeface="微软雅黑" panose="020B0503020204020204" pitchFamily="34" charset="-122"/>
                </a:rPr>
                <a:t>4</a:t>
              </a:r>
              <a:endParaRPr lang="en-US" altLang="zh-CN" sz="1400" dirty="0">
                <a:solidFill>
                  <a:schemeClr val="accent1"/>
                </a:solidFill>
                <a:sym typeface="微软雅黑" panose="020B0503020204020204" pitchFamily="34" charset="-122"/>
              </a:endParaRPr>
            </a:p>
          </p:txBody>
        </p:sp>
        <p:grpSp>
          <p:nvGrpSpPr>
            <p:cNvPr id="248" name="组合 247">
              <a:extLst>
                <a:ext uri="{FF2B5EF4-FFF2-40B4-BE49-F238E27FC236}">
                  <a16:creationId xmlns:a16="http://schemas.microsoft.com/office/drawing/2014/main" id="{A08CDEB6-2F8E-84CA-521F-ECD2B760330B}"/>
                </a:ext>
              </a:extLst>
            </p:cNvPr>
            <p:cNvGrpSpPr/>
            <p:nvPr/>
          </p:nvGrpSpPr>
          <p:grpSpPr>
            <a:xfrm>
              <a:off x="5080520" y="2112197"/>
              <a:ext cx="6351139" cy="2660242"/>
              <a:chOff x="4964966" y="2453855"/>
              <a:chExt cx="6351139" cy="2660242"/>
            </a:xfrm>
          </p:grpSpPr>
          <p:grpSp>
            <p:nvGrpSpPr>
              <p:cNvPr id="213" name="组合 212">
                <a:extLst>
                  <a:ext uri="{FF2B5EF4-FFF2-40B4-BE49-F238E27FC236}">
                    <a16:creationId xmlns:a16="http://schemas.microsoft.com/office/drawing/2014/main" id="{58540204-F906-E3BF-A0C2-3CDF4750EA3F}"/>
                  </a:ext>
                </a:extLst>
              </p:cNvPr>
              <p:cNvGrpSpPr/>
              <p:nvPr/>
            </p:nvGrpSpPr>
            <p:grpSpPr>
              <a:xfrm>
                <a:off x="4964966" y="2644661"/>
                <a:ext cx="5155038" cy="2209332"/>
                <a:chOff x="4964966" y="2644661"/>
                <a:chExt cx="5155038" cy="2209332"/>
              </a:xfrm>
            </p:grpSpPr>
            <p:grpSp>
              <p:nvGrpSpPr>
                <p:cNvPr id="201" name="组合 200">
                  <a:extLst>
                    <a:ext uri="{FF2B5EF4-FFF2-40B4-BE49-F238E27FC236}">
                      <a16:creationId xmlns:a16="http://schemas.microsoft.com/office/drawing/2014/main" id="{AA094806-1996-7C4D-FA81-1AE702C61366}"/>
                    </a:ext>
                  </a:extLst>
                </p:cNvPr>
                <p:cNvGrpSpPr/>
                <p:nvPr/>
              </p:nvGrpSpPr>
              <p:grpSpPr>
                <a:xfrm>
                  <a:off x="4964966" y="2644661"/>
                  <a:ext cx="5155038" cy="2209332"/>
                  <a:chOff x="4964966" y="2644661"/>
                  <a:chExt cx="5155038" cy="2209332"/>
                </a:xfrm>
              </p:grpSpPr>
              <p:pic>
                <p:nvPicPr>
                  <p:cNvPr id="202" name="图片 201">
                    <a:extLst>
                      <a:ext uri="{FF2B5EF4-FFF2-40B4-BE49-F238E27FC236}">
                        <a16:creationId xmlns:a16="http://schemas.microsoft.com/office/drawing/2014/main" id="{A1D19DFC-2234-0D8C-477B-045F79A28231}"/>
                      </a:ext>
                    </a:extLst>
                  </p:cNvPr>
                  <p:cNvPicPr>
                    <a:picLocks noChangeAspect="1"/>
                  </p:cNvPicPr>
                  <p:nvPr/>
                </p:nvPicPr>
                <p:blipFill>
                  <a:blip r:embed="rId3"/>
                  <a:srcRect t="8356" r="18525"/>
                  <a:stretch>
                    <a:fillRect/>
                  </a:stretch>
                </p:blipFill>
                <p:spPr>
                  <a:xfrm>
                    <a:off x="4964966" y="2644661"/>
                    <a:ext cx="5124207" cy="2209332"/>
                  </a:xfrm>
                  <a:prstGeom prst="rect">
                    <a:avLst/>
                  </a:prstGeom>
                </p:spPr>
              </p:pic>
              <p:sp>
                <p:nvSpPr>
                  <p:cNvPr id="203" name="圆角矩形 25">
                    <a:extLst>
                      <a:ext uri="{FF2B5EF4-FFF2-40B4-BE49-F238E27FC236}">
                        <a16:creationId xmlns:a16="http://schemas.microsoft.com/office/drawing/2014/main" id="{90B5D285-F433-7BA3-240B-8DDC6AA69755}"/>
                      </a:ext>
                    </a:extLst>
                  </p:cNvPr>
                  <p:cNvSpPr/>
                  <p:nvPr/>
                </p:nvSpPr>
                <p:spPr>
                  <a:xfrm>
                    <a:off x="6237185" y="4429557"/>
                    <a:ext cx="1044000" cy="19056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zh-CN" altLang="en-US"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4" name="圆角矩形 25">
                    <a:extLst>
                      <a:ext uri="{FF2B5EF4-FFF2-40B4-BE49-F238E27FC236}">
                        <a16:creationId xmlns:a16="http://schemas.microsoft.com/office/drawing/2014/main" id="{869174BB-44F5-4164-635A-2969D6135276}"/>
                      </a:ext>
                    </a:extLst>
                  </p:cNvPr>
                  <p:cNvSpPr/>
                  <p:nvPr/>
                </p:nvSpPr>
                <p:spPr>
                  <a:xfrm>
                    <a:off x="7252751" y="3532042"/>
                    <a:ext cx="431869" cy="424436"/>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zh-CN" altLang="en-US"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5" name="圆角矩形 25">
                    <a:extLst>
                      <a:ext uri="{FF2B5EF4-FFF2-40B4-BE49-F238E27FC236}">
                        <a16:creationId xmlns:a16="http://schemas.microsoft.com/office/drawing/2014/main" id="{D6CC76FE-D5A4-6DF8-4BB5-F81CC642BB8F}"/>
                      </a:ext>
                    </a:extLst>
                  </p:cNvPr>
                  <p:cNvSpPr/>
                  <p:nvPr/>
                </p:nvSpPr>
                <p:spPr>
                  <a:xfrm>
                    <a:off x="6650182" y="3296864"/>
                    <a:ext cx="1034438" cy="132135"/>
                  </a:xfrm>
                  <a:prstGeom prst="roundRect">
                    <a:avLst>
                      <a:gd name="adj"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zh-CN" altLang="en-US"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6" name="圆角矩形 25">
                    <a:extLst>
                      <a:ext uri="{FF2B5EF4-FFF2-40B4-BE49-F238E27FC236}">
                        <a16:creationId xmlns:a16="http://schemas.microsoft.com/office/drawing/2014/main" id="{EE3724B3-B1C2-3993-31F0-E07231C86CDF}"/>
                      </a:ext>
                    </a:extLst>
                  </p:cNvPr>
                  <p:cNvSpPr/>
                  <p:nvPr/>
                </p:nvSpPr>
                <p:spPr>
                  <a:xfrm>
                    <a:off x="6495227" y="2867261"/>
                    <a:ext cx="880357" cy="238817"/>
                  </a:xfrm>
                  <a:prstGeom prst="roundRect">
                    <a:avLst>
                      <a:gd name="adj"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zh-CN" altLang="en-US"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7" name="圆角矩形 25">
                    <a:extLst>
                      <a:ext uri="{FF2B5EF4-FFF2-40B4-BE49-F238E27FC236}">
                        <a16:creationId xmlns:a16="http://schemas.microsoft.com/office/drawing/2014/main" id="{B1040AE7-947F-2993-BCE1-505F407085F8}"/>
                      </a:ext>
                    </a:extLst>
                  </p:cNvPr>
                  <p:cNvSpPr/>
                  <p:nvPr/>
                </p:nvSpPr>
                <p:spPr>
                  <a:xfrm>
                    <a:off x="9640477" y="2690638"/>
                    <a:ext cx="479527" cy="424436"/>
                  </a:xfrm>
                  <a:prstGeom prst="roundRect">
                    <a:avLst>
                      <a:gd name="adj"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zh-CN" altLang="en-US"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8" name="圆角矩形 25">
                    <a:extLst>
                      <a:ext uri="{FF2B5EF4-FFF2-40B4-BE49-F238E27FC236}">
                        <a16:creationId xmlns:a16="http://schemas.microsoft.com/office/drawing/2014/main" id="{3F1D6F47-0CB3-F189-CB59-4FDC9CBF983B}"/>
                      </a:ext>
                    </a:extLst>
                  </p:cNvPr>
                  <p:cNvSpPr/>
                  <p:nvPr/>
                </p:nvSpPr>
                <p:spPr>
                  <a:xfrm>
                    <a:off x="6423112" y="4646140"/>
                    <a:ext cx="1044000" cy="19056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zh-CN" altLang="en-US"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9" name="圆角矩形 25">
                    <a:extLst>
                      <a:ext uri="{FF2B5EF4-FFF2-40B4-BE49-F238E27FC236}">
                        <a16:creationId xmlns:a16="http://schemas.microsoft.com/office/drawing/2014/main" id="{8833C59A-E7DB-46B1-3644-018744459788}"/>
                      </a:ext>
                    </a:extLst>
                  </p:cNvPr>
                  <p:cNvSpPr/>
                  <p:nvPr/>
                </p:nvSpPr>
                <p:spPr>
                  <a:xfrm>
                    <a:off x="5735000" y="4236838"/>
                    <a:ext cx="1128747" cy="20107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zh-CN" altLang="en-US"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0" name="圆角矩形 25">
                    <a:extLst>
                      <a:ext uri="{FF2B5EF4-FFF2-40B4-BE49-F238E27FC236}">
                        <a16:creationId xmlns:a16="http://schemas.microsoft.com/office/drawing/2014/main" id="{55684971-AF20-EAAF-8011-7BC2A0837EEF}"/>
                      </a:ext>
                    </a:extLst>
                  </p:cNvPr>
                  <p:cNvSpPr/>
                  <p:nvPr/>
                </p:nvSpPr>
                <p:spPr>
                  <a:xfrm>
                    <a:off x="8378925" y="4082657"/>
                    <a:ext cx="339960" cy="23746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zh-CN" altLang="en-US"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1" name="圆角矩形 25">
                    <a:extLst>
                      <a:ext uri="{FF2B5EF4-FFF2-40B4-BE49-F238E27FC236}">
                        <a16:creationId xmlns:a16="http://schemas.microsoft.com/office/drawing/2014/main" id="{0C60378A-26B8-CE7D-630A-E5EBB2AB8E59}"/>
                      </a:ext>
                    </a:extLst>
                  </p:cNvPr>
                  <p:cNvSpPr/>
                  <p:nvPr/>
                </p:nvSpPr>
                <p:spPr>
                  <a:xfrm>
                    <a:off x="6571539" y="3143671"/>
                    <a:ext cx="1034438" cy="176174"/>
                  </a:xfrm>
                  <a:prstGeom prst="roundRect">
                    <a:avLst>
                      <a:gd name="adj"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zh-CN" altLang="en-US"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12" name="圆角矩形 25">
                  <a:extLst>
                    <a:ext uri="{FF2B5EF4-FFF2-40B4-BE49-F238E27FC236}">
                      <a16:creationId xmlns:a16="http://schemas.microsoft.com/office/drawing/2014/main" id="{C876401D-6E01-7E1F-CC62-7EF50B34A222}"/>
                    </a:ext>
                  </a:extLst>
                </p:cNvPr>
                <p:cNvSpPr/>
                <p:nvPr/>
              </p:nvSpPr>
              <p:spPr>
                <a:xfrm>
                  <a:off x="9090937" y="4331321"/>
                  <a:ext cx="804203" cy="20982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zh-CN" altLang="en-US"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14" name="组合 213">
                <a:extLst>
                  <a:ext uri="{FF2B5EF4-FFF2-40B4-BE49-F238E27FC236}">
                    <a16:creationId xmlns:a16="http://schemas.microsoft.com/office/drawing/2014/main" id="{6D775DF0-2A23-54B9-BD18-79D274AB8EA1}"/>
                  </a:ext>
                </a:extLst>
              </p:cNvPr>
              <p:cNvGrpSpPr/>
              <p:nvPr/>
            </p:nvGrpSpPr>
            <p:grpSpPr>
              <a:xfrm>
                <a:off x="5483562" y="2453855"/>
                <a:ext cx="5832543" cy="2660242"/>
                <a:chOff x="5483562" y="2453855"/>
                <a:chExt cx="5832543" cy="2660242"/>
              </a:xfrm>
            </p:grpSpPr>
            <p:sp>
              <p:nvSpPr>
                <p:cNvPr id="215" name="文本占位符 11">
                  <a:extLst>
                    <a:ext uri="{FF2B5EF4-FFF2-40B4-BE49-F238E27FC236}">
                      <a16:creationId xmlns:a16="http://schemas.microsoft.com/office/drawing/2014/main" id="{F66FC625-9185-3AB7-6060-BF166C05B432}"/>
                    </a:ext>
                  </a:extLst>
                </p:cNvPr>
                <p:cNvSpPr txBox="1">
                  <a:spLocks/>
                </p:cNvSpPr>
                <p:nvPr/>
              </p:nvSpPr>
              <p:spPr>
                <a:xfrm>
                  <a:off x="5483562" y="2453855"/>
                  <a:ext cx="1563667" cy="377874"/>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zh-CN" altLang="en-US" sz="1000" dirty="0">
                      <a:solidFill>
                        <a:schemeClr val="accent1"/>
                      </a:solidFill>
                      <a:sym typeface="微软雅黑" panose="020B0503020204020204" pitchFamily="34" charset="-122"/>
                    </a:rPr>
                    <a:t>周围性：前庭神经疾病</a:t>
                  </a:r>
                  <a:endParaRPr lang="en-US" altLang="zh-CN" sz="1000" dirty="0">
                    <a:solidFill>
                      <a:schemeClr val="accent1"/>
                    </a:solidFill>
                    <a:sym typeface="微软雅黑" panose="020B0503020204020204" pitchFamily="34" charset="-122"/>
                  </a:endParaRPr>
                </a:p>
              </p:txBody>
            </p:sp>
            <p:sp>
              <p:nvSpPr>
                <p:cNvPr id="216" name="圆角矩形 25">
                  <a:extLst>
                    <a:ext uri="{FF2B5EF4-FFF2-40B4-BE49-F238E27FC236}">
                      <a16:creationId xmlns:a16="http://schemas.microsoft.com/office/drawing/2014/main" id="{795803CA-881A-8602-11E1-7B9D21D3AB35}"/>
                    </a:ext>
                  </a:extLst>
                </p:cNvPr>
                <p:cNvSpPr/>
                <p:nvPr/>
              </p:nvSpPr>
              <p:spPr>
                <a:xfrm>
                  <a:off x="6363148" y="2759924"/>
                  <a:ext cx="864000" cy="288000"/>
                </a:xfrm>
                <a:prstGeom prst="roundRect">
                  <a:avLst/>
                </a:prstGeom>
                <a:solidFill>
                  <a:srgbClr val="EFF8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zh-CN" altLang="en-US"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前庭神经炎</a:t>
                  </a:r>
                </a:p>
              </p:txBody>
            </p:sp>
            <p:sp>
              <p:nvSpPr>
                <p:cNvPr id="217" name="文本占位符 11">
                  <a:extLst>
                    <a:ext uri="{FF2B5EF4-FFF2-40B4-BE49-F238E27FC236}">
                      <a16:creationId xmlns:a16="http://schemas.microsoft.com/office/drawing/2014/main" id="{CEE196A1-342B-ACE2-6BAE-E3C06DDB2831}"/>
                    </a:ext>
                  </a:extLst>
                </p:cNvPr>
                <p:cNvSpPr txBox="1">
                  <a:spLocks/>
                </p:cNvSpPr>
                <p:nvPr/>
              </p:nvSpPr>
              <p:spPr>
                <a:xfrm>
                  <a:off x="6292788" y="3073945"/>
                  <a:ext cx="1292370" cy="377874"/>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zh-CN" altLang="en-US" sz="1000" dirty="0">
                      <a:sym typeface="微软雅黑" panose="020B0503020204020204" pitchFamily="34" charset="-122"/>
                    </a:rPr>
                    <a:t>前庭上神经</a:t>
                  </a:r>
                  <a:endParaRPr lang="en-US" altLang="zh-CN" sz="1000" dirty="0">
                    <a:sym typeface="微软雅黑" panose="020B0503020204020204" pitchFamily="34" charset="-122"/>
                  </a:endParaRPr>
                </a:p>
              </p:txBody>
            </p:sp>
            <p:sp>
              <p:nvSpPr>
                <p:cNvPr id="218" name="文本占位符 11">
                  <a:extLst>
                    <a:ext uri="{FF2B5EF4-FFF2-40B4-BE49-F238E27FC236}">
                      <a16:creationId xmlns:a16="http://schemas.microsoft.com/office/drawing/2014/main" id="{0CA0032C-21FF-4900-F727-B060A12A24EA}"/>
                    </a:ext>
                  </a:extLst>
                </p:cNvPr>
                <p:cNvSpPr txBox="1">
                  <a:spLocks/>
                </p:cNvSpPr>
                <p:nvPr/>
              </p:nvSpPr>
              <p:spPr>
                <a:xfrm>
                  <a:off x="6392250" y="3264730"/>
                  <a:ext cx="1292370" cy="377874"/>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zh-CN" altLang="en-US" sz="1000" dirty="0">
                      <a:sym typeface="微软雅黑" panose="020B0503020204020204" pitchFamily="34" charset="-122"/>
                    </a:rPr>
                    <a:t>前庭下神经</a:t>
                  </a:r>
                  <a:endParaRPr lang="en-US" altLang="zh-CN" sz="1000" dirty="0">
                    <a:sym typeface="微软雅黑" panose="020B0503020204020204" pitchFamily="34" charset="-122"/>
                  </a:endParaRPr>
                </a:p>
              </p:txBody>
            </p:sp>
            <p:sp>
              <p:nvSpPr>
                <p:cNvPr id="219" name="文本占位符 11">
                  <a:extLst>
                    <a:ext uri="{FF2B5EF4-FFF2-40B4-BE49-F238E27FC236}">
                      <a16:creationId xmlns:a16="http://schemas.microsoft.com/office/drawing/2014/main" id="{57DC80F1-5388-DF46-ECAF-D075D729B1A1}"/>
                    </a:ext>
                  </a:extLst>
                </p:cNvPr>
                <p:cNvSpPr txBox="1">
                  <a:spLocks/>
                </p:cNvSpPr>
                <p:nvPr/>
              </p:nvSpPr>
              <p:spPr>
                <a:xfrm>
                  <a:off x="7164352" y="3586095"/>
                  <a:ext cx="486815" cy="377874"/>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zh-CN" altLang="en-US" sz="1000" dirty="0">
                      <a:sym typeface="微软雅黑" panose="020B0503020204020204" pitchFamily="34" charset="-122"/>
                    </a:rPr>
                    <a:t>耳蜗神经</a:t>
                  </a:r>
                  <a:endParaRPr lang="en-US" altLang="zh-CN" sz="1000" dirty="0">
                    <a:sym typeface="微软雅黑" panose="020B0503020204020204" pitchFamily="34" charset="-122"/>
                  </a:endParaRPr>
                </a:p>
              </p:txBody>
            </p:sp>
            <p:sp>
              <p:nvSpPr>
                <p:cNvPr id="220" name="圆角矩形 25">
                  <a:extLst>
                    <a:ext uri="{FF2B5EF4-FFF2-40B4-BE49-F238E27FC236}">
                      <a16:creationId xmlns:a16="http://schemas.microsoft.com/office/drawing/2014/main" id="{032DDC9B-65E2-7F47-1049-CD9F6699E362}"/>
                    </a:ext>
                  </a:extLst>
                </p:cNvPr>
                <p:cNvSpPr/>
                <p:nvPr/>
              </p:nvSpPr>
              <p:spPr>
                <a:xfrm>
                  <a:off x="5870250" y="4187276"/>
                  <a:ext cx="1044000" cy="288000"/>
                </a:xfrm>
                <a:prstGeom prst="roundRect">
                  <a:avLst/>
                </a:prstGeom>
                <a:solidFill>
                  <a:srgbClr val="EFF8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zh-CN" altLang="en-US"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前庭神经鞘瘤</a:t>
                  </a:r>
                </a:p>
              </p:txBody>
            </p:sp>
            <p:sp>
              <p:nvSpPr>
                <p:cNvPr id="221" name="圆角矩形 25">
                  <a:extLst>
                    <a:ext uri="{FF2B5EF4-FFF2-40B4-BE49-F238E27FC236}">
                      <a16:creationId xmlns:a16="http://schemas.microsoft.com/office/drawing/2014/main" id="{02A3E2DB-1D1C-BA6B-84EE-F7EF0496995D}"/>
                    </a:ext>
                  </a:extLst>
                </p:cNvPr>
                <p:cNvSpPr/>
                <p:nvPr/>
              </p:nvSpPr>
              <p:spPr>
                <a:xfrm>
                  <a:off x="6511582" y="4506687"/>
                  <a:ext cx="864001" cy="288000"/>
                </a:xfrm>
                <a:prstGeom prst="roundRect">
                  <a:avLst/>
                </a:prstGeom>
                <a:solidFill>
                  <a:srgbClr val="EFF8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zh-CN" altLang="en-US"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前庭阵发症</a:t>
                  </a:r>
                </a:p>
              </p:txBody>
            </p:sp>
            <p:sp>
              <p:nvSpPr>
                <p:cNvPr id="222" name="圆角矩形 25">
                  <a:extLst>
                    <a:ext uri="{FF2B5EF4-FFF2-40B4-BE49-F238E27FC236}">
                      <a16:creationId xmlns:a16="http://schemas.microsoft.com/office/drawing/2014/main" id="{1A86867C-B8AB-C6AA-04B6-B734D6FC6D86}"/>
                    </a:ext>
                  </a:extLst>
                </p:cNvPr>
                <p:cNvSpPr/>
                <p:nvPr/>
              </p:nvSpPr>
              <p:spPr>
                <a:xfrm>
                  <a:off x="6650181" y="4826097"/>
                  <a:ext cx="910253" cy="288000"/>
                </a:xfrm>
                <a:prstGeom prst="roundRect">
                  <a:avLst/>
                </a:prstGeom>
                <a:solidFill>
                  <a:srgbClr val="EFF8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zh-CN" altLang="en-US"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双侧前庭病</a:t>
                  </a:r>
                </a:p>
              </p:txBody>
            </p:sp>
            <p:sp>
              <p:nvSpPr>
                <p:cNvPr id="223" name="文本占位符 11">
                  <a:extLst>
                    <a:ext uri="{FF2B5EF4-FFF2-40B4-BE49-F238E27FC236}">
                      <a16:creationId xmlns:a16="http://schemas.microsoft.com/office/drawing/2014/main" id="{6C7855C5-6457-E15D-A63A-1E6F6142041E}"/>
                    </a:ext>
                  </a:extLst>
                </p:cNvPr>
                <p:cNvSpPr txBox="1">
                  <a:spLocks/>
                </p:cNvSpPr>
                <p:nvPr/>
              </p:nvSpPr>
              <p:spPr>
                <a:xfrm>
                  <a:off x="7787597" y="2791174"/>
                  <a:ext cx="1292370" cy="377874"/>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zh-CN" altLang="en-US" sz="1000" dirty="0">
                      <a:solidFill>
                        <a:schemeClr val="accent1"/>
                      </a:solidFill>
                      <a:sym typeface="微软雅黑" panose="020B0503020204020204" pitchFamily="34" charset="-122"/>
                    </a:rPr>
                    <a:t>周围性：迷路疾病</a:t>
                  </a:r>
                  <a:endParaRPr lang="en-US" altLang="zh-CN" sz="1000" dirty="0">
                    <a:solidFill>
                      <a:schemeClr val="accent1"/>
                    </a:solidFill>
                    <a:sym typeface="微软雅黑" panose="020B0503020204020204" pitchFamily="34" charset="-122"/>
                  </a:endParaRPr>
                </a:p>
              </p:txBody>
            </p:sp>
            <p:sp>
              <p:nvSpPr>
                <p:cNvPr id="224" name="文本占位符 11">
                  <a:extLst>
                    <a:ext uri="{FF2B5EF4-FFF2-40B4-BE49-F238E27FC236}">
                      <a16:creationId xmlns:a16="http://schemas.microsoft.com/office/drawing/2014/main" id="{1F7E290F-16A2-663C-36E5-EFD2B9A8EE42}"/>
                    </a:ext>
                  </a:extLst>
                </p:cNvPr>
                <p:cNvSpPr txBox="1">
                  <a:spLocks/>
                </p:cNvSpPr>
                <p:nvPr/>
              </p:nvSpPr>
              <p:spPr>
                <a:xfrm>
                  <a:off x="8209115" y="3146169"/>
                  <a:ext cx="951877" cy="377874"/>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zh-CN" altLang="en-US" sz="1000" dirty="0">
                      <a:highlight>
                        <a:srgbClr val="FFFFFF"/>
                      </a:highlight>
                      <a:sym typeface="微软雅黑" panose="020B0503020204020204" pitchFamily="34" charset="-122"/>
                    </a:rPr>
                    <a:t>椭圆囊</a:t>
                  </a:r>
                  <a:endParaRPr lang="en-US" altLang="zh-CN" sz="1000" dirty="0">
                    <a:highlight>
                      <a:srgbClr val="FFFFFF"/>
                    </a:highlight>
                    <a:sym typeface="微软雅黑" panose="020B0503020204020204" pitchFamily="34" charset="-122"/>
                  </a:endParaRPr>
                </a:p>
              </p:txBody>
            </p:sp>
            <p:sp>
              <p:nvSpPr>
                <p:cNvPr id="225" name="圆角矩形 25">
                  <a:extLst>
                    <a:ext uri="{FF2B5EF4-FFF2-40B4-BE49-F238E27FC236}">
                      <a16:creationId xmlns:a16="http://schemas.microsoft.com/office/drawing/2014/main" id="{91D59B49-314F-9F9A-935D-F7A533763731}"/>
                    </a:ext>
                  </a:extLst>
                </p:cNvPr>
                <p:cNvSpPr/>
                <p:nvPr/>
              </p:nvSpPr>
              <p:spPr>
                <a:xfrm>
                  <a:off x="9657173" y="2567322"/>
                  <a:ext cx="864000" cy="360000"/>
                </a:xfrm>
                <a:prstGeom prst="roundRect">
                  <a:avLst/>
                </a:prstGeom>
                <a:solidFill>
                  <a:srgbClr val="EFF8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zh-CN" altLang="en-US"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上半规管裂综合征</a:t>
                  </a:r>
                </a:p>
              </p:txBody>
            </p:sp>
            <p:sp>
              <p:nvSpPr>
                <p:cNvPr id="226" name="文本占位符 11">
                  <a:extLst>
                    <a:ext uri="{FF2B5EF4-FFF2-40B4-BE49-F238E27FC236}">
                      <a16:creationId xmlns:a16="http://schemas.microsoft.com/office/drawing/2014/main" id="{6A5EB325-ED21-7D1E-877C-298952E3463E}"/>
                    </a:ext>
                  </a:extLst>
                </p:cNvPr>
                <p:cNvSpPr txBox="1">
                  <a:spLocks/>
                </p:cNvSpPr>
                <p:nvPr/>
              </p:nvSpPr>
              <p:spPr>
                <a:xfrm>
                  <a:off x="9450096" y="2908308"/>
                  <a:ext cx="951877" cy="377874"/>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zh-CN" altLang="en-US" sz="1000" dirty="0">
                      <a:highlight>
                        <a:srgbClr val="FFFFFF"/>
                      </a:highlight>
                      <a:sym typeface="微软雅黑" panose="020B0503020204020204" pitchFamily="34" charset="-122"/>
                    </a:rPr>
                    <a:t>上半规管</a:t>
                  </a:r>
                  <a:endParaRPr lang="en-US" altLang="zh-CN" sz="1000" dirty="0">
                    <a:highlight>
                      <a:srgbClr val="FFFFFF"/>
                    </a:highlight>
                    <a:sym typeface="微软雅黑" panose="020B0503020204020204" pitchFamily="34" charset="-122"/>
                  </a:endParaRPr>
                </a:p>
              </p:txBody>
            </p:sp>
            <p:sp>
              <p:nvSpPr>
                <p:cNvPr id="227" name="文本占位符 11">
                  <a:extLst>
                    <a:ext uri="{FF2B5EF4-FFF2-40B4-BE49-F238E27FC236}">
                      <a16:creationId xmlns:a16="http://schemas.microsoft.com/office/drawing/2014/main" id="{92FAC7A1-2C1E-9BB7-AB9C-4AA0732CE51B}"/>
                    </a:ext>
                  </a:extLst>
                </p:cNvPr>
                <p:cNvSpPr txBox="1">
                  <a:spLocks/>
                </p:cNvSpPr>
                <p:nvPr/>
              </p:nvSpPr>
              <p:spPr>
                <a:xfrm>
                  <a:off x="10023735" y="3547466"/>
                  <a:ext cx="1292370" cy="377874"/>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zh-CN" altLang="en-US" sz="1000" dirty="0">
                      <a:sym typeface="微软雅黑" panose="020B0503020204020204" pitchFamily="34" charset="-122"/>
                    </a:rPr>
                    <a:t>水平半规管</a:t>
                  </a:r>
                  <a:endParaRPr lang="en-US" altLang="zh-CN" sz="1000" dirty="0">
                    <a:sym typeface="微软雅黑" panose="020B0503020204020204" pitchFamily="34" charset="-122"/>
                  </a:endParaRPr>
                </a:p>
              </p:txBody>
            </p:sp>
            <p:sp>
              <p:nvSpPr>
                <p:cNvPr id="228" name="文本占位符 11">
                  <a:extLst>
                    <a:ext uri="{FF2B5EF4-FFF2-40B4-BE49-F238E27FC236}">
                      <a16:creationId xmlns:a16="http://schemas.microsoft.com/office/drawing/2014/main" id="{5E9BFC9A-1A34-76E6-F718-A0D3E36EF873}"/>
                    </a:ext>
                  </a:extLst>
                </p:cNvPr>
                <p:cNvSpPr txBox="1">
                  <a:spLocks/>
                </p:cNvSpPr>
                <p:nvPr/>
              </p:nvSpPr>
              <p:spPr>
                <a:xfrm>
                  <a:off x="10023735" y="3753418"/>
                  <a:ext cx="1292370" cy="377874"/>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zh-CN" altLang="en-US" sz="1000" dirty="0">
                      <a:sym typeface="微软雅黑" panose="020B0503020204020204" pitchFamily="34" charset="-122"/>
                    </a:rPr>
                    <a:t>后半规管</a:t>
                  </a:r>
                  <a:endParaRPr lang="en-US" altLang="zh-CN" sz="1000" dirty="0">
                    <a:sym typeface="微软雅黑" panose="020B0503020204020204" pitchFamily="34" charset="-122"/>
                  </a:endParaRPr>
                </a:p>
              </p:txBody>
            </p:sp>
            <p:sp>
              <p:nvSpPr>
                <p:cNvPr id="229" name="文本占位符 11">
                  <a:extLst>
                    <a:ext uri="{FF2B5EF4-FFF2-40B4-BE49-F238E27FC236}">
                      <a16:creationId xmlns:a16="http://schemas.microsoft.com/office/drawing/2014/main" id="{04182B00-AD1A-A47C-2528-08C703D8A948}"/>
                    </a:ext>
                  </a:extLst>
                </p:cNvPr>
                <p:cNvSpPr txBox="1">
                  <a:spLocks/>
                </p:cNvSpPr>
                <p:nvPr/>
              </p:nvSpPr>
              <p:spPr>
                <a:xfrm>
                  <a:off x="7945856" y="4070730"/>
                  <a:ext cx="1292370" cy="377874"/>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zh-CN" altLang="en-US" sz="1000" dirty="0">
                      <a:sym typeface="微软雅黑" panose="020B0503020204020204" pitchFamily="34" charset="-122"/>
                    </a:rPr>
                    <a:t>球囊</a:t>
                  </a:r>
                  <a:endParaRPr lang="en-US" altLang="zh-CN" sz="1000" dirty="0">
                    <a:sym typeface="微软雅黑" panose="020B0503020204020204" pitchFamily="34" charset="-122"/>
                  </a:endParaRPr>
                </a:p>
              </p:txBody>
            </p:sp>
            <p:sp>
              <p:nvSpPr>
                <p:cNvPr id="230" name="圆角矩形 25">
                  <a:extLst>
                    <a:ext uri="{FF2B5EF4-FFF2-40B4-BE49-F238E27FC236}">
                      <a16:creationId xmlns:a16="http://schemas.microsoft.com/office/drawing/2014/main" id="{A55A00BA-9D8A-654C-4350-74A2AF1FD7FC}"/>
                    </a:ext>
                  </a:extLst>
                </p:cNvPr>
                <p:cNvSpPr/>
                <p:nvPr/>
              </p:nvSpPr>
              <p:spPr>
                <a:xfrm>
                  <a:off x="7787976" y="4320125"/>
                  <a:ext cx="1008000" cy="288000"/>
                </a:xfrm>
                <a:prstGeom prst="roundRect">
                  <a:avLst/>
                </a:prstGeom>
                <a:solidFill>
                  <a:srgbClr val="EFF8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zh-CN" altLang="en-US"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迷路缺血</a:t>
                  </a:r>
                </a:p>
              </p:txBody>
            </p:sp>
            <p:sp>
              <p:nvSpPr>
                <p:cNvPr id="231" name="圆角矩形 25">
                  <a:extLst>
                    <a:ext uri="{FF2B5EF4-FFF2-40B4-BE49-F238E27FC236}">
                      <a16:creationId xmlns:a16="http://schemas.microsoft.com/office/drawing/2014/main" id="{5951DD2E-2A02-66E6-BDA5-58A7E883DD08}"/>
                    </a:ext>
                  </a:extLst>
                </p:cNvPr>
                <p:cNvSpPr/>
                <p:nvPr/>
              </p:nvSpPr>
              <p:spPr>
                <a:xfrm>
                  <a:off x="8435287" y="4749004"/>
                  <a:ext cx="864000" cy="36000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zh-CN" altLang="en-US" sz="1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梅尼埃病</a:t>
                  </a:r>
                  <a:r>
                    <a:rPr lang="en-US" altLang="zh-CN" sz="1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(MD)</a:t>
                  </a:r>
                  <a:endParaRPr lang="zh-CN" altLang="en-US" sz="1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2" name="圆角矩形 25">
                  <a:extLst>
                    <a:ext uri="{FF2B5EF4-FFF2-40B4-BE49-F238E27FC236}">
                      <a16:creationId xmlns:a16="http://schemas.microsoft.com/office/drawing/2014/main" id="{871668BA-342C-61AE-511A-B36CBA0EA009}"/>
                    </a:ext>
                  </a:extLst>
                </p:cNvPr>
                <p:cNvSpPr/>
                <p:nvPr/>
              </p:nvSpPr>
              <p:spPr>
                <a:xfrm>
                  <a:off x="9992647" y="3972119"/>
                  <a:ext cx="1044000" cy="360000"/>
                </a:xfrm>
                <a:prstGeom prst="roundRect">
                  <a:avLst/>
                </a:prstGeom>
                <a:solidFill>
                  <a:srgbClr val="EFF8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zh-CN" altLang="en-US"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良性阵发性位置性眩晕</a:t>
                  </a:r>
                </a:p>
              </p:txBody>
            </p:sp>
          </p:grpSp>
        </p:grpSp>
        <p:grpSp>
          <p:nvGrpSpPr>
            <p:cNvPr id="253" name="组合 252">
              <a:extLst>
                <a:ext uri="{FF2B5EF4-FFF2-40B4-BE49-F238E27FC236}">
                  <a16:creationId xmlns:a16="http://schemas.microsoft.com/office/drawing/2014/main" id="{03F375B2-7155-E287-1650-F2151E4877FB}"/>
                </a:ext>
              </a:extLst>
            </p:cNvPr>
            <p:cNvGrpSpPr/>
            <p:nvPr/>
          </p:nvGrpSpPr>
          <p:grpSpPr>
            <a:xfrm>
              <a:off x="9629774" y="4177471"/>
              <a:ext cx="1579938" cy="1227671"/>
              <a:chOff x="4629920" y="4664719"/>
              <a:chExt cx="1848782" cy="1436571"/>
            </a:xfrm>
          </p:grpSpPr>
          <p:pic>
            <p:nvPicPr>
              <p:cNvPr id="250" name="图片 249">
                <a:extLst>
                  <a:ext uri="{FF2B5EF4-FFF2-40B4-BE49-F238E27FC236}">
                    <a16:creationId xmlns:a16="http://schemas.microsoft.com/office/drawing/2014/main" id="{B2D639A0-04E9-EBB1-38A9-756191843795}"/>
                  </a:ext>
                </a:extLst>
              </p:cNvPr>
              <p:cNvPicPr>
                <a:picLocks noChangeAspect="1"/>
              </p:cNvPicPr>
              <p:nvPr/>
            </p:nvPicPr>
            <p:blipFill>
              <a:blip r:embed="rId4"/>
              <a:stretch>
                <a:fillRect/>
              </a:stretch>
            </p:blipFill>
            <p:spPr>
              <a:xfrm>
                <a:off x="4758452" y="4718894"/>
                <a:ext cx="1591719" cy="1216632"/>
              </a:xfrm>
              <a:prstGeom prst="rect">
                <a:avLst/>
              </a:prstGeom>
            </p:spPr>
          </p:pic>
          <p:sp>
            <p:nvSpPr>
              <p:cNvPr id="251" name="文本占位符 11">
                <a:extLst>
                  <a:ext uri="{FF2B5EF4-FFF2-40B4-BE49-F238E27FC236}">
                    <a16:creationId xmlns:a16="http://schemas.microsoft.com/office/drawing/2014/main" id="{829B6665-0BF0-5FE3-B820-0A38050F0416}"/>
                  </a:ext>
                </a:extLst>
              </p:cNvPr>
              <p:cNvSpPr txBox="1">
                <a:spLocks/>
              </p:cNvSpPr>
              <p:nvPr/>
            </p:nvSpPr>
            <p:spPr>
              <a:xfrm>
                <a:off x="4629920" y="5723416"/>
                <a:ext cx="1848782" cy="377874"/>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zh-CN" altLang="en-US" sz="1000" dirty="0">
                    <a:solidFill>
                      <a:schemeClr val="accent1"/>
                    </a:solidFill>
                    <a:sym typeface="微软雅黑" panose="020B0503020204020204" pitchFamily="34" charset="-122"/>
                  </a:rPr>
                  <a:t>中枢前庭系统</a:t>
                </a:r>
                <a:endParaRPr lang="en-US" altLang="zh-CN" sz="1000" dirty="0">
                  <a:solidFill>
                    <a:schemeClr val="accent1"/>
                  </a:solidFill>
                  <a:sym typeface="微软雅黑" panose="020B0503020204020204" pitchFamily="34" charset="-122"/>
                </a:endParaRPr>
              </a:p>
            </p:txBody>
          </p:sp>
          <p:sp>
            <p:nvSpPr>
              <p:cNvPr id="252" name="ComponentBackground1">
                <a:extLst>
                  <a:ext uri="{FF2B5EF4-FFF2-40B4-BE49-F238E27FC236}">
                    <a16:creationId xmlns:a16="http://schemas.microsoft.com/office/drawing/2014/main" id="{301D6BAE-4011-25B5-9628-DC1A4EE0C719}"/>
                  </a:ext>
                </a:extLst>
              </p:cNvPr>
              <p:cNvSpPr/>
              <p:nvPr/>
            </p:nvSpPr>
            <p:spPr>
              <a:xfrm>
                <a:off x="4700003" y="4664719"/>
                <a:ext cx="1708617" cy="1348025"/>
              </a:xfrm>
              <a:prstGeom prst="roundRect">
                <a:avLst>
                  <a:gd name="adj" fmla="val 4834"/>
                </a:avLst>
              </a:prstGeom>
              <a:noFill/>
              <a:ln>
                <a:solidFill>
                  <a:srgbClr val="D9D9D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cxnSp>
          <p:nvCxnSpPr>
            <p:cNvPr id="257" name="直接连接符 256">
              <a:extLst>
                <a:ext uri="{FF2B5EF4-FFF2-40B4-BE49-F238E27FC236}">
                  <a16:creationId xmlns:a16="http://schemas.microsoft.com/office/drawing/2014/main" id="{308E7621-795D-5DEE-DB21-F1BFF148BAA7}"/>
                </a:ext>
              </a:extLst>
            </p:cNvPr>
            <p:cNvCxnSpPr/>
            <p:nvPr/>
          </p:nvCxnSpPr>
          <p:spPr>
            <a:xfrm>
              <a:off x="9173253" y="3387764"/>
              <a:ext cx="0" cy="954918"/>
            </a:xfrm>
            <a:prstGeom prst="line">
              <a:avLst/>
            </a:prstGeom>
            <a:ln w="5715">
              <a:solidFill>
                <a:schemeClr val="tx1">
                  <a:lumMod val="65000"/>
                  <a:lumOff val="35000"/>
                </a:schemeClr>
              </a:solidFill>
            </a:ln>
          </p:spPr>
          <p:style>
            <a:lnRef idx="1">
              <a:schemeClr val="accent3"/>
            </a:lnRef>
            <a:fillRef idx="0">
              <a:schemeClr val="accent3"/>
            </a:fillRef>
            <a:effectRef idx="0">
              <a:schemeClr val="accent3"/>
            </a:effectRef>
            <a:fontRef idx="minor">
              <a:schemeClr val="tx1"/>
            </a:fontRef>
          </p:style>
        </p:cxnSp>
      </p:grpSp>
      <p:sp>
        <p:nvSpPr>
          <p:cNvPr id="4" name="圆角矩形 3">
            <a:extLst>
              <a:ext uri="{FF2B5EF4-FFF2-40B4-BE49-F238E27FC236}">
                <a16:creationId xmlns:a16="http://schemas.microsoft.com/office/drawing/2014/main" id="{5DACD639-87F3-B239-86C7-019937172831}"/>
              </a:ext>
            </a:extLst>
          </p:cNvPr>
          <p:cNvSpPr/>
          <p:nvPr/>
        </p:nvSpPr>
        <p:spPr>
          <a:xfrm>
            <a:off x="268862" y="186802"/>
            <a:ext cx="99972"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圆角矩形 4">
            <a:extLst>
              <a:ext uri="{FF2B5EF4-FFF2-40B4-BE49-F238E27FC236}">
                <a16:creationId xmlns:a16="http://schemas.microsoft.com/office/drawing/2014/main" id="{A8C1FB15-FCD0-9A13-6033-2B2777B2E159}"/>
              </a:ext>
            </a:extLst>
          </p:cNvPr>
          <p:cNvSpPr/>
          <p:nvPr/>
        </p:nvSpPr>
        <p:spPr>
          <a:xfrm>
            <a:off x="443250" y="186802"/>
            <a:ext cx="45719"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12" name="组合 11">
            <a:extLst>
              <a:ext uri="{FF2B5EF4-FFF2-40B4-BE49-F238E27FC236}">
                <a16:creationId xmlns:a16="http://schemas.microsoft.com/office/drawing/2014/main" id="{15A2F7D8-4F4E-A687-1C37-9B0C1B02A44E}"/>
              </a:ext>
            </a:extLst>
          </p:cNvPr>
          <p:cNvGrpSpPr/>
          <p:nvPr/>
        </p:nvGrpSpPr>
        <p:grpSpPr>
          <a:xfrm>
            <a:off x="928246" y="1588511"/>
            <a:ext cx="3589649" cy="3351909"/>
            <a:chOff x="928246" y="1588511"/>
            <a:chExt cx="3589649" cy="3351909"/>
          </a:xfrm>
        </p:grpSpPr>
        <p:grpSp>
          <p:nvGrpSpPr>
            <p:cNvPr id="236" name="组合 235">
              <a:extLst>
                <a:ext uri="{FF2B5EF4-FFF2-40B4-BE49-F238E27FC236}">
                  <a16:creationId xmlns:a16="http://schemas.microsoft.com/office/drawing/2014/main" id="{12C890E5-9A8F-A99E-F5CD-7DB8EDB5BAA3}"/>
                </a:ext>
              </a:extLst>
            </p:cNvPr>
            <p:cNvGrpSpPr/>
            <p:nvPr/>
          </p:nvGrpSpPr>
          <p:grpSpPr>
            <a:xfrm>
              <a:off x="928246" y="1588511"/>
              <a:ext cx="3589649" cy="3351909"/>
              <a:chOff x="928246" y="1588511"/>
              <a:chExt cx="3589649" cy="3351909"/>
            </a:xfrm>
          </p:grpSpPr>
          <p:sp>
            <p:nvSpPr>
              <p:cNvPr id="6" name="文本占位符 2">
                <a:extLst>
                  <a:ext uri="{FF2B5EF4-FFF2-40B4-BE49-F238E27FC236}">
                    <a16:creationId xmlns:a16="http://schemas.microsoft.com/office/drawing/2014/main" id="{AA1CCE29-2C4E-C810-5F4D-0FA8FAB7C056}"/>
                  </a:ext>
                </a:extLst>
              </p:cNvPr>
              <p:cNvSpPr txBox="1">
                <a:spLocks/>
              </p:cNvSpPr>
              <p:nvPr/>
            </p:nvSpPr>
            <p:spPr>
              <a:xfrm>
                <a:off x="928246" y="2136493"/>
                <a:ext cx="3589649" cy="973796"/>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b="1" dirty="0">
                    <a:sym typeface="微软雅黑" panose="020B0503020204020204" pitchFamily="34" charset="-122"/>
                  </a:rPr>
                  <a:t>大型人群研究中眩晕</a:t>
                </a:r>
                <a:r>
                  <a:rPr lang="en-US" altLang="zh-CN" b="1" dirty="0">
                    <a:sym typeface="微软雅黑" panose="020B0503020204020204" pitchFamily="34" charset="-122"/>
                  </a:rPr>
                  <a:t>/</a:t>
                </a:r>
                <a:r>
                  <a:rPr lang="zh-CN" altLang="en-US" b="1" dirty="0">
                    <a:sym typeface="微软雅黑" panose="020B0503020204020204" pitchFamily="34" charset="-122"/>
                  </a:rPr>
                  <a:t>头晕每年影响</a:t>
                </a:r>
                <a:r>
                  <a:rPr lang="en-US" altLang="zh-CN" b="1" dirty="0">
                    <a:solidFill>
                      <a:srgbClr val="C00000"/>
                    </a:solidFill>
                    <a:sym typeface="微软雅黑" panose="020B0503020204020204" pitchFamily="34" charset="-122"/>
                  </a:rPr>
                  <a:t>15%</a:t>
                </a:r>
                <a:r>
                  <a:rPr lang="zh-CN" altLang="en-US" b="1" dirty="0">
                    <a:solidFill>
                      <a:srgbClr val="C00000"/>
                    </a:solidFill>
                    <a:sym typeface="微软雅黑" panose="020B0503020204020204" pitchFamily="34" charset="-122"/>
                  </a:rPr>
                  <a:t>至</a:t>
                </a:r>
                <a:r>
                  <a:rPr lang="en-US" altLang="zh-CN" b="1" dirty="0">
                    <a:solidFill>
                      <a:srgbClr val="C00000"/>
                    </a:solidFill>
                    <a:sym typeface="微软雅黑" panose="020B0503020204020204" pitchFamily="34" charset="-122"/>
                  </a:rPr>
                  <a:t>20%</a:t>
                </a:r>
                <a:r>
                  <a:rPr lang="zh-CN" altLang="en-US" b="1" dirty="0">
                    <a:solidFill>
                      <a:srgbClr val="C00000"/>
                    </a:solidFill>
                    <a:sym typeface="微软雅黑" panose="020B0503020204020204" pitchFamily="34" charset="-122"/>
                  </a:rPr>
                  <a:t>以上</a:t>
                </a:r>
                <a:r>
                  <a:rPr lang="zh-CN" altLang="en-US" b="1" dirty="0">
                    <a:sym typeface="微软雅黑" panose="020B0503020204020204" pitchFamily="34" charset="-122"/>
                  </a:rPr>
                  <a:t>的成人</a:t>
                </a:r>
                <a:r>
                  <a:rPr lang="en-US" altLang="zh-CN" b="1" baseline="30000" dirty="0">
                    <a:sym typeface="微软雅黑" panose="020B0503020204020204" pitchFamily="34" charset="-122"/>
                  </a:rPr>
                  <a:t>1</a:t>
                </a:r>
                <a:endParaRPr lang="zh-CN" altLang="en-US" b="1" baseline="30000" dirty="0">
                  <a:sym typeface="微软雅黑" panose="020B0503020204020204" pitchFamily="34" charset="-122"/>
                </a:endParaRPr>
              </a:p>
            </p:txBody>
          </p:sp>
          <p:grpSp>
            <p:nvGrpSpPr>
              <p:cNvPr id="50" name="组合 49">
                <a:extLst>
                  <a:ext uri="{FF2B5EF4-FFF2-40B4-BE49-F238E27FC236}">
                    <a16:creationId xmlns:a16="http://schemas.microsoft.com/office/drawing/2014/main" id="{ED3AC62C-C39F-BB47-00B4-DAF95097A2D6}"/>
                  </a:ext>
                </a:extLst>
              </p:cNvPr>
              <p:cNvGrpSpPr/>
              <p:nvPr/>
            </p:nvGrpSpPr>
            <p:grpSpPr>
              <a:xfrm>
                <a:off x="1130288" y="3051596"/>
                <a:ext cx="3185565" cy="1888824"/>
                <a:chOff x="1376064" y="2469733"/>
                <a:chExt cx="3185565" cy="1888824"/>
              </a:xfrm>
            </p:grpSpPr>
            <p:sp>
              <p:nvSpPr>
                <p:cNvPr id="9" name="basic-figure-with-arms-up_62121">
                  <a:extLst>
                    <a:ext uri="{FF2B5EF4-FFF2-40B4-BE49-F238E27FC236}">
                      <a16:creationId xmlns:a16="http://schemas.microsoft.com/office/drawing/2014/main" id="{E0C713E8-8171-4898-73E6-94EA32C7BCDE}"/>
                    </a:ext>
                  </a:extLst>
                </p:cNvPr>
                <p:cNvSpPr/>
                <p:nvPr/>
              </p:nvSpPr>
              <p:spPr>
                <a:xfrm>
                  <a:off x="1376064" y="2469733"/>
                  <a:ext cx="394013" cy="788454"/>
                </a:xfrm>
                <a:custGeom>
                  <a:avLst/>
                  <a:gdLst>
                    <a:gd name="connsiteX0" fmla="*/ 151751 w 303597"/>
                    <a:gd name="connsiteY0" fmla="*/ 27123 h 607523"/>
                    <a:gd name="connsiteX1" fmla="*/ 200971 w 303597"/>
                    <a:gd name="connsiteY1" fmla="*/ 75566 h 607523"/>
                    <a:gd name="connsiteX2" fmla="*/ 151751 w 303597"/>
                    <a:gd name="connsiteY2" fmla="*/ 124009 h 607523"/>
                    <a:gd name="connsiteX3" fmla="*/ 102531 w 303597"/>
                    <a:gd name="connsiteY3" fmla="*/ 75566 h 607523"/>
                    <a:gd name="connsiteX4" fmla="*/ 151751 w 303597"/>
                    <a:gd name="connsiteY4" fmla="*/ 27123 h 607523"/>
                    <a:gd name="connsiteX5" fmla="*/ 67753 w 303597"/>
                    <a:gd name="connsiteY5" fmla="*/ 5006 h 607523"/>
                    <a:gd name="connsiteX6" fmla="*/ 92642 w 303597"/>
                    <a:gd name="connsiteY6" fmla="*/ 5006 h 607523"/>
                    <a:gd name="connsiteX7" fmla="*/ 92642 w 303597"/>
                    <a:gd name="connsiteY7" fmla="*/ 29862 h 607523"/>
                    <a:gd name="connsiteX8" fmla="*/ 44017 w 303597"/>
                    <a:gd name="connsiteY8" fmla="*/ 78422 h 607523"/>
                    <a:gd name="connsiteX9" fmla="*/ 43325 w 303597"/>
                    <a:gd name="connsiteY9" fmla="*/ 80033 h 607523"/>
                    <a:gd name="connsiteX10" fmla="*/ 44017 w 303597"/>
                    <a:gd name="connsiteY10" fmla="*/ 81644 h 607523"/>
                    <a:gd name="connsiteX11" fmla="*/ 93795 w 303597"/>
                    <a:gd name="connsiteY11" fmla="*/ 131125 h 607523"/>
                    <a:gd name="connsiteX12" fmla="*/ 209713 w 303597"/>
                    <a:gd name="connsiteY12" fmla="*/ 131125 h 607523"/>
                    <a:gd name="connsiteX13" fmla="*/ 259490 w 303597"/>
                    <a:gd name="connsiteY13" fmla="*/ 81644 h 607523"/>
                    <a:gd name="connsiteX14" fmla="*/ 260182 w 303597"/>
                    <a:gd name="connsiteY14" fmla="*/ 80033 h 607523"/>
                    <a:gd name="connsiteX15" fmla="*/ 259490 w 303597"/>
                    <a:gd name="connsiteY15" fmla="*/ 78422 h 607523"/>
                    <a:gd name="connsiteX16" fmla="*/ 210865 w 303597"/>
                    <a:gd name="connsiteY16" fmla="*/ 29862 h 607523"/>
                    <a:gd name="connsiteX17" fmla="*/ 210865 w 303597"/>
                    <a:gd name="connsiteY17" fmla="*/ 5006 h 607523"/>
                    <a:gd name="connsiteX18" fmla="*/ 235523 w 303597"/>
                    <a:gd name="connsiteY18" fmla="*/ 5006 h 607523"/>
                    <a:gd name="connsiteX19" fmla="*/ 299128 w 303597"/>
                    <a:gd name="connsiteY19" fmla="*/ 68296 h 607523"/>
                    <a:gd name="connsiteX20" fmla="*/ 297746 w 303597"/>
                    <a:gd name="connsiteY20" fmla="*/ 93151 h 607523"/>
                    <a:gd name="connsiteX21" fmla="*/ 210865 w 303597"/>
                    <a:gd name="connsiteY21" fmla="*/ 179685 h 607523"/>
                    <a:gd name="connsiteX22" fmla="*/ 210865 w 303597"/>
                    <a:gd name="connsiteY22" fmla="*/ 581056 h 607523"/>
                    <a:gd name="connsiteX23" fmla="*/ 184593 w 303597"/>
                    <a:gd name="connsiteY23" fmla="*/ 607523 h 607523"/>
                    <a:gd name="connsiteX24" fmla="*/ 158321 w 303597"/>
                    <a:gd name="connsiteY24" fmla="*/ 581056 h 607523"/>
                    <a:gd name="connsiteX25" fmla="*/ 158321 w 303597"/>
                    <a:gd name="connsiteY25" fmla="*/ 382442 h 607523"/>
                    <a:gd name="connsiteX26" fmla="*/ 145186 w 303597"/>
                    <a:gd name="connsiteY26" fmla="*/ 382442 h 607523"/>
                    <a:gd name="connsiteX27" fmla="*/ 145186 w 303597"/>
                    <a:gd name="connsiteY27" fmla="*/ 581056 h 607523"/>
                    <a:gd name="connsiteX28" fmla="*/ 118914 w 303597"/>
                    <a:gd name="connsiteY28" fmla="*/ 607523 h 607523"/>
                    <a:gd name="connsiteX29" fmla="*/ 92642 w 303597"/>
                    <a:gd name="connsiteY29" fmla="*/ 581056 h 607523"/>
                    <a:gd name="connsiteX30" fmla="*/ 92642 w 303597"/>
                    <a:gd name="connsiteY30" fmla="*/ 179685 h 607523"/>
                    <a:gd name="connsiteX31" fmla="*/ 5300 w 303597"/>
                    <a:gd name="connsiteY31" fmla="*/ 92461 h 607523"/>
                    <a:gd name="connsiteX32" fmla="*/ 0 w 303597"/>
                    <a:gd name="connsiteY32" fmla="*/ 80033 h 607523"/>
                    <a:gd name="connsiteX33" fmla="*/ 5300 w 303597"/>
                    <a:gd name="connsiteY33" fmla="*/ 67605 h 6075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03597" h="607523">
                      <a:moveTo>
                        <a:pt x="151751" y="27123"/>
                      </a:moveTo>
                      <a:cubicBezTo>
                        <a:pt x="178934" y="27123"/>
                        <a:pt x="200971" y="48812"/>
                        <a:pt x="200971" y="75566"/>
                      </a:cubicBezTo>
                      <a:cubicBezTo>
                        <a:pt x="200971" y="102320"/>
                        <a:pt x="178934" y="124009"/>
                        <a:pt x="151751" y="124009"/>
                      </a:cubicBezTo>
                      <a:cubicBezTo>
                        <a:pt x="124568" y="124009"/>
                        <a:pt x="102531" y="102320"/>
                        <a:pt x="102531" y="75566"/>
                      </a:cubicBezTo>
                      <a:cubicBezTo>
                        <a:pt x="102531" y="48812"/>
                        <a:pt x="124568" y="27123"/>
                        <a:pt x="151751" y="27123"/>
                      </a:cubicBezTo>
                      <a:close/>
                      <a:moveTo>
                        <a:pt x="67753" y="5006"/>
                      </a:moveTo>
                      <a:cubicBezTo>
                        <a:pt x="74667" y="-1668"/>
                        <a:pt x="85729" y="-1668"/>
                        <a:pt x="92642" y="5006"/>
                      </a:cubicBezTo>
                      <a:cubicBezTo>
                        <a:pt x="99556" y="11910"/>
                        <a:pt x="99556" y="22957"/>
                        <a:pt x="92642" y="29862"/>
                      </a:cubicBezTo>
                      <a:lnTo>
                        <a:pt x="44017" y="78422"/>
                      </a:lnTo>
                      <a:cubicBezTo>
                        <a:pt x="43556" y="78652"/>
                        <a:pt x="43325" y="79343"/>
                        <a:pt x="43325" y="80033"/>
                      </a:cubicBezTo>
                      <a:cubicBezTo>
                        <a:pt x="43325" y="80493"/>
                        <a:pt x="43556" y="81184"/>
                        <a:pt x="44017" y="81644"/>
                      </a:cubicBezTo>
                      <a:lnTo>
                        <a:pt x="93795" y="131125"/>
                      </a:lnTo>
                      <a:lnTo>
                        <a:pt x="209713" y="131125"/>
                      </a:lnTo>
                      <a:lnTo>
                        <a:pt x="259490" y="81644"/>
                      </a:lnTo>
                      <a:cubicBezTo>
                        <a:pt x="259951" y="81184"/>
                        <a:pt x="260182" y="80493"/>
                        <a:pt x="260182" y="80033"/>
                      </a:cubicBezTo>
                      <a:cubicBezTo>
                        <a:pt x="260182" y="79343"/>
                        <a:pt x="259951" y="78652"/>
                        <a:pt x="259490" y="78422"/>
                      </a:cubicBezTo>
                      <a:lnTo>
                        <a:pt x="210865" y="29862"/>
                      </a:lnTo>
                      <a:cubicBezTo>
                        <a:pt x="203951" y="22957"/>
                        <a:pt x="203951" y="11910"/>
                        <a:pt x="210865" y="5006"/>
                      </a:cubicBezTo>
                      <a:cubicBezTo>
                        <a:pt x="217548" y="-1668"/>
                        <a:pt x="228840" y="-1668"/>
                        <a:pt x="235523" y="5006"/>
                      </a:cubicBezTo>
                      <a:lnTo>
                        <a:pt x="299128" y="68296"/>
                      </a:lnTo>
                      <a:cubicBezTo>
                        <a:pt x="306042" y="74970"/>
                        <a:pt x="304429" y="86247"/>
                        <a:pt x="297746" y="93151"/>
                      </a:cubicBezTo>
                      <a:lnTo>
                        <a:pt x="210865" y="179685"/>
                      </a:lnTo>
                      <a:lnTo>
                        <a:pt x="210865" y="581056"/>
                      </a:lnTo>
                      <a:cubicBezTo>
                        <a:pt x="210865" y="595556"/>
                        <a:pt x="199112" y="607523"/>
                        <a:pt x="184593" y="607523"/>
                      </a:cubicBezTo>
                      <a:cubicBezTo>
                        <a:pt x="170075" y="607523"/>
                        <a:pt x="158321" y="595556"/>
                        <a:pt x="158321" y="581056"/>
                      </a:cubicBezTo>
                      <a:lnTo>
                        <a:pt x="158321" y="382442"/>
                      </a:lnTo>
                      <a:lnTo>
                        <a:pt x="145186" y="382442"/>
                      </a:lnTo>
                      <a:lnTo>
                        <a:pt x="145186" y="581056"/>
                      </a:lnTo>
                      <a:cubicBezTo>
                        <a:pt x="145186" y="595556"/>
                        <a:pt x="133432" y="607523"/>
                        <a:pt x="118914" y="607523"/>
                      </a:cubicBezTo>
                      <a:cubicBezTo>
                        <a:pt x="104395" y="607523"/>
                        <a:pt x="92642" y="595556"/>
                        <a:pt x="92642" y="581056"/>
                      </a:cubicBezTo>
                      <a:lnTo>
                        <a:pt x="92642" y="179685"/>
                      </a:lnTo>
                      <a:lnTo>
                        <a:pt x="5300" y="92461"/>
                      </a:lnTo>
                      <a:cubicBezTo>
                        <a:pt x="1844" y="89009"/>
                        <a:pt x="0" y="84636"/>
                        <a:pt x="0" y="80033"/>
                      </a:cubicBezTo>
                      <a:cubicBezTo>
                        <a:pt x="0" y="75430"/>
                        <a:pt x="1844" y="70827"/>
                        <a:pt x="5300" y="67605"/>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 name="basic-figure-with-arms-up_62121">
                  <a:extLst>
                    <a:ext uri="{FF2B5EF4-FFF2-40B4-BE49-F238E27FC236}">
                      <a16:creationId xmlns:a16="http://schemas.microsoft.com/office/drawing/2014/main" id="{1EE2FFB8-0B81-BA56-0126-ABEA1447946C}"/>
                    </a:ext>
                  </a:extLst>
                </p:cNvPr>
                <p:cNvSpPr/>
                <p:nvPr/>
              </p:nvSpPr>
              <p:spPr>
                <a:xfrm>
                  <a:off x="2073952" y="2469733"/>
                  <a:ext cx="394013" cy="788454"/>
                </a:xfrm>
                <a:custGeom>
                  <a:avLst/>
                  <a:gdLst>
                    <a:gd name="connsiteX0" fmla="*/ 151751 w 303597"/>
                    <a:gd name="connsiteY0" fmla="*/ 27123 h 607523"/>
                    <a:gd name="connsiteX1" fmla="*/ 200971 w 303597"/>
                    <a:gd name="connsiteY1" fmla="*/ 75566 h 607523"/>
                    <a:gd name="connsiteX2" fmla="*/ 151751 w 303597"/>
                    <a:gd name="connsiteY2" fmla="*/ 124009 h 607523"/>
                    <a:gd name="connsiteX3" fmla="*/ 102531 w 303597"/>
                    <a:gd name="connsiteY3" fmla="*/ 75566 h 607523"/>
                    <a:gd name="connsiteX4" fmla="*/ 151751 w 303597"/>
                    <a:gd name="connsiteY4" fmla="*/ 27123 h 607523"/>
                    <a:gd name="connsiteX5" fmla="*/ 67753 w 303597"/>
                    <a:gd name="connsiteY5" fmla="*/ 5006 h 607523"/>
                    <a:gd name="connsiteX6" fmla="*/ 92642 w 303597"/>
                    <a:gd name="connsiteY6" fmla="*/ 5006 h 607523"/>
                    <a:gd name="connsiteX7" fmla="*/ 92642 w 303597"/>
                    <a:gd name="connsiteY7" fmla="*/ 29862 h 607523"/>
                    <a:gd name="connsiteX8" fmla="*/ 44017 w 303597"/>
                    <a:gd name="connsiteY8" fmla="*/ 78422 h 607523"/>
                    <a:gd name="connsiteX9" fmla="*/ 43325 w 303597"/>
                    <a:gd name="connsiteY9" fmla="*/ 80033 h 607523"/>
                    <a:gd name="connsiteX10" fmla="*/ 44017 w 303597"/>
                    <a:gd name="connsiteY10" fmla="*/ 81644 h 607523"/>
                    <a:gd name="connsiteX11" fmla="*/ 93795 w 303597"/>
                    <a:gd name="connsiteY11" fmla="*/ 131125 h 607523"/>
                    <a:gd name="connsiteX12" fmla="*/ 209713 w 303597"/>
                    <a:gd name="connsiteY12" fmla="*/ 131125 h 607523"/>
                    <a:gd name="connsiteX13" fmla="*/ 259490 w 303597"/>
                    <a:gd name="connsiteY13" fmla="*/ 81644 h 607523"/>
                    <a:gd name="connsiteX14" fmla="*/ 260182 w 303597"/>
                    <a:gd name="connsiteY14" fmla="*/ 80033 h 607523"/>
                    <a:gd name="connsiteX15" fmla="*/ 259490 w 303597"/>
                    <a:gd name="connsiteY15" fmla="*/ 78422 h 607523"/>
                    <a:gd name="connsiteX16" fmla="*/ 210865 w 303597"/>
                    <a:gd name="connsiteY16" fmla="*/ 29862 h 607523"/>
                    <a:gd name="connsiteX17" fmla="*/ 210865 w 303597"/>
                    <a:gd name="connsiteY17" fmla="*/ 5006 h 607523"/>
                    <a:gd name="connsiteX18" fmla="*/ 235523 w 303597"/>
                    <a:gd name="connsiteY18" fmla="*/ 5006 h 607523"/>
                    <a:gd name="connsiteX19" fmla="*/ 299128 w 303597"/>
                    <a:gd name="connsiteY19" fmla="*/ 68296 h 607523"/>
                    <a:gd name="connsiteX20" fmla="*/ 297746 w 303597"/>
                    <a:gd name="connsiteY20" fmla="*/ 93151 h 607523"/>
                    <a:gd name="connsiteX21" fmla="*/ 210865 w 303597"/>
                    <a:gd name="connsiteY21" fmla="*/ 179685 h 607523"/>
                    <a:gd name="connsiteX22" fmla="*/ 210865 w 303597"/>
                    <a:gd name="connsiteY22" fmla="*/ 581056 h 607523"/>
                    <a:gd name="connsiteX23" fmla="*/ 184593 w 303597"/>
                    <a:gd name="connsiteY23" fmla="*/ 607523 h 607523"/>
                    <a:gd name="connsiteX24" fmla="*/ 158321 w 303597"/>
                    <a:gd name="connsiteY24" fmla="*/ 581056 h 607523"/>
                    <a:gd name="connsiteX25" fmla="*/ 158321 w 303597"/>
                    <a:gd name="connsiteY25" fmla="*/ 382442 h 607523"/>
                    <a:gd name="connsiteX26" fmla="*/ 145186 w 303597"/>
                    <a:gd name="connsiteY26" fmla="*/ 382442 h 607523"/>
                    <a:gd name="connsiteX27" fmla="*/ 145186 w 303597"/>
                    <a:gd name="connsiteY27" fmla="*/ 581056 h 607523"/>
                    <a:gd name="connsiteX28" fmla="*/ 118914 w 303597"/>
                    <a:gd name="connsiteY28" fmla="*/ 607523 h 607523"/>
                    <a:gd name="connsiteX29" fmla="*/ 92642 w 303597"/>
                    <a:gd name="connsiteY29" fmla="*/ 581056 h 607523"/>
                    <a:gd name="connsiteX30" fmla="*/ 92642 w 303597"/>
                    <a:gd name="connsiteY30" fmla="*/ 179685 h 607523"/>
                    <a:gd name="connsiteX31" fmla="*/ 5300 w 303597"/>
                    <a:gd name="connsiteY31" fmla="*/ 92461 h 607523"/>
                    <a:gd name="connsiteX32" fmla="*/ 0 w 303597"/>
                    <a:gd name="connsiteY32" fmla="*/ 80033 h 607523"/>
                    <a:gd name="connsiteX33" fmla="*/ 5300 w 303597"/>
                    <a:gd name="connsiteY33" fmla="*/ 67605 h 6075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03597" h="607523">
                      <a:moveTo>
                        <a:pt x="151751" y="27123"/>
                      </a:moveTo>
                      <a:cubicBezTo>
                        <a:pt x="178934" y="27123"/>
                        <a:pt x="200971" y="48812"/>
                        <a:pt x="200971" y="75566"/>
                      </a:cubicBezTo>
                      <a:cubicBezTo>
                        <a:pt x="200971" y="102320"/>
                        <a:pt x="178934" y="124009"/>
                        <a:pt x="151751" y="124009"/>
                      </a:cubicBezTo>
                      <a:cubicBezTo>
                        <a:pt x="124568" y="124009"/>
                        <a:pt x="102531" y="102320"/>
                        <a:pt x="102531" y="75566"/>
                      </a:cubicBezTo>
                      <a:cubicBezTo>
                        <a:pt x="102531" y="48812"/>
                        <a:pt x="124568" y="27123"/>
                        <a:pt x="151751" y="27123"/>
                      </a:cubicBezTo>
                      <a:close/>
                      <a:moveTo>
                        <a:pt x="67753" y="5006"/>
                      </a:moveTo>
                      <a:cubicBezTo>
                        <a:pt x="74667" y="-1668"/>
                        <a:pt x="85729" y="-1668"/>
                        <a:pt x="92642" y="5006"/>
                      </a:cubicBezTo>
                      <a:cubicBezTo>
                        <a:pt x="99556" y="11910"/>
                        <a:pt x="99556" y="22957"/>
                        <a:pt x="92642" y="29862"/>
                      </a:cubicBezTo>
                      <a:lnTo>
                        <a:pt x="44017" y="78422"/>
                      </a:lnTo>
                      <a:cubicBezTo>
                        <a:pt x="43556" y="78652"/>
                        <a:pt x="43325" y="79343"/>
                        <a:pt x="43325" y="80033"/>
                      </a:cubicBezTo>
                      <a:cubicBezTo>
                        <a:pt x="43325" y="80493"/>
                        <a:pt x="43556" y="81184"/>
                        <a:pt x="44017" y="81644"/>
                      </a:cubicBezTo>
                      <a:lnTo>
                        <a:pt x="93795" y="131125"/>
                      </a:lnTo>
                      <a:lnTo>
                        <a:pt x="209713" y="131125"/>
                      </a:lnTo>
                      <a:lnTo>
                        <a:pt x="259490" y="81644"/>
                      </a:lnTo>
                      <a:cubicBezTo>
                        <a:pt x="259951" y="81184"/>
                        <a:pt x="260182" y="80493"/>
                        <a:pt x="260182" y="80033"/>
                      </a:cubicBezTo>
                      <a:cubicBezTo>
                        <a:pt x="260182" y="79343"/>
                        <a:pt x="259951" y="78652"/>
                        <a:pt x="259490" y="78422"/>
                      </a:cubicBezTo>
                      <a:lnTo>
                        <a:pt x="210865" y="29862"/>
                      </a:lnTo>
                      <a:cubicBezTo>
                        <a:pt x="203951" y="22957"/>
                        <a:pt x="203951" y="11910"/>
                        <a:pt x="210865" y="5006"/>
                      </a:cubicBezTo>
                      <a:cubicBezTo>
                        <a:pt x="217548" y="-1668"/>
                        <a:pt x="228840" y="-1668"/>
                        <a:pt x="235523" y="5006"/>
                      </a:cubicBezTo>
                      <a:lnTo>
                        <a:pt x="299128" y="68296"/>
                      </a:lnTo>
                      <a:cubicBezTo>
                        <a:pt x="306042" y="74970"/>
                        <a:pt x="304429" y="86247"/>
                        <a:pt x="297746" y="93151"/>
                      </a:cubicBezTo>
                      <a:lnTo>
                        <a:pt x="210865" y="179685"/>
                      </a:lnTo>
                      <a:lnTo>
                        <a:pt x="210865" y="581056"/>
                      </a:lnTo>
                      <a:cubicBezTo>
                        <a:pt x="210865" y="595556"/>
                        <a:pt x="199112" y="607523"/>
                        <a:pt x="184593" y="607523"/>
                      </a:cubicBezTo>
                      <a:cubicBezTo>
                        <a:pt x="170075" y="607523"/>
                        <a:pt x="158321" y="595556"/>
                        <a:pt x="158321" y="581056"/>
                      </a:cubicBezTo>
                      <a:lnTo>
                        <a:pt x="158321" y="382442"/>
                      </a:lnTo>
                      <a:lnTo>
                        <a:pt x="145186" y="382442"/>
                      </a:lnTo>
                      <a:lnTo>
                        <a:pt x="145186" y="581056"/>
                      </a:lnTo>
                      <a:cubicBezTo>
                        <a:pt x="145186" y="595556"/>
                        <a:pt x="133432" y="607523"/>
                        <a:pt x="118914" y="607523"/>
                      </a:cubicBezTo>
                      <a:cubicBezTo>
                        <a:pt x="104395" y="607523"/>
                        <a:pt x="92642" y="595556"/>
                        <a:pt x="92642" y="581056"/>
                      </a:cubicBezTo>
                      <a:lnTo>
                        <a:pt x="92642" y="179685"/>
                      </a:lnTo>
                      <a:lnTo>
                        <a:pt x="5300" y="92461"/>
                      </a:lnTo>
                      <a:cubicBezTo>
                        <a:pt x="1844" y="89009"/>
                        <a:pt x="0" y="84636"/>
                        <a:pt x="0" y="80033"/>
                      </a:cubicBezTo>
                      <a:cubicBezTo>
                        <a:pt x="0" y="75430"/>
                        <a:pt x="1844" y="70827"/>
                        <a:pt x="5300" y="67605"/>
                      </a:cubicBezTo>
                      <a:close/>
                    </a:path>
                  </a:pathLst>
                </a:cu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2" name="basic-figure-with-arms-up_62121">
                  <a:extLst>
                    <a:ext uri="{FF2B5EF4-FFF2-40B4-BE49-F238E27FC236}">
                      <a16:creationId xmlns:a16="http://schemas.microsoft.com/office/drawing/2014/main" id="{B53DEF32-B480-4DB6-B792-01CA7F2D25D1}"/>
                    </a:ext>
                  </a:extLst>
                </p:cNvPr>
                <p:cNvSpPr/>
                <p:nvPr/>
              </p:nvSpPr>
              <p:spPr>
                <a:xfrm>
                  <a:off x="2771840" y="2469733"/>
                  <a:ext cx="394013" cy="788454"/>
                </a:xfrm>
                <a:custGeom>
                  <a:avLst/>
                  <a:gdLst>
                    <a:gd name="connsiteX0" fmla="*/ 151751 w 303597"/>
                    <a:gd name="connsiteY0" fmla="*/ 27123 h 607523"/>
                    <a:gd name="connsiteX1" fmla="*/ 200971 w 303597"/>
                    <a:gd name="connsiteY1" fmla="*/ 75566 h 607523"/>
                    <a:gd name="connsiteX2" fmla="*/ 151751 w 303597"/>
                    <a:gd name="connsiteY2" fmla="*/ 124009 h 607523"/>
                    <a:gd name="connsiteX3" fmla="*/ 102531 w 303597"/>
                    <a:gd name="connsiteY3" fmla="*/ 75566 h 607523"/>
                    <a:gd name="connsiteX4" fmla="*/ 151751 w 303597"/>
                    <a:gd name="connsiteY4" fmla="*/ 27123 h 607523"/>
                    <a:gd name="connsiteX5" fmla="*/ 67753 w 303597"/>
                    <a:gd name="connsiteY5" fmla="*/ 5006 h 607523"/>
                    <a:gd name="connsiteX6" fmla="*/ 92642 w 303597"/>
                    <a:gd name="connsiteY6" fmla="*/ 5006 h 607523"/>
                    <a:gd name="connsiteX7" fmla="*/ 92642 w 303597"/>
                    <a:gd name="connsiteY7" fmla="*/ 29862 h 607523"/>
                    <a:gd name="connsiteX8" fmla="*/ 44017 w 303597"/>
                    <a:gd name="connsiteY8" fmla="*/ 78422 h 607523"/>
                    <a:gd name="connsiteX9" fmla="*/ 43325 w 303597"/>
                    <a:gd name="connsiteY9" fmla="*/ 80033 h 607523"/>
                    <a:gd name="connsiteX10" fmla="*/ 44017 w 303597"/>
                    <a:gd name="connsiteY10" fmla="*/ 81644 h 607523"/>
                    <a:gd name="connsiteX11" fmla="*/ 93795 w 303597"/>
                    <a:gd name="connsiteY11" fmla="*/ 131125 h 607523"/>
                    <a:gd name="connsiteX12" fmla="*/ 209713 w 303597"/>
                    <a:gd name="connsiteY12" fmla="*/ 131125 h 607523"/>
                    <a:gd name="connsiteX13" fmla="*/ 259490 w 303597"/>
                    <a:gd name="connsiteY13" fmla="*/ 81644 h 607523"/>
                    <a:gd name="connsiteX14" fmla="*/ 260182 w 303597"/>
                    <a:gd name="connsiteY14" fmla="*/ 80033 h 607523"/>
                    <a:gd name="connsiteX15" fmla="*/ 259490 w 303597"/>
                    <a:gd name="connsiteY15" fmla="*/ 78422 h 607523"/>
                    <a:gd name="connsiteX16" fmla="*/ 210865 w 303597"/>
                    <a:gd name="connsiteY16" fmla="*/ 29862 h 607523"/>
                    <a:gd name="connsiteX17" fmla="*/ 210865 w 303597"/>
                    <a:gd name="connsiteY17" fmla="*/ 5006 h 607523"/>
                    <a:gd name="connsiteX18" fmla="*/ 235523 w 303597"/>
                    <a:gd name="connsiteY18" fmla="*/ 5006 h 607523"/>
                    <a:gd name="connsiteX19" fmla="*/ 299128 w 303597"/>
                    <a:gd name="connsiteY19" fmla="*/ 68296 h 607523"/>
                    <a:gd name="connsiteX20" fmla="*/ 297746 w 303597"/>
                    <a:gd name="connsiteY20" fmla="*/ 93151 h 607523"/>
                    <a:gd name="connsiteX21" fmla="*/ 210865 w 303597"/>
                    <a:gd name="connsiteY21" fmla="*/ 179685 h 607523"/>
                    <a:gd name="connsiteX22" fmla="*/ 210865 w 303597"/>
                    <a:gd name="connsiteY22" fmla="*/ 581056 h 607523"/>
                    <a:gd name="connsiteX23" fmla="*/ 184593 w 303597"/>
                    <a:gd name="connsiteY23" fmla="*/ 607523 h 607523"/>
                    <a:gd name="connsiteX24" fmla="*/ 158321 w 303597"/>
                    <a:gd name="connsiteY24" fmla="*/ 581056 h 607523"/>
                    <a:gd name="connsiteX25" fmla="*/ 158321 w 303597"/>
                    <a:gd name="connsiteY25" fmla="*/ 382442 h 607523"/>
                    <a:gd name="connsiteX26" fmla="*/ 145186 w 303597"/>
                    <a:gd name="connsiteY26" fmla="*/ 382442 h 607523"/>
                    <a:gd name="connsiteX27" fmla="*/ 145186 w 303597"/>
                    <a:gd name="connsiteY27" fmla="*/ 581056 h 607523"/>
                    <a:gd name="connsiteX28" fmla="*/ 118914 w 303597"/>
                    <a:gd name="connsiteY28" fmla="*/ 607523 h 607523"/>
                    <a:gd name="connsiteX29" fmla="*/ 92642 w 303597"/>
                    <a:gd name="connsiteY29" fmla="*/ 581056 h 607523"/>
                    <a:gd name="connsiteX30" fmla="*/ 92642 w 303597"/>
                    <a:gd name="connsiteY30" fmla="*/ 179685 h 607523"/>
                    <a:gd name="connsiteX31" fmla="*/ 5300 w 303597"/>
                    <a:gd name="connsiteY31" fmla="*/ 92461 h 607523"/>
                    <a:gd name="connsiteX32" fmla="*/ 0 w 303597"/>
                    <a:gd name="connsiteY32" fmla="*/ 80033 h 607523"/>
                    <a:gd name="connsiteX33" fmla="*/ 5300 w 303597"/>
                    <a:gd name="connsiteY33" fmla="*/ 67605 h 6075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03597" h="607523">
                      <a:moveTo>
                        <a:pt x="151751" y="27123"/>
                      </a:moveTo>
                      <a:cubicBezTo>
                        <a:pt x="178934" y="27123"/>
                        <a:pt x="200971" y="48812"/>
                        <a:pt x="200971" y="75566"/>
                      </a:cubicBezTo>
                      <a:cubicBezTo>
                        <a:pt x="200971" y="102320"/>
                        <a:pt x="178934" y="124009"/>
                        <a:pt x="151751" y="124009"/>
                      </a:cubicBezTo>
                      <a:cubicBezTo>
                        <a:pt x="124568" y="124009"/>
                        <a:pt x="102531" y="102320"/>
                        <a:pt x="102531" y="75566"/>
                      </a:cubicBezTo>
                      <a:cubicBezTo>
                        <a:pt x="102531" y="48812"/>
                        <a:pt x="124568" y="27123"/>
                        <a:pt x="151751" y="27123"/>
                      </a:cubicBezTo>
                      <a:close/>
                      <a:moveTo>
                        <a:pt x="67753" y="5006"/>
                      </a:moveTo>
                      <a:cubicBezTo>
                        <a:pt x="74667" y="-1668"/>
                        <a:pt x="85729" y="-1668"/>
                        <a:pt x="92642" y="5006"/>
                      </a:cubicBezTo>
                      <a:cubicBezTo>
                        <a:pt x="99556" y="11910"/>
                        <a:pt x="99556" y="22957"/>
                        <a:pt x="92642" y="29862"/>
                      </a:cubicBezTo>
                      <a:lnTo>
                        <a:pt x="44017" y="78422"/>
                      </a:lnTo>
                      <a:cubicBezTo>
                        <a:pt x="43556" y="78652"/>
                        <a:pt x="43325" y="79343"/>
                        <a:pt x="43325" y="80033"/>
                      </a:cubicBezTo>
                      <a:cubicBezTo>
                        <a:pt x="43325" y="80493"/>
                        <a:pt x="43556" y="81184"/>
                        <a:pt x="44017" y="81644"/>
                      </a:cubicBezTo>
                      <a:lnTo>
                        <a:pt x="93795" y="131125"/>
                      </a:lnTo>
                      <a:lnTo>
                        <a:pt x="209713" y="131125"/>
                      </a:lnTo>
                      <a:lnTo>
                        <a:pt x="259490" y="81644"/>
                      </a:lnTo>
                      <a:cubicBezTo>
                        <a:pt x="259951" y="81184"/>
                        <a:pt x="260182" y="80493"/>
                        <a:pt x="260182" y="80033"/>
                      </a:cubicBezTo>
                      <a:cubicBezTo>
                        <a:pt x="260182" y="79343"/>
                        <a:pt x="259951" y="78652"/>
                        <a:pt x="259490" y="78422"/>
                      </a:cubicBezTo>
                      <a:lnTo>
                        <a:pt x="210865" y="29862"/>
                      </a:lnTo>
                      <a:cubicBezTo>
                        <a:pt x="203951" y="22957"/>
                        <a:pt x="203951" y="11910"/>
                        <a:pt x="210865" y="5006"/>
                      </a:cubicBezTo>
                      <a:cubicBezTo>
                        <a:pt x="217548" y="-1668"/>
                        <a:pt x="228840" y="-1668"/>
                        <a:pt x="235523" y="5006"/>
                      </a:cubicBezTo>
                      <a:lnTo>
                        <a:pt x="299128" y="68296"/>
                      </a:lnTo>
                      <a:cubicBezTo>
                        <a:pt x="306042" y="74970"/>
                        <a:pt x="304429" y="86247"/>
                        <a:pt x="297746" y="93151"/>
                      </a:cubicBezTo>
                      <a:lnTo>
                        <a:pt x="210865" y="179685"/>
                      </a:lnTo>
                      <a:lnTo>
                        <a:pt x="210865" y="581056"/>
                      </a:lnTo>
                      <a:cubicBezTo>
                        <a:pt x="210865" y="595556"/>
                        <a:pt x="199112" y="607523"/>
                        <a:pt x="184593" y="607523"/>
                      </a:cubicBezTo>
                      <a:cubicBezTo>
                        <a:pt x="170075" y="607523"/>
                        <a:pt x="158321" y="595556"/>
                        <a:pt x="158321" y="581056"/>
                      </a:cubicBezTo>
                      <a:lnTo>
                        <a:pt x="158321" y="382442"/>
                      </a:lnTo>
                      <a:lnTo>
                        <a:pt x="145186" y="382442"/>
                      </a:lnTo>
                      <a:lnTo>
                        <a:pt x="145186" y="581056"/>
                      </a:lnTo>
                      <a:cubicBezTo>
                        <a:pt x="145186" y="595556"/>
                        <a:pt x="133432" y="607523"/>
                        <a:pt x="118914" y="607523"/>
                      </a:cubicBezTo>
                      <a:cubicBezTo>
                        <a:pt x="104395" y="607523"/>
                        <a:pt x="92642" y="595556"/>
                        <a:pt x="92642" y="581056"/>
                      </a:cubicBezTo>
                      <a:lnTo>
                        <a:pt x="92642" y="179685"/>
                      </a:lnTo>
                      <a:lnTo>
                        <a:pt x="5300" y="92461"/>
                      </a:lnTo>
                      <a:cubicBezTo>
                        <a:pt x="1844" y="89009"/>
                        <a:pt x="0" y="84636"/>
                        <a:pt x="0" y="80033"/>
                      </a:cubicBezTo>
                      <a:cubicBezTo>
                        <a:pt x="0" y="75430"/>
                        <a:pt x="1844" y="70827"/>
                        <a:pt x="5300" y="67605"/>
                      </a:cubicBezTo>
                      <a:close/>
                    </a:path>
                  </a:pathLst>
                </a:cu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3" name="basic-figure-with-arms-up_62121">
                  <a:extLst>
                    <a:ext uri="{FF2B5EF4-FFF2-40B4-BE49-F238E27FC236}">
                      <a16:creationId xmlns:a16="http://schemas.microsoft.com/office/drawing/2014/main" id="{F4C55631-030A-0665-E5FD-B0250DD93F90}"/>
                    </a:ext>
                  </a:extLst>
                </p:cNvPr>
                <p:cNvSpPr/>
                <p:nvPr/>
              </p:nvSpPr>
              <p:spPr>
                <a:xfrm>
                  <a:off x="3469728" y="2469733"/>
                  <a:ext cx="394013" cy="788454"/>
                </a:xfrm>
                <a:custGeom>
                  <a:avLst/>
                  <a:gdLst>
                    <a:gd name="connsiteX0" fmla="*/ 151751 w 303597"/>
                    <a:gd name="connsiteY0" fmla="*/ 27123 h 607523"/>
                    <a:gd name="connsiteX1" fmla="*/ 200971 w 303597"/>
                    <a:gd name="connsiteY1" fmla="*/ 75566 h 607523"/>
                    <a:gd name="connsiteX2" fmla="*/ 151751 w 303597"/>
                    <a:gd name="connsiteY2" fmla="*/ 124009 h 607523"/>
                    <a:gd name="connsiteX3" fmla="*/ 102531 w 303597"/>
                    <a:gd name="connsiteY3" fmla="*/ 75566 h 607523"/>
                    <a:gd name="connsiteX4" fmla="*/ 151751 w 303597"/>
                    <a:gd name="connsiteY4" fmla="*/ 27123 h 607523"/>
                    <a:gd name="connsiteX5" fmla="*/ 67753 w 303597"/>
                    <a:gd name="connsiteY5" fmla="*/ 5006 h 607523"/>
                    <a:gd name="connsiteX6" fmla="*/ 92642 w 303597"/>
                    <a:gd name="connsiteY6" fmla="*/ 5006 h 607523"/>
                    <a:gd name="connsiteX7" fmla="*/ 92642 w 303597"/>
                    <a:gd name="connsiteY7" fmla="*/ 29862 h 607523"/>
                    <a:gd name="connsiteX8" fmla="*/ 44017 w 303597"/>
                    <a:gd name="connsiteY8" fmla="*/ 78422 h 607523"/>
                    <a:gd name="connsiteX9" fmla="*/ 43325 w 303597"/>
                    <a:gd name="connsiteY9" fmla="*/ 80033 h 607523"/>
                    <a:gd name="connsiteX10" fmla="*/ 44017 w 303597"/>
                    <a:gd name="connsiteY10" fmla="*/ 81644 h 607523"/>
                    <a:gd name="connsiteX11" fmla="*/ 93795 w 303597"/>
                    <a:gd name="connsiteY11" fmla="*/ 131125 h 607523"/>
                    <a:gd name="connsiteX12" fmla="*/ 209713 w 303597"/>
                    <a:gd name="connsiteY12" fmla="*/ 131125 h 607523"/>
                    <a:gd name="connsiteX13" fmla="*/ 259490 w 303597"/>
                    <a:gd name="connsiteY13" fmla="*/ 81644 h 607523"/>
                    <a:gd name="connsiteX14" fmla="*/ 260182 w 303597"/>
                    <a:gd name="connsiteY14" fmla="*/ 80033 h 607523"/>
                    <a:gd name="connsiteX15" fmla="*/ 259490 w 303597"/>
                    <a:gd name="connsiteY15" fmla="*/ 78422 h 607523"/>
                    <a:gd name="connsiteX16" fmla="*/ 210865 w 303597"/>
                    <a:gd name="connsiteY16" fmla="*/ 29862 h 607523"/>
                    <a:gd name="connsiteX17" fmla="*/ 210865 w 303597"/>
                    <a:gd name="connsiteY17" fmla="*/ 5006 h 607523"/>
                    <a:gd name="connsiteX18" fmla="*/ 235523 w 303597"/>
                    <a:gd name="connsiteY18" fmla="*/ 5006 h 607523"/>
                    <a:gd name="connsiteX19" fmla="*/ 299128 w 303597"/>
                    <a:gd name="connsiteY19" fmla="*/ 68296 h 607523"/>
                    <a:gd name="connsiteX20" fmla="*/ 297746 w 303597"/>
                    <a:gd name="connsiteY20" fmla="*/ 93151 h 607523"/>
                    <a:gd name="connsiteX21" fmla="*/ 210865 w 303597"/>
                    <a:gd name="connsiteY21" fmla="*/ 179685 h 607523"/>
                    <a:gd name="connsiteX22" fmla="*/ 210865 w 303597"/>
                    <a:gd name="connsiteY22" fmla="*/ 581056 h 607523"/>
                    <a:gd name="connsiteX23" fmla="*/ 184593 w 303597"/>
                    <a:gd name="connsiteY23" fmla="*/ 607523 h 607523"/>
                    <a:gd name="connsiteX24" fmla="*/ 158321 w 303597"/>
                    <a:gd name="connsiteY24" fmla="*/ 581056 h 607523"/>
                    <a:gd name="connsiteX25" fmla="*/ 158321 w 303597"/>
                    <a:gd name="connsiteY25" fmla="*/ 382442 h 607523"/>
                    <a:gd name="connsiteX26" fmla="*/ 145186 w 303597"/>
                    <a:gd name="connsiteY26" fmla="*/ 382442 h 607523"/>
                    <a:gd name="connsiteX27" fmla="*/ 145186 w 303597"/>
                    <a:gd name="connsiteY27" fmla="*/ 581056 h 607523"/>
                    <a:gd name="connsiteX28" fmla="*/ 118914 w 303597"/>
                    <a:gd name="connsiteY28" fmla="*/ 607523 h 607523"/>
                    <a:gd name="connsiteX29" fmla="*/ 92642 w 303597"/>
                    <a:gd name="connsiteY29" fmla="*/ 581056 h 607523"/>
                    <a:gd name="connsiteX30" fmla="*/ 92642 w 303597"/>
                    <a:gd name="connsiteY30" fmla="*/ 179685 h 607523"/>
                    <a:gd name="connsiteX31" fmla="*/ 5300 w 303597"/>
                    <a:gd name="connsiteY31" fmla="*/ 92461 h 607523"/>
                    <a:gd name="connsiteX32" fmla="*/ 0 w 303597"/>
                    <a:gd name="connsiteY32" fmla="*/ 80033 h 607523"/>
                    <a:gd name="connsiteX33" fmla="*/ 5300 w 303597"/>
                    <a:gd name="connsiteY33" fmla="*/ 67605 h 6075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03597" h="607523">
                      <a:moveTo>
                        <a:pt x="151751" y="27123"/>
                      </a:moveTo>
                      <a:cubicBezTo>
                        <a:pt x="178934" y="27123"/>
                        <a:pt x="200971" y="48812"/>
                        <a:pt x="200971" y="75566"/>
                      </a:cubicBezTo>
                      <a:cubicBezTo>
                        <a:pt x="200971" y="102320"/>
                        <a:pt x="178934" y="124009"/>
                        <a:pt x="151751" y="124009"/>
                      </a:cubicBezTo>
                      <a:cubicBezTo>
                        <a:pt x="124568" y="124009"/>
                        <a:pt x="102531" y="102320"/>
                        <a:pt x="102531" y="75566"/>
                      </a:cubicBezTo>
                      <a:cubicBezTo>
                        <a:pt x="102531" y="48812"/>
                        <a:pt x="124568" y="27123"/>
                        <a:pt x="151751" y="27123"/>
                      </a:cubicBezTo>
                      <a:close/>
                      <a:moveTo>
                        <a:pt x="67753" y="5006"/>
                      </a:moveTo>
                      <a:cubicBezTo>
                        <a:pt x="74667" y="-1668"/>
                        <a:pt x="85729" y="-1668"/>
                        <a:pt x="92642" y="5006"/>
                      </a:cubicBezTo>
                      <a:cubicBezTo>
                        <a:pt x="99556" y="11910"/>
                        <a:pt x="99556" y="22957"/>
                        <a:pt x="92642" y="29862"/>
                      </a:cubicBezTo>
                      <a:lnTo>
                        <a:pt x="44017" y="78422"/>
                      </a:lnTo>
                      <a:cubicBezTo>
                        <a:pt x="43556" y="78652"/>
                        <a:pt x="43325" y="79343"/>
                        <a:pt x="43325" y="80033"/>
                      </a:cubicBezTo>
                      <a:cubicBezTo>
                        <a:pt x="43325" y="80493"/>
                        <a:pt x="43556" y="81184"/>
                        <a:pt x="44017" y="81644"/>
                      </a:cubicBezTo>
                      <a:lnTo>
                        <a:pt x="93795" y="131125"/>
                      </a:lnTo>
                      <a:lnTo>
                        <a:pt x="209713" y="131125"/>
                      </a:lnTo>
                      <a:lnTo>
                        <a:pt x="259490" y="81644"/>
                      </a:lnTo>
                      <a:cubicBezTo>
                        <a:pt x="259951" y="81184"/>
                        <a:pt x="260182" y="80493"/>
                        <a:pt x="260182" y="80033"/>
                      </a:cubicBezTo>
                      <a:cubicBezTo>
                        <a:pt x="260182" y="79343"/>
                        <a:pt x="259951" y="78652"/>
                        <a:pt x="259490" y="78422"/>
                      </a:cubicBezTo>
                      <a:lnTo>
                        <a:pt x="210865" y="29862"/>
                      </a:lnTo>
                      <a:cubicBezTo>
                        <a:pt x="203951" y="22957"/>
                        <a:pt x="203951" y="11910"/>
                        <a:pt x="210865" y="5006"/>
                      </a:cubicBezTo>
                      <a:cubicBezTo>
                        <a:pt x="217548" y="-1668"/>
                        <a:pt x="228840" y="-1668"/>
                        <a:pt x="235523" y="5006"/>
                      </a:cubicBezTo>
                      <a:lnTo>
                        <a:pt x="299128" y="68296"/>
                      </a:lnTo>
                      <a:cubicBezTo>
                        <a:pt x="306042" y="74970"/>
                        <a:pt x="304429" y="86247"/>
                        <a:pt x="297746" y="93151"/>
                      </a:cubicBezTo>
                      <a:lnTo>
                        <a:pt x="210865" y="179685"/>
                      </a:lnTo>
                      <a:lnTo>
                        <a:pt x="210865" y="581056"/>
                      </a:lnTo>
                      <a:cubicBezTo>
                        <a:pt x="210865" y="595556"/>
                        <a:pt x="199112" y="607523"/>
                        <a:pt x="184593" y="607523"/>
                      </a:cubicBezTo>
                      <a:cubicBezTo>
                        <a:pt x="170075" y="607523"/>
                        <a:pt x="158321" y="595556"/>
                        <a:pt x="158321" y="581056"/>
                      </a:cubicBezTo>
                      <a:lnTo>
                        <a:pt x="158321" y="382442"/>
                      </a:lnTo>
                      <a:lnTo>
                        <a:pt x="145186" y="382442"/>
                      </a:lnTo>
                      <a:lnTo>
                        <a:pt x="145186" y="581056"/>
                      </a:lnTo>
                      <a:cubicBezTo>
                        <a:pt x="145186" y="595556"/>
                        <a:pt x="133432" y="607523"/>
                        <a:pt x="118914" y="607523"/>
                      </a:cubicBezTo>
                      <a:cubicBezTo>
                        <a:pt x="104395" y="607523"/>
                        <a:pt x="92642" y="595556"/>
                        <a:pt x="92642" y="581056"/>
                      </a:cubicBezTo>
                      <a:lnTo>
                        <a:pt x="92642" y="179685"/>
                      </a:lnTo>
                      <a:lnTo>
                        <a:pt x="5300" y="92461"/>
                      </a:lnTo>
                      <a:cubicBezTo>
                        <a:pt x="1844" y="89009"/>
                        <a:pt x="0" y="84636"/>
                        <a:pt x="0" y="80033"/>
                      </a:cubicBezTo>
                      <a:cubicBezTo>
                        <a:pt x="0" y="75430"/>
                        <a:pt x="1844" y="70827"/>
                        <a:pt x="5300" y="67605"/>
                      </a:cubicBezTo>
                      <a:close/>
                    </a:path>
                  </a:pathLst>
                </a:cu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4" name="basic-figure-with-arms-up_62121">
                  <a:extLst>
                    <a:ext uri="{FF2B5EF4-FFF2-40B4-BE49-F238E27FC236}">
                      <a16:creationId xmlns:a16="http://schemas.microsoft.com/office/drawing/2014/main" id="{0F9C22A5-5A67-E6A0-3430-2166CB556FDC}"/>
                    </a:ext>
                  </a:extLst>
                </p:cNvPr>
                <p:cNvSpPr/>
                <p:nvPr/>
              </p:nvSpPr>
              <p:spPr>
                <a:xfrm>
                  <a:off x="4167616" y="2469733"/>
                  <a:ext cx="394013" cy="788454"/>
                </a:xfrm>
                <a:custGeom>
                  <a:avLst/>
                  <a:gdLst>
                    <a:gd name="connsiteX0" fmla="*/ 151751 w 303597"/>
                    <a:gd name="connsiteY0" fmla="*/ 27123 h 607523"/>
                    <a:gd name="connsiteX1" fmla="*/ 200971 w 303597"/>
                    <a:gd name="connsiteY1" fmla="*/ 75566 h 607523"/>
                    <a:gd name="connsiteX2" fmla="*/ 151751 w 303597"/>
                    <a:gd name="connsiteY2" fmla="*/ 124009 h 607523"/>
                    <a:gd name="connsiteX3" fmla="*/ 102531 w 303597"/>
                    <a:gd name="connsiteY3" fmla="*/ 75566 h 607523"/>
                    <a:gd name="connsiteX4" fmla="*/ 151751 w 303597"/>
                    <a:gd name="connsiteY4" fmla="*/ 27123 h 607523"/>
                    <a:gd name="connsiteX5" fmla="*/ 67753 w 303597"/>
                    <a:gd name="connsiteY5" fmla="*/ 5006 h 607523"/>
                    <a:gd name="connsiteX6" fmla="*/ 92642 w 303597"/>
                    <a:gd name="connsiteY6" fmla="*/ 5006 h 607523"/>
                    <a:gd name="connsiteX7" fmla="*/ 92642 w 303597"/>
                    <a:gd name="connsiteY7" fmla="*/ 29862 h 607523"/>
                    <a:gd name="connsiteX8" fmla="*/ 44017 w 303597"/>
                    <a:gd name="connsiteY8" fmla="*/ 78422 h 607523"/>
                    <a:gd name="connsiteX9" fmla="*/ 43325 w 303597"/>
                    <a:gd name="connsiteY9" fmla="*/ 80033 h 607523"/>
                    <a:gd name="connsiteX10" fmla="*/ 44017 w 303597"/>
                    <a:gd name="connsiteY10" fmla="*/ 81644 h 607523"/>
                    <a:gd name="connsiteX11" fmla="*/ 93795 w 303597"/>
                    <a:gd name="connsiteY11" fmla="*/ 131125 h 607523"/>
                    <a:gd name="connsiteX12" fmla="*/ 209713 w 303597"/>
                    <a:gd name="connsiteY12" fmla="*/ 131125 h 607523"/>
                    <a:gd name="connsiteX13" fmla="*/ 259490 w 303597"/>
                    <a:gd name="connsiteY13" fmla="*/ 81644 h 607523"/>
                    <a:gd name="connsiteX14" fmla="*/ 260182 w 303597"/>
                    <a:gd name="connsiteY14" fmla="*/ 80033 h 607523"/>
                    <a:gd name="connsiteX15" fmla="*/ 259490 w 303597"/>
                    <a:gd name="connsiteY15" fmla="*/ 78422 h 607523"/>
                    <a:gd name="connsiteX16" fmla="*/ 210865 w 303597"/>
                    <a:gd name="connsiteY16" fmla="*/ 29862 h 607523"/>
                    <a:gd name="connsiteX17" fmla="*/ 210865 w 303597"/>
                    <a:gd name="connsiteY17" fmla="*/ 5006 h 607523"/>
                    <a:gd name="connsiteX18" fmla="*/ 235523 w 303597"/>
                    <a:gd name="connsiteY18" fmla="*/ 5006 h 607523"/>
                    <a:gd name="connsiteX19" fmla="*/ 299128 w 303597"/>
                    <a:gd name="connsiteY19" fmla="*/ 68296 h 607523"/>
                    <a:gd name="connsiteX20" fmla="*/ 297746 w 303597"/>
                    <a:gd name="connsiteY20" fmla="*/ 93151 h 607523"/>
                    <a:gd name="connsiteX21" fmla="*/ 210865 w 303597"/>
                    <a:gd name="connsiteY21" fmla="*/ 179685 h 607523"/>
                    <a:gd name="connsiteX22" fmla="*/ 210865 w 303597"/>
                    <a:gd name="connsiteY22" fmla="*/ 581056 h 607523"/>
                    <a:gd name="connsiteX23" fmla="*/ 184593 w 303597"/>
                    <a:gd name="connsiteY23" fmla="*/ 607523 h 607523"/>
                    <a:gd name="connsiteX24" fmla="*/ 158321 w 303597"/>
                    <a:gd name="connsiteY24" fmla="*/ 581056 h 607523"/>
                    <a:gd name="connsiteX25" fmla="*/ 158321 w 303597"/>
                    <a:gd name="connsiteY25" fmla="*/ 382442 h 607523"/>
                    <a:gd name="connsiteX26" fmla="*/ 145186 w 303597"/>
                    <a:gd name="connsiteY26" fmla="*/ 382442 h 607523"/>
                    <a:gd name="connsiteX27" fmla="*/ 145186 w 303597"/>
                    <a:gd name="connsiteY27" fmla="*/ 581056 h 607523"/>
                    <a:gd name="connsiteX28" fmla="*/ 118914 w 303597"/>
                    <a:gd name="connsiteY28" fmla="*/ 607523 h 607523"/>
                    <a:gd name="connsiteX29" fmla="*/ 92642 w 303597"/>
                    <a:gd name="connsiteY29" fmla="*/ 581056 h 607523"/>
                    <a:gd name="connsiteX30" fmla="*/ 92642 w 303597"/>
                    <a:gd name="connsiteY30" fmla="*/ 179685 h 607523"/>
                    <a:gd name="connsiteX31" fmla="*/ 5300 w 303597"/>
                    <a:gd name="connsiteY31" fmla="*/ 92461 h 607523"/>
                    <a:gd name="connsiteX32" fmla="*/ 0 w 303597"/>
                    <a:gd name="connsiteY32" fmla="*/ 80033 h 607523"/>
                    <a:gd name="connsiteX33" fmla="*/ 5300 w 303597"/>
                    <a:gd name="connsiteY33" fmla="*/ 67605 h 6075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03597" h="607523">
                      <a:moveTo>
                        <a:pt x="151751" y="27123"/>
                      </a:moveTo>
                      <a:cubicBezTo>
                        <a:pt x="178934" y="27123"/>
                        <a:pt x="200971" y="48812"/>
                        <a:pt x="200971" y="75566"/>
                      </a:cubicBezTo>
                      <a:cubicBezTo>
                        <a:pt x="200971" y="102320"/>
                        <a:pt x="178934" y="124009"/>
                        <a:pt x="151751" y="124009"/>
                      </a:cubicBezTo>
                      <a:cubicBezTo>
                        <a:pt x="124568" y="124009"/>
                        <a:pt x="102531" y="102320"/>
                        <a:pt x="102531" y="75566"/>
                      </a:cubicBezTo>
                      <a:cubicBezTo>
                        <a:pt x="102531" y="48812"/>
                        <a:pt x="124568" y="27123"/>
                        <a:pt x="151751" y="27123"/>
                      </a:cubicBezTo>
                      <a:close/>
                      <a:moveTo>
                        <a:pt x="67753" y="5006"/>
                      </a:moveTo>
                      <a:cubicBezTo>
                        <a:pt x="74667" y="-1668"/>
                        <a:pt x="85729" y="-1668"/>
                        <a:pt x="92642" y="5006"/>
                      </a:cubicBezTo>
                      <a:cubicBezTo>
                        <a:pt x="99556" y="11910"/>
                        <a:pt x="99556" y="22957"/>
                        <a:pt x="92642" y="29862"/>
                      </a:cubicBezTo>
                      <a:lnTo>
                        <a:pt x="44017" y="78422"/>
                      </a:lnTo>
                      <a:cubicBezTo>
                        <a:pt x="43556" y="78652"/>
                        <a:pt x="43325" y="79343"/>
                        <a:pt x="43325" y="80033"/>
                      </a:cubicBezTo>
                      <a:cubicBezTo>
                        <a:pt x="43325" y="80493"/>
                        <a:pt x="43556" y="81184"/>
                        <a:pt x="44017" y="81644"/>
                      </a:cubicBezTo>
                      <a:lnTo>
                        <a:pt x="93795" y="131125"/>
                      </a:lnTo>
                      <a:lnTo>
                        <a:pt x="209713" y="131125"/>
                      </a:lnTo>
                      <a:lnTo>
                        <a:pt x="259490" y="81644"/>
                      </a:lnTo>
                      <a:cubicBezTo>
                        <a:pt x="259951" y="81184"/>
                        <a:pt x="260182" y="80493"/>
                        <a:pt x="260182" y="80033"/>
                      </a:cubicBezTo>
                      <a:cubicBezTo>
                        <a:pt x="260182" y="79343"/>
                        <a:pt x="259951" y="78652"/>
                        <a:pt x="259490" y="78422"/>
                      </a:cubicBezTo>
                      <a:lnTo>
                        <a:pt x="210865" y="29862"/>
                      </a:lnTo>
                      <a:cubicBezTo>
                        <a:pt x="203951" y="22957"/>
                        <a:pt x="203951" y="11910"/>
                        <a:pt x="210865" y="5006"/>
                      </a:cubicBezTo>
                      <a:cubicBezTo>
                        <a:pt x="217548" y="-1668"/>
                        <a:pt x="228840" y="-1668"/>
                        <a:pt x="235523" y="5006"/>
                      </a:cubicBezTo>
                      <a:lnTo>
                        <a:pt x="299128" y="68296"/>
                      </a:lnTo>
                      <a:cubicBezTo>
                        <a:pt x="306042" y="74970"/>
                        <a:pt x="304429" y="86247"/>
                        <a:pt x="297746" y="93151"/>
                      </a:cubicBezTo>
                      <a:lnTo>
                        <a:pt x="210865" y="179685"/>
                      </a:lnTo>
                      <a:lnTo>
                        <a:pt x="210865" y="581056"/>
                      </a:lnTo>
                      <a:cubicBezTo>
                        <a:pt x="210865" y="595556"/>
                        <a:pt x="199112" y="607523"/>
                        <a:pt x="184593" y="607523"/>
                      </a:cubicBezTo>
                      <a:cubicBezTo>
                        <a:pt x="170075" y="607523"/>
                        <a:pt x="158321" y="595556"/>
                        <a:pt x="158321" y="581056"/>
                      </a:cubicBezTo>
                      <a:lnTo>
                        <a:pt x="158321" y="382442"/>
                      </a:lnTo>
                      <a:lnTo>
                        <a:pt x="145186" y="382442"/>
                      </a:lnTo>
                      <a:lnTo>
                        <a:pt x="145186" y="581056"/>
                      </a:lnTo>
                      <a:cubicBezTo>
                        <a:pt x="145186" y="595556"/>
                        <a:pt x="133432" y="607523"/>
                        <a:pt x="118914" y="607523"/>
                      </a:cubicBezTo>
                      <a:cubicBezTo>
                        <a:pt x="104395" y="607523"/>
                        <a:pt x="92642" y="595556"/>
                        <a:pt x="92642" y="581056"/>
                      </a:cubicBezTo>
                      <a:lnTo>
                        <a:pt x="92642" y="179685"/>
                      </a:lnTo>
                      <a:lnTo>
                        <a:pt x="5300" y="92461"/>
                      </a:lnTo>
                      <a:cubicBezTo>
                        <a:pt x="1844" y="89009"/>
                        <a:pt x="0" y="84636"/>
                        <a:pt x="0" y="80033"/>
                      </a:cubicBezTo>
                      <a:cubicBezTo>
                        <a:pt x="0" y="75430"/>
                        <a:pt x="1844" y="70827"/>
                        <a:pt x="5300" y="67605"/>
                      </a:cubicBezTo>
                      <a:close/>
                    </a:path>
                  </a:pathLst>
                </a:cu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5" name="basic-figure-with-arms-up_62121">
                  <a:extLst>
                    <a:ext uri="{FF2B5EF4-FFF2-40B4-BE49-F238E27FC236}">
                      <a16:creationId xmlns:a16="http://schemas.microsoft.com/office/drawing/2014/main" id="{3208FF7A-9E2A-443E-72F7-D44D88137F42}"/>
                    </a:ext>
                  </a:extLst>
                </p:cNvPr>
                <p:cNvSpPr/>
                <p:nvPr/>
              </p:nvSpPr>
              <p:spPr>
                <a:xfrm>
                  <a:off x="1376064" y="3570103"/>
                  <a:ext cx="394013" cy="788454"/>
                </a:xfrm>
                <a:custGeom>
                  <a:avLst/>
                  <a:gdLst>
                    <a:gd name="connsiteX0" fmla="*/ 151751 w 303597"/>
                    <a:gd name="connsiteY0" fmla="*/ 27123 h 607523"/>
                    <a:gd name="connsiteX1" fmla="*/ 200971 w 303597"/>
                    <a:gd name="connsiteY1" fmla="*/ 75566 h 607523"/>
                    <a:gd name="connsiteX2" fmla="*/ 151751 w 303597"/>
                    <a:gd name="connsiteY2" fmla="*/ 124009 h 607523"/>
                    <a:gd name="connsiteX3" fmla="*/ 102531 w 303597"/>
                    <a:gd name="connsiteY3" fmla="*/ 75566 h 607523"/>
                    <a:gd name="connsiteX4" fmla="*/ 151751 w 303597"/>
                    <a:gd name="connsiteY4" fmla="*/ 27123 h 607523"/>
                    <a:gd name="connsiteX5" fmla="*/ 67753 w 303597"/>
                    <a:gd name="connsiteY5" fmla="*/ 5006 h 607523"/>
                    <a:gd name="connsiteX6" fmla="*/ 92642 w 303597"/>
                    <a:gd name="connsiteY6" fmla="*/ 5006 h 607523"/>
                    <a:gd name="connsiteX7" fmla="*/ 92642 w 303597"/>
                    <a:gd name="connsiteY7" fmla="*/ 29862 h 607523"/>
                    <a:gd name="connsiteX8" fmla="*/ 44017 w 303597"/>
                    <a:gd name="connsiteY8" fmla="*/ 78422 h 607523"/>
                    <a:gd name="connsiteX9" fmla="*/ 43325 w 303597"/>
                    <a:gd name="connsiteY9" fmla="*/ 80033 h 607523"/>
                    <a:gd name="connsiteX10" fmla="*/ 44017 w 303597"/>
                    <a:gd name="connsiteY10" fmla="*/ 81644 h 607523"/>
                    <a:gd name="connsiteX11" fmla="*/ 93795 w 303597"/>
                    <a:gd name="connsiteY11" fmla="*/ 131125 h 607523"/>
                    <a:gd name="connsiteX12" fmla="*/ 209713 w 303597"/>
                    <a:gd name="connsiteY12" fmla="*/ 131125 h 607523"/>
                    <a:gd name="connsiteX13" fmla="*/ 259490 w 303597"/>
                    <a:gd name="connsiteY13" fmla="*/ 81644 h 607523"/>
                    <a:gd name="connsiteX14" fmla="*/ 260182 w 303597"/>
                    <a:gd name="connsiteY14" fmla="*/ 80033 h 607523"/>
                    <a:gd name="connsiteX15" fmla="*/ 259490 w 303597"/>
                    <a:gd name="connsiteY15" fmla="*/ 78422 h 607523"/>
                    <a:gd name="connsiteX16" fmla="*/ 210865 w 303597"/>
                    <a:gd name="connsiteY16" fmla="*/ 29862 h 607523"/>
                    <a:gd name="connsiteX17" fmla="*/ 210865 w 303597"/>
                    <a:gd name="connsiteY17" fmla="*/ 5006 h 607523"/>
                    <a:gd name="connsiteX18" fmla="*/ 235523 w 303597"/>
                    <a:gd name="connsiteY18" fmla="*/ 5006 h 607523"/>
                    <a:gd name="connsiteX19" fmla="*/ 299128 w 303597"/>
                    <a:gd name="connsiteY19" fmla="*/ 68296 h 607523"/>
                    <a:gd name="connsiteX20" fmla="*/ 297746 w 303597"/>
                    <a:gd name="connsiteY20" fmla="*/ 93151 h 607523"/>
                    <a:gd name="connsiteX21" fmla="*/ 210865 w 303597"/>
                    <a:gd name="connsiteY21" fmla="*/ 179685 h 607523"/>
                    <a:gd name="connsiteX22" fmla="*/ 210865 w 303597"/>
                    <a:gd name="connsiteY22" fmla="*/ 581056 h 607523"/>
                    <a:gd name="connsiteX23" fmla="*/ 184593 w 303597"/>
                    <a:gd name="connsiteY23" fmla="*/ 607523 h 607523"/>
                    <a:gd name="connsiteX24" fmla="*/ 158321 w 303597"/>
                    <a:gd name="connsiteY24" fmla="*/ 581056 h 607523"/>
                    <a:gd name="connsiteX25" fmla="*/ 158321 w 303597"/>
                    <a:gd name="connsiteY25" fmla="*/ 382442 h 607523"/>
                    <a:gd name="connsiteX26" fmla="*/ 145186 w 303597"/>
                    <a:gd name="connsiteY26" fmla="*/ 382442 h 607523"/>
                    <a:gd name="connsiteX27" fmla="*/ 145186 w 303597"/>
                    <a:gd name="connsiteY27" fmla="*/ 581056 h 607523"/>
                    <a:gd name="connsiteX28" fmla="*/ 118914 w 303597"/>
                    <a:gd name="connsiteY28" fmla="*/ 607523 h 607523"/>
                    <a:gd name="connsiteX29" fmla="*/ 92642 w 303597"/>
                    <a:gd name="connsiteY29" fmla="*/ 581056 h 607523"/>
                    <a:gd name="connsiteX30" fmla="*/ 92642 w 303597"/>
                    <a:gd name="connsiteY30" fmla="*/ 179685 h 607523"/>
                    <a:gd name="connsiteX31" fmla="*/ 5300 w 303597"/>
                    <a:gd name="connsiteY31" fmla="*/ 92461 h 607523"/>
                    <a:gd name="connsiteX32" fmla="*/ 0 w 303597"/>
                    <a:gd name="connsiteY32" fmla="*/ 80033 h 607523"/>
                    <a:gd name="connsiteX33" fmla="*/ 5300 w 303597"/>
                    <a:gd name="connsiteY33" fmla="*/ 67605 h 6075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03597" h="607523">
                      <a:moveTo>
                        <a:pt x="151751" y="27123"/>
                      </a:moveTo>
                      <a:cubicBezTo>
                        <a:pt x="178934" y="27123"/>
                        <a:pt x="200971" y="48812"/>
                        <a:pt x="200971" y="75566"/>
                      </a:cubicBezTo>
                      <a:cubicBezTo>
                        <a:pt x="200971" y="102320"/>
                        <a:pt x="178934" y="124009"/>
                        <a:pt x="151751" y="124009"/>
                      </a:cubicBezTo>
                      <a:cubicBezTo>
                        <a:pt x="124568" y="124009"/>
                        <a:pt x="102531" y="102320"/>
                        <a:pt x="102531" y="75566"/>
                      </a:cubicBezTo>
                      <a:cubicBezTo>
                        <a:pt x="102531" y="48812"/>
                        <a:pt x="124568" y="27123"/>
                        <a:pt x="151751" y="27123"/>
                      </a:cubicBezTo>
                      <a:close/>
                      <a:moveTo>
                        <a:pt x="67753" y="5006"/>
                      </a:moveTo>
                      <a:cubicBezTo>
                        <a:pt x="74667" y="-1668"/>
                        <a:pt x="85729" y="-1668"/>
                        <a:pt x="92642" y="5006"/>
                      </a:cubicBezTo>
                      <a:cubicBezTo>
                        <a:pt x="99556" y="11910"/>
                        <a:pt x="99556" y="22957"/>
                        <a:pt x="92642" y="29862"/>
                      </a:cubicBezTo>
                      <a:lnTo>
                        <a:pt x="44017" y="78422"/>
                      </a:lnTo>
                      <a:cubicBezTo>
                        <a:pt x="43556" y="78652"/>
                        <a:pt x="43325" y="79343"/>
                        <a:pt x="43325" y="80033"/>
                      </a:cubicBezTo>
                      <a:cubicBezTo>
                        <a:pt x="43325" y="80493"/>
                        <a:pt x="43556" y="81184"/>
                        <a:pt x="44017" y="81644"/>
                      </a:cubicBezTo>
                      <a:lnTo>
                        <a:pt x="93795" y="131125"/>
                      </a:lnTo>
                      <a:lnTo>
                        <a:pt x="209713" y="131125"/>
                      </a:lnTo>
                      <a:lnTo>
                        <a:pt x="259490" y="81644"/>
                      </a:lnTo>
                      <a:cubicBezTo>
                        <a:pt x="259951" y="81184"/>
                        <a:pt x="260182" y="80493"/>
                        <a:pt x="260182" y="80033"/>
                      </a:cubicBezTo>
                      <a:cubicBezTo>
                        <a:pt x="260182" y="79343"/>
                        <a:pt x="259951" y="78652"/>
                        <a:pt x="259490" y="78422"/>
                      </a:cubicBezTo>
                      <a:lnTo>
                        <a:pt x="210865" y="29862"/>
                      </a:lnTo>
                      <a:cubicBezTo>
                        <a:pt x="203951" y="22957"/>
                        <a:pt x="203951" y="11910"/>
                        <a:pt x="210865" y="5006"/>
                      </a:cubicBezTo>
                      <a:cubicBezTo>
                        <a:pt x="217548" y="-1668"/>
                        <a:pt x="228840" y="-1668"/>
                        <a:pt x="235523" y="5006"/>
                      </a:cubicBezTo>
                      <a:lnTo>
                        <a:pt x="299128" y="68296"/>
                      </a:lnTo>
                      <a:cubicBezTo>
                        <a:pt x="306042" y="74970"/>
                        <a:pt x="304429" y="86247"/>
                        <a:pt x="297746" y="93151"/>
                      </a:cubicBezTo>
                      <a:lnTo>
                        <a:pt x="210865" y="179685"/>
                      </a:lnTo>
                      <a:lnTo>
                        <a:pt x="210865" y="581056"/>
                      </a:lnTo>
                      <a:cubicBezTo>
                        <a:pt x="210865" y="595556"/>
                        <a:pt x="199112" y="607523"/>
                        <a:pt x="184593" y="607523"/>
                      </a:cubicBezTo>
                      <a:cubicBezTo>
                        <a:pt x="170075" y="607523"/>
                        <a:pt x="158321" y="595556"/>
                        <a:pt x="158321" y="581056"/>
                      </a:cubicBezTo>
                      <a:lnTo>
                        <a:pt x="158321" y="382442"/>
                      </a:lnTo>
                      <a:lnTo>
                        <a:pt x="145186" y="382442"/>
                      </a:lnTo>
                      <a:lnTo>
                        <a:pt x="145186" y="581056"/>
                      </a:lnTo>
                      <a:cubicBezTo>
                        <a:pt x="145186" y="595556"/>
                        <a:pt x="133432" y="607523"/>
                        <a:pt x="118914" y="607523"/>
                      </a:cubicBezTo>
                      <a:cubicBezTo>
                        <a:pt x="104395" y="607523"/>
                        <a:pt x="92642" y="595556"/>
                        <a:pt x="92642" y="581056"/>
                      </a:cubicBezTo>
                      <a:lnTo>
                        <a:pt x="92642" y="179685"/>
                      </a:lnTo>
                      <a:lnTo>
                        <a:pt x="5300" y="92461"/>
                      </a:lnTo>
                      <a:cubicBezTo>
                        <a:pt x="1844" y="89009"/>
                        <a:pt x="0" y="84636"/>
                        <a:pt x="0" y="80033"/>
                      </a:cubicBezTo>
                      <a:cubicBezTo>
                        <a:pt x="0" y="75430"/>
                        <a:pt x="1844" y="70827"/>
                        <a:pt x="5300" y="67605"/>
                      </a:cubicBezTo>
                      <a:close/>
                    </a:path>
                  </a:pathLst>
                </a:custGeom>
                <a:solidFill>
                  <a:srgbClr val="E2F0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6" name="basic-figure-with-arms-up_62121">
                  <a:extLst>
                    <a:ext uri="{FF2B5EF4-FFF2-40B4-BE49-F238E27FC236}">
                      <a16:creationId xmlns:a16="http://schemas.microsoft.com/office/drawing/2014/main" id="{D9014CDE-8AFE-7DD4-EBC4-2001429FD317}"/>
                    </a:ext>
                  </a:extLst>
                </p:cNvPr>
                <p:cNvSpPr/>
                <p:nvPr/>
              </p:nvSpPr>
              <p:spPr>
                <a:xfrm>
                  <a:off x="2073952" y="3570103"/>
                  <a:ext cx="394013" cy="788454"/>
                </a:xfrm>
                <a:custGeom>
                  <a:avLst/>
                  <a:gdLst>
                    <a:gd name="connsiteX0" fmla="*/ 151751 w 303597"/>
                    <a:gd name="connsiteY0" fmla="*/ 27123 h 607523"/>
                    <a:gd name="connsiteX1" fmla="*/ 200971 w 303597"/>
                    <a:gd name="connsiteY1" fmla="*/ 75566 h 607523"/>
                    <a:gd name="connsiteX2" fmla="*/ 151751 w 303597"/>
                    <a:gd name="connsiteY2" fmla="*/ 124009 h 607523"/>
                    <a:gd name="connsiteX3" fmla="*/ 102531 w 303597"/>
                    <a:gd name="connsiteY3" fmla="*/ 75566 h 607523"/>
                    <a:gd name="connsiteX4" fmla="*/ 151751 w 303597"/>
                    <a:gd name="connsiteY4" fmla="*/ 27123 h 607523"/>
                    <a:gd name="connsiteX5" fmla="*/ 67753 w 303597"/>
                    <a:gd name="connsiteY5" fmla="*/ 5006 h 607523"/>
                    <a:gd name="connsiteX6" fmla="*/ 92642 w 303597"/>
                    <a:gd name="connsiteY6" fmla="*/ 5006 h 607523"/>
                    <a:gd name="connsiteX7" fmla="*/ 92642 w 303597"/>
                    <a:gd name="connsiteY7" fmla="*/ 29862 h 607523"/>
                    <a:gd name="connsiteX8" fmla="*/ 44017 w 303597"/>
                    <a:gd name="connsiteY8" fmla="*/ 78422 h 607523"/>
                    <a:gd name="connsiteX9" fmla="*/ 43325 w 303597"/>
                    <a:gd name="connsiteY9" fmla="*/ 80033 h 607523"/>
                    <a:gd name="connsiteX10" fmla="*/ 44017 w 303597"/>
                    <a:gd name="connsiteY10" fmla="*/ 81644 h 607523"/>
                    <a:gd name="connsiteX11" fmla="*/ 93795 w 303597"/>
                    <a:gd name="connsiteY11" fmla="*/ 131125 h 607523"/>
                    <a:gd name="connsiteX12" fmla="*/ 209713 w 303597"/>
                    <a:gd name="connsiteY12" fmla="*/ 131125 h 607523"/>
                    <a:gd name="connsiteX13" fmla="*/ 259490 w 303597"/>
                    <a:gd name="connsiteY13" fmla="*/ 81644 h 607523"/>
                    <a:gd name="connsiteX14" fmla="*/ 260182 w 303597"/>
                    <a:gd name="connsiteY14" fmla="*/ 80033 h 607523"/>
                    <a:gd name="connsiteX15" fmla="*/ 259490 w 303597"/>
                    <a:gd name="connsiteY15" fmla="*/ 78422 h 607523"/>
                    <a:gd name="connsiteX16" fmla="*/ 210865 w 303597"/>
                    <a:gd name="connsiteY16" fmla="*/ 29862 h 607523"/>
                    <a:gd name="connsiteX17" fmla="*/ 210865 w 303597"/>
                    <a:gd name="connsiteY17" fmla="*/ 5006 h 607523"/>
                    <a:gd name="connsiteX18" fmla="*/ 235523 w 303597"/>
                    <a:gd name="connsiteY18" fmla="*/ 5006 h 607523"/>
                    <a:gd name="connsiteX19" fmla="*/ 299128 w 303597"/>
                    <a:gd name="connsiteY19" fmla="*/ 68296 h 607523"/>
                    <a:gd name="connsiteX20" fmla="*/ 297746 w 303597"/>
                    <a:gd name="connsiteY20" fmla="*/ 93151 h 607523"/>
                    <a:gd name="connsiteX21" fmla="*/ 210865 w 303597"/>
                    <a:gd name="connsiteY21" fmla="*/ 179685 h 607523"/>
                    <a:gd name="connsiteX22" fmla="*/ 210865 w 303597"/>
                    <a:gd name="connsiteY22" fmla="*/ 581056 h 607523"/>
                    <a:gd name="connsiteX23" fmla="*/ 184593 w 303597"/>
                    <a:gd name="connsiteY23" fmla="*/ 607523 h 607523"/>
                    <a:gd name="connsiteX24" fmla="*/ 158321 w 303597"/>
                    <a:gd name="connsiteY24" fmla="*/ 581056 h 607523"/>
                    <a:gd name="connsiteX25" fmla="*/ 158321 w 303597"/>
                    <a:gd name="connsiteY25" fmla="*/ 382442 h 607523"/>
                    <a:gd name="connsiteX26" fmla="*/ 145186 w 303597"/>
                    <a:gd name="connsiteY26" fmla="*/ 382442 h 607523"/>
                    <a:gd name="connsiteX27" fmla="*/ 145186 w 303597"/>
                    <a:gd name="connsiteY27" fmla="*/ 581056 h 607523"/>
                    <a:gd name="connsiteX28" fmla="*/ 118914 w 303597"/>
                    <a:gd name="connsiteY28" fmla="*/ 607523 h 607523"/>
                    <a:gd name="connsiteX29" fmla="*/ 92642 w 303597"/>
                    <a:gd name="connsiteY29" fmla="*/ 581056 h 607523"/>
                    <a:gd name="connsiteX30" fmla="*/ 92642 w 303597"/>
                    <a:gd name="connsiteY30" fmla="*/ 179685 h 607523"/>
                    <a:gd name="connsiteX31" fmla="*/ 5300 w 303597"/>
                    <a:gd name="connsiteY31" fmla="*/ 92461 h 607523"/>
                    <a:gd name="connsiteX32" fmla="*/ 0 w 303597"/>
                    <a:gd name="connsiteY32" fmla="*/ 80033 h 607523"/>
                    <a:gd name="connsiteX33" fmla="*/ 5300 w 303597"/>
                    <a:gd name="connsiteY33" fmla="*/ 67605 h 6075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03597" h="607523">
                      <a:moveTo>
                        <a:pt x="151751" y="27123"/>
                      </a:moveTo>
                      <a:cubicBezTo>
                        <a:pt x="178934" y="27123"/>
                        <a:pt x="200971" y="48812"/>
                        <a:pt x="200971" y="75566"/>
                      </a:cubicBezTo>
                      <a:cubicBezTo>
                        <a:pt x="200971" y="102320"/>
                        <a:pt x="178934" y="124009"/>
                        <a:pt x="151751" y="124009"/>
                      </a:cubicBezTo>
                      <a:cubicBezTo>
                        <a:pt x="124568" y="124009"/>
                        <a:pt x="102531" y="102320"/>
                        <a:pt x="102531" y="75566"/>
                      </a:cubicBezTo>
                      <a:cubicBezTo>
                        <a:pt x="102531" y="48812"/>
                        <a:pt x="124568" y="27123"/>
                        <a:pt x="151751" y="27123"/>
                      </a:cubicBezTo>
                      <a:close/>
                      <a:moveTo>
                        <a:pt x="67753" y="5006"/>
                      </a:moveTo>
                      <a:cubicBezTo>
                        <a:pt x="74667" y="-1668"/>
                        <a:pt x="85729" y="-1668"/>
                        <a:pt x="92642" y="5006"/>
                      </a:cubicBezTo>
                      <a:cubicBezTo>
                        <a:pt x="99556" y="11910"/>
                        <a:pt x="99556" y="22957"/>
                        <a:pt x="92642" y="29862"/>
                      </a:cubicBezTo>
                      <a:lnTo>
                        <a:pt x="44017" y="78422"/>
                      </a:lnTo>
                      <a:cubicBezTo>
                        <a:pt x="43556" y="78652"/>
                        <a:pt x="43325" y="79343"/>
                        <a:pt x="43325" y="80033"/>
                      </a:cubicBezTo>
                      <a:cubicBezTo>
                        <a:pt x="43325" y="80493"/>
                        <a:pt x="43556" y="81184"/>
                        <a:pt x="44017" y="81644"/>
                      </a:cubicBezTo>
                      <a:lnTo>
                        <a:pt x="93795" y="131125"/>
                      </a:lnTo>
                      <a:lnTo>
                        <a:pt x="209713" y="131125"/>
                      </a:lnTo>
                      <a:lnTo>
                        <a:pt x="259490" y="81644"/>
                      </a:lnTo>
                      <a:cubicBezTo>
                        <a:pt x="259951" y="81184"/>
                        <a:pt x="260182" y="80493"/>
                        <a:pt x="260182" y="80033"/>
                      </a:cubicBezTo>
                      <a:cubicBezTo>
                        <a:pt x="260182" y="79343"/>
                        <a:pt x="259951" y="78652"/>
                        <a:pt x="259490" y="78422"/>
                      </a:cubicBezTo>
                      <a:lnTo>
                        <a:pt x="210865" y="29862"/>
                      </a:lnTo>
                      <a:cubicBezTo>
                        <a:pt x="203951" y="22957"/>
                        <a:pt x="203951" y="11910"/>
                        <a:pt x="210865" y="5006"/>
                      </a:cubicBezTo>
                      <a:cubicBezTo>
                        <a:pt x="217548" y="-1668"/>
                        <a:pt x="228840" y="-1668"/>
                        <a:pt x="235523" y="5006"/>
                      </a:cubicBezTo>
                      <a:lnTo>
                        <a:pt x="299128" y="68296"/>
                      </a:lnTo>
                      <a:cubicBezTo>
                        <a:pt x="306042" y="74970"/>
                        <a:pt x="304429" y="86247"/>
                        <a:pt x="297746" y="93151"/>
                      </a:cubicBezTo>
                      <a:lnTo>
                        <a:pt x="210865" y="179685"/>
                      </a:lnTo>
                      <a:lnTo>
                        <a:pt x="210865" y="581056"/>
                      </a:lnTo>
                      <a:cubicBezTo>
                        <a:pt x="210865" y="595556"/>
                        <a:pt x="199112" y="607523"/>
                        <a:pt x="184593" y="607523"/>
                      </a:cubicBezTo>
                      <a:cubicBezTo>
                        <a:pt x="170075" y="607523"/>
                        <a:pt x="158321" y="595556"/>
                        <a:pt x="158321" y="581056"/>
                      </a:cubicBezTo>
                      <a:lnTo>
                        <a:pt x="158321" y="382442"/>
                      </a:lnTo>
                      <a:lnTo>
                        <a:pt x="145186" y="382442"/>
                      </a:lnTo>
                      <a:lnTo>
                        <a:pt x="145186" y="581056"/>
                      </a:lnTo>
                      <a:cubicBezTo>
                        <a:pt x="145186" y="595556"/>
                        <a:pt x="133432" y="607523"/>
                        <a:pt x="118914" y="607523"/>
                      </a:cubicBezTo>
                      <a:cubicBezTo>
                        <a:pt x="104395" y="607523"/>
                        <a:pt x="92642" y="595556"/>
                        <a:pt x="92642" y="581056"/>
                      </a:cubicBezTo>
                      <a:lnTo>
                        <a:pt x="92642" y="179685"/>
                      </a:lnTo>
                      <a:lnTo>
                        <a:pt x="5300" y="92461"/>
                      </a:lnTo>
                      <a:cubicBezTo>
                        <a:pt x="1844" y="89009"/>
                        <a:pt x="0" y="84636"/>
                        <a:pt x="0" y="80033"/>
                      </a:cubicBezTo>
                      <a:cubicBezTo>
                        <a:pt x="0" y="75430"/>
                        <a:pt x="1844" y="70827"/>
                        <a:pt x="5300" y="67605"/>
                      </a:cubicBezTo>
                      <a:close/>
                    </a:path>
                  </a:pathLst>
                </a:cu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7" name="basic-figure-with-arms-up_62121">
                  <a:extLst>
                    <a:ext uri="{FF2B5EF4-FFF2-40B4-BE49-F238E27FC236}">
                      <a16:creationId xmlns:a16="http://schemas.microsoft.com/office/drawing/2014/main" id="{5E07908A-B8B8-0645-349B-0F08DABD7315}"/>
                    </a:ext>
                  </a:extLst>
                </p:cNvPr>
                <p:cNvSpPr/>
                <p:nvPr/>
              </p:nvSpPr>
              <p:spPr>
                <a:xfrm>
                  <a:off x="2771840" y="3570103"/>
                  <a:ext cx="394013" cy="788454"/>
                </a:xfrm>
                <a:custGeom>
                  <a:avLst/>
                  <a:gdLst>
                    <a:gd name="connsiteX0" fmla="*/ 151751 w 303597"/>
                    <a:gd name="connsiteY0" fmla="*/ 27123 h 607523"/>
                    <a:gd name="connsiteX1" fmla="*/ 200971 w 303597"/>
                    <a:gd name="connsiteY1" fmla="*/ 75566 h 607523"/>
                    <a:gd name="connsiteX2" fmla="*/ 151751 w 303597"/>
                    <a:gd name="connsiteY2" fmla="*/ 124009 h 607523"/>
                    <a:gd name="connsiteX3" fmla="*/ 102531 w 303597"/>
                    <a:gd name="connsiteY3" fmla="*/ 75566 h 607523"/>
                    <a:gd name="connsiteX4" fmla="*/ 151751 w 303597"/>
                    <a:gd name="connsiteY4" fmla="*/ 27123 h 607523"/>
                    <a:gd name="connsiteX5" fmla="*/ 67753 w 303597"/>
                    <a:gd name="connsiteY5" fmla="*/ 5006 h 607523"/>
                    <a:gd name="connsiteX6" fmla="*/ 92642 w 303597"/>
                    <a:gd name="connsiteY6" fmla="*/ 5006 h 607523"/>
                    <a:gd name="connsiteX7" fmla="*/ 92642 w 303597"/>
                    <a:gd name="connsiteY7" fmla="*/ 29862 h 607523"/>
                    <a:gd name="connsiteX8" fmla="*/ 44017 w 303597"/>
                    <a:gd name="connsiteY8" fmla="*/ 78422 h 607523"/>
                    <a:gd name="connsiteX9" fmla="*/ 43325 w 303597"/>
                    <a:gd name="connsiteY9" fmla="*/ 80033 h 607523"/>
                    <a:gd name="connsiteX10" fmla="*/ 44017 w 303597"/>
                    <a:gd name="connsiteY10" fmla="*/ 81644 h 607523"/>
                    <a:gd name="connsiteX11" fmla="*/ 93795 w 303597"/>
                    <a:gd name="connsiteY11" fmla="*/ 131125 h 607523"/>
                    <a:gd name="connsiteX12" fmla="*/ 209713 w 303597"/>
                    <a:gd name="connsiteY12" fmla="*/ 131125 h 607523"/>
                    <a:gd name="connsiteX13" fmla="*/ 259490 w 303597"/>
                    <a:gd name="connsiteY13" fmla="*/ 81644 h 607523"/>
                    <a:gd name="connsiteX14" fmla="*/ 260182 w 303597"/>
                    <a:gd name="connsiteY14" fmla="*/ 80033 h 607523"/>
                    <a:gd name="connsiteX15" fmla="*/ 259490 w 303597"/>
                    <a:gd name="connsiteY15" fmla="*/ 78422 h 607523"/>
                    <a:gd name="connsiteX16" fmla="*/ 210865 w 303597"/>
                    <a:gd name="connsiteY16" fmla="*/ 29862 h 607523"/>
                    <a:gd name="connsiteX17" fmla="*/ 210865 w 303597"/>
                    <a:gd name="connsiteY17" fmla="*/ 5006 h 607523"/>
                    <a:gd name="connsiteX18" fmla="*/ 235523 w 303597"/>
                    <a:gd name="connsiteY18" fmla="*/ 5006 h 607523"/>
                    <a:gd name="connsiteX19" fmla="*/ 299128 w 303597"/>
                    <a:gd name="connsiteY19" fmla="*/ 68296 h 607523"/>
                    <a:gd name="connsiteX20" fmla="*/ 297746 w 303597"/>
                    <a:gd name="connsiteY20" fmla="*/ 93151 h 607523"/>
                    <a:gd name="connsiteX21" fmla="*/ 210865 w 303597"/>
                    <a:gd name="connsiteY21" fmla="*/ 179685 h 607523"/>
                    <a:gd name="connsiteX22" fmla="*/ 210865 w 303597"/>
                    <a:gd name="connsiteY22" fmla="*/ 581056 h 607523"/>
                    <a:gd name="connsiteX23" fmla="*/ 184593 w 303597"/>
                    <a:gd name="connsiteY23" fmla="*/ 607523 h 607523"/>
                    <a:gd name="connsiteX24" fmla="*/ 158321 w 303597"/>
                    <a:gd name="connsiteY24" fmla="*/ 581056 h 607523"/>
                    <a:gd name="connsiteX25" fmla="*/ 158321 w 303597"/>
                    <a:gd name="connsiteY25" fmla="*/ 382442 h 607523"/>
                    <a:gd name="connsiteX26" fmla="*/ 145186 w 303597"/>
                    <a:gd name="connsiteY26" fmla="*/ 382442 h 607523"/>
                    <a:gd name="connsiteX27" fmla="*/ 145186 w 303597"/>
                    <a:gd name="connsiteY27" fmla="*/ 581056 h 607523"/>
                    <a:gd name="connsiteX28" fmla="*/ 118914 w 303597"/>
                    <a:gd name="connsiteY28" fmla="*/ 607523 h 607523"/>
                    <a:gd name="connsiteX29" fmla="*/ 92642 w 303597"/>
                    <a:gd name="connsiteY29" fmla="*/ 581056 h 607523"/>
                    <a:gd name="connsiteX30" fmla="*/ 92642 w 303597"/>
                    <a:gd name="connsiteY30" fmla="*/ 179685 h 607523"/>
                    <a:gd name="connsiteX31" fmla="*/ 5300 w 303597"/>
                    <a:gd name="connsiteY31" fmla="*/ 92461 h 607523"/>
                    <a:gd name="connsiteX32" fmla="*/ 0 w 303597"/>
                    <a:gd name="connsiteY32" fmla="*/ 80033 h 607523"/>
                    <a:gd name="connsiteX33" fmla="*/ 5300 w 303597"/>
                    <a:gd name="connsiteY33" fmla="*/ 67605 h 6075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03597" h="607523">
                      <a:moveTo>
                        <a:pt x="151751" y="27123"/>
                      </a:moveTo>
                      <a:cubicBezTo>
                        <a:pt x="178934" y="27123"/>
                        <a:pt x="200971" y="48812"/>
                        <a:pt x="200971" y="75566"/>
                      </a:cubicBezTo>
                      <a:cubicBezTo>
                        <a:pt x="200971" y="102320"/>
                        <a:pt x="178934" y="124009"/>
                        <a:pt x="151751" y="124009"/>
                      </a:cubicBezTo>
                      <a:cubicBezTo>
                        <a:pt x="124568" y="124009"/>
                        <a:pt x="102531" y="102320"/>
                        <a:pt x="102531" y="75566"/>
                      </a:cubicBezTo>
                      <a:cubicBezTo>
                        <a:pt x="102531" y="48812"/>
                        <a:pt x="124568" y="27123"/>
                        <a:pt x="151751" y="27123"/>
                      </a:cubicBezTo>
                      <a:close/>
                      <a:moveTo>
                        <a:pt x="67753" y="5006"/>
                      </a:moveTo>
                      <a:cubicBezTo>
                        <a:pt x="74667" y="-1668"/>
                        <a:pt x="85729" y="-1668"/>
                        <a:pt x="92642" y="5006"/>
                      </a:cubicBezTo>
                      <a:cubicBezTo>
                        <a:pt x="99556" y="11910"/>
                        <a:pt x="99556" y="22957"/>
                        <a:pt x="92642" y="29862"/>
                      </a:cubicBezTo>
                      <a:lnTo>
                        <a:pt x="44017" y="78422"/>
                      </a:lnTo>
                      <a:cubicBezTo>
                        <a:pt x="43556" y="78652"/>
                        <a:pt x="43325" y="79343"/>
                        <a:pt x="43325" y="80033"/>
                      </a:cubicBezTo>
                      <a:cubicBezTo>
                        <a:pt x="43325" y="80493"/>
                        <a:pt x="43556" y="81184"/>
                        <a:pt x="44017" y="81644"/>
                      </a:cubicBezTo>
                      <a:lnTo>
                        <a:pt x="93795" y="131125"/>
                      </a:lnTo>
                      <a:lnTo>
                        <a:pt x="209713" y="131125"/>
                      </a:lnTo>
                      <a:lnTo>
                        <a:pt x="259490" y="81644"/>
                      </a:lnTo>
                      <a:cubicBezTo>
                        <a:pt x="259951" y="81184"/>
                        <a:pt x="260182" y="80493"/>
                        <a:pt x="260182" y="80033"/>
                      </a:cubicBezTo>
                      <a:cubicBezTo>
                        <a:pt x="260182" y="79343"/>
                        <a:pt x="259951" y="78652"/>
                        <a:pt x="259490" y="78422"/>
                      </a:cubicBezTo>
                      <a:lnTo>
                        <a:pt x="210865" y="29862"/>
                      </a:lnTo>
                      <a:cubicBezTo>
                        <a:pt x="203951" y="22957"/>
                        <a:pt x="203951" y="11910"/>
                        <a:pt x="210865" y="5006"/>
                      </a:cubicBezTo>
                      <a:cubicBezTo>
                        <a:pt x="217548" y="-1668"/>
                        <a:pt x="228840" y="-1668"/>
                        <a:pt x="235523" y="5006"/>
                      </a:cubicBezTo>
                      <a:lnTo>
                        <a:pt x="299128" y="68296"/>
                      </a:lnTo>
                      <a:cubicBezTo>
                        <a:pt x="306042" y="74970"/>
                        <a:pt x="304429" y="86247"/>
                        <a:pt x="297746" y="93151"/>
                      </a:cubicBezTo>
                      <a:lnTo>
                        <a:pt x="210865" y="179685"/>
                      </a:lnTo>
                      <a:lnTo>
                        <a:pt x="210865" y="581056"/>
                      </a:lnTo>
                      <a:cubicBezTo>
                        <a:pt x="210865" y="595556"/>
                        <a:pt x="199112" y="607523"/>
                        <a:pt x="184593" y="607523"/>
                      </a:cubicBezTo>
                      <a:cubicBezTo>
                        <a:pt x="170075" y="607523"/>
                        <a:pt x="158321" y="595556"/>
                        <a:pt x="158321" y="581056"/>
                      </a:cubicBezTo>
                      <a:lnTo>
                        <a:pt x="158321" y="382442"/>
                      </a:lnTo>
                      <a:lnTo>
                        <a:pt x="145186" y="382442"/>
                      </a:lnTo>
                      <a:lnTo>
                        <a:pt x="145186" y="581056"/>
                      </a:lnTo>
                      <a:cubicBezTo>
                        <a:pt x="145186" y="595556"/>
                        <a:pt x="133432" y="607523"/>
                        <a:pt x="118914" y="607523"/>
                      </a:cubicBezTo>
                      <a:cubicBezTo>
                        <a:pt x="104395" y="607523"/>
                        <a:pt x="92642" y="595556"/>
                        <a:pt x="92642" y="581056"/>
                      </a:cubicBezTo>
                      <a:lnTo>
                        <a:pt x="92642" y="179685"/>
                      </a:lnTo>
                      <a:lnTo>
                        <a:pt x="5300" y="92461"/>
                      </a:lnTo>
                      <a:cubicBezTo>
                        <a:pt x="1844" y="89009"/>
                        <a:pt x="0" y="84636"/>
                        <a:pt x="0" y="80033"/>
                      </a:cubicBezTo>
                      <a:cubicBezTo>
                        <a:pt x="0" y="75430"/>
                        <a:pt x="1844" y="70827"/>
                        <a:pt x="5300" y="67605"/>
                      </a:cubicBezTo>
                      <a:close/>
                    </a:path>
                  </a:pathLst>
                </a:cu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8" name="basic-figure-with-arms-up_62121">
                  <a:extLst>
                    <a:ext uri="{FF2B5EF4-FFF2-40B4-BE49-F238E27FC236}">
                      <a16:creationId xmlns:a16="http://schemas.microsoft.com/office/drawing/2014/main" id="{511B1D92-DAEF-50CF-E4DA-E5D9A37F6D02}"/>
                    </a:ext>
                  </a:extLst>
                </p:cNvPr>
                <p:cNvSpPr/>
                <p:nvPr/>
              </p:nvSpPr>
              <p:spPr>
                <a:xfrm>
                  <a:off x="3469728" y="3570103"/>
                  <a:ext cx="394013" cy="788454"/>
                </a:xfrm>
                <a:custGeom>
                  <a:avLst/>
                  <a:gdLst>
                    <a:gd name="connsiteX0" fmla="*/ 151751 w 303597"/>
                    <a:gd name="connsiteY0" fmla="*/ 27123 h 607523"/>
                    <a:gd name="connsiteX1" fmla="*/ 200971 w 303597"/>
                    <a:gd name="connsiteY1" fmla="*/ 75566 h 607523"/>
                    <a:gd name="connsiteX2" fmla="*/ 151751 w 303597"/>
                    <a:gd name="connsiteY2" fmla="*/ 124009 h 607523"/>
                    <a:gd name="connsiteX3" fmla="*/ 102531 w 303597"/>
                    <a:gd name="connsiteY3" fmla="*/ 75566 h 607523"/>
                    <a:gd name="connsiteX4" fmla="*/ 151751 w 303597"/>
                    <a:gd name="connsiteY4" fmla="*/ 27123 h 607523"/>
                    <a:gd name="connsiteX5" fmla="*/ 67753 w 303597"/>
                    <a:gd name="connsiteY5" fmla="*/ 5006 h 607523"/>
                    <a:gd name="connsiteX6" fmla="*/ 92642 w 303597"/>
                    <a:gd name="connsiteY6" fmla="*/ 5006 h 607523"/>
                    <a:gd name="connsiteX7" fmla="*/ 92642 w 303597"/>
                    <a:gd name="connsiteY7" fmla="*/ 29862 h 607523"/>
                    <a:gd name="connsiteX8" fmla="*/ 44017 w 303597"/>
                    <a:gd name="connsiteY8" fmla="*/ 78422 h 607523"/>
                    <a:gd name="connsiteX9" fmla="*/ 43325 w 303597"/>
                    <a:gd name="connsiteY9" fmla="*/ 80033 h 607523"/>
                    <a:gd name="connsiteX10" fmla="*/ 44017 w 303597"/>
                    <a:gd name="connsiteY10" fmla="*/ 81644 h 607523"/>
                    <a:gd name="connsiteX11" fmla="*/ 93795 w 303597"/>
                    <a:gd name="connsiteY11" fmla="*/ 131125 h 607523"/>
                    <a:gd name="connsiteX12" fmla="*/ 209713 w 303597"/>
                    <a:gd name="connsiteY12" fmla="*/ 131125 h 607523"/>
                    <a:gd name="connsiteX13" fmla="*/ 259490 w 303597"/>
                    <a:gd name="connsiteY13" fmla="*/ 81644 h 607523"/>
                    <a:gd name="connsiteX14" fmla="*/ 260182 w 303597"/>
                    <a:gd name="connsiteY14" fmla="*/ 80033 h 607523"/>
                    <a:gd name="connsiteX15" fmla="*/ 259490 w 303597"/>
                    <a:gd name="connsiteY15" fmla="*/ 78422 h 607523"/>
                    <a:gd name="connsiteX16" fmla="*/ 210865 w 303597"/>
                    <a:gd name="connsiteY16" fmla="*/ 29862 h 607523"/>
                    <a:gd name="connsiteX17" fmla="*/ 210865 w 303597"/>
                    <a:gd name="connsiteY17" fmla="*/ 5006 h 607523"/>
                    <a:gd name="connsiteX18" fmla="*/ 235523 w 303597"/>
                    <a:gd name="connsiteY18" fmla="*/ 5006 h 607523"/>
                    <a:gd name="connsiteX19" fmla="*/ 299128 w 303597"/>
                    <a:gd name="connsiteY19" fmla="*/ 68296 h 607523"/>
                    <a:gd name="connsiteX20" fmla="*/ 297746 w 303597"/>
                    <a:gd name="connsiteY20" fmla="*/ 93151 h 607523"/>
                    <a:gd name="connsiteX21" fmla="*/ 210865 w 303597"/>
                    <a:gd name="connsiteY21" fmla="*/ 179685 h 607523"/>
                    <a:gd name="connsiteX22" fmla="*/ 210865 w 303597"/>
                    <a:gd name="connsiteY22" fmla="*/ 581056 h 607523"/>
                    <a:gd name="connsiteX23" fmla="*/ 184593 w 303597"/>
                    <a:gd name="connsiteY23" fmla="*/ 607523 h 607523"/>
                    <a:gd name="connsiteX24" fmla="*/ 158321 w 303597"/>
                    <a:gd name="connsiteY24" fmla="*/ 581056 h 607523"/>
                    <a:gd name="connsiteX25" fmla="*/ 158321 w 303597"/>
                    <a:gd name="connsiteY25" fmla="*/ 382442 h 607523"/>
                    <a:gd name="connsiteX26" fmla="*/ 145186 w 303597"/>
                    <a:gd name="connsiteY26" fmla="*/ 382442 h 607523"/>
                    <a:gd name="connsiteX27" fmla="*/ 145186 w 303597"/>
                    <a:gd name="connsiteY27" fmla="*/ 581056 h 607523"/>
                    <a:gd name="connsiteX28" fmla="*/ 118914 w 303597"/>
                    <a:gd name="connsiteY28" fmla="*/ 607523 h 607523"/>
                    <a:gd name="connsiteX29" fmla="*/ 92642 w 303597"/>
                    <a:gd name="connsiteY29" fmla="*/ 581056 h 607523"/>
                    <a:gd name="connsiteX30" fmla="*/ 92642 w 303597"/>
                    <a:gd name="connsiteY30" fmla="*/ 179685 h 607523"/>
                    <a:gd name="connsiteX31" fmla="*/ 5300 w 303597"/>
                    <a:gd name="connsiteY31" fmla="*/ 92461 h 607523"/>
                    <a:gd name="connsiteX32" fmla="*/ 0 w 303597"/>
                    <a:gd name="connsiteY32" fmla="*/ 80033 h 607523"/>
                    <a:gd name="connsiteX33" fmla="*/ 5300 w 303597"/>
                    <a:gd name="connsiteY33" fmla="*/ 67605 h 6075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03597" h="607523">
                      <a:moveTo>
                        <a:pt x="151751" y="27123"/>
                      </a:moveTo>
                      <a:cubicBezTo>
                        <a:pt x="178934" y="27123"/>
                        <a:pt x="200971" y="48812"/>
                        <a:pt x="200971" y="75566"/>
                      </a:cubicBezTo>
                      <a:cubicBezTo>
                        <a:pt x="200971" y="102320"/>
                        <a:pt x="178934" y="124009"/>
                        <a:pt x="151751" y="124009"/>
                      </a:cubicBezTo>
                      <a:cubicBezTo>
                        <a:pt x="124568" y="124009"/>
                        <a:pt x="102531" y="102320"/>
                        <a:pt x="102531" y="75566"/>
                      </a:cubicBezTo>
                      <a:cubicBezTo>
                        <a:pt x="102531" y="48812"/>
                        <a:pt x="124568" y="27123"/>
                        <a:pt x="151751" y="27123"/>
                      </a:cubicBezTo>
                      <a:close/>
                      <a:moveTo>
                        <a:pt x="67753" y="5006"/>
                      </a:moveTo>
                      <a:cubicBezTo>
                        <a:pt x="74667" y="-1668"/>
                        <a:pt x="85729" y="-1668"/>
                        <a:pt x="92642" y="5006"/>
                      </a:cubicBezTo>
                      <a:cubicBezTo>
                        <a:pt x="99556" y="11910"/>
                        <a:pt x="99556" y="22957"/>
                        <a:pt x="92642" y="29862"/>
                      </a:cubicBezTo>
                      <a:lnTo>
                        <a:pt x="44017" y="78422"/>
                      </a:lnTo>
                      <a:cubicBezTo>
                        <a:pt x="43556" y="78652"/>
                        <a:pt x="43325" y="79343"/>
                        <a:pt x="43325" y="80033"/>
                      </a:cubicBezTo>
                      <a:cubicBezTo>
                        <a:pt x="43325" y="80493"/>
                        <a:pt x="43556" y="81184"/>
                        <a:pt x="44017" y="81644"/>
                      </a:cubicBezTo>
                      <a:lnTo>
                        <a:pt x="93795" y="131125"/>
                      </a:lnTo>
                      <a:lnTo>
                        <a:pt x="209713" y="131125"/>
                      </a:lnTo>
                      <a:lnTo>
                        <a:pt x="259490" y="81644"/>
                      </a:lnTo>
                      <a:cubicBezTo>
                        <a:pt x="259951" y="81184"/>
                        <a:pt x="260182" y="80493"/>
                        <a:pt x="260182" y="80033"/>
                      </a:cubicBezTo>
                      <a:cubicBezTo>
                        <a:pt x="260182" y="79343"/>
                        <a:pt x="259951" y="78652"/>
                        <a:pt x="259490" y="78422"/>
                      </a:cubicBezTo>
                      <a:lnTo>
                        <a:pt x="210865" y="29862"/>
                      </a:lnTo>
                      <a:cubicBezTo>
                        <a:pt x="203951" y="22957"/>
                        <a:pt x="203951" y="11910"/>
                        <a:pt x="210865" y="5006"/>
                      </a:cubicBezTo>
                      <a:cubicBezTo>
                        <a:pt x="217548" y="-1668"/>
                        <a:pt x="228840" y="-1668"/>
                        <a:pt x="235523" y="5006"/>
                      </a:cubicBezTo>
                      <a:lnTo>
                        <a:pt x="299128" y="68296"/>
                      </a:lnTo>
                      <a:cubicBezTo>
                        <a:pt x="306042" y="74970"/>
                        <a:pt x="304429" y="86247"/>
                        <a:pt x="297746" y="93151"/>
                      </a:cubicBezTo>
                      <a:lnTo>
                        <a:pt x="210865" y="179685"/>
                      </a:lnTo>
                      <a:lnTo>
                        <a:pt x="210865" y="581056"/>
                      </a:lnTo>
                      <a:cubicBezTo>
                        <a:pt x="210865" y="595556"/>
                        <a:pt x="199112" y="607523"/>
                        <a:pt x="184593" y="607523"/>
                      </a:cubicBezTo>
                      <a:cubicBezTo>
                        <a:pt x="170075" y="607523"/>
                        <a:pt x="158321" y="595556"/>
                        <a:pt x="158321" y="581056"/>
                      </a:cubicBezTo>
                      <a:lnTo>
                        <a:pt x="158321" y="382442"/>
                      </a:lnTo>
                      <a:lnTo>
                        <a:pt x="145186" y="382442"/>
                      </a:lnTo>
                      <a:lnTo>
                        <a:pt x="145186" y="581056"/>
                      </a:lnTo>
                      <a:cubicBezTo>
                        <a:pt x="145186" y="595556"/>
                        <a:pt x="133432" y="607523"/>
                        <a:pt x="118914" y="607523"/>
                      </a:cubicBezTo>
                      <a:cubicBezTo>
                        <a:pt x="104395" y="607523"/>
                        <a:pt x="92642" y="595556"/>
                        <a:pt x="92642" y="581056"/>
                      </a:cubicBezTo>
                      <a:lnTo>
                        <a:pt x="92642" y="179685"/>
                      </a:lnTo>
                      <a:lnTo>
                        <a:pt x="5300" y="92461"/>
                      </a:lnTo>
                      <a:cubicBezTo>
                        <a:pt x="1844" y="89009"/>
                        <a:pt x="0" y="84636"/>
                        <a:pt x="0" y="80033"/>
                      </a:cubicBezTo>
                      <a:cubicBezTo>
                        <a:pt x="0" y="75430"/>
                        <a:pt x="1844" y="70827"/>
                        <a:pt x="5300" y="67605"/>
                      </a:cubicBezTo>
                      <a:close/>
                    </a:path>
                  </a:pathLst>
                </a:cu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9" name="basic-figure-with-arms-up_62121">
                  <a:extLst>
                    <a:ext uri="{FF2B5EF4-FFF2-40B4-BE49-F238E27FC236}">
                      <a16:creationId xmlns:a16="http://schemas.microsoft.com/office/drawing/2014/main" id="{99B0D2DB-845C-63C2-6AA5-BB6351D2662D}"/>
                    </a:ext>
                  </a:extLst>
                </p:cNvPr>
                <p:cNvSpPr/>
                <p:nvPr/>
              </p:nvSpPr>
              <p:spPr>
                <a:xfrm>
                  <a:off x="4167616" y="3570103"/>
                  <a:ext cx="394013" cy="788454"/>
                </a:xfrm>
                <a:custGeom>
                  <a:avLst/>
                  <a:gdLst>
                    <a:gd name="connsiteX0" fmla="*/ 151751 w 303597"/>
                    <a:gd name="connsiteY0" fmla="*/ 27123 h 607523"/>
                    <a:gd name="connsiteX1" fmla="*/ 200971 w 303597"/>
                    <a:gd name="connsiteY1" fmla="*/ 75566 h 607523"/>
                    <a:gd name="connsiteX2" fmla="*/ 151751 w 303597"/>
                    <a:gd name="connsiteY2" fmla="*/ 124009 h 607523"/>
                    <a:gd name="connsiteX3" fmla="*/ 102531 w 303597"/>
                    <a:gd name="connsiteY3" fmla="*/ 75566 h 607523"/>
                    <a:gd name="connsiteX4" fmla="*/ 151751 w 303597"/>
                    <a:gd name="connsiteY4" fmla="*/ 27123 h 607523"/>
                    <a:gd name="connsiteX5" fmla="*/ 67753 w 303597"/>
                    <a:gd name="connsiteY5" fmla="*/ 5006 h 607523"/>
                    <a:gd name="connsiteX6" fmla="*/ 92642 w 303597"/>
                    <a:gd name="connsiteY6" fmla="*/ 5006 h 607523"/>
                    <a:gd name="connsiteX7" fmla="*/ 92642 w 303597"/>
                    <a:gd name="connsiteY7" fmla="*/ 29862 h 607523"/>
                    <a:gd name="connsiteX8" fmla="*/ 44017 w 303597"/>
                    <a:gd name="connsiteY8" fmla="*/ 78422 h 607523"/>
                    <a:gd name="connsiteX9" fmla="*/ 43325 w 303597"/>
                    <a:gd name="connsiteY9" fmla="*/ 80033 h 607523"/>
                    <a:gd name="connsiteX10" fmla="*/ 44017 w 303597"/>
                    <a:gd name="connsiteY10" fmla="*/ 81644 h 607523"/>
                    <a:gd name="connsiteX11" fmla="*/ 93795 w 303597"/>
                    <a:gd name="connsiteY11" fmla="*/ 131125 h 607523"/>
                    <a:gd name="connsiteX12" fmla="*/ 209713 w 303597"/>
                    <a:gd name="connsiteY12" fmla="*/ 131125 h 607523"/>
                    <a:gd name="connsiteX13" fmla="*/ 259490 w 303597"/>
                    <a:gd name="connsiteY13" fmla="*/ 81644 h 607523"/>
                    <a:gd name="connsiteX14" fmla="*/ 260182 w 303597"/>
                    <a:gd name="connsiteY14" fmla="*/ 80033 h 607523"/>
                    <a:gd name="connsiteX15" fmla="*/ 259490 w 303597"/>
                    <a:gd name="connsiteY15" fmla="*/ 78422 h 607523"/>
                    <a:gd name="connsiteX16" fmla="*/ 210865 w 303597"/>
                    <a:gd name="connsiteY16" fmla="*/ 29862 h 607523"/>
                    <a:gd name="connsiteX17" fmla="*/ 210865 w 303597"/>
                    <a:gd name="connsiteY17" fmla="*/ 5006 h 607523"/>
                    <a:gd name="connsiteX18" fmla="*/ 235523 w 303597"/>
                    <a:gd name="connsiteY18" fmla="*/ 5006 h 607523"/>
                    <a:gd name="connsiteX19" fmla="*/ 299128 w 303597"/>
                    <a:gd name="connsiteY19" fmla="*/ 68296 h 607523"/>
                    <a:gd name="connsiteX20" fmla="*/ 297746 w 303597"/>
                    <a:gd name="connsiteY20" fmla="*/ 93151 h 607523"/>
                    <a:gd name="connsiteX21" fmla="*/ 210865 w 303597"/>
                    <a:gd name="connsiteY21" fmla="*/ 179685 h 607523"/>
                    <a:gd name="connsiteX22" fmla="*/ 210865 w 303597"/>
                    <a:gd name="connsiteY22" fmla="*/ 581056 h 607523"/>
                    <a:gd name="connsiteX23" fmla="*/ 184593 w 303597"/>
                    <a:gd name="connsiteY23" fmla="*/ 607523 h 607523"/>
                    <a:gd name="connsiteX24" fmla="*/ 158321 w 303597"/>
                    <a:gd name="connsiteY24" fmla="*/ 581056 h 607523"/>
                    <a:gd name="connsiteX25" fmla="*/ 158321 w 303597"/>
                    <a:gd name="connsiteY25" fmla="*/ 382442 h 607523"/>
                    <a:gd name="connsiteX26" fmla="*/ 145186 w 303597"/>
                    <a:gd name="connsiteY26" fmla="*/ 382442 h 607523"/>
                    <a:gd name="connsiteX27" fmla="*/ 145186 w 303597"/>
                    <a:gd name="connsiteY27" fmla="*/ 581056 h 607523"/>
                    <a:gd name="connsiteX28" fmla="*/ 118914 w 303597"/>
                    <a:gd name="connsiteY28" fmla="*/ 607523 h 607523"/>
                    <a:gd name="connsiteX29" fmla="*/ 92642 w 303597"/>
                    <a:gd name="connsiteY29" fmla="*/ 581056 h 607523"/>
                    <a:gd name="connsiteX30" fmla="*/ 92642 w 303597"/>
                    <a:gd name="connsiteY30" fmla="*/ 179685 h 607523"/>
                    <a:gd name="connsiteX31" fmla="*/ 5300 w 303597"/>
                    <a:gd name="connsiteY31" fmla="*/ 92461 h 607523"/>
                    <a:gd name="connsiteX32" fmla="*/ 0 w 303597"/>
                    <a:gd name="connsiteY32" fmla="*/ 80033 h 607523"/>
                    <a:gd name="connsiteX33" fmla="*/ 5300 w 303597"/>
                    <a:gd name="connsiteY33" fmla="*/ 67605 h 6075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03597" h="607523">
                      <a:moveTo>
                        <a:pt x="151751" y="27123"/>
                      </a:moveTo>
                      <a:cubicBezTo>
                        <a:pt x="178934" y="27123"/>
                        <a:pt x="200971" y="48812"/>
                        <a:pt x="200971" y="75566"/>
                      </a:cubicBezTo>
                      <a:cubicBezTo>
                        <a:pt x="200971" y="102320"/>
                        <a:pt x="178934" y="124009"/>
                        <a:pt x="151751" y="124009"/>
                      </a:cubicBezTo>
                      <a:cubicBezTo>
                        <a:pt x="124568" y="124009"/>
                        <a:pt x="102531" y="102320"/>
                        <a:pt x="102531" y="75566"/>
                      </a:cubicBezTo>
                      <a:cubicBezTo>
                        <a:pt x="102531" y="48812"/>
                        <a:pt x="124568" y="27123"/>
                        <a:pt x="151751" y="27123"/>
                      </a:cubicBezTo>
                      <a:close/>
                      <a:moveTo>
                        <a:pt x="67753" y="5006"/>
                      </a:moveTo>
                      <a:cubicBezTo>
                        <a:pt x="74667" y="-1668"/>
                        <a:pt x="85729" y="-1668"/>
                        <a:pt x="92642" y="5006"/>
                      </a:cubicBezTo>
                      <a:cubicBezTo>
                        <a:pt x="99556" y="11910"/>
                        <a:pt x="99556" y="22957"/>
                        <a:pt x="92642" y="29862"/>
                      </a:cubicBezTo>
                      <a:lnTo>
                        <a:pt x="44017" y="78422"/>
                      </a:lnTo>
                      <a:cubicBezTo>
                        <a:pt x="43556" y="78652"/>
                        <a:pt x="43325" y="79343"/>
                        <a:pt x="43325" y="80033"/>
                      </a:cubicBezTo>
                      <a:cubicBezTo>
                        <a:pt x="43325" y="80493"/>
                        <a:pt x="43556" y="81184"/>
                        <a:pt x="44017" y="81644"/>
                      </a:cubicBezTo>
                      <a:lnTo>
                        <a:pt x="93795" y="131125"/>
                      </a:lnTo>
                      <a:lnTo>
                        <a:pt x="209713" y="131125"/>
                      </a:lnTo>
                      <a:lnTo>
                        <a:pt x="259490" y="81644"/>
                      </a:lnTo>
                      <a:cubicBezTo>
                        <a:pt x="259951" y="81184"/>
                        <a:pt x="260182" y="80493"/>
                        <a:pt x="260182" y="80033"/>
                      </a:cubicBezTo>
                      <a:cubicBezTo>
                        <a:pt x="260182" y="79343"/>
                        <a:pt x="259951" y="78652"/>
                        <a:pt x="259490" y="78422"/>
                      </a:cubicBezTo>
                      <a:lnTo>
                        <a:pt x="210865" y="29862"/>
                      </a:lnTo>
                      <a:cubicBezTo>
                        <a:pt x="203951" y="22957"/>
                        <a:pt x="203951" y="11910"/>
                        <a:pt x="210865" y="5006"/>
                      </a:cubicBezTo>
                      <a:cubicBezTo>
                        <a:pt x="217548" y="-1668"/>
                        <a:pt x="228840" y="-1668"/>
                        <a:pt x="235523" y="5006"/>
                      </a:cubicBezTo>
                      <a:lnTo>
                        <a:pt x="299128" y="68296"/>
                      </a:lnTo>
                      <a:cubicBezTo>
                        <a:pt x="306042" y="74970"/>
                        <a:pt x="304429" y="86247"/>
                        <a:pt x="297746" y="93151"/>
                      </a:cubicBezTo>
                      <a:lnTo>
                        <a:pt x="210865" y="179685"/>
                      </a:lnTo>
                      <a:lnTo>
                        <a:pt x="210865" y="581056"/>
                      </a:lnTo>
                      <a:cubicBezTo>
                        <a:pt x="210865" y="595556"/>
                        <a:pt x="199112" y="607523"/>
                        <a:pt x="184593" y="607523"/>
                      </a:cubicBezTo>
                      <a:cubicBezTo>
                        <a:pt x="170075" y="607523"/>
                        <a:pt x="158321" y="595556"/>
                        <a:pt x="158321" y="581056"/>
                      </a:cubicBezTo>
                      <a:lnTo>
                        <a:pt x="158321" y="382442"/>
                      </a:lnTo>
                      <a:lnTo>
                        <a:pt x="145186" y="382442"/>
                      </a:lnTo>
                      <a:lnTo>
                        <a:pt x="145186" y="581056"/>
                      </a:lnTo>
                      <a:cubicBezTo>
                        <a:pt x="145186" y="595556"/>
                        <a:pt x="133432" y="607523"/>
                        <a:pt x="118914" y="607523"/>
                      </a:cubicBezTo>
                      <a:cubicBezTo>
                        <a:pt x="104395" y="607523"/>
                        <a:pt x="92642" y="595556"/>
                        <a:pt x="92642" y="581056"/>
                      </a:cubicBezTo>
                      <a:lnTo>
                        <a:pt x="92642" y="179685"/>
                      </a:lnTo>
                      <a:lnTo>
                        <a:pt x="5300" y="92461"/>
                      </a:lnTo>
                      <a:cubicBezTo>
                        <a:pt x="1844" y="89009"/>
                        <a:pt x="0" y="84636"/>
                        <a:pt x="0" y="80033"/>
                      </a:cubicBezTo>
                      <a:cubicBezTo>
                        <a:pt x="0" y="75430"/>
                        <a:pt x="1844" y="70827"/>
                        <a:pt x="5300" y="67605"/>
                      </a:cubicBezTo>
                      <a:close/>
                    </a:path>
                  </a:pathLst>
                </a:cu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34" name="矩形: 圆角 233">
                <a:extLst>
                  <a:ext uri="{FF2B5EF4-FFF2-40B4-BE49-F238E27FC236}">
                    <a16:creationId xmlns:a16="http://schemas.microsoft.com/office/drawing/2014/main" id="{A23DE5BA-A88E-1C9B-00E5-2C3E4C3DE052}"/>
                  </a:ext>
                </a:extLst>
              </p:cNvPr>
              <p:cNvSpPr/>
              <p:nvPr/>
            </p:nvSpPr>
            <p:spPr>
              <a:xfrm>
                <a:off x="1283070" y="1588511"/>
                <a:ext cx="2880000" cy="426886"/>
              </a:xfrm>
              <a:prstGeom prst="roundRect">
                <a:avLst>
                  <a:gd name="adj" fmla="val 50000"/>
                </a:avLst>
              </a:prstGeom>
              <a:solidFill>
                <a:schemeClr val="accent1"/>
              </a:solidFill>
              <a:ln>
                <a:noFill/>
              </a:ln>
              <a:effectLst>
                <a:glow rad="63500">
                  <a:srgbClr val="E4F1EA">
                    <a:alpha val="40000"/>
                  </a:srgb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眩晕</a:t>
                </a:r>
                <a:r>
                  <a:rPr kumimoji="0" lang="en-US" altLang="zh-CN"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a:t>
                </a:r>
                <a:r>
                  <a:rPr kumimoji="0" lang="zh-CN" altLang="en-US"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头晕为临床常见病</a:t>
                </a:r>
              </a:p>
            </p:txBody>
          </p:sp>
        </p:grpSp>
        <p:pic>
          <p:nvPicPr>
            <p:cNvPr id="10" name="图片 9">
              <a:extLst>
                <a:ext uri="{FF2B5EF4-FFF2-40B4-BE49-F238E27FC236}">
                  <a16:creationId xmlns:a16="http://schemas.microsoft.com/office/drawing/2014/main" id="{9FC526FC-A66E-8ED9-9B14-55A1151D80DA}"/>
                </a:ext>
              </a:extLst>
            </p:cNvPr>
            <p:cNvPicPr>
              <a:picLocks noChangeAspect="1"/>
            </p:cNvPicPr>
            <p:nvPr/>
          </p:nvPicPr>
          <p:blipFill>
            <a:blip r:embed="rId5"/>
            <a:srcRect r="50769"/>
            <a:stretch>
              <a:fillRect/>
            </a:stretch>
          </p:blipFill>
          <p:spPr>
            <a:xfrm>
              <a:off x="1130288" y="4153968"/>
              <a:ext cx="195089" cy="786452"/>
            </a:xfrm>
            <a:prstGeom prst="rect">
              <a:avLst/>
            </a:prstGeom>
          </p:spPr>
        </p:pic>
      </p:grpSp>
      <p:grpSp>
        <p:nvGrpSpPr>
          <p:cNvPr id="14" name="组合 13">
            <a:extLst>
              <a:ext uri="{FF2B5EF4-FFF2-40B4-BE49-F238E27FC236}">
                <a16:creationId xmlns:a16="http://schemas.microsoft.com/office/drawing/2014/main" id="{EC662685-36EE-1533-5EAC-7CD41D5734F8}"/>
              </a:ext>
            </a:extLst>
          </p:cNvPr>
          <p:cNvGrpSpPr/>
          <p:nvPr/>
        </p:nvGrpSpPr>
        <p:grpSpPr>
          <a:xfrm>
            <a:off x="4865504" y="1052735"/>
            <a:ext cx="6488296" cy="977940"/>
            <a:chOff x="4846919" y="1052735"/>
            <a:chExt cx="6488296" cy="977940"/>
          </a:xfrm>
        </p:grpSpPr>
        <p:sp>
          <p:nvSpPr>
            <p:cNvPr id="15" name="矩形: 圆角 14">
              <a:extLst>
                <a:ext uri="{FF2B5EF4-FFF2-40B4-BE49-F238E27FC236}">
                  <a16:creationId xmlns:a16="http://schemas.microsoft.com/office/drawing/2014/main" id="{23202D86-4DEE-7C6F-5966-BD18481FD73F}"/>
                </a:ext>
              </a:extLst>
            </p:cNvPr>
            <p:cNvSpPr/>
            <p:nvPr/>
          </p:nvSpPr>
          <p:spPr>
            <a:xfrm>
              <a:off x="4846919" y="1052735"/>
              <a:ext cx="6488296" cy="684000"/>
            </a:xfrm>
            <a:prstGeom prst="roundRect">
              <a:avLst>
                <a:gd name="adj" fmla="val 19987"/>
              </a:avLst>
            </a:prstGeom>
            <a:solidFill>
              <a:srgbClr val="F3FAF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defTabSz="457200"/>
              <a:endPar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6" name="组合 15">
              <a:extLst>
                <a:ext uri="{FF2B5EF4-FFF2-40B4-BE49-F238E27FC236}">
                  <a16:creationId xmlns:a16="http://schemas.microsoft.com/office/drawing/2014/main" id="{E502516F-B393-A3D7-93DC-A793275B3827}"/>
                </a:ext>
              </a:extLst>
            </p:cNvPr>
            <p:cNvGrpSpPr/>
            <p:nvPr/>
          </p:nvGrpSpPr>
          <p:grpSpPr>
            <a:xfrm>
              <a:off x="4983371" y="1509800"/>
              <a:ext cx="162116" cy="520875"/>
              <a:chOff x="14120546" y="729848"/>
              <a:chExt cx="162116" cy="520875"/>
            </a:xfrm>
          </p:grpSpPr>
          <p:sp>
            <p:nvSpPr>
              <p:cNvPr id="21" name="Oval 6">
                <a:extLst>
                  <a:ext uri="{FF2B5EF4-FFF2-40B4-BE49-F238E27FC236}">
                    <a16:creationId xmlns:a16="http://schemas.microsoft.com/office/drawing/2014/main" id="{DB643A2C-450A-B41E-F986-C37C731957C4}"/>
                  </a:ext>
                </a:extLst>
              </p:cNvPr>
              <p:cNvSpPr>
                <a:spLocks noChangeArrowheads="1"/>
              </p:cNvSpPr>
              <p:nvPr/>
            </p:nvSpPr>
            <p:spPr bwMode="auto">
              <a:xfrm>
                <a:off x="14120546" y="729848"/>
                <a:ext cx="157128" cy="149534"/>
              </a:xfrm>
              <a:prstGeom prst="ellipse">
                <a:avLst/>
              </a:prstGeom>
              <a:solidFill>
                <a:schemeClr val="bg1"/>
              </a:solidFill>
              <a:ln w="38100" cmpd="sng">
                <a:solidFill>
                  <a:schemeClr val="bg2"/>
                </a:solidFill>
                <a:round/>
                <a:headEnd/>
                <a:tailEnd/>
              </a:ln>
            </p:spPr>
            <p:txBody>
              <a:bodyPr wrap="none" anchor="ctr"/>
              <a:lstStyle>
                <a:lvl1pPr algn="just" eaLnBrk="0" hangingPunct="0">
                  <a:lnSpc>
                    <a:spcPct val="110000"/>
                  </a:lnSpc>
                  <a:spcBef>
                    <a:spcPts val="1800"/>
                  </a:spcBef>
                  <a:buClr>
                    <a:schemeClr val="accent1"/>
                  </a:buClr>
                  <a:buSzPct val="70000"/>
                  <a:buFont typeface="Wingdings" panose="05000000000000000000" pitchFamily="2" charset="2"/>
                  <a:buChar char="F"/>
                  <a:defRPr sz="2000">
                    <a:solidFill>
                      <a:schemeClr val="accent1"/>
                    </a:solidFill>
                    <a:latin typeface="Arial" panose="020B0604020202020204" pitchFamily="34" charset="0"/>
                    <a:ea typeface="微软雅黑" panose="020B0503020204020204" pitchFamily="34" charset="-122"/>
                  </a:defRPr>
                </a:lvl1pPr>
                <a:lvl2pPr marL="742950" indent="-742950" algn="just" eaLnBrk="0" hangingPunct="0">
                  <a:lnSpc>
                    <a:spcPct val="130000"/>
                  </a:lnSpc>
                  <a:spcAft>
                    <a:spcPts val="600"/>
                  </a:spcAft>
                  <a:buClr>
                    <a:srgbClr val="D96B77"/>
                  </a:buClr>
                  <a:buFont typeface="幼圆" panose="02010509060101010101" pitchFamily="49" charset="-122"/>
                  <a:buChar char=" "/>
                  <a:defRPr sz="1600">
                    <a:solidFill>
                      <a:srgbClr val="7D7D7D"/>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500"/>
                  </a:spcBef>
                  <a:buChar char="•"/>
                  <a:defRPr sz="1400">
                    <a:solidFill>
                      <a:schemeClr val="tx1"/>
                    </a:solidFill>
                    <a:latin typeface="Arial" panose="020B0604020202020204" pitchFamily="34" charset="0"/>
                    <a:ea typeface="幼圆" panose="02010509060101010101" pitchFamily="49" charset="-122"/>
                  </a:defRPr>
                </a:lvl3pPr>
                <a:lvl4pPr marL="1600200" indent="-228600" eaLnBrk="0" hangingPunct="0">
                  <a:lnSpc>
                    <a:spcPct val="90000"/>
                  </a:lnSpc>
                  <a:spcBef>
                    <a:spcPts val="500"/>
                  </a:spcBef>
                  <a:buChar char="•"/>
                  <a:defRPr>
                    <a:solidFill>
                      <a:schemeClr val="tx1"/>
                    </a:solidFill>
                    <a:latin typeface="Arial" panose="020B0604020202020204" pitchFamily="34" charset="0"/>
                    <a:ea typeface="幼圆" panose="02010509060101010101" pitchFamily="49" charset="-122"/>
                  </a:defRPr>
                </a:lvl4pPr>
                <a:lvl5pPr marL="2057400" indent="-228600" eaLnBrk="0" hangingPunct="0">
                  <a:lnSpc>
                    <a:spcPct val="90000"/>
                  </a:lnSpc>
                  <a:spcBef>
                    <a:spcPts val="500"/>
                  </a:spcBef>
                  <a:buChar char="•"/>
                  <a:defRPr>
                    <a:solidFill>
                      <a:schemeClr val="tx1"/>
                    </a:solidFill>
                    <a:latin typeface="Arial" panose="020B0604020202020204" pitchFamily="34" charset="0"/>
                    <a:ea typeface="幼圆" panose="02010509060101010101" pitchFamily="49"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9pPr>
              </a:lstStyle>
              <a:p>
                <a:pPr eaLnBrk="1" hangingPunct="1">
                  <a:spcBef>
                    <a:spcPct val="0"/>
                  </a:spcBef>
                  <a:buFont typeface="Wingdings" panose="05000000000000000000" pitchFamily="2" charset="2"/>
                  <a:buNone/>
                </a:pPr>
                <a:endParaRPr lang="zh-CN" altLang="zh-CN" sz="1800">
                  <a:latin typeface="微软雅黑" panose="020B0503020204020204" pitchFamily="34" charset="-122"/>
                  <a:sym typeface="微软雅黑" panose="020B0503020204020204" pitchFamily="34" charset="-122"/>
                </a:endParaRPr>
              </a:p>
            </p:txBody>
          </p:sp>
          <p:sp>
            <p:nvSpPr>
              <p:cNvPr id="22" name="Oval 7">
                <a:extLst>
                  <a:ext uri="{FF2B5EF4-FFF2-40B4-BE49-F238E27FC236}">
                    <a16:creationId xmlns:a16="http://schemas.microsoft.com/office/drawing/2014/main" id="{D70B7B51-3E31-E6CE-A592-02F21DED3753}"/>
                  </a:ext>
                </a:extLst>
              </p:cNvPr>
              <p:cNvSpPr>
                <a:spLocks noChangeArrowheads="1"/>
              </p:cNvSpPr>
              <p:nvPr/>
            </p:nvSpPr>
            <p:spPr bwMode="auto">
              <a:xfrm>
                <a:off x="14125534" y="1101189"/>
                <a:ext cx="157128" cy="149534"/>
              </a:xfrm>
              <a:prstGeom prst="ellipse">
                <a:avLst/>
              </a:prstGeom>
              <a:solidFill>
                <a:schemeClr val="bg1"/>
              </a:solidFill>
              <a:ln w="38100" cmpd="sng">
                <a:solidFill>
                  <a:schemeClr val="bg2"/>
                </a:solidFill>
                <a:round/>
                <a:headEnd/>
                <a:tailEnd/>
              </a:ln>
            </p:spPr>
            <p:txBody>
              <a:bodyPr wrap="none" anchor="ctr"/>
              <a:lstStyle>
                <a:lvl1pPr algn="just" eaLnBrk="0" hangingPunct="0">
                  <a:lnSpc>
                    <a:spcPct val="110000"/>
                  </a:lnSpc>
                  <a:spcBef>
                    <a:spcPts val="1800"/>
                  </a:spcBef>
                  <a:buClr>
                    <a:schemeClr val="accent1"/>
                  </a:buClr>
                  <a:buSzPct val="70000"/>
                  <a:buFont typeface="Wingdings" panose="05000000000000000000" pitchFamily="2" charset="2"/>
                  <a:buChar char="F"/>
                  <a:defRPr sz="2000">
                    <a:solidFill>
                      <a:schemeClr val="accent1"/>
                    </a:solidFill>
                    <a:latin typeface="Arial" panose="020B0604020202020204" pitchFamily="34" charset="0"/>
                    <a:ea typeface="微软雅黑" panose="020B0503020204020204" pitchFamily="34" charset="-122"/>
                  </a:defRPr>
                </a:lvl1pPr>
                <a:lvl2pPr marL="742950" indent="-742950" algn="just" eaLnBrk="0" hangingPunct="0">
                  <a:lnSpc>
                    <a:spcPct val="130000"/>
                  </a:lnSpc>
                  <a:spcAft>
                    <a:spcPts val="600"/>
                  </a:spcAft>
                  <a:buClr>
                    <a:srgbClr val="D96B77"/>
                  </a:buClr>
                  <a:buFont typeface="幼圆" panose="02010509060101010101" pitchFamily="49" charset="-122"/>
                  <a:buChar char=" "/>
                  <a:defRPr sz="1600">
                    <a:solidFill>
                      <a:srgbClr val="7D7D7D"/>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500"/>
                  </a:spcBef>
                  <a:buChar char="•"/>
                  <a:defRPr sz="1400">
                    <a:solidFill>
                      <a:schemeClr val="tx1"/>
                    </a:solidFill>
                    <a:latin typeface="Arial" panose="020B0604020202020204" pitchFamily="34" charset="0"/>
                    <a:ea typeface="幼圆" panose="02010509060101010101" pitchFamily="49" charset="-122"/>
                  </a:defRPr>
                </a:lvl3pPr>
                <a:lvl4pPr marL="1600200" indent="-228600" eaLnBrk="0" hangingPunct="0">
                  <a:lnSpc>
                    <a:spcPct val="90000"/>
                  </a:lnSpc>
                  <a:spcBef>
                    <a:spcPts val="500"/>
                  </a:spcBef>
                  <a:buChar char="•"/>
                  <a:defRPr>
                    <a:solidFill>
                      <a:schemeClr val="tx1"/>
                    </a:solidFill>
                    <a:latin typeface="Arial" panose="020B0604020202020204" pitchFamily="34" charset="0"/>
                    <a:ea typeface="幼圆" panose="02010509060101010101" pitchFamily="49" charset="-122"/>
                  </a:defRPr>
                </a:lvl4pPr>
                <a:lvl5pPr marL="2057400" indent="-228600" eaLnBrk="0" hangingPunct="0">
                  <a:lnSpc>
                    <a:spcPct val="90000"/>
                  </a:lnSpc>
                  <a:spcBef>
                    <a:spcPts val="500"/>
                  </a:spcBef>
                  <a:buChar char="•"/>
                  <a:defRPr>
                    <a:solidFill>
                      <a:schemeClr val="tx1"/>
                    </a:solidFill>
                    <a:latin typeface="Arial" panose="020B0604020202020204" pitchFamily="34" charset="0"/>
                    <a:ea typeface="幼圆" panose="02010509060101010101" pitchFamily="49"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9pPr>
              </a:lstStyle>
              <a:p>
                <a:pPr eaLnBrk="1" hangingPunct="1">
                  <a:spcBef>
                    <a:spcPct val="0"/>
                  </a:spcBef>
                  <a:buFont typeface="Wingdings" panose="05000000000000000000" pitchFamily="2" charset="2"/>
                  <a:buNone/>
                </a:pPr>
                <a:endParaRPr lang="zh-CN" altLang="zh-CN" sz="1800">
                  <a:latin typeface="微软雅黑" panose="020B0503020204020204" pitchFamily="34" charset="-122"/>
                  <a:sym typeface="微软雅黑" panose="020B0503020204020204" pitchFamily="34" charset="-122"/>
                </a:endParaRPr>
              </a:p>
            </p:txBody>
          </p:sp>
          <p:sp>
            <p:nvSpPr>
              <p:cNvPr id="23" name="AutoShape 8">
                <a:extLst>
                  <a:ext uri="{FF2B5EF4-FFF2-40B4-BE49-F238E27FC236}">
                    <a16:creationId xmlns:a16="http://schemas.microsoft.com/office/drawing/2014/main" id="{BAD259CC-14B9-07F4-8061-FD3DB97752BE}"/>
                  </a:ext>
                </a:extLst>
              </p:cNvPr>
              <p:cNvSpPr>
                <a:spLocks noChangeArrowheads="1"/>
              </p:cNvSpPr>
              <p:nvPr/>
            </p:nvSpPr>
            <p:spPr bwMode="auto">
              <a:xfrm>
                <a:off x="14165440" y="819568"/>
                <a:ext cx="77317" cy="373834"/>
              </a:xfrm>
              <a:prstGeom prst="roundRect">
                <a:avLst>
                  <a:gd name="adj" fmla="val 50000"/>
                </a:avLst>
              </a:prstGeom>
              <a:gradFill rotWithShape="1">
                <a:gsLst>
                  <a:gs pos="0">
                    <a:srgbClr val="B2B2B2"/>
                  </a:gs>
                  <a:gs pos="50000">
                    <a:srgbClr val="EAEAEA"/>
                  </a:gs>
                  <a:gs pos="100000">
                    <a:srgbClr val="B2B2B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lgn="just" eaLnBrk="0" hangingPunct="0">
                  <a:lnSpc>
                    <a:spcPct val="110000"/>
                  </a:lnSpc>
                  <a:spcBef>
                    <a:spcPts val="1800"/>
                  </a:spcBef>
                  <a:buClr>
                    <a:schemeClr val="accent1"/>
                  </a:buClr>
                  <a:buSzPct val="70000"/>
                  <a:buFont typeface="Wingdings" panose="05000000000000000000" pitchFamily="2" charset="2"/>
                  <a:buChar char="F"/>
                  <a:defRPr sz="2000">
                    <a:solidFill>
                      <a:schemeClr val="accent1"/>
                    </a:solidFill>
                    <a:latin typeface="Arial" panose="020B0604020202020204" pitchFamily="34" charset="0"/>
                    <a:ea typeface="微软雅黑" panose="020B0503020204020204" pitchFamily="34" charset="-122"/>
                  </a:defRPr>
                </a:lvl1pPr>
                <a:lvl2pPr marL="742950" indent="-742950" algn="just" eaLnBrk="0" hangingPunct="0">
                  <a:lnSpc>
                    <a:spcPct val="130000"/>
                  </a:lnSpc>
                  <a:spcAft>
                    <a:spcPts val="600"/>
                  </a:spcAft>
                  <a:buClr>
                    <a:srgbClr val="D96B77"/>
                  </a:buClr>
                  <a:buFont typeface="幼圆" panose="02010509060101010101" pitchFamily="49" charset="-122"/>
                  <a:buChar char=" "/>
                  <a:defRPr sz="1600">
                    <a:solidFill>
                      <a:srgbClr val="7D7D7D"/>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500"/>
                  </a:spcBef>
                  <a:buChar char="•"/>
                  <a:defRPr sz="1400">
                    <a:solidFill>
                      <a:schemeClr val="tx1"/>
                    </a:solidFill>
                    <a:latin typeface="Arial" panose="020B0604020202020204" pitchFamily="34" charset="0"/>
                    <a:ea typeface="幼圆" panose="02010509060101010101" pitchFamily="49" charset="-122"/>
                  </a:defRPr>
                </a:lvl3pPr>
                <a:lvl4pPr marL="1600200" indent="-228600" eaLnBrk="0" hangingPunct="0">
                  <a:lnSpc>
                    <a:spcPct val="90000"/>
                  </a:lnSpc>
                  <a:spcBef>
                    <a:spcPts val="500"/>
                  </a:spcBef>
                  <a:buChar char="•"/>
                  <a:defRPr>
                    <a:solidFill>
                      <a:schemeClr val="tx1"/>
                    </a:solidFill>
                    <a:latin typeface="Arial" panose="020B0604020202020204" pitchFamily="34" charset="0"/>
                    <a:ea typeface="幼圆" panose="02010509060101010101" pitchFamily="49" charset="-122"/>
                  </a:defRPr>
                </a:lvl4pPr>
                <a:lvl5pPr marL="2057400" indent="-228600" eaLnBrk="0" hangingPunct="0">
                  <a:lnSpc>
                    <a:spcPct val="90000"/>
                  </a:lnSpc>
                  <a:spcBef>
                    <a:spcPts val="500"/>
                  </a:spcBef>
                  <a:buChar char="•"/>
                  <a:defRPr>
                    <a:solidFill>
                      <a:schemeClr val="tx1"/>
                    </a:solidFill>
                    <a:latin typeface="Arial" panose="020B0604020202020204" pitchFamily="34" charset="0"/>
                    <a:ea typeface="幼圆" panose="02010509060101010101" pitchFamily="49"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9pPr>
              </a:lstStyle>
              <a:p>
                <a:pPr eaLnBrk="1" hangingPunct="1">
                  <a:spcBef>
                    <a:spcPct val="0"/>
                  </a:spcBef>
                  <a:buFont typeface="Wingdings" panose="05000000000000000000" pitchFamily="2" charset="2"/>
                  <a:buNone/>
                </a:pPr>
                <a:endParaRPr lang="zh-CN" altLang="zh-CN" sz="1800">
                  <a:latin typeface="微软雅黑" panose="020B0503020204020204" pitchFamily="34" charset="-122"/>
                  <a:sym typeface="微软雅黑" panose="020B0503020204020204" pitchFamily="34" charset="-122"/>
                </a:endParaRPr>
              </a:p>
            </p:txBody>
          </p:sp>
        </p:grpSp>
        <p:grpSp>
          <p:nvGrpSpPr>
            <p:cNvPr id="17" name="组合 16">
              <a:extLst>
                <a:ext uri="{FF2B5EF4-FFF2-40B4-BE49-F238E27FC236}">
                  <a16:creationId xmlns:a16="http://schemas.microsoft.com/office/drawing/2014/main" id="{32C27CDD-C40B-F468-0C4F-04C1C518302E}"/>
                </a:ext>
              </a:extLst>
            </p:cNvPr>
            <p:cNvGrpSpPr/>
            <p:nvPr/>
          </p:nvGrpSpPr>
          <p:grpSpPr>
            <a:xfrm>
              <a:off x="11036647" y="1509800"/>
              <a:ext cx="162116" cy="520875"/>
              <a:chOff x="14120546" y="729848"/>
              <a:chExt cx="162116" cy="520875"/>
            </a:xfrm>
          </p:grpSpPr>
          <p:sp>
            <p:nvSpPr>
              <p:cNvPr id="18" name="Oval 6">
                <a:extLst>
                  <a:ext uri="{FF2B5EF4-FFF2-40B4-BE49-F238E27FC236}">
                    <a16:creationId xmlns:a16="http://schemas.microsoft.com/office/drawing/2014/main" id="{B85A12A1-A3FE-80E6-F952-4425A0B2FBCA}"/>
                  </a:ext>
                </a:extLst>
              </p:cNvPr>
              <p:cNvSpPr>
                <a:spLocks noChangeArrowheads="1"/>
              </p:cNvSpPr>
              <p:nvPr/>
            </p:nvSpPr>
            <p:spPr bwMode="auto">
              <a:xfrm>
                <a:off x="14120546" y="729848"/>
                <a:ext cx="157128" cy="149534"/>
              </a:xfrm>
              <a:prstGeom prst="ellipse">
                <a:avLst/>
              </a:prstGeom>
              <a:solidFill>
                <a:schemeClr val="bg1"/>
              </a:solidFill>
              <a:ln w="38100" cmpd="sng">
                <a:solidFill>
                  <a:schemeClr val="bg2"/>
                </a:solidFill>
                <a:round/>
                <a:headEnd/>
                <a:tailEnd/>
              </a:ln>
            </p:spPr>
            <p:txBody>
              <a:bodyPr wrap="none" anchor="ctr"/>
              <a:lstStyle>
                <a:lvl1pPr algn="just" eaLnBrk="0" hangingPunct="0">
                  <a:lnSpc>
                    <a:spcPct val="110000"/>
                  </a:lnSpc>
                  <a:spcBef>
                    <a:spcPts val="1800"/>
                  </a:spcBef>
                  <a:buClr>
                    <a:schemeClr val="accent1"/>
                  </a:buClr>
                  <a:buSzPct val="70000"/>
                  <a:buFont typeface="Wingdings" panose="05000000000000000000" pitchFamily="2" charset="2"/>
                  <a:buChar char="F"/>
                  <a:defRPr sz="2000">
                    <a:solidFill>
                      <a:schemeClr val="accent1"/>
                    </a:solidFill>
                    <a:latin typeface="Arial" panose="020B0604020202020204" pitchFamily="34" charset="0"/>
                    <a:ea typeface="微软雅黑" panose="020B0503020204020204" pitchFamily="34" charset="-122"/>
                  </a:defRPr>
                </a:lvl1pPr>
                <a:lvl2pPr marL="742950" indent="-742950" algn="just" eaLnBrk="0" hangingPunct="0">
                  <a:lnSpc>
                    <a:spcPct val="130000"/>
                  </a:lnSpc>
                  <a:spcAft>
                    <a:spcPts val="600"/>
                  </a:spcAft>
                  <a:buClr>
                    <a:srgbClr val="D96B77"/>
                  </a:buClr>
                  <a:buFont typeface="幼圆" panose="02010509060101010101" pitchFamily="49" charset="-122"/>
                  <a:buChar char=" "/>
                  <a:defRPr sz="1600">
                    <a:solidFill>
                      <a:srgbClr val="7D7D7D"/>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500"/>
                  </a:spcBef>
                  <a:buChar char="•"/>
                  <a:defRPr sz="1400">
                    <a:solidFill>
                      <a:schemeClr val="tx1"/>
                    </a:solidFill>
                    <a:latin typeface="Arial" panose="020B0604020202020204" pitchFamily="34" charset="0"/>
                    <a:ea typeface="幼圆" panose="02010509060101010101" pitchFamily="49" charset="-122"/>
                  </a:defRPr>
                </a:lvl3pPr>
                <a:lvl4pPr marL="1600200" indent="-228600" eaLnBrk="0" hangingPunct="0">
                  <a:lnSpc>
                    <a:spcPct val="90000"/>
                  </a:lnSpc>
                  <a:spcBef>
                    <a:spcPts val="500"/>
                  </a:spcBef>
                  <a:buChar char="•"/>
                  <a:defRPr>
                    <a:solidFill>
                      <a:schemeClr val="tx1"/>
                    </a:solidFill>
                    <a:latin typeface="Arial" panose="020B0604020202020204" pitchFamily="34" charset="0"/>
                    <a:ea typeface="幼圆" panose="02010509060101010101" pitchFamily="49" charset="-122"/>
                  </a:defRPr>
                </a:lvl4pPr>
                <a:lvl5pPr marL="2057400" indent="-228600" eaLnBrk="0" hangingPunct="0">
                  <a:lnSpc>
                    <a:spcPct val="90000"/>
                  </a:lnSpc>
                  <a:spcBef>
                    <a:spcPts val="500"/>
                  </a:spcBef>
                  <a:buChar char="•"/>
                  <a:defRPr>
                    <a:solidFill>
                      <a:schemeClr val="tx1"/>
                    </a:solidFill>
                    <a:latin typeface="Arial" panose="020B0604020202020204" pitchFamily="34" charset="0"/>
                    <a:ea typeface="幼圆" panose="02010509060101010101" pitchFamily="49"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9pPr>
              </a:lstStyle>
              <a:p>
                <a:pPr eaLnBrk="1" hangingPunct="1">
                  <a:spcBef>
                    <a:spcPct val="0"/>
                  </a:spcBef>
                  <a:buFont typeface="Wingdings" panose="05000000000000000000" pitchFamily="2" charset="2"/>
                  <a:buNone/>
                </a:pPr>
                <a:endParaRPr lang="zh-CN" altLang="zh-CN" sz="1800">
                  <a:latin typeface="微软雅黑" panose="020B0503020204020204" pitchFamily="34" charset="-122"/>
                  <a:sym typeface="微软雅黑" panose="020B0503020204020204" pitchFamily="34" charset="-122"/>
                </a:endParaRPr>
              </a:p>
            </p:txBody>
          </p:sp>
          <p:sp>
            <p:nvSpPr>
              <p:cNvPr id="19" name="Oval 7">
                <a:extLst>
                  <a:ext uri="{FF2B5EF4-FFF2-40B4-BE49-F238E27FC236}">
                    <a16:creationId xmlns:a16="http://schemas.microsoft.com/office/drawing/2014/main" id="{67ADA4C6-9837-C226-7C3F-52973027C847}"/>
                  </a:ext>
                </a:extLst>
              </p:cNvPr>
              <p:cNvSpPr>
                <a:spLocks noChangeArrowheads="1"/>
              </p:cNvSpPr>
              <p:nvPr/>
            </p:nvSpPr>
            <p:spPr bwMode="auto">
              <a:xfrm>
                <a:off x="14125534" y="1101189"/>
                <a:ext cx="157128" cy="149534"/>
              </a:xfrm>
              <a:prstGeom prst="ellipse">
                <a:avLst/>
              </a:prstGeom>
              <a:solidFill>
                <a:schemeClr val="bg1"/>
              </a:solidFill>
              <a:ln w="38100" cmpd="sng">
                <a:solidFill>
                  <a:schemeClr val="bg2"/>
                </a:solidFill>
                <a:round/>
                <a:headEnd/>
                <a:tailEnd/>
              </a:ln>
            </p:spPr>
            <p:txBody>
              <a:bodyPr wrap="none" anchor="ctr"/>
              <a:lstStyle>
                <a:lvl1pPr algn="just" eaLnBrk="0" hangingPunct="0">
                  <a:lnSpc>
                    <a:spcPct val="110000"/>
                  </a:lnSpc>
                  <a:spcBef>
                    <a:spcPts val="1800"/>
                  </a:spcBef>
                  <a:buClr>
                    <a:schemeClr val="accent1"/>
                  </a:buClr>
                  <a:buSzPct val="70000"/>
                  <a:buFont typeface="Wingdings" panose="05000000000000000000" pitchFamily="2" charset="2"/>
                  <a:buChar char="F"/>
                  <a:defRPr sz="2000">
                    <a:solidFill>
                      <a:schemeClr val="accent1"/>
                    </a:solidFill>
                    <a:latin typeface="Arial" panose="020B0604020202020204" pitchFamily="34" charset="0"/>
                    <a:ea typeface="微软雅黑" panose="020B0503020204020204" pitchFamily="34" charset="-122"/>
                  </a:defRPr>
                </a:lvl1pPr>
                <a:lvl2pPr marL="742950" indent="-742950" algn="just" eaLnBrk="0" hangingPunct="0">
                  <a:lnSpc>
                    <a:spcPct val="130000"/>
                  </a:lnSpc>
                  <a:spcAft>
                    <a:spcPts val="600"/>
                  </a:spcAft>
                  <a:buClr>
                    <a:srgbClr val="D96B77"/>
                  </a:buClr>
                  <a:buFont typeface="幼圆" panose="02010509060101010101" pitchFamily="49" charset="-122"/>
                  <a:buChar char=" "/>
                  <a:defRPr sz="1600">
                    <a:solidFill>
                      <a:srgbClr val="7D7D7D"/>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500"/>
                  </a:spcBef>
                  <a:buChar char="•"/>
                  <a:defRPr sz="1400">
                    <a:solidFill>
                      <a:schemeClr val="tx1"/>
                    </a:solidFill>
                    <a:latin typeface="Arial" panose="020B0604020202020204" pitchFamily="34" charset="0"/>
                    <a:ea typeface="幼圆" panose="02010509060101010101" pitchFamily="49" charset="-122"/>
                  </a:defRPr>
                </a:lvl3pPr>
                <a:lvl4pPr marL="1600200" indent="-228600" eaLnBrk="0" hangingPunct="0">
                  <a:lnSpc>
                    <a:spcPct val="90000"/>
                  </a:lnSpc>
                  <a:spcBef>
                    <a:spcPts val="500"/>
                  </a:spcBef>
                  <a:buChar char="•"/>
                  <a:defRPr>
                    <a:solidFill>
                      <a:schemeClr val="tx1"/>
                    </a:solidFill>
                    <a:latin typeface="Arial" panose="020B0604020202020204" pitchFamily="34" charset="0"/>
                    <a:ea typeface="幼圆" panose="02010509060101010101" pitchFamily="49" charset="-122"/>
                  </a:defRPr>
                </a:lvl4pPr>
                <a:lvl5pPr marL="2057400" indent="-228600" eaLnBrk="0" hangingPunct="0">
                  <a:lnSpc>
                    <a:spcPct val="90000"/>
                  </a:lnSpc>
                  <a:spcBef>
                    <a:spcPts val="500"/>
                  </a:spcBef>
                  <a:buChar char="•"/>
                  <a:defRPr>
                    <a:solidFill>
                      <a:schemeClr val="tx1"/>
                    </a:solidFill>
                    <a:latin typeface="Arial" panose="020B0604020202020204" pitchFamily="34" charset="0"/>
                    <a:ea typeface="幼圆" panose="02010509060101010101" pitchFamily="49"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9pPr>
              </a:lstStyle>
              <a:p>
                <a:pPr eaLnBrk="1" hangingPunct="1">
                  <a:spcBef>
                    <a:spcPct val="0"/>
                  </a:spcBef>
                  <a:buFont typeface="Wingdings" panose="05000000000000000000" pitchFamily="2" charset="2"/>
                  <a:buNone/>
                </a:pPr>
                <a:endParaRPr lang="zh-CN" altLang="zh-CN" sz="1800">
                  <a:latin typeface="微软雅黑" panose="020B0503020204020204" pitchFamily="34" charset="-122"/>
                  <a:sym typeface="微软雅黑" panose="020B0503020204020204" pitchFamily="34" charset="-122"/>
                </a:endParaRPr>
              </a:p>
            </p:txBody>
          </p:sp>
          <p:sp>
            <p:nvSpPr>
              <p:cNvPr id="20" name="AutoShape 8">
                <a:extLst>
                  <a:ext uri="{FF2B5EF4-FFF2-40B4-BE49-F238E27FC236}">
                    <a16:creationId xmlns:a16="http://schemas.microsoft.com/office/drawing/2014/main" id="{B234CE82-BA60-7228-A2DA-2DFB785FDDBA}"/>
                  </a:ext>
                </a:extLst>
              </p:cNvPr>
              <p:cNvSpPr>
                <a:spLocks noChangeArrowheads="1"/>
              </p:cNvSpPr>
              <p:nvPr/>
            </p:nvSpPr>
            <p:spPr bwMode="auto">
              <a:xfrm>
                <a:off x="14165440" y="819568"/>
                <a:ext cx="77317" cy="373834"/>
              </a:xfrm>
              <a:prstGeom prst="roundRect">
                <a:avLst>
                  <a:gd name="adj" fmla="val 50000"/>
                </a:avLst>
              </a:prstGeom>
              <a:gradFill rotWithShape="1">
                <a:gsLst>
                  <a:gs pos="0">
                    <a:srgbClr val="B2B2B2"/>
                  </a:gs>
                  <a:gs pos="50000">
                    <a:srgbClr val="EAEAEA"/>
                  </a:gs>
                  <a:gs pos="100000">
                    <a:srgbClr val="B2B2B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lgn="just" eaLnBrk="0" hangingPunct="0">
                  <a:lnSpc>
                    <a:spcPct val="110000"/>
                  </a:lnSpc>
                  <a:spcBef>
                    <a:spcPts val="1800"/>
                  </a:spcBef>
                  <a:buClr>
                    <a:schemeClr val="accent1"/>
                  </a:buClr>
                  <a:buSzPct val="70000"/>
                  <a:buFont typeface="Wingdings" panose="05000000000000000000" pitchFamily="2" charset="2"/>
                  <a:buChar char="F"/>
                  <a:defRPr sz="2000">
                    <a:solidFill>
                      <a:schemeClr val="accent1"/>
                    </a:solidFill>
                    <a:latin typeface="Arial" panose="020B0604020202020204" pitchFamily="34" charset="0"/>
                    <a:ea typeface="微软雅黑" panose="020B0503020204020204" pitchFamily="34" charset="-122"/>
                  </a:defRPr>
                </a:lvl1pPr>
                <a:lvl2pPr marL="742950" indent="-742950" algn="just" eaLnBrk="0" hangingPunct="0">
                  <a:lnSpc>
                    <a:spcPct val="130000"/>
                  </a:lnSpc>
                  <a:spcAft>
                    <a:spcPts val="600"/>
                  </a:spcAft>
                  <a:buClr>
                    <a:srgbClr val="D96B77"/>
                  </a:buClr>
                  <a:buFont typeface="幼圆" panose="02010509060101010101" pitchFamily="49" charset="-122"/>
                  <a:buChar char=" "/>
                  <a:defRPr sz="1600">
                    <a:solidFill>
                      <a:srgbClr val="7D7D7D"/>
                    </a:solidFill>
                    <a:latin typeface="幼圆" panose="02010509060101010101" pitchFamily="49" charset="-122"/>
                    <a:ea typeface="幼圆" panose="02010509060101010101" pitchFamily="49" charset="-122"/>
                  </a:defRPr>
                </a:lvl2pPr>
                <a:lvl3pPr marL="1143000" indent="-228600" eaLnBrk="0" hangingPunct="0">
                  <a:lnSpc>
                    <a:spcPct val="90000"/>
                  </a:lnSpc>
                  <a:spcBef>
                    <a:spcPts val="500"/>
                  </a:spcBef>
                  <a:buChar char="•"/>
                  <a:defRPr sz="1400">
                    <a:solidFill>
                      <a:schemeClr val="tx1"/>
                    </a:solidFill>
                    <a:latin typeface="Arial" panose="020B0604020202020204" pitchFamily="34" charset="0"/>
                    <a:ea typeface="幼圆" panose="02010509060101010101" pitchFamily="49" charset="-122"/>
                  </a:defRPr>
                </a:lvl3pPr>
                <a:lvl4pPr marL="1600200" indent="-228600" eaLnBrk="0" hangingPunct="0">
                  <a:lnSpc>
                    <a:spcPct val="90000"/>
                  </a:lnSpc>
                  <a:spcBef>
                    <a:spcPts val="500"/>
                  </a:spcBef>
                  <a:buChar char="•"/>
                  <a:defRPr>
                    <a:solidFill>
                      <a:schemeClr val="tx1"/>
                    </a:solidFill>
                    <a:latin typeface="Arial" panose="020B0604020202020204" pitchFamily="34" charset="0"/>
                    <a:ea typeface="幼圆" panose="02010509060101010101" pitchFamily="49" charset="-122"/>
                  </a:defRPr>
                </a:lvl4pPr>
                <a:lvl5pPr marL="2057400" indent="-228600" eaLnBrk="0" hangingPunct="0">
                  <a:lnSpc>
                    <a:spcPct val="90000"/>
                  </a:lnSpc>
                  <a:spcBef>
                    <a:spcPts val="500"/>
                  </a:spcBef>
                  <a:buChar char="•"/>
                  <a:defRPr>
                    <a:solidFill>
                      <a:schemeClr val="tx1"/>
                    </a:solidFill>
                    <a:latin typeface="Arial" panose="020B0604020202020204" pitchFamily="34" charset="0"/>
                    <a:ea typeface="幼圆" panose="02010509060101010101" pitchFamily="49"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9pPr>
              </a:lstStyle>
              <a:p>
                <a:pPr eaLnBrk="1" hangingPunct="1">
                  <a:spcBef>
                    <a:spcPct val="0"/>
                  </a:spcBef>
                  <a:buFont typeface="Wingdings" panose="05000000000000000000" pitchFamily="2" charset="2"/>
                  <a:buNone/>
                </a:pPr>
                <a:endParaRPr lang="zh-CN" altLang="zh-CN" sz="1800">
                  <a:latin typeface="微软雅黑" panose="020B0503020204020204" pitchFamily="34" charset="-122"/>
                  <a:sym typeface="微软雅黑" panose="020B0503020204020204" pitchFamily="34" charset="-122"/>
                </a:endParaRPr>
              </a:p>
            </p:txBody>
          </p:sp>
        </p:grpSp>
      </p:grpSp>
      <p:sp>
        <p:nvSpPr>
          <p:cNvPr id="24" name="文本占位符 2">
            <a:extLst>
              <a:ext uri="{FF2B5EF4-FFF2-40B4-BE49-F238E27FC236}">
                <a16:creationId xmlns:a16="http://schemas.microsoft.com/office/drawing/2014/main" id="{998E1ED1-2969-7F26-18EA-EA442C0B1055}"/>
              </a:ext>
            </a:extLst>
          </p:cNvPr>
          <p:cNvSpPr txBox="1">
            <a:spLocks/>
          </p:cNvSpPr>
          <p:nvPr/>
        </p:nvSpPr>
        <p:spPr>
          <a:xfrm>
            <a:off x="5064429" y="1105932"/>
            <a:ext cx="6289372" cy="535774"/>
          </a:xfrm>
          <a:prstGeom prst="rect">
            <a:avLst/>
          </a:prstGeom>
        </p:spPr>
        <p:txBody>
          <a:bodyPr vert="horz" lIns="91440" tIns="45720" rIns="91440" bIns="45720" rtlCol="0" anchor="ctr">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b="1" dirty="0">
                <a:solidFill>
                  <a:schemeClr val="accent1"/>
                </a:solidFill>
                <a:sym typeface="微软雅黑" panose="020B0503020204020204" pitchFamily="34" charset="-122"/>
              </a:rPr>
              <a:t>病因：梅尼埃病</a:t>
            </a:r>
            <a:r>
              <a:rPr lang="en-US" altLang="zh-CN" b="1" dirty="0">
                <a:solidFill>
                  <a:schemeClr val="accent1"/>
                </a:solidFill>
                <a:sym typeface="微软雅黑" panose="020B0503020204020204" pitchFamily="34" charset="-122"/>
              </a:rPr>
              <a:t>(MD)</a:t>
            </a:r>
            <a:r>
              <a:rPr lang="zh-CN" altLang="en-US" b="1" dirty="0">
                <a:sym typeface="微软雅黑" panose="020B0503020204020204" pitchFamily="34" charset="-122"/>
              </a:rPr>
              <a:t>占眩晕</a:t>
            </a:r>
            <a:r>
              <a:rPr lang="en-US" altLang="zh-CN" b="1" dirty="0">
                <a:sym typeface="微软雅黑" panose="020B0503020204020204" pitchFamily="34" charset="-122"/>
              </a:rPr>
              <a:t>/</a:t>
            </a:r>
            <a:r>
              <a:rPr lang="zh-CN" altLang="en-US" b="1" dirty="0">
                <a:sym typeface="微软雅黑" panose="020B0503020204020204" pitchFamily="34" charset="-122"/>
              </a:rPr>
              <a:t>头晕病例的</a:t>
            </a:r>
            <a:r>
              <a:rPr lang="en-US" altLang="zh-CN" b="1" dirty="0">
                <a:solidFill>
                  <a:srgbClr val="C00000"/>
                </a:solidFill>
                <a:sym typeface="微软雅黑" panose="020B0503020204020204" pitchFamily="34" charset="-122"/>
              </a:rPr>
              <a:t>10%~23%</a:t>
            </a:r>
            <a:r>
              <a:rPr lang="en-US" altLang="zh-CN" b="1" baseline="30000" dirty="0">
                <a:solidFill>
                  <a:srgbClr val="C00000"/>
                </a:solidFill>
                <a:sym typeface="微软雅黑" panose="020B0503020204020204" pitchFamily="34" charset="-122"/>
              </a:rPr>
              <a:t>2-3</a:t>
            </a:r>
            <a:endParaRPr lang="zh-CN" altLang="en-US" b="1" baseline="30000" dirty="0">
              <a:solidFill>
                <a:srgbClr val="C00000"/>
              </a:solidFill>
              <a:sym typeface="微软雅黑" panose="020B0503020204020204" pitchFamily="34" charset="-122"/>
            </a:endParaRPr>
          </a:p>
        </p:txBody>
      </p:sp>
    </p:spTree>
    <p:extLst>
      <p:ext uri="{BB962C8B-B14F-4D97-AF65-F5344CB8AC3E}">
        <p14:creationId xmlns:p14="http://schemas.microsoft.com/office/powerpoint/2010/main" val="208420673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1FBA8C24-EDBC-8FFB-4F55-3A957F9CDE27}"/>
              </a:ext>
            </a:extLst>
          </p:cNvPr>
          <p:cNvGrpSpPr/>
          <p:nvPr/>
        </p:nvGrpSpPr>
        <p:grpSpPr>
          <a:xfrm>
            <a:off x="100968" y="186802"/>
            <a:ext cx="10236212" cy="789069"/>
            <a:chOff x="100968" y="186802"/>
            <a:chExt cx="10236212" cy="789069"/>
          </a:xfrm>
        </p:grpSpPr>
        <p:sp>
          <p:nvSpPr>
            <p:cNvPr id="3" name="圆角矩形 2">
              <a:extLst>
                <a:ext uri="{FF2B5EF4-FFF2-40B4-BE49-F238E27FC236}">
                  <a16:creationId xmlns:a16="http://schemas.microsoft.com/office/drawing/2014/main" id="{F5B81353-A2F5-AC85-59BA-A978E84EE107}"/>
                </a:ext>
              </a:extLst>
            </p:cNvPr>
            <p:cNvSpPr/>
            <p:nvPr/>
          </p:nvSpPr>
          <p:spPr>
            <a:xfrm>
              <a:off x="100968" y="193099"/>
              <a:ext cx="10236212" cy="709704"/>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圆角矩形 4">
              <a:extLst>
                <a:ext uri="{FF2B5EF4-FFF2-40B4-BE49-F238E27FC236}">
                  <a16:creationId xmlns:a16="http://schemas.microsoft.com/office/drawing/2014/main" id="{A7F7F22A-730C-DAB3-893D-7F7600E64FB1}"/>
                </a:ext>
              </a:extLst>
            </p:cNvPr>
            <p:cNvSpPr/>
            <p:nvPr/>
          </p:nvSpPr>
          <p:spPr>
            <a:xfrm>
              <a:off x="268862" y="186802"/>
              <a:ext cx="99972"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圆角矩形 5">
              <a:extLst>
                <a:ext uri="{FF2B5EF4-FFF2-40B4-BE49-F238E27FC236}">
                  <a16:creationId xmlns:a16="http://schemas.microsoft.com/office/drawing/2014/main" id="{7836A2FC-D088-E1D7-C5E1-7656216C21B1}"/>
                </a:ext>
              </a:extLst>
            </p:cNvPr>
            <p:cNvSpPr/>
            <p:nvPr/>
          </p:nvSpPr>
          <p:spPr>
            <a:xfrm>
              <a:off x="443250" y="186802"/>
              <a:ext cx="45719"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14" name="矩形: 圆角 13">
            <a:extLst>
              <a:ext uri="{FF2B5EF4-FFF2-40B4-BE49-F238E27FC236}">
                <a16:creationId xmlns:a16="http://schemas.microsoft.com/office/drawing/2014/main" id="{1C027884-0B92-937A-4889-F75041E601A8}"/>
              </a:ext>
            </a:extLst>
          </p:cNvPr>
          <p:cNvSpPr/>
          <p:nvPr/>
        </p:nvSpPr>
        <p:spPr>
          <a:xfrm>
            <a:off x="5118537" y="2043967"/>
            <a:ext cx="6234801" cy="2759261"/>
          </a:xfrm>
          <a:prstGeom prst="roundRect">
            <a:avLst>
              <a:gd name="adj" fmla="val 0"/>
            </a:avLst>
          </a:prstGeom>
          <a:gradFill>
            <a:gsLst>
              <a:gs pos="0">
                <a:srgbClr val="F3FAF3">
                  <a:alpha val="0"/>
                </a:srgbClr>
              </a:gs>
              <a:gs pos="100000">
                <a:srgbClr val="F3FAF3"/>
              </a:gs>
            </a:gsLst>
            <a:lin ang="0" scaled="1"/>
          </a:gra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矩形: 圆角 14">
            <a:extLst>
              <a:ext uri="{FF2B5EF4-FFF2-40B4-BE49-F238E27FC236}">
                <a16:creationId xmlns:a16="http://schemas.microsoft.com/office/drawing/2014/main" id="{A529F70A-9CE5-CB21-9CD3-F62FAA1E245B}"/>
              </a:ext>
            </a:extLst>
          </p:cNvPr>
          <p:cNvSpPr/>
          <p:nvPr/>
        </p:nvSpPr>
        <p:spPr>
          <a:xfrm>
            <a:off x="838200" y="1052736"/>
            <a:ext cx="4280338" cy="4680519"/>
          </a:xfrm>
          <a:prstGeom prst="roundRect">
            <a:avLst>
              <a:gd name="adj" fmla="val 0"/>
            </a:avLst>
          </a:prstGeom>
          <a:solidFill>
            <a:sysClr val="window" lastClr="FFFFFF"/>
          </a:solidFill>
          <a:ln w="12700" cap="flat" cmpd="sng" algn="ctr">
            <a:solidFill>
              <a:srgbClr val="D9D9D9"/>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标题 1">
            <a:extLst>
              <a:ext uri="{FF2B5EF4-FFF2-40B4-BE49-F238E27FC236}">
                <a16:creationId xmlns:a16="http://schemas.microsoft.com/office/drawing/2014/main" id="{B77B1D0B-B367-C4EA-5B87-2DE86C5A7522}"/>
              </a:ext>
            </a:extLst>
          </p:cNvPr>
          <p:cNvSpPr>
            <a:spLocks noGrp="1"/>
          </p:cNvSpPr>
          <p:nvPr>
            <p:ph type="title"/>
          </p:nvPr>
        </p:nvSpPr>
        <p:spPr/>
        <p:txBody>
          <a:bodyPr/>
          <a:lstStyle/>
          <a:p>
            <a:r>
              <a:rPr lang="en-US" altLang="zh-CN" dirty="0">
                <a:solidFill>
                  <a:schemeClr val="bg1"/>
                </a:solidFill>
                <a:sym typeface="微软雅黑" panose="020B0503020204020204" pitchFamily="34" charset="-122"/>
              </a:rPr>
              <a:t>MD</a:t>
            </a:r>
            <a:r>
              <a:rPr lang="zh-CN" altLang="zh-CN" dirty="0">
                <a:solidFill>
                  <a:schemeClr val="bg1"/>
                </a:solidFill>
                <a:sym typeface="微软雅黑" panose="020B0503020204020204" pitchFamily="34" charset="-122"/>
              </a:rPr>
              <a:t>诊治流程</a:t>
            </a:r>
            <a:r>
              <a:rPr lang="zh-CN" altLang="en-US" dirty="0">
                <a:solidFill>
                  <a:schemeClr val="bg1"/>
                </a:solidFill>
                <a:sym typeface="微软雅黑" panose="020B0503020204020204" pitchFamily="34" charset="-122"/>
              </a:rPr>
              <a:t>思考：更少检查，更准确诊疗</a:t>
            </a:r>
          </a:p>
        </p:txBody>
      </p:sp>
      <p:sp>
        <p:nvSpPr>
          <p:cNvPr id="4" name="内容占位符 3">
            <a:extLst>
              <a:ext uri="{FF2B5EF4-FFF2-40B4-BE49-F238E27FC236}">
                <a16:creationId xmlns:a16="http://schemas.microsoft.com/office/drawing/2014/main" id="{42697D65-BFCB-7E44-4BB0-30425E5F3114}"/>
              </a:ext>
            </a:extLst>
          </p:cNvPr>
          <p:cNvSpPr>
            <a:spLocks noGrp="1"/>
          </p:cNvSpPr>
          <p:nvPr>
            <p:ph sz="quarter" idx="14"/>
          </p:nvPr>
        </p:nvSpPr>
        <p:spPr/>
        <p:txBody>
          <a:bodyPr/>
          <a:lstStyle/>
          <a:p>
            <a:r>
              <a:rPr lang="en-US" altLang="zh-CN" dirty="0">
                <a:sym typeface="微软雅黑" panose="020B0503020204020204" pitchFamily="34" charset="-122"/>
              </a:rPr>
              <a:t>1. </a:t>
            </a:r>
            <a:r>
              <a:rPr lang="zh-CN" altLang="en-US" dirty="0">
                <a:sym typeface="微软雅黑" panose="020B0503020204020204" pitchFamily="34" charset="-122"/>
              </a:rPr>
              <a:t>陈钢钢</a:t>
            </a:r>
            <a:r>
              <a:rPr lang="en-US" altLang="zh-CN" dirty="0">
                <a:sym typeface="微软雅黑" panose="020B0503020204020204" pitchFamily="34" charset="-122"/>
              </a:rPr>
              <a:t>, </a:t>
            </a:r>
            <a:r>
              <a:rPr lang="zh-CN" altLang="en-US" dirty="0">
                <a:sym typeface="微软雅黑" panose="020B0503020204020204" pitchFamily="34" charset="-122"/>
              </a:rPr>
              <a:t>等</a:t>
            </a:r>
            <a:r>
              <a:rPr lang="en-US" altLang="zh-CN" dirty="0">
                <a:sym typeface="微软雅黑" panose="020B0503020204020204" pitchFamily="34" charset="-122"/>
              </a:rPr>
              <a:t>. </a:t>
            </a:r>
            <a:r>
              <a:rPr lang="zh-CN" altLang="en-US" dirty="0">
                <a:sym typeface="微软雅黑" panose="020B0503020204020204" pitchFamily="34" charset="-122"/>
              </a:rPr>
              <a:t>前庭疾病诊疗知识库</a:t>
            </a:r>
            <a:r>
              <a:rPr lang="en-US" altLang="zh-CN" dirty="0">
                <a:sym typeface="微软雅黑" panose="020B0503020204020204" pitchFamily="34" charset="-122"/>
              </a:rPr>
              <a:t>. </a:t>
            </a:r>
            <a:r>
              <a:rPr lang="zh-CN" altLang="en-US" dirty="0">
                <a:sym typeface="微软雅黑" panose="020B0503020204020204" pitchFamily="34" charset="-122"/>
              </a:rPr>
              <a:t>北京：中国医药科技出版社</a:t>
            </a:r>
            <a:r>
              <a:rPr lang="en-US" altLang="zh-CN" dirty="0">
                <a:sym typeface="微软雅黑" panose="020B0503020204020204" pitchFamily="34" charset="-122"/>
              </a:rPr>
              <a:t>, 2024: 292-297.</a:t>
            </a:r>
          </a:p>
          <a:p>
            <a:r>
              <a:rPr lang="en-US" altLang="zh-CN" dirty="0">
                <a:sym typeface="微软雅黑" panose="020B0503020204020204" pitchFamily="34" charset="-122"/>
              </a:rPr>
              <a:t>2. </a:t>
            </a:r>
            <a:r>
              <a:rPr lang="zh-CN" altLang="en-US" dirty="0">
                <a:sym typeface="微软雅黑" panose="020B0503020204020204" pitchFamily="34" charset="-122"/>
              </a:rPr>
              <a:t>中国医药教育协会眩晕专业委员会</a:t>
            </a:r>
            <a:r>
              <a:rPr lang="en-US" altLang="zh-CN" dirty="0">
                <a:sym typeface="微软雅黑" panose="020B0503020204020204" pitchFamily="34" charset="-122"/>
              </a:rPr>
              <a:t>.2020 AAO-HNS“</a:t>
            </a:r>
            <a:r>
              <a:rPr lang="zh-CN" altLang="en-US" dirty="0">
                <a:sym typeface="微软雅黑" panose="020B0503020204020204" pitchFamily="34" charset="-122"/>
              </a:rPr>
              <a:t>梅尼埃病临床实践指南”专家解读</a:t>
            </a:r>
            <a:r>
              <a:rPr lang="en-US" altLang="zh-CN" dirty="0">
                <a:sym typeface="微软雅黑" panose="020B0503020204020204" pitchFamily="34" charset="-122"/>
              </a:rPr>
              <a:t>.</a:t>
            </a:r>
            <a:r>
              <a:rPr lang="zh-CN" altLang="en-US" dirty="0">
                <a:sym typeface="微软雅黑" panose="020B0503020204020204" pitchFamily="34" charset="-122"/>
              </a:rPr>
              <a:t>听力学及言语疾病杂志</a:t>
            </a:r>
            <a:r>
              <a:rPr lang="en-US" altLang="zh-CN" dirty="0">
                <a:sym typeface="微软雅黑" panose="020B0503020204020204" pitchFamily="34" charset="-122"/>
              </a:rPr>
              <a:t>,2020,28(05):487-491.</a:t>
            </a:r>
          </a:p>
          <a:p>
            <a:r>
              <a:rPr lang="en-US" altLang="zh-CN" dirty="0">
                <a:sym typeface="微软雅黑" panose="020B0503020204020204" pitchFamily="34" charset="-122"/>
              </a:rPr>
              <a:t>3. </a:t>
            </a:r>
            <a:r>
              <a:rPr lang="zh-CN" altLang="en-US" dirty="0">
                <a:sym typeface="微软雅黑" panose="020B0503020204020204" pitchFamily="34" charset="-122"/>
              </a:rPr>
              <a:t>中国医药教育协会眩晕专业委员会</a:t>
            </a:r>
            <a:r>
              <a:rPr lang="en-US" altLang="zh-CN" dirty="0">
                <a:sym typeface="微软雅黑" panose="020B0503020204020204" pitchFamily="34" charset="-122"/>
              </a:rPr>
              <a:t>. </a:t>
            </a:r>
            <a:r>
              <a:rPr lang="zh-CN" altLang="en-US" dirty="0">
                <a:sym typeface="微软雅黑" panose="020B0503020204020204" pitchFamily="34" charset="-122"/>
              </a:rPr>
              <a:t>积水性内耳病的临床诊疗路径专家建议</a:t>
            </a:r>
            <a:r>
              <a:rPr lang="en-US" altLang="zh-CN" dirty="0">
                <a:sym typeface="微软雅黑" panose="020B0503020204020204" pitchFamily="34" charset="-122"/>
              </a:rPr>
              <a:t>. </a:t>
            </a:r>
            <a:r>
              <a:rPr lang="zh-CN" altLang="en-US" dirty="0">
                <a:sym typeface="微软雅黑" panose="020B0503020204020204" pitchFamily="34" charset="-122"/>
              </a:rPr>
              <a:t>中华医学杂志</a:t>
            </a:r>
            <a:r>
              <a:rPr lang="en-US" altLang="zh-CN" dirty="0">
                <a:sym typeface="微软雅黑" panose="020B0503020204020204" pitchFamily="34" charset="-122"/>
              </a:rPr>
              <a:t>,2024,104(12)</a:t>
            </a:r>
            <a:r>
              <a:rPr lang="zh-CN" altLang="en-US" dirty="0">
                <a:sym typeface="微软雅黑" panose="020B0503020204020204" pitchFamily="34" charset="-122"/>
              </a:rPr>
              <a:t>：</a:t>
            </a:r>
            <a:r>
              <a:rPr lang="en-US" altLang="zh-CN" dirty="0">
                <a:sym typeface="微软雅黑" panose="020B0503020204020204" pitchFamily="34" charset="-122"/>
              </a:rPr>
              <a:t>924-930.</a:t>
            </a:r>
          </a:p>
        </p:txBody>
      </p:sp>
      <p:sp>
        <p:nvSpPr>
          <p:cNvPr id="11" name="文本占位符 2">
            <a:extLst>
              <a:ext uri="{FF2B5EF4-FFF2-40B4-BE49-F238E27FC236}">
                <a16:creationId xmlns:a16="http://schemas.microsoft.com/office/drawing/2014/main" id="{0FB90E8C-5C73-5CDE-D76A-61722087F520}"/>
              </a:ext>
            </a:extLst>
          </p:cNvPr>
          <p:cNvSpPr txBox="1">
            <a:spLocks/>
          </p:cNvSpPr>
          <p:nvPr/>
        </p:nvSpPr>
        <p:spPr>
          <a:xfrm>
            <a:off x="5347515" y="1052736"/>
            <a:ext cx="5890474" cy="4680519"/>
          </a:xfrm>
          <a:prstGeom prst="rect">
            <a:avLst/>
          </a:prstGeom>
        </p:spPr>
        <p:txBody>
          <a:bodyPr vert="horz" lIns="91440" tIns="45720" rIns="91440" bIns="45720" rtlCol="0" anchor="ctr">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0000"/>
              </a:lnSpc>
              <a:spcAft>
                <a:spcPts val="600"/>
              </a:spcAft>
              <a:buFont typeface="Arial" panose="020B0604020202020204" pitchFamily="34" charset="0"/>
              <a:buNone/>
            </a:pPr>
            <a:r>
              <a:rPr lang="zh-CN" altLang="en-US" b="1" dirty="0">
                <a:sym typeface="微软雅黑" panose="020B0503020204020204" pitchFamily="34" charset="-122"/>
              </a:rPr>
              <a:t>改进</a:t>
            </a:r>
            <a:r>
              <a:rPr lang="en-US" altLang="zh-CN" b="1" dirty="0">
                <a:sym typeface="微软雅黑" panose="020B0503020204020204" pitchFamily="34" charset="-122"/>
              </a:rPr>
              <a:t>MD</a:t>
            </a:r>
            <a:r>
              <a:rPr lang="zh-CN" altLang="en-US" b="1" dirty="0">
                <a:sym typeface="微软雅黑" panose="020B0503020204020204" pitchFamily="34" charset="-122"/>
              </a:rPr>
              <a:t>临床诊断与治疗结果，</a:t>
            </a:r>
            <a:r>
              <a:rPr lang="zh-CN" altLang="en-US" b="1" dirty="0">
                <a:solidFill>
                  <a:schemeClr val="accent1"/>
                </a:solidFill>
                <a:sym typeface="微软雅黑" panose="020B0503020204020204" pitchFamily="34" charset="-122"/>
              </a:rPr>
              <a:t>以尽可能少的检查得出更准确的诊断并给以适度、适当的临床干预，</a:t>
            </a:r>
            <a:r>
              <a:rPr lang="zh-CN" altLang="en-US" b="1" dirty="0">
                <a:sym typeface="微软雅黑" panose="020B0503020204020204" pitchFamily="34" charset="-122"/>
              </a:rPr>
              <a:t>提升症状控制，减少不必要的检查和药物治疗</a:t>
            </a:r>
            <a:r>
              <a:rPr lang="en-US" altLang="zh-CN" b="1" baseline="30000" dirty="0">
                <a:sym typeface="微软雅黑" panose="020B0503020204020204" pitchFamily="34" charset="-122"/>
              </a:rPr>
              <a:t>2</a:t>
            </a:r>
            <a:endParaRPr lang="en-US" altLang="zh-CN" sz="600" dirty="0">
              <a:sym typeface="微软雅黑" panose="020B0503020204020204" pitchFamily="34" charset="-122"/>
            </a:endParaRPr>
          </a:p>
          <a:p>
            <a:pPr>
              <a:lnSpc>
                <a:spcPct val="110000"/>
              </a:lnSpc>
              <a:spcAft>
                <a:spcPts val="600"/>
              </a:spcAft>
            </a:pPr>
            <a:r>
              <a:rPr lang="zh-CN" altLang="zh-CN" b="1" dirty="0">
                <a:sym typeface="微软雅黑" panose="020B0503020204020204" pitchFamily="34" charset="-122"/>
              </a:rPr>
              <a:t>重视</a:t>
            </a:r>
            <a:r>
              <a:rPr lang="en-US" altLang="zh-CN" b="1" dirty="0">
                <a:sym typeface="微软雅黑" panose="020B0503020204020204" pitchFamily="34" charset="-122"/>
              </a:rPr>
              <a:t>MD</a:t>
            </a:r>
            <a:r>
              <a:rPr lang="zh-CN" altLang="zh-CN" b="1" dirty="0">
                <a:sym typeface="微软雅黑" panose="020B0503020204020204" pitchFamily="34" charset="-122"/>
              </a:rPr>
              <a:t>患者健康教育，促进医患共同决策</a:t>
            </a:r>
            <a:r>
              <a:rPr lang="en-US" altLang="zh-CN" b="1" baseline="30000" dirty="0">
                <a:sym typeface="微软雅黑" panose="020B0503020204020204" pitchFamily="34" charset="-122"/>
              </a:rPr>
              <a:t>2</a:t>
            </a:r>
            <a:endParaRPr lang="en-US" altLang="zh-CN" b="1" dirty="0">
              <a:sym typeface="微软雅黑" panose="020B0503020204020204" pitchFamily="34" charset="-122"/>
            </a:endParaRPr>
          </a:p>
          <a:p>
            <a:pPr lvl="1">
              <a:lnSpc>
                <a:spcPct val="110000"/>
              </a:lnSpc>
              <a:spcAft>
                <a:spcPts val="600"/>
              </a:spcAft>
            </a:pPr>
            <a:r>
              <a:rPr lang="zh-CN" altLang="en-US" dirty="0">
                <a:solidFill>
                  <a:schemeClr val="accent1"/>
                </a:solidFill>
                <a:sym typeface="微软雅黑" panose="020B0503020204020204" pitchFamily="34" charset="-122"/>
              </a:rPr>
              <a:t>告知：</a:t>
            </a:r>
            <a:r>
              <a:rPr lang="zh-CN" altLang="en-US" dirty="0">
                <a:sym typeface="微软雅黑" panose="020B0503020204020204" pitchFamily="34" charset="-122"/>
              </a:rPr>
              <a:t>向患者解释</a:t>
            </a:r>
            <a:r>
              <a:rPr lang="en-US" altLang="zh-CN" dirty="0">
                <a:sym typeface="微软雅黑" panose="020B0503020204020204" pitchFamily="34" charset="-122"/>
              </a:rPr>
              <a:t>MD</a:t>
            </a:r>
            <a:r>
              <a:rPr lang="zh-CN" altLang="en-US" dirty="0">
                <a:sym typeface="微软雅黑" panose="020B0503020204020204" pitchFamily="34" charset="-122"/>
              </a:rPr>
              <a:t>的发病原因、发作诱因、治疗方式及疾病预后，消除患者焦虑和恐惧心理，增加患者依从性</a:t>
            </a:r>
            <a:r>
              <a:rPr lang="en-US" altLang="zh-CN" baseline="30000" dirty="0">
                <a:sym typeface="微软雅黑" panose="020B0503020204020204" pitchFamily="34" charset="-122"/>
              </a:rPr>
              <a:t>1</a:t>
            </a:r>
          </a:p>
          <a:p>
            <a:pPr lvl="1">
              <a:lnSpc>
                <a:spcPct val="110000"/>
              </a:lnSpc>
              <a:spcAft>
                <a:spcPts val="600"/>
              </a:spcAft>
            </a:pPr>
            <a:r>
              <a:rPr lang="zh-CN" altLang="en-US" dirty="0">
                <a:solidFill>
                  <a:schemeClr val="accent1"/>
                </a:solidFill>
                <a:sym typeface="微软雅黑" panose="020B0503020204020204" pitchFamily="34" charset="-122"/>
              </a:rPr>
              <a:t>随访：</a:t>
            </a:r>
            <a:r>
              <a:rPr lang="zh-CN" altLang="en-US" dirty="0">
                <a:sym typeface="微软雅黑" panose="020B0503020204020204" pitchFamily="34" charset="-122"/>
              </a:rPr>
              <a:t>由于病情发展变化及个体差异，治疗过程中需重视随访，指导患者自我观察，记录疾病症状、病程及进展，并进行宣教</a:t>
            </a:r>
            <a:r>
              <a:rPr lang="en-US" altLang="zh-CN" baseline="30000" dirty="0">
                <a:sym typeface="微软雅黑" panose="020B0503020204020204" pitchFamily="34" charset="-122"/>
              </a:rPr>
              <a:t>3</a:t>
            </a:r>
          </a:p>
        </p:txBody>
      </p:sp>
      <p:sp>
        <p:nvSpPr>
          <p:cNvPr id="12" name="文本占位符 2">
            <a:extLst>
              <a:ext uri="{FF2B5EF4-FFF2-40B4-BE49-F238E27FC236}">
                <a16:creationId xmlns:a16="http://schemas.microsoft.com/office/drawing/2014/main" id="{292B9A78-2C6D-FE7C-1078-2DEF295E1C6D}"/>
              </a:ext>
            </a:extLst>
          </p:cNvPr>
          <p:cNvSpPr txBox="1">
            <a:spLocks/>
          </p:cNvSpPr>
          <p:nvPr/>
        </p:nvSpPr>
        <p:spPr>
          <a:xfrm>
            <a:off x="3637757" y="1178773"/>
            <a:ext cx="1334189" cy="747011"/>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zh-CN" altLang="en-US" sz="1400" dirty="0">
                <a:solidFill>
                  <a:schemeClr val="accent1"/>
                </a:solidFill>
                <a:sym typeface="微软雅黑" panose="020B0503020204020204" pitchFamily="34" charset="-122"/>
              </a:rPr>
              <a:t>梅尼埃病</a:t>
            </a:r>
            <a:r>
              <a:rPr lang="en-US" altLang="zh-CN" sz="1400" dirty="0">
                <a:solidFill>
                  <a:schemeClr val="accent1"/>
                </a:solidFill>
                <a:sym typeface="微软雅黑" panose="020B0503020204020204" pitchFamily="34" charset="-122"/>
              </a:rPr>
              <a:t>(MD)</a:t>
            </a:r>
          </a:p>
          <a:p>
            <a:pPr marL="0" indent="0" algn="ctr">
              <a:lnSpc>
                <a:spcPct val="100000"/>
              </a:lnSpc>
              <a:buNone/>
            </a:pPr>
            <a:r>
              <a:rPr lang="zh-CN" altLang="en-US" sz="1400" dirty="0">
                <a:solidFill>
                  <a:schemeClr val="accent1"/>
                </a:solidFill>
                <a:sym typeface="微软雅黑" panose="020B0503020204020204" pitchFamily="34" charset="-122"/>
              </a:rPr>
              <a:t>诊治流程</a:t>
            </a:r>
            <a:r>
              <a:rPr lang="en-US" altLang="zh-CN" sz="1400" baseline="30000" dirty="0">
                <a:solidFill>
                  <a:schemeClr val="accent1"/>
                </a:solidFill>
                <a:sym typeface="微软雅黑" panose="020B0503020204020204" pitchFamily="34" charset="-122"/>
              </a:rPr>
              <a:t>1</a:t>
            </a:r>
          </a:p>
        </p:txBody>
      </p:sp>
      <p:grpSp>
        <p:nvGrpSpPr>
          <p:cNvPr id="191" name="组合 190">
            <a:extLst>
              <a:ext uri="{FF2B5EF4-FFF2-40B4-BE49-F238E27FC236}">
                <a16:creationId xmlns:a16="http://schemas.microsoft.com/office/drawing/2014/main" id="{901DEB2B-E26B-9649-80AC-0FA5C85AAE65}"/>
              </a:ext>
            </a:extLst>
          </p:cNvPr>
          <p:cNvGrpSpPr/>
          <p:nvPr/>
        </p:nvGrpSpPr>
        <p:grpSpPr>
          <a:xfrm>
            <a:off x="1110258" y="1252249"/>
            <a:ext cx="3736221" cy="4340720"/>
            <a:chOff x="1110258" y="1252249"/>
            <a:chExt cx="3736221" cy="4340720"/>
          </a:xfrm>
        </p:grpSpPr>
        <p:sp>
          <p:nvSpPr>
            <p:cNvPr id="16" name="圆角矩形 7">
              <a:extLst>
                <a:ext uri="{FF2B5EF4-FFF2-40B4-BE49-F238E27FC236}">
                  <a16:creationId xmlns:a16="http://schemas.microsoft.com/office/drawing/2014/main" id="{E5106BBD-36E4-9D2B-E0BB-967F464BD722}"/>
                </a:ext>
              </a:extLst>
            </p:cNvPr>
            <p:cNvSpPr/>
            <p:nvPr/>
          </p:nvSpPr>
          <p:spPr>
            <a:xfrm>
              <a:off x="2015184" y="1690884"/>
              <a:ext cx="1524000" cy="180000"/>
            </a:xfrm>
            <a:prstGeom prst="roundRect">
              <a:avLst/>
            </a:prstGeom>
            <a:solidFill>
              <a:srgbClr val="EFF8F3"/>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zh-CN" altLang="en-US"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核心病史，床旁检查</a:t>
              </a:r>
            </a:p>
          </p:txBody>
        </p:sp>
        <p:sp>
          <p:nvSpPr>
            <p:cNvPr id="17" name="菱形 16">
              <a:extLst>
                <a:ext uri="{FF2B5EF4-FFF2-40B4-BE49-F238E27FC236}">
                  <a16:creationId xmlns:a16="http://schemas.microsoft.com/office/drawing/2014/main" id="{F0E99362-14C8-E553-4AA5-33E9B186A228}"/>
                </a:ext>
              </a:extLst>
            </p:cNvPr>
            <p:cNvSpPr/>
            <p:nvPr/>
          </p:nvSpPr>
          <p:spPr>
            <a:xfrm>
              <a:off x="2015184" y="1252697"/>
              <a:ext cx="1524000" cy="324000"/>
            </a:xfrm>
            <a:prstGeom prst="diamond">
              <a:avLst/>
            </a:prstGeom>
            <a:solidFill>
              <a:schemeClr val="bg1"/>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文本占位符 2">
              <a:extLst>
                <a:ext uri="{FF2B5EF4-FFF2-40B4-BE49-F238E27FC236}">
                  <a16:creationId xmlns:a16="http://schemas.microsoft.com/office/drawing/2014/main" id="{75021547-A4C3-DA0A-BAEF-CA985F5DA2AA}"/>
                </a:ext>
              </a:extLst>
            </p:cNvPr>
            <p:cNvSpPr txBox="1">
              <a:spLocks/>
            </p:cNvSpPr>
            <p:nvPr/>
          </p:nvSpPr>
          <p:spPr>
            <a:xfrm>
              <a:off x="2182824" y="1252249"/>
              <a:ext cx="1188720" cy="324897"/>
            </a:xfrm>
            <a:prstGeom prst="rect">
              <a:avLst/>
            </a:prstGeom>
          </p:spPr>
          <p:txBody>
            <a:bodyPr vert="horz" lIns="91440" tIns="45720" rIns="91440" bIns="45720" rtlCol="0" anchor="ctr">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Aft>
                  <a:spcPts val="600"/>
                </a:spcAft>
                <a:buNone/>
              </a:pPr>
              <a:r>
                <a:rPr lang="zh-CN" altLang="en-US" sz="1000" dirty="0">
                  <a:sym typeface="微软雅黑" panose="020B0503020204020204" pitchFamily="34" charset="-122"/>
                </a:rPr>
                <a:t>发作性眩晕</a:t>
              </a:r>
            </a:p>
          </p:txBody>
        </p:sp>
        <p:sp>
          <p:nvSpPr>
            <p:cNvPr id="20" name="圆角矩形 7">
              <a:extLst>
                <a:ext uri="{FF2B5EF4-FFF2-40B4-BE49-F238E27FC236}">
                  <a16:creationId xmlns:a16="http://schemas.microsoft.com/office/drawing/2014/main" id="{2050C408-11E1-8123-BD20-32F8AD68AD35}"/>
                </a:ext>
              </a:extLst>
            </p:cNvPr>
            <p:cNvSpPr/>
            <p:nvPr/>
          </p:nvSpPr>
          <p:spPr>
            <a:xfrm>
              <a:off x="1371861" y="1993332"/>
              <a:ext cx="2810646" cy="360000"/>
            </a:xfrm>
            <a:prstGeom prst="roundRect">
              <a:avLst/>
            </a:prstGeom>
            <a:solidFill>
              <a:srgbClr val="EFF8F3"/>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50" indent="-171450" defTabSz="457200">
                <a:buFont typeface="Arial" panose="020B0604020202020204" pitchFamily="34" charset="0"/>
                <a:buChar char="•"/>
                <a:defRPr/>
              </a:pPr>
              <a:r>
                <a:rPr lang="zh-CN" altLang="en-US"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眩晕发作≥</a:t>
              </a:r>
              <a:r>
                <a:rPr lang="en-US" altLang="zh-CN"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次，每次持续</a:t>
              </a:r>
              <a:r>
                <a:rPr lang="en-US" altLang="zh-CN"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20min~12h</a:t>
              </a:r>
            </a:p>
            <a:p>
              <a:pPr marL="171450" indent="-171450" defTabSz="457200">
                <a:buFont typeface="Arial" panose="020B0604020202020204" pitchFamily="34" charset="0"/>
                <a:buChar char="•"/>
                <a:defRPr/>
              </a:pPr>
              <a:r>
                <a:rPr lang="zh-CN" altLang="en-US"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波动性听力下降，耳鸣、耳闷胀感等症状</a:t>
              </a:r>
            </a:p>
          </p:txBody>
        </p:sp>
        <p:sp>
          <p:nvSpPr>
            <p:cNvPr id="24" name="圆角矩形 7">
              <a:extLst>
                <a:ext uri="{FF2B5EF4-FFF2-40B4-BE49-F238E27FC236}">
                  <a16:creationId xmlns:a16="http://schemas.microsoft.com/office/drawing/2014/main" id="{9EDE4C3F-4EB0-85B4-060E-B86E4A3C80AD}"/>
                </a:ext>
              </a:extLst>
            </p:cNvPr>
            <p:cNvSpPr/>
            <p:nvPr/>
          </p:nvSpPr>
          <p:spPr>
            <a:xfrm>
              <a:off x="2015184" y="2913546"/>
              <a:ext cx="1524000" cy="180000"/>
            </a:xfrm>
            <a:prstGeom prst="roundRect">
              <a:avLst/>
            </a:prstGeom>
            <a:solidFill>
              <a:srgbClr val="EFF8F3"/>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zh-CN" altLang="en-US"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排除其他疾病所致眩晕</a:t>
              </a:r>
            </a:p>
          </p:txBody>
        </p:sp>
        <p:sp>
          <p:nvSpPr>
            <p:cNvPr id="25" name="圆角矩形 7">
              <a:extLst>
                <a:ext uri="{FF2B5EF4-FFF2-40B4-BE49-F238E27FC236}">
                  <a16:creationId xmlns:a16="http://schemas.microsoft.com/office/drawing/2014/main" id="{41839859-3180-6E98-BABE-83FEDEA8E7CF}"/>
                </a:ext>
              </a:extLst>
            </p:cNvPr>
            <p:cNvSpPr/>
            <p:nvPr/>
          </p:nvSpPr>
          <p:spPr>
            <a:xfrm>
              <a:off x="2015184" y="3289685"/>
              <a:ext cx="1524000" cy="28800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zh-CN" altLang="en-US" sz="12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临床确诊梅尼埃病</a:t>
              </a:r>
            </a:p>
          </p:txBody>
        </p:sp>
        <p:sp>
          <p:nvSpPr>
            <p:cNvPr id="26" name="圆角矩形 7">
              <a:extLst>
                <a:ext uri="{FF2B5EF4-FFF2-40B4-BE49-F238E27FC236}">
                  <a16:creationId xmlns:a16="http://schemas.microsoft.com/office/drawing/2014/main" id="{A114EFDD-CDE0-770F-1C79-C18457F41B22}"/>
                </a:ext>
              </a:extLst>
            </p:cNvPr>
            <p:cNvSpPr/>
            <p:nvPr/>
          </p:nvSpPr>
          <p:spPr>
            <a:xfrm>
              <a:off x="1110258" y="3711585"/>
              <a:ext cx="3333850" cy="180000"/>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zh-CN" altLang="en-US"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生活方式改变 低盐饮食 利尿剂 倍他司汀</a:t>
              </a:r>
              <a:r>
                <a:rPr lang="en-US" altLang="zh-CN"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偏头痛治疗</a:t>
              </a:r>
            </a:p>
          </p:txBody>
        </p:sp>
        <p:sp>
          <p:nvSpPr>
            <p:cNvPr id="28" name="圆角矩形 7">
              <a:extLst>
                <a:ext uri="{FF2B5EF4-FFF2-40B4-BE49-F238E27FC236}">
                  <a16:creationId xmlns:a16="http://schemas.microsoft.com/office/drawing/2014/main" id="{B379E9CB-2B72-BE49-77D9-6CFE3CC00DD2}"/>
                </a:ext>
              </a:extLst>
            </p:cNvPr>
            <p:cNvSpPr/>
            <p:nvPr/>
          </p:nvSpPr>
          <p:spPr>
            <a:xfrm>
              <a:off x="1125594" y="4256652"/>
              <a:ext cx="684000" cy="180000"/>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en-US" altLang="zh-CN" sz="1000" dirty="0" err="1">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Meniett</a:t>
              </a:r>
              <a:endParaRPr lang="zh-CN" altLang="en-US"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圆角矩形 7">
              <a:extLst>
                <a:ext uri="{FF2B5EF4-FFF2-40B4-BE49-F238E27FC236}">
                  <a16:creationId xmlns:a16="http://schemas.microsoft.com/office/drawing/2014/main" id="{F8024961-63D6-4952-77FD-AF66F143D9BC}"/>
                </a:ext>
              </a:extLst>
            </p:cNvPr>
            <p:cNvSpPr/>
            <p:nvPr/>
          </p:nvSpPr>
          <p:spPr>
            <a:xfrm>
              <a:off x="2010852" y="4140711"/>
              <a:ext cx="1078189" cy="418563"/>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zh-CN" altLang="en-US"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鼓室</a:t>
              </a:r>
              <a:r>
                <a:rPr lang="en-US" altLang="zh-CN"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重复</a:t>
              </a:r>
              <a:r>
                <a:rPr lang="en-US" altLang="zh-CN"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注射地塞米松</a:t>
              </a:r>
            </a:p>
          </p:txBody>
        </p:sp>
        <p:sp>
          <p:nvSpPr>
            <p:cNvPr id="30" name="圆角矩形 7">
              <a:extLst>
                <a:ext uri="{FF2B5EF4-FFF2-40B4-BE49-F238E27FC236}">
                  <a16:creationId xmlns:a16="http://schemas.microsoft.com/office/drawing/2014/main" id="{9D1D2179-25C0-226E-E8F4-F9AB49D8BAFB}"/>
                </a:ext>
              </a:extLst>
            </p:cNvPr>
            <p:cNvSpPr/>
            <p:nvPr/>
          </p:nvSpPr>
          <p:spPr>
            <a:xfrm>
              <a:off x="3328109" y="4140712"/>
              <a:ext cx="1116000" cy="191086"/>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zh-CN" altLang="en-US"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内淋巴囊减压术</a:t>
              </a:r>
            </a:p>
          </p:txBody>
        </p:sp>
        <p:sp>
          <p:nvSpPr>
            <p:cNvPr id="31" name="圆角矩形 7">
              <a:extLst>
                <a:ext uri="{FF2B5EF4-FFF2-40B4-BE49-F238E27FC236}">
                  <a16:creationId xmlns:a16="http://schemas.microsoft.com/office/drawing/2014/main" id="{4E4DA0A5-F557-D5E4-3CD1-453CB23AB5BE}"/>
                </a:ext>
              </a:extLst>
            </p:cNvPr>
            <p:cNvSpPr/>
            <p:nvPr/>
          </p:nvSpPr>
          <p:spPr>
            <a:xfrm>
              <a:off x="3328109" y="4372591"/>
              <a:ext cx="1116000" cy="180000"/>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zh-CN" altLang="en-US"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内淋巴管阻塞术</a:t>
              </a:r>
            </a:p>
          </p:txBody>
        </p:sp>
        <p:sp>
          <p:nvSpPr>
            <p:cNvPr id="33" name="圆角矩形 7">
              <a:extLst>
                <a:ext uri="{FF2B5EF4-FFF2-40B4-BE49-F238E27FC236}">
                  <a16:creationId xmlns:a16="http://schemas.microsoft.com/office/drawing/2014/main" id="{B9BEBB33-1C7B-2598-7BD5-54FE95BFA42B}"/>
                </a:ext>
              </a:extLst>
            </p:cNvPr>
            <p:cNvSpPr/>
            <p:nvPr/>
          </p:nvSpPr>
          <p:spPr>
            <a:xfrm>
              <a:off x="1226871" y="4725762"/>
              <a:ext cx="1224000" cy="180000"/>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zh-CN" altLang="en-US"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鼓室注射庆大霉素</a:t>
              </a:r>
            </a:p>
          </p:txBody>
        </p:sp>
        <p:sp>
          <p:nvSpPr>
            <p:cNvPr id="34" name="圆角矩形 7">
              <a:extLst>
                <a:ext uri="{FF2B5EF4-FFF2-40B4-BE49-F238E27FC236}">
                  <a16:creationId xmlns:a16="http://schemas.microsoft.com/office/drawing/2014/main" id="{837D48EC-13A0-AE40-699F-16F97A85C512}"/>
                </a:ext>
              </a:extLst>
            </p:cNvPr>
            <p:cNvSpPr/>
            <p:nvPr/>
          </p:nvSpPr>
          <p:spPr>
            <a:xfrm>
              <a:off x="2759544" y="4725762"/>
              <a:ext cx="1224000" cy="180000"/>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zh-CN" altLang="en-US"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三个半规管填塞术</a:t>
              </a:r>
            </a:p>
          </p:txBody>
        </p:sp>
        <p:sp>
          <p:nvSpPr>
            <p:cNvPr id="35" name="圆角矩形 7">
              <a:extLst>
                <a:ext uri="{FF2B5EF4-FFF2-40B4-BE49-F238E27FC236}">
                  <a16:creationId xmlns:a16="http://schemas.microsoft.com/office/drawing/2014/main" id="{FD2B4063-1C5E-7309-4A06-81C2CC90E443}"/>
                </a:ext>
              </a:extLst>
            </p:cNvPr>
            <p:cNvSpPr/>
            <p:nvPr/>
          </p:nvSpPr>
          <p:spPr>
            <a:xfrm>
              <a:off x="1991946" y="5072249"/>
              <a:ext cx="1116000" cy="180000"/>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zh-CN" altLang="en-US"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前庭神经切断术</a:t>
              </a:r>
            </a:p>
          </p:txBody>
        </p:sp>
        <p:sp>
          <p:nvSpPr>
            <p:cNvPr id="36" name="圆角矩形 7">
              <a:extLst>
                <a:ext uri="{FF2B5EF4-FFF2-40B4-BE49-F238E27FC236}">
                  <a16:creationId xmlns:a16="http://schemas.microsoft.com/office/drawing/2014/main" id="{12CA3B3F-77D9-2FC6-48E9-4ABAF4562BE9}"/>
                </a:ext>
              </a:extLst>
            </p:cNvPr>
            <p:cNvSpPr/>
            <p:nvPr/>
          </p:nvSpPr>
          <p:spPr>
            <a:xfrm>
              <a:off x="1991946" y="5412969"/>
              <a:ext cx="1116000" cy="180000"/>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zh-CN" altLang="en-US"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迷路切除术</a:t>
              </a:r>
            </a:p>
          </p:txBody>
        </p:sp>
        <p:sp>
          <p:nvSpPr>
            <p:cNvPr id="37" name="圆角矩形 7">
              <a:extLst>
                <a:ext uri="{FF2B5EF4-FFF2-40B4-BE49-F238E27FC236}">
                  <a16:creationId xmlns:a16="http://schemas.microsoft.com/office/drawing/2014/main" id="{FBB4F8D7-4708-8444-C7A6-EB2B7BD6D81F}"/>
                </a:ext>
              </a:extLst>
            </p:cNvPr>
            <p:cNvSpPr/>
            <p:nvPr/>
          </p:nvSpPr>
          <p:spPr>
            <a:xfrm rot="5400000">
              <a:off x="4030350" y="4776840"/>
              <a:ext cx="1452257" cy="180000"/>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defTabSz="457200">
                <a:defRPr/>
              </a:pPr>
              <a:r>
                <a:rPr lang="zh-CN" altLang="en-US"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前庭</a:t>
              </a:r>
              <a:r>
                <a:rPr lang="en-US" altLang="zh-CN"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听力康复训练</a:t>
              </a:r>
            </a:p>
          </p:txBody>
        </p:sp>
        <p:cxnSp>
          <p:nvCxnSpPr>
            <p:cNvPr id="39" name="直接箭头连接符 38">
              <a:extLst>
                <a:ext uri="{FF2B5EF4-FFF2-40B4-BE49-F238E27FC236}">
                  <a16:creationId xmlns:a16="http://schemas.microsoft.com/office/drawing/2014/main" id="{CD1BEDE7-D0B8-3418-364C-E084A4CB83A5}"/>
                </a:ext>
              </a:extLst>
            </p:cNvPr>
            <p:cNvCxnSpPr>
              <a:stCxn id="17" idx="2"/>
              <a:endCxn id="16" idx="0"/>
            </p:cNvCxnSpPr>
            <p:nvPr/>
          </p:nvCxnSpPr>
          <p:spPr>
            <a:xfrm>
              <a:off x="2777184" y="1576697"/>
              <a:ext cx="0" cy="11418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1" name="直接箭头连接符 40">
              <a:extLst>
                <a:ext uri="{FF2B5EF4-FFF2-40B4-BE49-F238E27FC236}">
                  <a16:creationId xmlns:a16="http://schemas.microsoft.com/office/drawing/2014/main" id="{DBEEF29A-8649-1066-9D5A-47502BD94A59}"/>
                </a:ext>
              </a:extLst>
            </p:cNvPr>
            <p:cNvCxnSpPr>
              <a:cxnSpLocks/>
              <a:stCxn id="16" idx="2"/>
              <a:endCxn id="20" idx="0"/>
            </p:cNvCxnSpPr>
            <p:nvPr/>
          </p:nvCxnSpPr>
          <p:spPr>
            <a:xfrm>
              <a:off x="2777184" y="1870884"/>
              <a:ext cx="0" cy="12244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4" name="直接箭头连接符 43">
              <a:extLst>
                <a:ext uri="{FF2B5EF4-FFF2-40B4-BE49-F238E27FC236}">
                  <a16:creationId xmlns:a16="http://schemas.microsoft.com/office/drawing/2014/main" id="{47BECD64-7655-6BF0-17D6-FBE29CC082CD}"/>
                </a:ext>
              </a:extLst>
            </p:cNvPr>
            <p:cNvCxnSpPr>
              <a:stCxn id="20" idx="2"/>
              <a:endCxn id="22" idx="0"/>
            </p:cNvCxnSpPr>
            <p:nvPr/>
          </p:nvCxnSpPr>
          <p:spPr>
            <a:xfrm>
              <a:off x="2777184" y="2353332"/>
              <a:ext cx="0" cy="22627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8" name="连接符: 肘形 47">
              <a:extLst>
                <a:ext uri="{FF2B5EF4-FFF2-40B4-BE49-F238E27FC236}">
                  <a16:creationId xmlns:a16="http://schemas.microsoft.com/office/drawing/2014/main" id="{97C49771-27E3-C477-9EA8-B09732566FAD}"/>
                </a:ext>
              </a:extLst>
            </p:cNvPr>
            <p:cNvCxnSpPr>
              <a:stCxn id="20" idx="2"/>
              <a:endCxn id="21" idx="0"/>
            </p:cNvCxnSpPr>
            <p:nvPr/>
          </p:nvCxnSpPr>
          <p:spPr>
            <a:xfrm rot="5400000">
              <a:off x="2062234" y="1864656"/>
              <a:ext cx="226275" cy="1203627"/>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0" name="连接符: 肘形 49">
              <a:extLst>
                <a:ext uri="{FF2B5EF4-FFF2-40B4-BE49-F238E27FC236}">
                  <a16:creationId xmlns:a16="http://schemas.microsoft.com/office/drawing/2014/main" id="{712D42E9-B166-E06C-DA36-B14CDFDD75A4}"/>
                </a:ext>
              </a:extLst>
            </p:cNvPr>
            <p:cNvCxnSpPr>
              <a:stCxn id="20" idx="2"/>
              <a:endCxn id="23" idx="0"/>
            </p:cNvCxnSpPr>
            <p:nvPr/>
          </p:nvCxnSpPr>
          <p:spPr>
            <a:xfrm rot="16200000" flipH="1">
              <a:off x="3265861" y="1864655"/>
              <a:ext cx="226275" cy="1203628"/>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sp>
          <p:nvSpPr>
            <p:cNvPr id="21" name="圆角矩形 7">
              <a:extLst>
                <a:ext uri="{FF2B5EF4-FFF2-40B4-BE49-F238E27FC236}">
                  <a16:creationId xmlns:a16="http://schemas.microsoft.com/office/drawing/2014/main" id="{33172987-416F-5334-DB1D-052B62442057}"/>
                </a:ext>
              </a:extLst>
            </p:cNvPr>
            <p:cNvSpPr/>
            <p:nvPr/>
          </p:nvSpPr>
          <p:spPr>
            <a:xfrm>
              <a:off x="1110259" y="2579607"/>
              <a:ext cx="926595" cy="180000"/>
            </a:xfrm>
            <a:prstGeom prst="roundRect">
              <a:avLst/>
            </a:prstGeom>
            <a:solidFill>
              <a:srgbClr val="EFF8F3"/>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zh-CN" altLang="en-US"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听力学检查</a:t>
              </a:r>
            </a:p>
          </p:txBody>
        </p:sp>
        <p:sp>
          <p:nvSpPr>
            <p:cNvPr id="22" name="圆角矩形 7">
              <a:extLst>
                <a:ext uri="{FF2B5EF4-FFF2-40B4-BE49-F238E27FC236}">
                  <a16:creationId xmlns:a16="http://schemas.microsoft.com/office/drawing/2014/main" id="{A3AF92F7-AA35-0D3D-B1C6-D3061648F4EE}"/>
                </a:ext>
              </a:extLst>
            </p:cNvPr>
            <p:cNvSpPr/>
            <p:nvPr/>
          </p:nvSpPr>
          <p:spPr>
            <a:xfrm>
              <a:off x="2273781" y="2579607"/>
              <a:ext cx="1006805" cy="180000"/>
            </a:xfrm>
            <a:prstGeom prst="roundRect">
              <a:avLst/>
            </a:prstGeom>
            <a:solidFill>
              <a:srgbClr val="EFF8F3"/>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zh-CN" altLang="en-US"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前庭功能检查</a:t>
              </a:r>
            </a:p>
          </p:txBody>
        </p:sp>
        <p:sp>
          <p:nvSpPr>
            <p:cNvPr id="23" name="圆角矩形 7">
              <a:extLst>
                <a:ext uri="{FF2B5EF4-FFF2-40B4-BE49-F238E27FC236}">
                  <a16:creationId xmlns:a16="http://schemas.microsoft.com/office/drawing/2014/main" id="{62267A2B-A516-8826-C8E5-7ABAD62E02CD}"/>
                </a:ext>
              </a:extLst>
            </p:cNvPr>
            <p:cNvSpPr/>
            <p:nvPr/>
          </p:nvSpPr>
          <p:spPr>
            <a:xfrm>
              <a:off x="3517514" y="2579607"/>
              <a:ext cx="926595" cy="180000"/>
            </a:xfrm>
            <a:prstGeom prst="roundRect">
              <a:avLst/>
            </a:prstGeom>
            <a:solidFill>
              <a:srgbClr val="EFF8F3"/>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zh-CN" altLang="en-US" sz="1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影像学检查</a:t>
              </a:r>
            </a:p>
          </p:txBody>
        </p:sp>
        <p:sp>
          <p:nvSpPr>
            <p:cNvPr id="51" name="箭头: 下 50">
              <a:extLst>
                <a:ext uri="{FF2B5EF4-FFF2-40B4-BE49-F238E27FC236}">
                  <a16:creationId xmlns:a16="http://schemas.microsoft.com/office/drawing/2014/main" id="{F837C9AA-1C5D-0E67-7169-61731EAE09C1}"/>
                </a:ext>
              </a:extLst>
            </p:cNvPr>
            <p:cNvSpPr/>
            <p:nvPr/>
          </p:nvSpPr>
          <p:spPr>
            <a:xfrm>
              <a:off x="2128079" y="2733478"/>
              <a:ext cx="72000" cy="144000"/>
            </a:xfrm>
            <a:prstGeom prst="downArrow">
              <a:avLst/>
            </a:prstGeom>
            <a:solidFill>
              <a:schemeClr val="bg1"/>
            </a:solidFill>
            <a:ln w="63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2" name="箭头: 下 51">
              <a:extLst>
                <a:ext uri="{FF2B5EF4-FFF2-40B4-BE49-F238E27FC236}">
                  <a16:creationId xmlns:a16="http://schemas.microsoft.com/office/drawing/2014/main" id="{6D6D96C7-9D1D-C8D5-DA93-1FB4F6092A4B}"/>
                </a:ext>
              </a:extLst>
            </p:cNvPr>
            <p:cNvSpPr/>
            <p:nvPr/>
          </p:nvSpPr>
          <p:spPr>
            <a:xfrm>
              <a:off x="3371811" y="2733478"/>
              <a:ext cx="72000" cy="144000"/>
            </a:xfrm>
            <a:prstGeom prst="downArrow">
              <a:avLst/>
            </a:prstGeom>
            <a:solidFill>
              <a:schemeClr val="bg1"/>
            </a:solidFill>
            <a:ln w="63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3" name="箭头: 下 52">
              <a:extLst>
                <a:ext uri="{FF2B5EF4-FFF2-40B4-BE49-F238E27FC236}">
                  <a16:creationId xmlns:a16="http://schemas.microsoft.com/office/drawing/2014/main" id="{19DAAC37-523F-EEC2-ED49-EC6F8572C0FB}"/>
                </a:ext>
              </a:extLst>
            </p:cNvPr>
            <p:cNvSpPr/>
            <p:nvPr/>
          </p:nvSpPr>
          <p:spPr>
            <a:xfrm>
              <a:off x="2749946" y="3109685"/>
              <a:ext cx="72000" cy="144000"/>
            </a:xfrm>
            <a:prstGeom prst="downArrow">
              <a:avLst/>
            </a:prstGeom>
            <a:solidFill>
              <a:schemeClr val="bg1"/>
            </a:solidFill>
            <a:ln w="63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57" name="直接箭头连接符 56">
              <a:extLst>
                <a:ext uri="{FF2B5EF4-FFF2-40B4-BE49-F238E27FC236}">
                  <a16:creationId xmlns:a16="http://schemas.microsoft.com/office/drawing/2014/main" id="{08D10741-4232-361D-16B5-6A9FC14FA7CC}"/>
                </a:ext>
              </a:extLst>
            </p:cNvPr>
            <p:cNvCxnSpPr>
              <a:cxnSpLocks/>
              <a:stCxn id="25" idx="2"/>
              <a:endCxn id="26" idx="0"/>
            </p:cNvCxnSpPr>
            <p:nvPr/>
          </p:nvCxnSpPr>
          <p:spPr>
            <a:xfrm flipH="1">
              <a:off x="2777183" y="3577685"/>
              <a:ext cx="1" cy="1339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1" name="连接符: 肘形 60">
              <a:extLst>
                <a:ext uri="{FF2B5EF4-FFF2-40B4-BE49-F238E27FC236}">
                  <a16:creationId xmlns:a16="http://schemas.microsoft.com/office/drawing/2014/main" id="{3F5802CE-E7E5-7CA2-C04C-1D32826423A9}"/>
                </a:ext>
              </a:extLst>
            </p:cNvPr>
            <p:cNvCxnSpPr>
              <a:cxnSpLocks/>
              <a:stCxn id="26" idx="2"/>
              <a:endCxn id="28" idx="0"/>
            </p:cNvCxnSpPr>
            <p:nvPr/>
          </p:nvCxnSpPr>
          <p:spPr>
            <a:xfrm rot="5400000">
              <a:off x="1939856" y="3419324"/>
              <a:ext cx="365067" cy="1309589"/>
            </a:xfrm>
            <a:prstGeom prst="bentConnector3">
              <a:avLst>
                <a:gd name="adj1" fmla="val 33806"/>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4" name="连接符: 肘形 63">
              <a:extLst>
                <a:ext uri="{FF2B5EF4-FFF2-40B4-BE49-F238E27FC236}">
                  <a16:creationId xmlns:a16="http://schemas.microsoft.com/office/drawing/2014/main" id="{03BCC9B7-57BB-958B-3480-891337E1544F}"/>
                </a:ext>
              </a:extLst>
            </p:cNvPr>
            <p:cNvCxnSpPr>
              <a:cxnSpLocks/>
              <a:stCxn id="26" idx="2"/>
              <a:endCxn id="30" idx="0"/>
            </p:cNvCxnSpPr>
            <p:nvPr/>
          </p:nvCxnSpPr>
          <p:spPr>
            <a:xfrm rot="16200000" flipH="1">
              <a:off x="3207083" y="3461685"/>
              <a:ext cx="249127" cy="1108926"/>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6" name="直接箭头连接符 65">
              <a:extLst>
                <a:ext uri="{FF2B5EF4-FFF2-40B4-BE49-F238E27FC236}">
                  <a16:creationId xmlns:a16="http://schemas.microsoft.com/office/drawing/2014/main" id="{149C1E2A-7596-05C0-67C2-0E1CDAC0A5D1}"/>
                </a:ext>
              </a:extLst>
            </p:cNvPr>
            <p:cNvCxnSpPr>
              <a:cxnSpLocks/>
              <a:stCxn id="28" idx="3"/>
              <a:endCxn id="29" idx="1"/>
            </p:cNvCxnSpPr>
            <p:nvPr/>
          </p:nvCxnSpPr>
          <p:spPr>
            <a:xfrm>
              <a:off x="1809594" y="4346652"/>
              <a:ext cx="201258" cy="334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0" name="连接符: 肘形 69">
              <a:extLst>
                <a:ext uri="{FF2B5EF4-FFF2-40B4-BE49-F238E27FC236}">
                  <a16:creationId xmlns:a16="http://schemas.microsoft.com/office/drawing/2014/main" id="{760EB6C5-C615-3C2D-CE27-EDE6CCED4F87}"/>
                </a:ext>
              </a:extLst>
            </p:cNvPr>
            <p:cNvCxnSpPr>
              <a:cxnSpLocks/>
              <a:stCxn id="29" idx="3"/>
              <a:endCxn id="30" idx="1"/>
            </p:cNvCxnSpPr>
            <p:nvPr/>
          </p:nvCxnSpPr>
          <p:spPr>
            <a:xfrm flipV="1">
              <a:off x="3089041" y="4236255"/>
              <a:ext cx="239068" cy="113738"/>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2" name="连接符: 肘形 71">
              <a:extLst>
                <a:ext uri="{FF2B5EF4-FFF2-40B4-BE49-F238E27FC236}">
                  <a16:creationId xmlns:a16="http://schemas.microsoft.com/office/drawing/2014/main" id="{DD47B4B8-3D05-4BAB-00BD-908DC919B4F3}"/>
                </a:ext>
              </a:extLst>
            </p:cNvPr>
            <p:cNvCxnSpPr>
              <a:cxnSpLocks/>
              <a:stCxn id="29" idx="3"/>
              <a:endCxn id="31" idx="1"/>
            </p:cNvCxnSpPr>
            <p:nvPr/>
          </p:nvCxnSpPr>
          <p:spPr>
            <a:xfrm>
              <a:off x="3089041" y="4349993"/>
              <a:ext cx="239068" cy="112598"/>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4" name="直接箭头连接符 73">
              <a:extLst>
                <a:ext uri="{FF2B5EF4-FFF2-40B4-BE49-F238E27FC236}">
                  <a16:creationId xmlns:a16="http://schemas.microsoft.com/office/drawing/2014/main" id="{F8E988BA-0354-045A-B45F-F69D18079ECD}"/>
                </a:ext>
              </a:extLst>
            </p:cNvPr>
            <p:cNvCxnSpPr>
              <a:cxnSpLocks/>
              <a:stCxn id="29" idx="2"/>
              <a:endCxn id="33" idx="0"/>
            </p:cNvCxnSpPr>
            <p:nvPr/>
          </p:nvCxnSpPr>
          <p:spPr>
            <a:xfrm flipH="1">
              <a:off x="1838871" y="4559274"/>
              <a:ext cx="711076" cy="16648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6" name="直接箭头连接符 75">
              <a:extLst>
                <a:ext uri="{FF2B5EF4-FFF2-40B4-BE49-F238E27FC236}">
                  <a16:creationId xmlns:a16="http://schemas.microsoft.com/office/drawing/2014/main" id="{8C46DD09-661A-C582-762D-E286ECC549CC}"/>
                </a:ext>
              </a:extLst>
            </p:cNvPr>
            <p:cNvCxnSpPr>
              <a:cxnSpLocks/>
              <a:stCxn id="29" idx="2"/>
              <a:endCxn id="34" idx="0"/>
            </p:cNvCxnSpPr>
            <p:nvPr/>
          </p:nvCxnSpPr>
          <p:spPr>
            <a:xfrm>
              <a:off x="2549947" y="4559274"/>
              <a:ext cx="821597" cy="16648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8" name="直接箭头连接符 77">
              <a:extLst>
                <a:ext uri="{FF2B5EF4-FFF2-40B4-BE49-F238E27FC236}">
                  <a16:creationId xmlns:a16="http://schemas.microsoft.com/office/drawing/2014/main" id="{B1F5AA18-A4BC-98B1-42C1-1FF6F1BA10D8}"/>
                </a:ext>
              </a:extLst>
            </p:cNvPr>
            <p:cNvCxnSpPr>
              <a:stCxn id="33" idx="3"/>
              <a:endCxn id="34" idx="1"/>
            </p:cNvCxnSpPr>
            <p:nvPr/>
          </p:nvCxnSpPr>
          <p:spPr>
            <a:xfrm>
              <a:off x="2450871" y="4815762"/>
              <a:ext cx="308673"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80" name="直接箭头连接符 79">
              <a:extLst>
                <a:ext uri="{FF2B5EF4-FFF2-40B4-BE49-F238E27FC236}">
                  <a16:creationId xmlns:a16="http://schemas.microsoft.com/office/drawing/2014/main" id="{C057BF36-4AB2-4F22-FF75-E80981DEA8E4}"/>
                </a:ext>
              </a:extLst>
            </p:cNvPr>
            <p:cNvCxnSpPr>
              <a:stCxn id="33" idx="2"/>
              <a:endCxn id="35" idx="0"/>
            </p:cNvCxnSpPr>
            <p:nvPr/>
          </p:nvCxnSpPr>
          <p:spPr>
            <a:xfrm>
              <a:off x="1838871" y="4905762"/>
              <a:ext cx="711075" cy="16648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82" name="直接箭头连接符 81">
              <a:extLst>
                <a:ext uri="{FF2B5EF4-FFF2-40B4-BE49-F238E27FC236}">
                  <a16:creationId xmlns:a16="http://schemas.microsoft.com/office/drawing/2014/main" id="{04382148-F868-1574-483C-2102B1FBA6ED}"/>
                </a:ext>
              </a:extLst>
            </p:cNvPr>
            <p:cNvCxnSpPr>
              <a:stCxn id="34" idx="2"/>
              <a:endCxn id="35" idx="0"/>
            </p:cNvCxnSpPr>
            <p:nvPr/>
          </p:nvCxnSpPr>
          <p:spPr>
            <a:xfrm flipH="1">
              <a:off x="2549946" y="4905762"/>
              <a:ext cx="821598" cy="16648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84" name="直接箭头连接符 83">
              <a:extLst>
                <a:ext uri="{FF2B5EF4-FFF2-40B4-BE49-F238E27FC236}">
                  <a16:creationId xmlns:a16="http://schemas.microsoft.com/office/drawing/2014/main" id="{1E96116E-2429-A19F-8A1F-DEE2E88D8FC9}"/>
                </a:ext>
              </a:extLst>
            </p:cNvPr>
            <p:cNvCxnSpPr>
              <a:stCxn id="35" idx="2"/>
              <a:endCxn id="36" idx="0"/>
            </p:cNvCxnSpPr>
            <p:nvPr/>
          </p:nvCxnSpPr>
          <p:spPr>
            <a:xfrm>
              <a:off x="2549946" y="5252249"/>
              <a:ext cx="0" cy="16072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85" name="右大括号 84">
              <a:extLst>
                <a:ext uri="{FF2B5EF4-FFF2-40B4-BE49-F238E27FC236}">
                  <a16:creationId xmlns:a16="http://schemas.microsoft.com/office/drawing/2014/main" id="{09C72652-CD98-E96B-2861-5254019616EB}"/>
                </a:ext>
              </a:extLst>
            </p:cNvPr>
            <p:cNvSpPr/>
            <p:nvPr/>
          </p:nvSpPr>
          <p:spPr>
            <a:xfrm>
              <a:off x="4502784" y="4208497"/>
              <a:ext cx="83457" cy="136800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130" name="连接符: 肘形 129">
              <a:extLst>
                <a:ext uri="{FF2B5EF4-FFF2-40B4-BE49-F238E27FC236}">
                  <a16:creationId xmlns:a16="http://schemas.microsoft.com/office/drawing/2014/main" id="{9D69F7BA-4F57-1C69-6AB1-A0CF7A106403}"/>
                </a:ext>
              </a:extLst>
            </p:cNvPr>
            <p:cNvCxnSpPr>
              <a:cxnSpLocks/>
              <a:stCxn id="26" idx="2"/>
              <a:endCxn id="29" idx="0"/>
            </p:cNvCxnSpPr>
            <p:nvPr/>
          </p:nvCxnSpPr>
          <p:spPr>
            <a:xfrm rot="5400000">
              <a:off x="2539002" y="3902530"/>
              <a:ext cx="249126" cy="227236"/>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grpSp>
      <p:grpSp>
        <p:nvGrpSpPr>
          <p:cNvPr id="182" name="组合 181">
            <a:extLst>
              <a:ext uri="{FF2B5EF4-FFF2-40B4-BE49-F238E27FC236}">
                <a16:creationId xmlns:a16="http://schemas.microsoft.com/office/drawing/2014/main" id="{32B4F1DB-0933-958C-DEC1-6FF0B6967FA8}"/>
              </a:ext>
            </a:extLst>
          </p:cNvPr>
          <p:cNvGrpSpPr/>
          <p:nvPr/>
        </p:nvGrpSpPr>
        <p:grpSpPr>
          <a:xfrm flipH="1">
            <a:off x="1641290" y="1215074"/>
            <a:ext cx="324608" cy="361623"/>
            <a:chOff x="-3140074" y="1252697"/>
            <a:chExt cx="923320" cy="1091691"/>
          </a:xfrm>
          <a:solidFill>
            <a:schemeClr val="accent1"/>
          </a:solidFill>
        </p:grpSpPr>
        <p:sp>
          <p:nvSpPr>
            <p:cNvPr id="183" name="任意多边形: 形状 182">
              <a:extLst>
                <a:ext uri="{FF2B5EF4-FFF2-40B4-BE49-F238E27FC236}">
                  <a16:creationId xmlns:a16="http://schemas.microsoft.com/office/drawing/2014/main" id="{B43B48E1-E438-D92E-AC33-0AAC0C05BE66}"/>
                </a:ext>
              </a:extLst>
            </p:cNvPr>
            <p:cNvSpPr/>
            <p:nvPr/>
          </p:nvSpPr>
          <p:spPr>
            <a:xfrm>
              <a:off x="-3052718" y="1585497"/>
              <a:ext cx="736084" cy="758891"/>
            </a:xfrm>
            <a:custGeom>
              <a:avLst/>
              <a:gdLst>
                <a:gd name="connsiteX0" fmla="*/ 180279 w 944564"/>
                <a:gd name="connsiteY0" fmla="*/ 50785 h 633286"/>
                <a:gd name="connsiteX1" fmla="*/ 315534 w 944564"/>
                <a:gd name="connsiteY1" fmla="*/ 18114 h 633286"/>
                <a:gd name="connsiteX2" fmla="*/ 212806 w 944564"/>
                <a:gd name="connsiteY2" fmla="*/ 262383 h 633286"/>
                <a:gd name="connsiteX3" fmla="*/ 315534 w 944564"/>
                <a:gd name="connsiteY3" fmla="*/ 415640 h 633286"/>
                <a:gd name="connsiteX4" fmla="*/ 733586 w 944564"/>
                <a:gd name="connsiteY4" fmla="*/ 296292 h 633286"/>
                <a:gd name="connsiteX5" fmla="*/ 944565 w 944564"/>
                <a:gd name="connsiteY5" fmla="*/ 633286 h 633286"/>
                <a:gd name="connsiteX6" fmla="*/ 301913 w 944564"/>
                <a:gd name="connsiteY6" fmla="*/ 633286 h 633286"/>
                <a:gd name="connsiteX7" fmla="*/ 281910 w 944564"/>
                <a:gd name="connsiteY7" fmla="*/ 591805 h 633286"/>
                <a:gd name="connsiteX8" fmla="*/ 18 w 944564"/>
                <a:gd name="connsiteY8" fmla="*/ 327391 h 633286"/>
                <a:gd name="connsiteX9" fmla="*/ 180279 w 944564"/>
                <a:gd name="connsiteY9" fmla="*/ 50785 h 633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44564" h="633286">
                  <a:moveTo>
                    <a:pt x="180279" y="50785"/>
                  </a:moveTo>
                  <a:cubicBezTo>
                    <a:pt x="180279" y="50785"/>
                    <a:pt x="257764" y="-36845"/>
                    <a:pt x="315534" y="18114"/>
                  </a:cubicBezTo>
                  <a:cubicBezTo>
                    <a:pt x="373255" y="73073"/>
                    <a:pt x="268909" y="199661"/>
                    <a:pt x="212806" y="262383"/>
                  </a:cubicBezTo>
                  <a:cubicBezTo>
                    <a:pt x="190042" y="286814"/>
                    <a:pt x="216140" y="337345"/>
                    <a:pt x="315534" y="415640"/>
                  </a:cubicBezTo>
                  <a:cubicBezTo>
                    <a:pt x="333298" y="431166"/>
                    <a:pt x="650337" y="292958"/>
                    <a:pt x="733586" y="296292"/>
                  </a:cubicBezTo>
                  <a:cubicBezTo>
                    <a:pt x="816882" y="299626"/>
                    <a:pt x="914561" y="385684"/>
                    <a:pt x="944565" y="633286"/>
                  </a:cubicBezTo>
                  <a:lnTo>
                    <a:pt x="301913" y="633286"/>
                  </a:lnTo>
                  <a:cubicBezTo>
                    <a:pt x="301913" y="633286"/>
                    <a:pt x="309009" y="616761"/>
                    <a:pt x="281910" y="591805"/>
                  </a:cubicBezTo>
                  <a:cubicBezTo>
                    <a:pt x="254859" y="566802"/>
                    <a:pt x="2066" y="396923"/>
                    <a:pt x="18" y="327391"/>
                  </a:cubicBezTo>
                  <a:cubicBezTo>
                    <a:pt x="-2078" y="257811"/>
                    <a:pt x="180279" y="50785"/>
                    <a:pt x="180279" y="50785"/>
                  </a:cubicBezTo>
                  <a:close/>
                </a:path>
              </a:pathLst>
            </a:custGeom>
            <a:grp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4" name="任意多边形: 形状 183">
              <a:extLst>
                <a:ext uri="{FF2B5EF4-FFF2-40B4-BE49-F238E27FC236}">
                  <a16:creationId xmlns:a16="http://schemas.microsoft.com/office/drawing/2014/main" id="{DDAC812F-F836-DC5B-D25E-61BB998B2E4B}"/>
                </a:ext>
              </a:extLst>
            </p:cNvPr>
            <p:cNvSpPr/>
            <p:nvPr/>
          </p:nvSpPr>
          <p:spPr>
            <a:xfrm>
              <a:off x="-2821502" y="1515825"/>
              <a:ext cx="380261" cy="408908"/>
            </a:xfrm>
            <a:custGeom>
              <a:avLst/>
              <a:gdLst>
                <a:gd name="connsiteX0" fmla="*/ 175784 w 380261"/>
                <a:gd name="connsiteY0" fmla="*/ 0 h 408908"/>
                <a:gd name="connsiteX1" fmla="*/ 52769 w 380261"/>
                <a:gd name="connsiteY1" fmla="*/ 41434 h 408908"/>
                <a:gd name="connsiteX2" fmla="*/ 92678 w 380261"/>
                <a:gd name="connsiteY2" fmla="*/ 152638 h 408908"/>
                <a:gd name="connsiteX3" fmla="*/ 0 w 380261"/>
                <a:gd name="connsiteY3" fmla="*/ 308420 h 408908"/>
                <a:gd name="connsiteX4" fmla="*/ 175832 w 380261"/>
                <a:gd name="connsiteY4" fmla="*/ 408908 h 408908"/>
                <a:gd name="connsiteX5" fmla="*/ 380262 w 380261"/>
                <a:gd name="connsiteY5" fmla="*/ 204430 h 408908"/>
                <a:gd name="connsiteX6" fmla="*/ 175784 w 380261"/>
                <a:gd name="connsiteY6" fmla="*/ 0 h 408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0261" h="408908">
                  <a:moveTo>
                    <a:pt x="175784" y="0"/>
                  </a:moveTo>
                  <a:cubicBezTo>
                    <a:pt x="129540" y="0"/>
                    <a:pt x="87011" y="15526"/>
                    <a:pt x="52769" y="41434"/>
                  </a:cubicBezTo>
                  <a:cubicBezTo>
                    <a:pt x="77819" y="66532"/>
                    <a:pt x="100346" y="114205"/>
                    <a:pt x="92678" y="152638"/>
                  </a:cubicBezTo>
                  <a:cubicBezTo>
                    <a:pt x="83582" y="198215"/>
                    <a:pt x="31909" y="269129"/>
                    <a:pt x="0" y="308420"/>
                  </a:cubicBezTo>
                  <a:cubicBezTo>
                    <a:pt x="36704" y="370665"/>
                    <a:pt x="103570" y="408880"/>
                    <a:pt x="175832" y="408908"/>
                  </a:cubicBezTo>
                  <a:cubicBezTo>
                    <a:pt x="288748" y="408895"/>
                    <a:pt x="380275" y="317347"/>
                    <a:pt x="380262" y="204430"/>
                  </a:cubicBezTo>
                  <a:cubicBezTo>
                    <a:pt x="380249" y="91513"/>
                    <a:pt x="288701" y="-13"/>
                    <a:pt x="175784" y="0"/>
                  </a:cubicBezTo>
                  <a:close/>
                </a:path>
              </a:pathLst>
            </a:custGeom>
            <a:grpFill/>
            <a:ln>
              <a:noFill/>
            </a:ln>
          </p:spPr>
          <p:txBody>
            <a:bodyPr vert="horz" wrap="square" lIns="91440" tIns="45720" rIns="91440" bIns="45720" numCol="1" anchor="t" anchorCtr="0" compatLnSpc="1"/>
            <a:lstStyle/>
            <a:p>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5" name="任意多边形: 形状 184">
              <a:extLst>
                <a:ext uri="{FF2B5EF4-FFF2-40B4-BE49-F238E27FC236}">
                  <a16:creationId xmlns:a16="http://schemas.microsoft.com/office/drawing/2014/main" id="{D0C1F6A9-255E-5F12-0DF5-15106B0B60E1}"/>
                </a:ext>
              </a:extLst>
            </p:cNvPr>
            <p:cNvSpPr/>
            <p:nvPr/>
          </p:nvSpPr>
          <p:spPr>
            <a:xfrm>
              <a:off x="-2944383" y="1252697"/>
              <a:ext cx="80772" cy="80772"/>
            </a:xfrm>
            <a:custGeom>
              <a:avLst/>
              <a:gdLst>
                <a:gd name="connsiteX0" fmla="*/ 0 w 80772"/>
                <a:gd name="connsiteY0" fmla="*/ 40386 h 80772"/>
                <a:gd name="connsiteX1" fmla="*/ 40386 w 80772"/>
                <a:gd name="connsiteY1" fmla="*/ 80772 h 80772"/>
                <a:gd name="connsiteX2" fmla="*/ 80772 w 80772"/>
                <a:gd name="connsiteY2" fmla="*/ 40386 h 80772"/>
                <a:gd name="connsiteX3" fmla="*/ 40386 w 80772"/>
                <a:gd name="connsiteY3" fmla="*/ 0 h 80772"/>
                <a:gd name="connsiteX4" fmla="*/ 0 w 80772"/>
                <a:gd name="connsiteY4" fmla="*/ 40386 h 807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772" h="80772">
                  <a:moveTo>
                    <a:pt x="0" y="40386"/>
                  </a:moveTo>
                  <a:cubicBezTo>
                    <a:pt x="0" y="62691"/>
                    <a:pt x="18081" y="80772"/>
                    <a:pt x="40386" y="80772"/>
                  </a:cubicBezTo>
                  <a:cubicBezTo>
                    <a:pt x="62691" y="80772"/>
                    <a:pt x="80772" y="62691"/>
                    <a:pt x="80772" y="40386"/>
                  </a:cubicBezTo>
                  <a:cubicBezTo>
                    <a:pt x="80772" y="18081"/>
                    <a:pt x="62691" y="0"/>
                    <a:pt x="40386" y="0"/>
                  </a:cubicBezTo>
                  <a:cubicBezTo>
                    <a:pt x="18081" y="0"/>
                    <a:pt x="0" y="18081"/>
                    <a:pt x="0" y="40386"/>
                  </a:cubicBezTo>
                  <a:close/>
                </a:path>
              </a:pathLst>
            </a:custGeom>
            <a:grp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6" name="任意多边形: 形状 185">
              <a:extLst>
                <a:ext uri="{FF2B5EF4-FFF2-40B4-BE49-F238E27FC236}">
                  <a16:creationId xmlns:a16="http://schemas.microsoft.com/office/drawing/2014/main" id="{0121405A-F098-0EE1-6576-1A40E42E5C66}"/>
                </a:ext>
              </a:extLst>
            </p:cNvPr>
            <p:cNvSpPr/>
            <p:nvPr/>
          </p:nvSpPr>
          <p:spPr>
            <a:xfrm>
              <a:off x="-2389743" y="1293083"/>
              <a:ext cx="72866" cy="72866"/>
            </a:xfrm>
            <a:custGeom>
              <a:avLst/>
              <a:gdLst>
                <a:gd name="connsiteX0" fmla="*/ 0 w 72866"/>
                <a:gd name="connsiteY0" fmla="*/ 36433 h 72866"/>
                <a:gd name="connsiteX1" fmla="*/ 36433 w 72866"/>
                <a:gd name="connsiteY1" fmla="*/ 72866 h 72866"/>
                <a:gd name="connsiteX2" fmla="*/ 72866 w 72866"/>
                <a:gd name="connsiteY2" fmla="*/ 36433 h 72866"/>
                <a:gd name="connsiteX3" fmla="*/ 36433 w 72866"/>
                <a:gd name="connsiteY3" fmla="*/ 0 h 72866"/>
                <a:gd name="connsiteX4" fmla="*/ 0 w 72866"/>
                <a:gd name="connsiteY4" fmla="*/ 36433 h 728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866" h="72866">
                  <a:moveTo>
                    <a:pt x="0" y="36433"/>
                  </a:moveTo>
                  <a:cubicBezTo>
                    <a:pt x="0" y="56555"/>
                    <a:pt x="16312" y="72866"/>
                    <a:pt x="36433" y="72866"/>
                  </a:cubicBezTo>
                  <a:cubicBezTo>
                    <a:pt x="56555" y="72866"/>
                    <a:pt x="72866" y="56555"/>
                    <a:pt x="72866" y="36433"/>
                  </a:cubicBezTo>
                  <a:cubicBezTo>
                    <a:pt x="72866" y="16312"/>
                    <a:pt x="56555" y="0"/>
                    <a:pt x="36433" y="0"/>
                  </a:cubicBezTo>
                  <a:cubicBezTo>
                    <a:pt x="16312" y="0"/>
                    <a:pt x="0" y="16312"/>
                    <a:pt x="0" y="36433"/>
                  </a:cubicBezTo>
                  <a:close/>
                </a:path>
              </a:pathLst>
            </a:custGeom>
            <a:grp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7" name="任意多边形: 形状 186">
              <a:extLst>
                <a:ext uri="{FF2B5EF4-FFF2-40B4-BE49-F238E27FC236}">
                  <a16:creationId xmlns:a16="http://schemas.microsoft.com/office/drawing/2014/main" id="{9AFAD782-2491-2AA0-FD6A-54E1C860419D}"/>
                </a:ext>
              </a:extLst>
            </p:cNvPr>
            <p:cNvSpPr/>
            <p:nvPr/>
          </p:nvSpPr>
          <p:spPr>
            <a:xfrm>
              <a:off x="-3106785" y="1650747"/>
              <a:ext cx="54578" cy="54578"/>
            </a:xfrm>
            <a:custGeom>
              <a:avLst/>
              <a:gdLst>
                <a:gd name="connsiteX0" fmla="*/ 0 w 54578"/>
                <a:gd name="connsiteY0" fmla="*/ 27289 h 54578"/>
                <a:gd name="connsiteX1" fmla="*/ 27289 w 54578"/>
                <a:gd name="connsiteY1" fmla="*/ 54578 h 54578"/>
                <a:gd name="connsiteX2" fmla="*/ 54578 w 54578"/>
                <a:gd name="connsiteY2" fmla="*/ 27289 h 54578"/>
                <a:gd name="connsiteX3" fmla="*/ 27289 w 54578"/>
                <a:gd name="connsiteY3" fmla="*/ 0 h 54578"/>
                <a:gd name="connsiteX4" fmla="*/ 0 w 54578"/>
                <a:gd name="connsiteY4" fmla="*/ 27289 h 545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578" h="54578">
                  <a:moveTo>
                    <a:pt x="0" y="27289"/>
                  </a:moveTo>
                  <a:cubicBezTo>
                    <a:pt x="0" y="42360"/>
                    <a:pt x="12218" y="54578"/>
                    <a:pt x="27289" y="54578"/>
                  </a:cubicBezTo>
                  <a:cubicBezTo>
                    <a:pt x="42360" y="54578"/>
                    <a:pt x="54578" y="42360"/>
                    <a:pt x="54578" y="27289"/>
                  </a:cubicBezTo>
                  <a:cubicBezTo>
                    <a:pt x="54578" y="12218"/>
                    <a:pt x="42360" y="0"/>
                    <a:pt x="27289" y="0"/>
                  </a:cubicBezTo>
                  <a:cubicBezTo>
                    <a:pt x="12218" y="0"/>
                    <a:pt x="0" y="12218"/>
                    <a:pt x="0" y="27289"/>
                  </a:cubicBezTo>
                  <a:close/>
                </a:path>
              </a:pathLst>
            </a:custGeom>
            <a:grp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8" name="任意多边形: 形状 187">
              <a:extLst>
                <a:ext uri="{FF2B5EF4-FFF2-40B4-BE49-F238E27FC236}">
                  <a16:creationId xmlns:a16="http://schemas.microsoft.com/office/drawing/2014/main" id="{7A5C0208-E5B6-821C-72E4-324EBB0DFEBD}"/>
                </a:ext>
              </a:extLst>
            </p:cNvPr>
            <p:cNvSpPr/>
            <p:nvPr/>
          </p:nvSpPr>
          <p:spPr>
            <a:xfrm>
              <a:off x="-3140074" y="1398429"/>
              <a:ext cx="923320" cy="245819"/>
            </a:xfrm>
            <a:custGeom>
              <a:avLst/>
              <a:gdLst>
                <a:gd name="connsiteX0" fmla="*/ 78819 w 923320"/>
                <a:gd name="connsiteY0" fmla="*/ 210979 h 245819"/>
                <a:gd name="connsiteX1" fmla="*/ 0 w 923320"/>
                <a:gd name="connsiteY1" fmla="*/ 123254 h 245819"/>
                <a:gd name="connsiteX2" fmla="*/ 168783 w 923320"/>
                <a:gd name="connsiteY2" fmla="*/ 0 h 245819"/>
                <a:gd name="connsiteX3" fmla="*/ 33337 w 923320"/>
                <a:gd name="connsiteY3" fmla="*/ 124587 h 245819"/>
                <a:gd name="connsiteX4" fmla="*/ 78819 w 923320"/>
                <a:gd name="connsiteY4" fmla="*/ 210979 h 245819"/>
                <a:gd name="connsiteX5" fmla="*/ 836105 w 923320"/>
                <a:gd name="connsiteY5" fmla="*/ 51054 h 245819"/>
                <a:gd name="connsiteX6" fmla="*/ 914924 w 923320"/>
                <a:gd name="connsiteY6" fmla="*/ 167640 h 245819"/>
                <a:gd name="connsiteX7" fmla="*/ 721471 w 923320"/>
                <a:gd name="connsiteY7" fmla="*/ 244650 h 245819"/>
                <a:gd name="connsiteX8" fmla="*/ 861298 w 923320"/>
                <a:gd name="connsiteY8" fmla="*/ 144018 h 245819"/>
                <a:gd name="connsiteX9" fmla="*/ 836105 w 923320"/>
                <a:gd name="connsiteY9" fmla="*/ 51054 h 245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23320" h="245819">
                  <a:moveTo>
                    <a:pt x="78819" y="210979"/>
                  </a:moveTo>
                  <a:cubicBezTo>
                    <a:pt x="78819" y="210979"/>
                    <a:pt x="0" y="189881"/>
                    <a:pt x="0" y="123254"/>
                  </a:cubicBezTo>
                  <a:cubicBezTo>
                    <a:pt x="0" y="56626"/>
                    <a:pt x="82725" y="11668"/>
                    <a:pt x="168783" y="0"/>
                  </a:cubicBezTo>
                  <a:cubicBezTo>
                    <a:pt x="168783" y="0"/>
                    <a:pt x="25146" y="56531"/>
                    <a:pt x="33337" y="124587"/>
                  </a:cubicBezTo>
                  <a:cubicBezTo>
                    <a:pt x="39624" y="177498"/>
                    <a:pt x="78819" y="210979"/>
                    <a:pt x="78819" y="210979"/>
                  </a:cubicBezTo>
                  <a:close/>
                  <a:moveTo>
                    <a:pt x="836105" y="51054"/>
                  </a:moveTo>
                  <a:cubicBezTo>
                    <a:pt x="836105" y="51054"/>
                    <a:pt x="955453" y="73819"/>
                    <a:pt x="914924" y="167640"/>
                  </a:cubicBezTo>
                  <a:cubicBezTo>
                    <a:pt x="874395" y="261461"/>
                    <a:pt x="721471" y="244650"/>
                    <a:pt x="721471" y="244650"/>
                  </a:cubicBezTo>
                  <a:cubicBezTo>
                    <a:pt x="721471" y="244650"/>
                    <a:pt x="854631" y="191738"/>
                    <a:pt x="861298" y="144018"/>
                  </a:cubicBezTo>
                  <a:cubicBezTo>
                    <a:pt x="867966" y="96298"/>
                    <a:pt x="836105" y="51054"/>
                    <a:pt x="836105" y="51054"/>
                  </a:cubicBezTo>
                  <a:close/>
                </a:path>
              </a:pathLst>
            </a:custGeom>
            <a:grp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9" name="任意多边形: 形状 188">
              <a:extLst>
                <a:ext uri="{FF2B5EF4-FFF2-40B4-BE49-F238E27FC236}">
                  <a16:creationId xmlns:a16="http://schemas.microsoft.com/office/drawing/2014/main" id="{E6B9E589-05C2-312B-0B93-3ECFDBD42C9A}"/>
                </a:ext>
              </a:extLst>
            </p:cNvPr>
            <p:cNvSpPr/>
            <p:nvPr/>
          </p:nvSpPr>
          <p:spPr>
            <a:xfrm>
              <a:off x="-2996597" y="1382721"/>
              <a:ext cx="667623" cy="198064"/>
            </a:xfrm>
            <a:custGeom>
              <a:avLst/>
              <a:gdLst>
                <a:gd name="connsiteX0" fmla="*/ 32211 w 667623"/>
                <a:gd name="connsiteY0" fmla="*/ 198064 h 198064"/>
                <a:gd name="connsiteX1" fmla="*/ 58024 w 667623"/>
                <a:gd name="connsiteY1" fmla="*/ 61476 h 198064"/>
                <a:gd name="connsiteX2" fmla="*/ 667624 w 667623"/>
                <a:gd name="connsiteY2" fmla="*/ 147248 h 198064"/>
                <a:gd name="connsiteX3" fmla="*/ 333820 w 667623"/>
                <a:gd name="connsiteY3" fmla="*/ 45664 h 198064"/>
                <a:gd name="connsiteX4" fmla="*/ 32211 w 667623"/>
                <a:gd name="connsiteY4" fmla="*/ 198064 h 1980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7623" h="198064">
                  <a:moveTo>
                    <a:pt x="32211" y="198064"/>
                  </a:moveTo>
                  <a:cubicBezTo>
                    <a:pt x="32211" y="198064"/>
                    <a:pt x="-55229" y="137247"/>
                    <a:pt x="58024" y="61476"/>
                  </a:cubicBezTo>
                  <a:cubicBezTo>
                    <a:pt x="171276" y="-14296"/>
                    <a:pt x="633476" y="-53253"/>
                    <a:pt x="667624" y="147248"/>
                  </a:cubicBezTo>
                  <a:cubicBezTo>
                    <a:pt x="667624" y="147248"/>
                    <a:pt x="631810" y="34806"/>
                    <a:pt x="333820" y="45664"/>
                  </a:cubicBezTo>
                  <a:cubicBezTo>
                    <a:pt x="101934" y="54094"/>
                    <a:pt x="-9128" y="95671"/>
                    <a:pt x="32211" y="198064"/>
                  </a:cubicBezTo>
                  <a:close/>
                </a:path>
              </a:pathLst>
            </a:custGeom>
            <a:grp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Tree>
    <p:extLst>
      <p:ext uri="{BB962C8B-B14F-4D97-AF65-F5344CB8AC3E}">
        <p14:creationId xmlns:p14="http://schemas.microsoft.com/office/powerpoint/2010/main" val="58974775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E1E08E6-9F20-555B-A0AF-3BE4E403CC25}"/>
              </a:ext>
            </a:extLst>
          </p:cNvPr>
          <p:cNvSpPr>
            <a:spLocks noGrp="1"/>
          </p:cNvSpPr>
          <p:nvPr>
            <p:ph type="title"/>
          </p:nvPr>
        </p:nvSpPr>
        <p:spPr/>
        <p:txBody>
          <a:bodyPr/>
          <a:lstStyle/>
          <a:p>
            <a:r>
              <a:rPr lang="zh-CN" altLang="zh-CN" dirty="0"/>
              <a:t>病例</a:t>
            </a:r>
            <a:r>
              <a:rPr lang="zh-CN" altLang="en-US" dirty="0"/>
              <a:t>分享</a:t>
            </a:r>
          </a:p>
        </p:txBody>
      </p:sp>
      <p:sp>
        <p:nvSpPr>
          <p:cNvPr id="3" name="文本占位符 2">
            <a:extLst>
              <a:ext uri="{FF2B5EF4-FFF2-40B4-BE49-F238E27FC236}">
                <a16:creationId xmlns:a16="http://schemas.microsoft.com/office/drawing/2014/main" id="{E13DEBAE-5E6E-E6EA-1B33-1B47FBABE765}"/>
              </a:ext>
            </a:extLst>
          </p:cNvPr>
          <p:cNvSpPr>
            <a:spLocks noGrp="1"/>
          </p:cNvSpPr>
          <p:nvPr>
            <p:ph type="body" sz="quarter" idx="13"/>
          </p:nvPr>
        </p:nvSpPr>
        <p:spPr/>
        <p:txBody>
          <a:bodyPr/>
          <a:lstStyle/>
          <a:p>
            <a:endParaRPr lang="zh-CN" altLang="en-US"/>
          </a:p>
        </p:txBody>
      </p:sp>
      <p:sp>
        <p:nvSpPr>
          <p:cNvPr id="4" name="内容占位符 3">
            <a:extLst>
              <a:ext uri="{FF2B5EF4-FFF2-40B4-BE49-F238E27FC236}">
                <a16:creationId xmlns:a16="http://schemas.microsoft.com/office/drawing/2014/main" id="{23769985-4C4C-BBA6-C5D2-6106A5C7D121}"/>
              </a:ext>
            </a:extLst>
          </p:cNvPr>
          <p:cNvSpPr>
            <a:spLocks noGrp="1"/>
          </p:cNvSpPr>
          <p:nvPr>
            <p:ph sz="quarter" idx="14"/>
          </p:nvPr>
        </p:nvSpPr>
        <p:spPr/>
        <p:txBody>
          <a:bodyPr/>
          <a:lstStyle/>
          <a:p>
            <a:endParaRPr lang="zh-CN" altLang="en-US"/>
          </a:p>
        </p:txBody>
      </p:sp>
    </p:spTree>
    <p:extLst>
      <p:ext uri="{BB962C8B-B14F-4D97-AF65-F5344CB8AC3E}">
        <p14:creationId xmlns:p14="http://schemas.microsoft.com/office/powerpoint/2010/main" val="367555695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055C1DEE-0C4F-727C-46ED-847972FAEA19}"/>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1893308B-8C49-312A-E3F3-90658F36B2CE}"/>
              </a:ext>
            </a:extLst>
          </p:cNvPr>
          <p:cNvSpPr>
            <a:spLocks noGrp="1"/>
          </p:cNvSpPr>
          <p:nvPr>
            <p:ph type="title"/>
          </p:nvPr>
        </p:nvSpPr>
        <p:spPr/>
        <p:txBody>
          <a:bodyPr/>
          <a:lstStyle/>
          <a:p>
            <a:r>
              <a:rPr lang="zh-CN" altLang="zh-CN" dirty="0"/>
              <a:t>病例</a:t>
            </a:r>
            <a:r>
              <a:rPr lang="zh-CN" altLang="en-US" dirty="0"/>
              <a:t>分享</a:t>
            </a:r>
          </a:p>
        </p:txBody>
      </p:sp>
      <p:sp>
        <p:nvSpPr>
          <p:cNvPr id="3" name="文本占位符 2">
            <a:extLst>
              <a:ext uri="{FF2B5EF4-FFF2-40B4-BE49-F238E27FC236}">
                <a16:creationId xmlns:a16="http://schemas.microsoft.com/office/drawing/2014/main" id="{EDE94E29-CF36-C950-63B3-370B45B32062}"/>
              </a:ext>
            </a:extLst>
          </p:cNvPr>
          <p:cNvSpPr>
            <a:spLocks noGrp="1"/>
          </p:cNvSpPr>
          <p:nvPr>
            <p:ph type="body" sz="quarter" idx="13"/>
          </p:nvPr>
        </p:nvSpPr>
        <p:spPr/>
        <p:txBody>
          <a:bodyPr/>
          <a:lstStyle/>
          <a:p>
            <a:endParaRPr lang="zh-CN" altLang="en-US"/>
          </a:p>
        </p:txBody>
      </p:sp>
      <p:sp>
        <p:nvSpPr>
          <p:cNvPr id="4" name="内容占位符 3">
            <a:extLst>
              <a:ext uri="{FF2B5EF4-FFF2-40B4-BE49-F238E27FC236}">
                <a16:creationId xmlns:a16="http://schemas.microsoft.com/office/drawing/2014/main" id="{F9681680-447E-F17E-2F9E-06D15F8F3852}"/>
              </a:ext>
            </a:extLst>
          </p:cNvPr>
          <p:cNvSpPr>
            <a:spLocks noGrp="1"/>
          </p:cNvSpPr>
          <p:nvPr>
            <p:ph sz="quarter" idx="14"/>
          </p:nvPr>
        </p:nvSpPr>
        <p:spPr/>
        <p:txBody>
          <a:bodyPr/>
          <a:lstStyle/>
          <a:p>
            <a:endParaRPr lang="zh-CN" altLang="en-US"/>
          </a:p>
        </p:txBody>
      </p:sp>
    </p:spTree>
    <p:extLst>
      <p:ext uri="{BB962C8B-B14F-4D97-AF65-F5344CB8AC3E}">
        <p14:creationId xmlns:p14="http://schemas.microsoft.com/office/powerpoint/2010/main" val="3185265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a:extLst>
              <a:ext uri="{FF2B5EF4-FFF2-40B4-BE49-F238E27FC236}">
                <a16:creationId xmlns:a16="http://schemas.microsoft.com/office/drawing/2014/main" id="{D4514F41-91EF-FA4A-C65A-6024A1B596C6}"/>
              </a:ext>
            </a:extLst>
          </p:cNvPr>
          <p:cNvSpPr/>
          <p:nvPr/>
        </p:nvSpPr>
        <p:spPr>
          <a:xfrm>
            <a:off x="100968" y="193099"/>
            <a:ext cx="10236212" cy="709704"/>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圆角矩形 3">
            <a:extLst>
              <a:ext uri="{FF2B5EF4-FFF2-40B4-BE49-F238E27FC236}">
                <a16:creationId xmlns:a16="http://schemas.microsoft.com/office/drawing/2014/main" id="{E4453A25-65DD-C2C6-0751-B935139F09E2}"/>
              </a:ext>
            </a:extLst>
          </p:cNvPr>
          <p:cNvSpPr/>
          <p:nvPr/>
        </p:nvSpPr>
        <p:spPr>
          <a:xfrm>
            <a:off x="268862" y="186802"/>
            <a:ext cx="99972"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圆角矩形 4">
            <a:extLst>
              <a:ext uri="{FF2B5EF4-FFF2-40B4-BE49-F238E27FC236}">
                <a16:creationId xmlns:a16="http://schemas.microsoft.com/office/drawing/2014/main" id="{EB5868A6-2965-89DF-C249-F5E3EABB6AFD}"/>
              </a:ext>
            </a:extLst>
          </p:cNvPr>
          <p:cNvSpPr/>
          <p:nvPr/>
        </p:nvSpPr>
        <p:spPr>
          <a:xfrm>
            <a:off x="443250" y="186802"/>
            <a:ext cx="45719"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 name="标题 1">
            <a:extLst>
              <a:ext uri="{FF2B5EF4-FFF2-40B4-BE49-F238E27FC236}">
                <a16:creationId xmlns:a16="http://schemas.microsoft.com/office/drawing/2014/main" id="{A43315A1-A54A-207E-3EBF-E2CC984EA4FD}"/>
              </a:ext>
            </a:extLst>
          </p:cNvPr>
          <p:cNvSpPr>
            <a:spLocks noGrp="1"/>
          </p:cNvSpPr>
          <p:nvPr>
            <p:ph type="title"/>
          </p:nvPr>
        </p:nvSpPr>
        <p:spPr/>
        <p:txBody>
          <a:bodyPr/>
          <a:lstStyle/>
          <a:p>
            <a:r>
              <a:rPr lang="zh-CN" altLang="en-US" dirty="0">
                <a:solidFill>
                  <a:schemeClr val="bg1"/>
                </a:solidFill>
                <a:sym typeface="微软雅黑" panose="020B0503020204020204" pitchFamily="34" charset="-122"/>
              </a:rPr>
              <a:t>总结</a:t>
            </a:r>
          </a:p>
        </p:txBody>
      </p:sp>
      <p:sp>
        <p:nvSpPr>
          <p:cNvPr id="21" name="矩形: 圆角 20">
            <a:extLst>
              <a:ext uri="{FF2B5EF4-FFF2-40B4-BE49-F238E27FC236}">
                <a16:creationId xmlns:a16="http://schemas.microsoft.com/office/drawing/2014/main" id="{6578691F-164D-9D80-65AF-D01C5C001660}"/>
              </a:ext>
            </a:extLst>
          </p:cNvPr>
          <p:cNvSpPr/>
          <p:nvPr/>
        </p:nvSpPr>
        <p:spPr>
          <a:xfrm>
            <a:off x="1125073" y="1292492"/>
            <a:ext cx="10228264" cy="1299984"/>
          </a:xfrm>
          <a:prstGeom prst="roundRect">
            <a:avLst>
              <a:gd name="adj" fmla="val 0"/>
            </a:avLst>
          </a:prstGeom>
          <a:gradFill>
            <a:gsLst>
              <a:gs pos="0">
                <a:srgbClr val="F3FAF3">
                  <a:alpha val="0"/>
                </a:srgbClr>
              </a:gs>
              <a:gs pos="100000">
                <a:srgbClr val="F3FAF3"/>
              </a:gs>
            </a:gsLst>
            <a:lin ang="0" scaled="1"/>
          </a:gra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2" name="组合 21">
            <a:extLst>
              <a:ext uri="{FF2B5EF4-FFF2-40B4-BE49-F238E27FC236}">
                <a16:creationId xmlns:a16="http://schemas.microsoft.com/office/drawing/2014/main" id="{55F8823C-7194-4CE8-1073-9833E9B9BF7A}"/>
              </a:ext>
            </a:extLst>
          </p:cNvPr>
          <p:cNvGrpSpPr/>
          <p:nvPr/>
        </p:nvGrpSpPr>
        <p:grpSpPr>
          <a:xfrm>
            <a:off x="838199" y="1637370"/>
            <a:ext cx="3816000" cy="610228"/>
            <a:chOff x="1263349" y="2204864"/>
            <a:chExt cx="6749348" cy="1002760"/>
          </a:xfrm>
        </p:grpSpPr>
        <p:sp>
          <p:nvSpPr>
            <p:cNvPr id="23" name="矩形 22">
              <a:extLst>
                <a:ext uri="{FF2B5EF4-FFF2-40B4-BE49-F238E27FC236}">
                  <a16:creationId xmlns:a16="http://schemas.microsoft.com/office/drawing/2014/main" id="{924C0840-4571-ACB6-263E-EF8B58224410}"/>
                </a:ext>
              </a:extLst>
            </p:cNvPr>
            <p:cNvSpPr/>
            <p:nvPr/>
          </p:nvSpPr>
          <p:spPr>
            <a:xfrm>
              <a:off x="1748002" y="2480630"/>
              <a:ext cx="6264695" cy="726994"/>
            </a:xfrm>
            <a:prstGeom prst="rect">
              <a:avLst/>
            </a:prstGeom>
            <a:solidFill>
              <a:schemeClr val="bg1">
                <a:alpha val="90000"/>
              </a:schemeClr>
            </a:solidFill>
            <a:ln w="25400" cap="flat" cmpd="sng" algn="ctr">
              <a:solidFill>
                <a:schemeClr val="accent1"/>
              </a:solidFill>
              <a:prstDash val="solid"/>
            </a:ln>
            <a:effectLst/>
          </p:spPr>
          <p:txBody>
            <a:bodyPr/>
            <a:lstStyle/>
            <a:p>
              <a:pPr defTabSz="457200"/>
              <a:endParaRPr lang="zh-CN" altLang="en-US" sz="1600">
                <a:solidFill>
                  <a:prstClr val="black"/>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任意形状 7">
              <a:extLst>
                <a:ext uri="{FF2B5EF4-FFF2-40B4-BE49-F238E27FC236}">
                  <a16:creationId xmlns:a16="http://schemas.microsoft.com/office/drawing/2014/main" id="{3D8FC369-475D-ABE2-98B4-DC7A3015F4E4}"/>
                </a:ext>
              </a:extLst>
            </p:cNvPr>
            <p:cNvSpPr/>
            <p:nvPr/>
          </p:nvSpPr>
          <p:spPr>
            <a:xfrm>
              <a:off x="1263349" y="2204864"/>
              <a:ext cx="6453514" cy="772000"/>
            </a:xfrm>
            <a:custGeom>
              <a:avLst/>
              <a:gdLst>
                <a:gd name="connsiteX0" fmla="*/ 0 w 4925335"/>
                <a:gd name="connsiteY0" fmla="*/ 128669 h 772000"/>
                <a:gd name="connsiteX1" fmla="*/ 128669 w 4925335"/>
                <a:gd name="connsiteY1" fmla="*/ 0 h 772000"/>
                <a:gd name="connsiteX2" fmla="*/ 4796666 w 4925335"/>
                <a:gd name="connsiteY2" fmla="*/ 0 h 772000"/>
                <a:gd name="connsiteX3" fmla="*/ 4925335 w 4925335"/>
                <a:gd name="connsiteY3" fmla="*/ 128669 h 772000"/>
                <a:gd name="connsiteX4" fmla="*/ 4925335 w 4925335"/>
                <a:gd name="connsiteY4" fmla="*/ 643331 h 772000"/>
                <a:gd name="connsiteX5" fmla="*/ 4796666 w 4925335"/>
                <a:gd name="connsiteY5" fmla="*/ 772000 h 772000"/>
                <a:gd name="connsiteX6" fmla="*/ 128669 w 4925335"/>
                <a:gd name="connsiteY6" fmla="*/ 772000 h 772000"/>
                <a:gd name="connsiteX7" fmla="*/ 0 w 4925335"/>
                <a:gd name="connsiteY7" fmla="*/ 643331 h 772000"/>
                <a:gd name="connsiteX8" fmla="*/ 0 w 4925335"/>
                <a:gd name="connsiteY8" fmla="*/ 128669 h 77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925335" h="772000">
                  <a:moveTo>
                    <a:pt x="0" y="128669"/>
                  </a:moveTo>
                  <a:cubicBezTo>
                    <a:pt x="0" y="57607"/>
                    <a:pt x="57607" y="0"/>
                    <a:pt x="128669" y="0"/>
                  </a:cubicBezTo>
                  <a:lnTo>
                    <a:pt x="4796666" y="0"/>
                  </a:lnTo>
                  <a:cubicBezTo>
                    <a:pt x="4867728" y="0"/>
                    <a:pt x="4925335" y="57607"/>
                    <a:pt x="4925335" y="128669"/>
                  </a:cubicBezTo>
                  <a:lnTo>
                    <a:pt x="4925335" y="643331"/>
                  </a:lnTo>
                  <a:cubicBezTo>
                    <a:pt x="4925335" y="714393"/>
                    <a:pt x="4867728" y="772000"/>
                    <a:pt x="4796666" y="772000"/>
                  </a:cubicBezTo>
                  <a:lnTo>
                    <a:pt x="128669" y="772000"/>
                  </a:lnTo>
                  <a:cubicBezTo>
                    <a:pt x="57607" y="772000"/>
                    <a:pt x="0" y="714393"/>
                    <a:pt x="0" y="643331"/>
                  </a:cubicBezTo>
                  <a:lnTo>
                    <a:pt x="0" y="128669"/>
                  </a:lnTo>
                  <a:close/>
                </a:path>
              </a:pathLst>
            </a:custGeom>
            <a:solidFill>
              <a:schemeClr val="accent1"/>
            </a:solidFill>
            <a:ln w="25400" cap="flat" cmpd="sng" algn="ctr">
              <a:solidFill>
                <a:srgbClr val="FFFFFF">
                  <a:hueOff val="0"/>
                  <a:satOff val="0"/>
                  <a:lumOff val="0"/>
                  <a:alphaOff val="0"/>
                </a:srgbClr>
              </a:solidFill>
              <a:prstDash val="solid"/>
            </a:ln>
            <a:effectLst/>
          </p:spPr>
          <p:txBody>
            <a:bodyPr spcFirstLastPara="0" vert="horz" wrap="square" lIns="203439" tIns="37686" rIns="203439" bIns="37686" numCol="1" spcCol="1270" anchor="ctr" anchorCtr="0">
              <a:noAutofit/>
            </a:bodyPr>
            <a:lstStyle/>
            <a:p>
              <a:pPr marL="457200" indent="-457200" algn="ctr" fontAlgn="base">
                <a:spcBef>
                  <a:spcPct val="50000"/>
                </a:spcBef>
                <a:spcAft>
                  <a:spcPct val="0"/>
                </a:spcAft>
                <a:buClr>
                  <a:srgbClr val="000000"/>
                </a:buClr>
                <a:defRPr/>
              </a:pPr>
              <a:r>
                <a:rPr lang="zh-CN" altLang="en-US" sz="1600" b="1" kern="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rPr>
                <a:t>一、</a:t>
              </a:r>
              <a:r>
                <a:rPr lang="en-US" altLang="zh-CN" sz="1600" b="1" kern="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rPr>
                <a:t>MD</a:t>
              </a:r>
              <a:r>
                <a:rPr lang="zh-CN" altLang="en-US" sz="1600" b="1" kern="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rPr>
                <a:t>疾病现状与挑战</a:t>
              </a:r>
            </a:p>
          </p:txBody>
        </p:sp>
      </p:grpSp>
      <p:sp>
        <p:nvSpPr>
          <p:cNvPr id="26" name="矩形: 圆角 25">
            <a:extLst>
              <a:ext uri="{FF2B5EF4-FFF2-40B4-BE49-F238E27FC236}">
                <a16:creationId xmlns:a16="http://schemas.microsoft.com/office/drawing/2014/main" id="{46EACD6C-2E37-9982-8D28-AC5978798B33}"/>
              </a:ext>
            </a:extLst>
          </p:cNvPr>
          <p:cNvSpPr/>
          <p:nvPr/>
        </p:nvSpPr>
        <p:spPr>
          <a:xfrm>
            <a:off x="1125073" y="4272859"/>
            <a:ext cx="10228264" cy="1299984"/>
          </a:xfrm>
          <a:prstGeom prst="roundRect">
            <a:avLst>
              <a:gd name="adj" fmla="val 0"/>
            </a:avLst>
          </a:prstGeom>
          <a:gradFill>
            <a:gsLst>
              <a:gs pos="0">
                <a:srgbClr val="F3FAF3">
                  <a:alpha val="0"/>
                </a:srgbClr>
              </a:gs>
              <a:gs pos="100000">
                <a:srgbClr val="F3FAF3"/>
              </a:gs>
            </a:gsLst>
            <a:lin ang="0" scaled="1"/>
          </a:gra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7" name="组合 26">
            <a:extLst>
              <a:ext uri="{FF2B5EF4-FFF2-40B4-BE49-F238E27FC236}">
                <a16:creationId xmlns:a16="http://schemas.microsoft.com/office/drawing/2014/main" id="{48A69DB9-F991-633E-F87F-CCDFA0E84F32}"/>
              </a:ext>
            </a:extLst>
          </p:cNvPr>
          <p:cNvGrpSpPr/>
          <p:nvPr/>
        </p:nvGrpSpPr>
        <p:grpSpPr>
          <a:xfrm>
            <a:off x="838199" y="4617737"/>
            <a:ext cx="3816000" cy="610228"/>
            <a:chOff x="1263349" y="2204864"/>
            <a:chExt cx="6749348" cy="1002760"/>
          </a:xfrm>
        </p:grpSpPr>
        <p:sp>
          <p:nvSpPr>
            <p:cNvPr id="28" name="矩形 27">
              <a:extLst>
                <a:ext uri="{FF2B5EF4-FFF2-40B4-BE49-F238E27FC236}">
                  <a16:creationId xmlns:a16="http://schemas.microsoft.com/office/drawing/2014/main" id="{375EE6CD-EA44-54CE-1FE8-1A71F8A1CC66}"/>
                </a:ext>
              </a:extLst>
            </p:cNvPr>
            <p:cNvSpPr/>
            <p:nvPr/>
          </p:nvSpPr>
          <p:spPr>
            <a:xfrm>
              <a:off x="1748002" y="2480630"/>
              <a:ext cx="6264695" cy="726994"/>
            </a:xfrm>
            <a:prstGeom prst="rect">
              <a:avLst/>
            </a:prstGeom>
            <a:solidFill>
              <a:schemeClr val="bg1">
                <a:alpha val="90000"/>
              </a:schemeClr>
            </a:solidFill>
            <a:ln w="25400" cap="flat" cmpd="sng" algn="ctr">
              <a:solidFill>
                <a:schemeClr val="accent1"/>
              </a:solidFill>
              <a:prstDash val="solid"/>
            </a:ln>
            <a:effectLst/>
          </p:spPr>
          <p:txBody>
            <a:bodyPr/>
            <a:lstStyle/>
            <a:p>
              <a:pPr defTabSz="457200"/>
              <a:endParaRPr lang="zh-CN" altLang="en-US" sz="1600">
                <a:solidFill>
                  <a:prstClr val="black"/>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任意形状 7">
              <a:extLst>
                <a:ext uri="{FF2B5EF4-FFF2-40B4-BE49-F238E27FC236}">
                  <a16:creationId xmlns:a16="http://schemas.microsoft.com/office/drawing/2014/main" id="{D2123331-506F-08E4-6B62-A1B18AC46990}"/>
                </a:ext>
              </a:extLst>
            </p:cNvPr>
            <p:cNvSpPr/>
            <p:nvPr/>
          </p:nvSpPr>
          <p:spPr>
            <a:xfrm>
              <a:off x="1263349" y="2204864"/>
              <a:ext cx="6453514" cy="772000"/>
            </a:xfrm>
            <a:custGeom>
              <a:avLst/>
              <a:gdLst>
                <a:gd name="connsiteX0" fmla="*/ 0 w 4925335"/>
                <a:gd name="connsiteY0" fmla="*/ 128669 h 772000"/>
                <a:gd name="connsiteX1" fmla="*/ 128669 w 4925335"/>
                <a:gd name="connsiteY1" fmla="*/ 0 h 772000"/>
                <a:gd name="connsiteX2" fmla="*/ 4796666 w 4925335"/>
                <a:gd name="connsiteY2" fmla="*/ 0 h 772000"/>
                <a:gd name="connsiteX3" fmla="*/ 4925335 w 4925335"/>
                <a:gd name="connsiteY3" fmla="*/ 128669 h 772000"/>
                <a:gd name="connsiteX4" fmla="*/ 4925335 w 4925335"/>
                <a:gd name="connsiteY4" fmla="*/ 643331 h 772000"/>
                <a:gd name="connsiteX5" fmla="*/ 4796666 w 4925335"/>
                <a:gd name="connsiteY5" fmla="*/ 772000 h 772000"/>
                <a:gd name="connsiteX6" fmla="*/ 128669 w 4925335"/>
                <a:gd name="connsiteY6" fmla="*/ 772000 h 772000"/>
                <a:gd name="connsiteX7" fmla="*/ 0 w 4925335"/>
                <a:gd name="connsiteY7" fmla="*/ 643331 h 772000"/>
                <a:gd name="connsiteX8" fmla="*/ 0 w 4925335"/>
                <a:gd name="connsiteY8" fmla="*/ 128669 h 77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925335" h="772000">
                  <a:moveTo>
                    <a:pt x="0" y="128669"/>
                  </a:moveTo>
                  <a:cubicBezTo>
                    <a:pt x="0" y="57607"/>
                    <a:pt x="57607" y="0"/>
                    <a:pt x="128669" y="0"/>
                  </a:cubicBezTo>
                  <a:lnTo>
                    <a:pt x="4796666" y="0"/>
                  </a:lnTo>
                  <a:cubicBezTo>
                    <a:pt x="4867728" y="0"/>
                    <a:pt x="4925335" y="57607"/>
                    <a:pt x="4925335" y="128669"/>
                  </a:cubicBezTo>
                  <a:lnTo>
                    <a:pt x="4925335" y="643331"/>
                  </a:lnTo>
                  <a:cubicBezTo>
                    <a:pt x="4925335" y="714393"/>
                    <a:pt x="4867728" y="772000"/>
                    <a:pt x="4796666" y="772000"/>
                  </a:cubicBezTo>
                  <a:lnTo>
                    <a:pt x="128669" y="772000"/>
                  </a:lnTo>
                  <a:cubicBezTo>
                    <a:pt x="57607" y="772000"/>
                    <a:pt x="0" y="714393"/>
                    <a:pt x="0" y="643331"/>
                  </a:cubicBezTo>
                  <a:lnTo>
                    <a:pt x="0" y="128669"/>
                  </a:lnTo>
                  <a:close/>
                </a:path>
              </a:pathLst>
            </a:custGeom>
            <a:solidFill>
              <a:schemeClr val="accent1"/>
            </a:solidFill>
            <a:ln w="25400" cap="flat" cmpd="sng" algn="ctr">
              <a:solidFill>
                <a:srgbClr val="FFFFFF">
                  <a:hueOff val="0"/>
                  <a:satOff val="0"/>
                  <a:lumOff val="0"/>
                  <a:alphaOff val="0"/>
                </a:srgbClr>
              </a:solidFill>
              <a:prstDash val="solid"/>
            </a:ln>
            <a:effectLst/>
          </p:spPr>
          <p:txBody>
            <a:bodyPr spcFirstLastPara="0" vert="horz" wrap="square" lIns="203439" tIns="37686" rIns="203439" bIns="37686" numCol="1" spcCol="1270" anchor="ctr" anchorCtr="0">
              <a:noAutofit/>
            </a:bodyPr>
            <a:lstStyle/>
            <a:p>
              <a:pPr marL="457200" indent="-457200" algn="ctr" fontAlgn="base">
                <a:spcBef>
                  <a:spcPct val="50000"/>
                </a:spcBef>
                <a:spcAft>
                  <a:spcPct val="0"/>
                </a:spcAft>
                <a:buClr>
                  <a:srgbClr val="000000"/>
                </a:buClr>
                <a:defRPr/>
              </a:pPr>
              <a:r>
                <a:rPr lang="zh-CN" altLang="en-US" sz="1600" b="1" kern="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rPr>
                <a:t>三、</a:t>
              </a:r>
              <a:r>
                <a:rPr lang="en-US" altLang="zh-CN" sz="1600" b="1" kern="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rPr>
                <a:t>MD</a:t>
              </a:r>
              <a:r>
                <a:rPr lang="zh-CN" altLang="en-US" sz="1600" b="1" kern="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rPr>
                <a:t>鉴别诊断与治疗</a:t>
              </a:r>
            </a:p>
          </p:txBody>
        </p:sp>
      </p:grpSp>
      <p:sp>
        <p:nvSpPr>
          <p:cNvPr id="31" name="矩形: 圆角 30">
            <a:extLst>
              <a:ext uri="{FF2B5EF4-FFF2-40B4-BE49-F238E27FC236}">
                <a16:creationId xmlns:a16="http://schemas.microsoft.com/office/drawing/2014/main" id="{919711AE-6CDA-3C0C-44F1-2ACB2F3FA1C4}"/>
              </a:ext>
            </a:extLst>
          </p:cNvPr>
          <p:cNvSpPr/>
          <p:nvPr/>
        </p:nvSpPr>
        <p:spPr>
          <a:xfrm>
            <a:off x="1125073" y="2782676"/>
            <a:ext cx="10228264" cy="1299984"/>
          </a:xfrm>
          <a:prstGeom prst="roundRect">
            <a:avLst>
              <a:gd name="adj" fmla="val 0"/>
            </a:avLst>
          </a:prstGeom>
          <a:gradFill>
            <a:gsLst>
              <a:gs pos="0">
                <a:srgbClr val="F3FAF3">
                  <a:alpha val="0"/>
                </a:srgbClr>
              </a:gs>
              <a:gs pos="100000">
                <a:srgbClr val="F3FAF3"/>
              </a:gs>
            </a:gsLst>
            <a:lin ang="0" scaled="1"/>
          </a:gra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32" name="组合 31">
            <a:extLst>
              <a:ext uri="{FF2B5EF4-FFF2-40B4-BE49-F238E27FC236}">
                <a16:creationId xmlns:a16="http://schemas.microsoft.com/office/drawing/2014/main" id="{FD7CFDFF-FAB1-F789-FF35-6F698CAF0851}"/>
              </a:ext>
            </a:extLst>
          </p:cNvPr>
          <p:cNvGrpSpPr/>
          <p:nvPr/>
        </p:nvGrpSpPr>
        <p:grpSpPr>
          <a:xfrm>
            <a:off x="838199" y="3127554"/>
            <a:ext cx="3816000" cy="610228"/>
            <a:chOff x="1263349" y="2204864"/>
            <a:chExt cx="6749348" cy="1002760"/>
          </a:xfrm>
        </p:grpSpPr>
        <p:sp>
          <p:nvSpPr>
            <p:cNvPr id="33" name="矩形 32">
              <a:extLst>
                <a:ext uri="{FF2B5EF4-FFF2-40B4-BE49-F238E27FC236}">
                  <a16:creationId xmlns:a16="http://schemas.microsoft.com/office/drawing/2014/main" id="{84C1A0F3-8B12-14B7-F1E2-A5B70EF97B56}"/>
                </a:ext>
              </a:extLst>
            </p:cNvPr>
            <p:cNvSpPr/>
            <p:nvPr/>
          </p:nvSpPr>
          <p:spPr>
            <a:xfrm>
              <a:off x="1748002" y="2480630"/>
              <a:ext cx="6264695" cy="726994"/>
            </a:xfrm>
            <a:prstGeom prst="rect">
              <a:avLst/>
            </a:prstGeom>
            <a:solidFill>
              <a:schemeClr val="bg1">
                <a:alpha val="90000"/>
              </a:schemeClr>
            </a:solidFill>
            <a:ln w="25400" cap="flat" cmpd="sng" algn="ctr">
              <a:solidFill>
                <a:schemeClr val="accent1"/>
              </a:solidFill>
              <a:prstDash val="solid"/>
            </a:ln>
            <a:effectLst/>
          </p:spPr>
          <p:txBody>
            <a:bodyPr/>
            <a:lstStyle/>
            <a:p>
              <a:pPr defTabSz="457200"/>
              <a:endParaRPr lang="zh-CN" altLang="en-US" sz="1600">
                <a:solidFill>
                  <a:prstClr val="black"/>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 name="任意形状 7">
              <a:extLst>
                <a:ext uri="{FF2B5EF4-FFF2-40B4-BE49-F238E27FC236}">
                  <a16:creationId xmlns:a16="http://schemas.microsoft.com/office/drawing/2014/main" id="{CFAB84E8-BEC9-B5AE-E0A5-D0EA423B01CE}"/>
                </a:ext>
              </a:extLst>
            </p:cNvPr>
            <p:cNvSpPr/>
            <p:nvPr/>
          </p:nvSpPr>
          <p:spPr>
            <a:xfrm>
              <a:off x="1263349" y="2204864"/>
              <a:ext cx="6453514" cy="772000"/>
            </a:xfrm>
            <a:custGeom>
              <a:avLst/>
              <a:gdLst>
                <a:gd name="connsiteX0" fmla="*/ 0 w 4925335"/>
                <a:gd name="connsiteY0" fmla="*/ 128669 h 772000"/>
                <a:gd name="connsiteX1" fmla="*/ 128669 w 4925335"/>
                <a:gd name="connsiteY1" fmla="*/ 0 h 772000"/>
                <a:gd name="connsiteX2" fmla="*/ 4796666 w 4925335"/>
                <a:gd name="connsiteY2" fmla="*/ 0 h 772000"/>
                <a:gd name="connsiteX3" fmla="*/ 4925335 w 4925335"/>
                <a:gd name="connsiteY3" fmla="*/ 128669 h 772000"/>
                <a:gd name="connsiteX4" fmla="*/ 4925335 w 4925335"/>
                <a:gd name="connsiteY4" fmla="*/ 643331 h 772000"/>
                <a:gd name="connsiteX5" fmla="*/ 4796666 w 4925335"/>
                <a:gd name="connsiteY5" fmla="*/ 772000 h 772000"/>
                <a:gd name="connsiteX6" fmla="*/ 128669 w 4925335"/>
                <a:gd name="connsiteY6" fmla="*/ 772000 h 772000"/>
                <a:gd name="connsiteX7" fmla="*/ 0 w 4925335"/>
                <a:gd name="connsiteY7" fmla="*/ 643331 h 772000"/>
                <a:gd name="connsiteX8" fmla="*/ 0 w 4925335"/>
                <a:gd name="connsiteY8" fmla="*/ 128669 h 77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925335" h="772000">
                  <a:moveTo>
                    <a:pt x="0" y="128669"/>
                  </a:moveTo>
                  <a:cubicBezTo>
                    <a:pt x="0" y="57607"/>
                    <a:pt x="57607" y="0"/>
                    <a:pt x="128669" y="0"/>
                  </a:cubicBezTo>
                  <a:lnTo>
                    <a:pt x="4796666" y="0"/>
                  </a:lnTo>
                  <a:cubicBezTo>
                    <a:pt x="4867728" y="0"/>
                    <a:pt x="4925335" y="57607"/>
                    <a:pt x="4925335" y="128669"/>
                  </a:cubicBezTo>
                  <a:lnTo>
                    <a:pt x="4925335" y="643331"/>
                  </a:lnTo>
                  <a:cubicBezTo>
                    <a:pt x="4925335" y="714393"/>
                    <a:pt x="4867728" y="772000"/>
                    <a:pt x="4796666" y="772000"/>
                  </a:cubicBezTo>
                  <a:lnTo>
                    <a:pt x="128669" y="772000"/>
                  </a:lnTo>
                  <a:cubicBezTo>
                    <a:pt x="57607" y="772000"/>
                    <a:pt x="0" y="714393"/>
                    <a:pt x="0" y="643331"/>
                  </a:cubicBezTo>
                  <a:lnTo>
                    <a:pt x="0" y="128669"/>
                  </a:lnTo>
                  <a:close/>
                </a:path>
              </a:pathLst>
            </a:custGeom>
            <a:solidFill>
              <a:schemeClr val="accent1"/>
            </a:solidFill>
            <a:ln w="25400" cap="flat" cmpd="sng" algn="ctr">
              <a:solidFill>
                <a:srgbClr val="FFFFFF">
                  <a:hueOff val="0"/>
                  <a:satOff val="0"/>
                  <a:lumOff val="0"/>
                  <a:alphaOff val="0"/>
                </a:srgbClr>
              </a:solidFill>
              <a:prstDash val="solid"/>
            </a:ln>
            <a:effectLst/>
          </p:spPr>
          <p:txBody>
            <a:bodyPr spcFirstLastPara="0" vert="horz" wrap="square" lIns="203439" tIns="37686" rIns="203439" bIns="37686" numCol="1" spcCol="1270" anchor="ctr" anchorCtr="0">
              <a:noAutofit/>
            </a:bodyPr>
            <a:lstStyle/>
            <a:p>
              <a:pPr marL="457200" indent="-457200" algn="ctr" fontAlgn="base">
                <a:spcBef>
                  <a:spcPct val="50000"/>
                </a:spcBef>
                <a:spcAft>
                  <a:spcPct val="0"/>
                </a:spcAft>
                <a:buClr>
                  <a:srgbClr val="000000"/>
                </a:buClr>
                <a:defRPr/>
              </a:pPr>
              <a:r>
                <a:rPr lang="zh-CN" altLang="en-US" sz="1600" b="1" kern="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rPr>
                <a:t>二、</a:t>
              </a:r>
              <a:r>
                <a:rPr lang="en-US" altLang="zh-CN" sz="1600" b="1" kern="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rPr>
                <a:t>MD</a:t>
              </a:r>
              <a:r>
                <a:rPr lang="zh-CN" altLang="en-US" sz="1600" b="1" kern="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rPr>
                <a:t>诊断要素与评估</a:t>
              </a:r>
            </a:p>
          </p:txBody>
        </p:sp>
      </p:grpSp>
      <p:sp>
        <p:nvSpPr>
          <p:cNvPr id="35" name="文本占位符 4">
            <a:extLst>
              <a:ext uri="{FF2B5EF4-FFF2-40B4-BE49-F238E27FC236}">
                <a16:creationId xmlns:a16="http://schemas.microsoft.com/office/drawing/2014/main" id="{785C8EC9-4D11-7CFA-117E-1588EF0BAC1E}"/>
              </a:ext>
            </a:extLst>
          </p:cNvPr>
          <p:cNvSpPr txBox="1">
            <a:spLocks/>
          </p:cNvSpPr>
          <p:nvPr/>
        </p:nvSpPr>
        <p:spPr>
          <a:xfrm>
            <a:off x="4879706" y="1052736"/>
            <a:ext cx="6287737" cy="4680519"/>
          </a:xfrm>
          <a:prstGeom prst="rect">
            <a:avLst/>
          </a:prstGeom>
        </p:spPr>
        <p:txBody>
          <a:bodyPr vert="horz" lIns="91440" tIns="45720" rIns="91440" bIns="45720" rtlCol="0" anchor="ctr">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600"/>
              </a:spcAft>
            </a:pPr>
            <a:r>
              <a:rPr lang="zh-CN" altLang="en-US" sz="1800" dirty="0">
                <a:sym typeface="微软雅黑" panose="020B0503020204020204" pitchFamily="34" charset="-122"/>
              </a:rPr>
              <a:t>梅尼埃病</a:t>
            </a:r>
            <a:r>
              <a:rPr lang="en-US" altLang="zh-CN" sz="1800" dirty="0">
                <a:sym typeface="微软雅黑" panose="020B0503020204020204" pitchFamily="34" charset="-122"/>
              </a:rPr>
              <a:t>(MD)</a:t>
            </a:r>
            <a:r>
              <a:rPr lang="zh-CN" altLang="en-US" sz="1800" dirty="0">
                <a:sym typeface="微软雅黑" panose="020B0503020204020204" pitchFamily="34" charset="-122"/>
              </a:rPr>
              <a:t>是常见的耳源性眩晕疾病，病因不明，其症状多样且具有异质性，并可能与其他内耳疾病重叠，临床诊疗面临挑战</a:t>
            </a:r>
            <a:endParaRPr lang="en-US" altLang="zh-CN" sz="1800" dirty="0">
              <a:sym typeface="微软雅黑" panose="020B0503020204020204" pitchFamily="34" charset="-122"/>
            </a:endParaRPr>
          </a:p>
          <a:p>
            <a:pPr>
              <a:spcAft>
                <a:spcPts val="600"/>
              </a:spcAft>
            </a:pPr>
            <a:endParaRPr lang="en-US" altLang="zh-CN" sz="1800" dirty="0">
              <a:sym typeface="微软雅黑" panose="020B0503020204020204" pitchFamily="34" charset="-122"/>
            </a:endParaRPr>
          </a:p>
          <a:p>
            <a:pPr>
              <a:spcAft>
                <a:spcPts val="600"/>
              </a:spcAft>
            </a:pPr>
            <a:r>
              <a:rPr lang="zh-CN" altLang="en-US" sz="1800" dirty="0">
                <a:sym typeface="微软雅黑" panose="020B0503020204020204" pitchFamily="34" charset="-122"/>
              </a:rPr>
              <a:t>熟悉病因诊断流程，详细询问病史、收集典型四联征表现，结合恰当的听</a:t>
            </a:r>
            <a:r>
              <a:rPr lang="en-US" altLang="zh-CN" sz="1800" dirty="0">
                <a:sym typeface="微软雅黑" panose="020B0503020204020204" pitchFamily="34" charset="-122"/>
              </a:rPr>
              <a:t>-</a:t>
            </a:r>
            <a:r>
              <a:rPr lang="zh-CN" altLang="en-US" sz="1800" dirty="0">
                <a:sym typeface="微软雅黑" panose="020B0503020204020204" pitchFamily="34" charset="-122"/>
              </a:rPr>
              <a:t>前庭功能检查、影像学检查等，必要时可多次复查，从而达成早期准确的</a:t>
            </a:r>
            <a:r>
              <a:rPr lang="en-US" altLang="zh-CN" sz="1800" dirty="0">
                <a:sym typeface="微软雅黑" panose="020B0503020204020204" pitchFamily="34" charset="-122"/>
              </a:rPr>
              <a:t>MD</a:t>
            </a:r>
            <a:r>
              <a:rPr lang="zh-CN" altLang="en-US" sz="1800" dirty="0">
                <a:sym typeface="微软雅黑" panose="020B0503020204020204" pitchFamily="34" charset="-122"/>
              </a:rPr>
              <a:t>诊断</a:t>
            </a:r>
            <a:endParaRPr lang="en-US" altLang="zh-CN" sz="1800" dirty="0">
              <a:sym typeface="微软雅黑" panose="020B0503020204020204" pitchFamily="34" charset="-122"/>
            </a:endParaRPr>
          </a:p>
          <a:p>
            <a:pPr>
              <a:spcAft>
                <a:spcPts val="600"/>
              </a:spcAft>
            </a:pPr>
            <a:endParaRPr lang="en-US" altLang="zh-CN" sz="1800" dirty="0">
              <a:sym typeface="微软雅黑" panose="020B0503020204020204" pitchFamily="34" charset="-122"/>
            </a:endParaRPr>
          </a:p>
          <a:p>
            <a:pPr>
              <a:spcAft>
                <a:spcPts val="600"/>
              </a:spcAft>
            </a:pPr>
            <a:r>
              <a:rPr lang="zh-CN" altLang="en-US" sz="1800" dirty="0">
                <a:sym typeface="微软雅黑" panose="020B0503020204020204" pitchFamily="34" charset="-122"/>
              </a:rPr>
              <a:t>明确</a:t>
            </a:r>
            <a:r>
              <a:rPr lang="en-US" altLang="zh-CN" sz="1800" dirty="0">
                <a:sym typeface="微软雅黑" panose="020B0503020204020204" pitchFamily="34" charset="-122"/>
              </a:rPr>
              <a:t>MD</a:t>
            </a:r>
            <a:r>
              <a:rPr lang="zh-CN" altLang="en-US" sz="1800" dirty="0">
                <a:sym typeface="微软雅黑" panose="020B0503020204020204" pitchFamily="34" charset="-122"/>
              </a:rPr>
              <a:t>诊断标准及临床分期，开拓诊断思维，积极鉴别、排除其他眩晕和</a:t>
            </a:r>
            <a:r>
              <a:rPr lang="en-US" altLang="zh-CN" sz="1800" dirty="0">
                <a:sym typeface="微软雅黑" panose="020B0503020204020204" pitchFamily="34" charset="-122"/>
              </a:rPr>
              <a:t>(</a:t>
            </a:r>
            <a:r>
              <a:rPr lang="zh-CN" altLang="en-US" sz="1800" dirty="0">
                <a:sym typeface="微软雅黑" panose="020B0503020204020204" pitchFamily="34" charset="-122"/>
              </a:rPr>
              <a:t>或</a:t>
            </a:r>
            <a:r>
              <a:rPr lang="en-US" altLang="zh-CN" sz="1800" dirty="0">
                <a:sym typeface="微软雅黑" panose="020B0503020204020204" pitchFamily="34" charset="-122"/>
              </a:rPr>
              <a:t>)</a:t>
            </a:r>
            <a:r>
              <a:rPr lang="zh-CN" altLang="en-US" sz="1800" dirty="0">
                <a:sym typeface="微软雅黑" panose="020B0503020204020204" pitchFamily="34" charset="-122"/>
              </a:rPr>
              <a:t>听损症状相关疾病，指导针对性的治疗方案，提升症状控制、保留内耳功能</a:t>
            </a:r>
          </a:p>
        </p:txBody>
      </p:sp>
    </p:spTree>
    <p:extLst>
      <p:ext uri="{BB962C8B-B14F-4D97-AF65-F5344CB8AC3E}">
        <p14:creationId xmlns:p14="http://schemas.microsoft.com/office/powerpoint/2010/main" val="40428929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3">
            <a:extLst>
              <a:ext uri="{FF2B5EF4-FFF2-40B4-BE49-F238E27FC236}">
                <a16:creationId xmlns:a16="http://schemas.microsoft.com/office/drawing/2014/main" id="{639CE374-0ACA-D535-9935-274641E2D978}"/>
              </a:ext>
            </a:extLst>
          </p:cNvPr>
          <p:cNvSpPr txBox="1">
            <a:spLocks/>
          </p:cNvSpPr>
          <p:nvPr/>
        </p:nvSpPr>
        <p:spPr>
          <a:xfrm>
            <a:off x="2859492" y="2766218"/>
            <a:ext cx="6203142" cy="1325563"/>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3200" b="1" kern="1200">
                <a:solidFill>
                  <a:schemeClr val="tx1"/>
                </a:solidFill>
                <a:latin typeface="Arial" panose="020B0604020202020204" pitchFamily="34" charset="0"/>
                <a:ea typeface="微软雅黑" panose="020B0503020204020204" pitchFamily="34" charset="-122"/>
                <a:cs typeface="Arial" panose="020B0604020202020204" pitchFamily="34" charset="0"/>
              </a:defRPr>
            </a:lvl1pPr>
          </a:lstStyle>
          <a:p>
            <a:r>
              <a:rPr lang="en-US" altLang="zh-CN" sz="8800" dirty="0">
                <a:latin typeface="微软雅黑" panose="020B0503020204020204" pitchFamily="34" charset="-122"/>
                <a:cs typeface="+mn-ea"/>
                <a:sym typeface="微软雅黑" panose="020B0503020204020204" pitchFamily="34" charset="-122"/>
              </a:rPr>
              <a:t>THANKS</a:t>
            </a:r>
            <a:endParaRPr lang="zh-CN" altLang="en-US" sz="8800" dirty="0">
              <a:latin typeface="微软雅黑" panose="020B0503020204020204" pitchFamily="34" charset="-122"/>
              <a:cs typeface="+mn-ea"/>
              <a:sym typeface="微软雅黑" panose="020B0503020204020204" pitchFamily="34" charset="-122"/>
            </a:endParaRPr>
          </a:p>
        </p:txBody>
      </p:sp>
    </p:spTree>
    <p:extLst>
      <p:ext uri="{BB962C8B-B14F-4D97-AF65-F5344CB8AC3E}">
        <p14:creationId xmlns:p14="http://schemas.microsoft.com/office/powerpoint/2010/main" val="20158749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圆角 9">
            <a:extLst>
              <a:ext uri="{FF2B5EF4-FFF2-40B4-BE49-F238E27FC236}">
                <a16:creationId xmlns:a16="http://schemas.microsoft.com/office/drawing/2014/main" id="{FC2A24F4-F8A1-D956-3673-8EEAC9D89776}"/>
              </a:ext>
            </a:extLst>
          </p:cNvPr>
          <p:cNvSpPr/>
          <p:nvPr/>
        </p:nvSpPr>
        <p:spPr>
          <a:xfrm>
            <a:off x="838200" y="1052736"/>
            <a:ext cx="10515138" cy="797085"/>
          </a:xfrm>
          <a:prstGeom prst="roundRect">
            <a:avLst>
              <a:gd name="adj" fmla="val 13172"/>
            </a:avLst>
          </a:prstGeom>
          <a:solidFill>
            <a:sysClr val="window" lastClr="FFFFFF"/>
          </a:solidFill>
          <a:ln w="12700" cap="flat" cmpd="sng" algn="ctr">
            <a:solidFill>
              <a:srgbClr val="E6F3EB"/>
            </a:solidFill>
            <a:prstDash val="solid"/>
            <a:miter lim="800000"/>
          </a:ln>
          <a:effectLst>
            <a:glow rad="101600">
              <a:srgbClr val="D9D9D9">
                <a:alpha val="60000"/>
              </a:srgbClr>
            </a:glo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圆角矩形 3">
            <a:extLst>
              <a:ext uri="{FF2B5EF4-FFF2-40B4-BE49-F238E27FC236}">
                <a16:creationId xmlns:a16="http://schemas.microsoft.com/office/drawing/2014/main" id="{4200AFCF-6E4B-17B6-151E-6E611B17E636}"/>
              </a:ext>
            </a:extLst>
          </p:cNvPr>
          <p:cNvSpPr/>
          <p:nvPr/>
        </p:nvSpPr>
        <p:spPr>
          <a:xfrm>
            <a:off x="100968" y="193099"/>
            <a:ext cx="10236212" cy="709704"/>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圆角矩形 4">
            <a:extLst>
              <a:ext uri="{FF2B5EF4-FFF2-40B4-BE49-F238E27FC236}">
                <a16:creationId xmlns:a16="http://schemas.microsoft.com/office/drawing/2014/main" id="{7EB326A9-6184-B6E9-9958-4FDC6C358F78}"/>
              </a:ext>
            </a:extLst>
          </p:cNvPr>
          <p:cNvSpPr/>
          <p:nvPr/>
        </p:nvSpPr>
        <p:spPr>
          <a:xfrm>
            <a:off x="268862" y="186802"/>
            <a:ext cx="99972"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圆角矩形 5">
            <a:extLst>
              <a:ext uri="{FF2B5EF4-FFF2-40B4-BE49-F238E27FC236}">
                <a16:creationId xmlns:a16="http://schemas.microsoft.com/office/drawing/2014/main" id="{4DA5A2D9-2392-1009-742C-27EE48818D9A}"/>
              </a:ext>
            </a:extLst>
          </p:cNvPr>
          <p:cNvSpPr/>
          <p:nvPr/>
        </p:nvSpPr>
        <p:spPr>
          <a:xfrm>
            <a:off x="443250" y="186802"/>
            <a:ext cx="45719"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 name="标题 1">
            <a:extLst>
              <a:ext uri="{FF2B5EF4-FFF2-40B4-BE49-F238E27FC236}">
                <a16:creationId xmlns:a16="http://schemas.microsoft.com/office/drawing/2014/main" id="{6D1EA488-7918-C453-D811-B0341493C58D}"/>
              </a:ext>
            </a:extLst>
          </p:cNvPr>
          <p:cNvSpPr>
            <a:spLocks noGrp="1"/>
          </p:cNvSpPr>
          <p:nvPr>
            <p:ph type="title"/>
          </p:nvPr>
        </p:nvSpPr>
        <p:spPr/>
        <p:txBody>
          <a:bodyPr/>
          <a:lstStyle/>
          <a:p>
            <a:r>
              <a:rPr lang="zh-CN" altLang="en-US" dirty="0">
                <a:solidFill>
                  <a:schemeClr val="bg1"/>
                </a:solidFill>
                <a:sym typeface="微软雅黑" panose="020B0503020204020204" pitchFamily="34" charset="-122"/>
              </a:rPr>
              <a:t>梅尼埃病</a:t>
            </a:r>
            <a:r>
              <a:rPr lang="en-US" altLang="zh-CN" dirty="0">
                <a:solidFill>
                  <a:schemeClr val="bg1"/>
                </a:solidFill>
                <a:sym typeface="微软雅黑" panose="020B0503020204020204" pitchFamily="34" charset="-122"/>
              </a:rPr>
              <a:t>(MD)</a:t>
            </a:r>
            <a:r>
              <a:rPr lang="zh-CN" altLang="en-US" dirty="0">
                <a:solidFill>
                  <a:schemeClr val="bg1"/>
                </a:solidFill>
                <a:sym typeface="微软雅黑" panose="020B0503020204020204" pitchFamily="34" charset="-122"/>
              </a:rPr>
              <a:t>：常见的耳源性眩晕疾病</a:t>
            </a:r>
          </a:p>
        </p:txBody>
      </p:sp>
      <p:sp>
        <p:nvSpPr>
          <p:cNvPr id="7" name="内容占位符 6">
            <a:extLst>
              <a:ext uri="{FF2B5EF4-FFF2-40B4-BE49-F238E27FC236}">
                <a16:creationId xmlns:a16="http://schemas.microsoft.com/office/drawing/2014/main" id="{80B818C8-B9F3-44F1-CFAC-F37373B2F2FA}"/>
              </a:ext>
            </a:extLst>
          </p:cNvPr>
          <p:cNvSpPr>
            <a:spLocks noGrp="1"/>
          </p:cNvSpPr>
          <p:nvPr>
            <p:ph sz="quarter" idx="14"/>
          </p:nvPr>
        </p:nvSpPr>
        <p:spPr/>
        <p:txBody>
          <a:bodyPr/>
          <a:lstStyle/>
          <a:p>
            <a:r>
              <a:rPr lang="en-US" altLang="zh-CN" dirty="0">
                <a:sym typeface="微软雅黑" panose="020B0503020204020204" pitchFamily="34" charset="-122"/>
              </a:rPr>
              <a:t>1. </a:t>
            </a:r>
            <a:r>
              <a:rPr lang="zh-CN" altLang="en-US" dirty="0">
                <a:sym typeface="微软雅黑" panose="020B0503020204020204" pitchFamily="34" charset="-122"/>
              </a:rPr>
              <a:t>中华耳鼻咽喉头颈外科杂志编辑委员会</a:t>
            </a:r>
            <a:r>
              <a:rPr lang="en-US" altLang="zh-CN" dirty="0">
                <a:sym typeface="微软雅黑" panose="020B0503020204020204" pitchFamily="34" charset="-122"/>
              </a:rPr>
              <a:t>, </a:t>
            </a:r>
            <a:r>
              <a:rPr lang="zh-CN" altLang="en-US" dirty="0">
                <a:sym typeface="微软雅黑" panose="020B0503020204020204" pitchFamily="34" charset="-122"/>
              </a:rPr>
              <a:t>中华医学会耳鼻咽喉头颈外科学分会</a:t>
            </a:r>
            <a:r>
              <a:rPr lang="en-US" altLang="zh-CN" dirty="0">
                <a:sym typeface="微软雅黑" panose="020B0503020204020204" pitchFamily="34" charset="-122"/>
              </a:rPr>
              <a:t>. </a:t>
            </a:r>
            <a:r>
              <a:rPr lang="zh-CN" altLang="en-US" dirty="0">
                <a:sym typeface="微软雅黑" panose="020B0503020204020204" pitchFamily="34" charset="-122"/>
              </a:rPr>
              <a:t>梅尼埃病诊断和治疗指南</a:t>
            </a:r>
            <a:r>
              <a:rPr lang="en-US" altLang="zh-CN" dirty="0">
                <a:sym typeface="微软雅黑" panose="020B0503020204020204" pitchFamily="34" charset="-122"/>
              </a:rPr>
              <a:t>(2017). </a:t>
            </a:r>
            <a:r>
              <a:rPr lang="zh-CN" altLang="en-US" dirty="0">
                <a:sym typeface="微软雅黑" panose="020B0503020204020204" pitchFamily="34" charset="-122"/>
              </a:rPr>
              <a:t>中华耳鼻咽喉头颈外科杂志</a:t>
            </a:r>
            <a:r>
              <a:rPr lang="en-US" altLang="zh-CN" dirty="0">
                <a:sym typeface="微软雅黑" panose="020B0503020204020204" pitchFamily="34" charset="-122"/>
              </a:rPr>
              <a:t>,2017,52(03):167-172. </a:t>
            </a:r>
          </a:p>
          <a:p>
            <a:r>
              <a:rPr lang="en-US" altLang="zh-CN" dirty="0">
                <a:sym typeface="微软雅黑" panose="020B0503020204020204" pitchFamily="34" charset="-122"/>
              </a:rPr>
              <a:t>2. </a:t>
            </a:r>
            <a:r>
              <a:rPr lang="zh-CN" altLang="en-US" dirty="0">
                <a:sym typeface="微软雅黑" panose="020B0503020204020204" pitchFamily="34" charset="-122"/>
              </a:rPr>
              <a:t>陈钢钢</a:t>
            </a:r>
            <a:r>
              <a:rPr lang="en-US" altLang="zh-CN" dirty="0">
                <a:sym typeface="微软雅黑" panose="020B0503020204020204" pitchFamily="34" charset="-122"/>
              </a:rPr>
              <a:t>, </a:t>
            </a:r>
            <a:r>
              <a:rPr lang="zh-CN" altLang="en-US" dirty="0">
                <a:sym typeface="微软雅黑" panose="020B0503020204020204" pitchFamily="34" charset="-122"/>
              </a:rPr>
              <a:t>等</a:t>
            </a:r>
            <a:r>
              <a:rPr lang="en-US" altLang="zh-CN" dirty="0">
                <a:sym typeface="微软雅黑" panose="020B0503020204020204" pitchFamily="34" charset="-122"/>
              </a:rPr>
              <a:t>. </a:t>
            </a:r>
            <a:r>
              <a:rPr lang="zh-CN" altLang="en-US" dirty="0">
                <a:sym typeface="微软雅黑" panose="020B0503020204020204" pitchFamily="34" charset="-122"/>
              </a:rPr>
              <a:t>前庭疾病诊疗知识库</a:t>
            </a:r>
            <a:r>
              <a:rPr lang="en-US" altLang="zh-CN" dirty="0">
                <a:sym typeface="微软雅黑" panose="020B0503020204020204" pitchFamily="34" charset="-122"/>
              </a:rPr>
              <a:t>. </a:t>
            </a:r>
            <a:r>
              <a:rPr lang="zh-CN" altLang="en-US" dirty="0">
                <a:sym typeface="微软雅黑" panose="020B0503020204020204" pitchFamily="34" charset="-122"/>
              </a:rPr>
              <a:t>北京：中国医药科技出版社</a:t>
            </a:r>
            <a:r>
              <a:rPr lang="en-US" altLang="zh-CN" dirty="0">
                <a:sym typeface="微软雅黑" panose="020B0503020204020204" pitchFamily="34" charset="-122"/>
              </a:rPr>
              <a:t>, 2024: 285-286.</a:t>
            </a:r>
          </a:p>
          <a:p>
            <a:r>
              <a:rPr lang="en-US" altLang="zh-CN" dirty="0">
                <a:sym typeface="微软雅黑" panose="020B0503020204020204" pitchFamily="34" charset="-122"/>
              </a:rPr>
              <a:t>3. Hudson TJ, et al. Long-Term Risk of Progression From Unilateral to Bilateral </a:t>
            </a:r>
            <a:r>
              <a:rPr lang="en-US" altLang="zh-CN" dirty="0" err="1">
                <a:sym typeface="微软雅黑" panose="020B0503020204020204" pitchFamily="34" charset="-122"/>
              </a:rPr>
              <a:t>Méniere's</a:t>
            </a:r>
            <a:r>
              <a:rPr lang="en-US" altLang="zh-CN" dirty="0">
                <a:sym typeface="微软雅黑" panose="020B0503020204020204" pitchFamily="34" charset="-122"/>
              </a:rPr>
              <a:t> Disease: A Systematic Review and Meta-Analysis. </a:t>
            </a:r>
            <a:r>
              <a:rPr lang="en-US" altLang="zh-CN" dirty="0" err="1">
                <a:sym typeface="微软雅黑" panose="020B0503020204020204" pitchFamily="34" charset="-122"/>
              </a:rPr>
              <a:t>Otol</a:t>
            </a:r>
            <a:r>
              <a:rPr lang="en-US" altLang="zh-CN" dirty="0">
                <a:sym typeface="微软雅黑" panose="020B0503020204020204" pitchFamily="34" charset="-122"/>
              </a:rPr>
              <a:t> </a:t>
            </a:r>
            <a:r>
              <a:rPr lang="en-US" altLang="zh-CN" dirty="0" err="1">
                <a:sym typeface="微软雅黑" panose="020B0503020204020204" pitchFamily="34" charset="-122"/>
              </a:rPr>
              <a:t>Neurotol</a:t>
            </a:r>
            <a:r>
              <a:rPr lang="en-US" altLang="zh-CN" dirty="0">
                <a:sym typeface="微软雅黑" panose="020B0503020204020204" pitchFamily="34" charset="-122"/>
              </a:rPr>
              <a:t>. 2025 Jun 1;46(5):485-493. https://pmc.ncbi.nlm.nih.gov/articles/PMC12105955/</a:t>
            </a:r>
          </a:p>
        </p:txBody>
      </p:sp>
      <p:sp>
        <p:nvSpPr>
          <p:cNvPr id="74" name="矩形: 圆角 73">
            <a:extLst>
              <a:ext uri="{FF2B5EF4-FFF2-40B4-BE49-F238E27FC236}">
                <a16:creationId xmlns:a16="http://schemas.microsoft.com/office/drawing/2014/main" id="{0951ECFC-5442-C017-4F1C-1CA25B737321}"/>
              </a:ext>
            </a:extLst>
          </p:cNvPr>
          <p:cNvSpPr/>
          <p:nvPr/>
        </p:nvSpPr>
        <p:spPr>
          <a:xfrm rot="16200000">
            <a:off x="1313072" y="1796362"/>
            <a:ext cx="3685001" cy="4188780"/>
          </a:xfrm>
          <a:prstGeom prst="roundRect">
            <a:avLst>
              <a:gd name="adj" fmla="val 5094"/>
            </a:avLst>
          </a:prstGeom>
          <a:gradFill>
            <a:gsLst>
              <a:gs pos="0">
                <a:srgbClr val="F3FAF3">
                  <a:alpha val="0"/>
                </a:srgbClr>
              </a:gs>
              <a:gs pos="100000">
                <a:srgbClr val="F3FAF3"/>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defTabSz="457200"/>
            <a:endPar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5" name="矩形: 圆角 74">
            <a:extLst>
              <a:ext uri="{FF2B5EF4-FFF2-40B4-BE49-F238E27FC236}">
                <a16:creationId xmlns:a16="http://schemas.microsoft.com/office/drawing/2014/main" id="{0D3DAEE3-725D-F89E-581D-06A8F23C5EF1}"/>
              </a:ext>
            </a:extLst>
          </p:cNvPr>
          <p:cNvSpPr/>
          <p:nvPr/>
        </p:nvSpPr>
        <p:spPr>
          <a:xfrm rot="16200000">
            <a:off x="6819713" y="1190500"/>
            <a:ext cx="3685001" cy="5400508"/>
          </a:xfrm>
          <a:prstGeom prst="roundRect">
            <a:avLst>
              <a:gd name="adj" fmla="val 5094"/>
            </a:avLst>
          </a:prstGeom>
          <a:gradFill flip="none" rotWithShape="1">
            <a:gsLst>
              <a:gs pos="0">
                <a:srgbClr val="F3FAF3">
                  <a:alpha val="0"/>
                </a:srgbClr>
              </a:gs>
              <a:gs pos="100000">
                <a:srgbClr val="F3FAF3"/>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defTabSz="457200"/>
            <a:endParaRPr lang="zh-CN" altLang="en-US" sz="2000" dirty="0">
              <a:gradFill>
                <a:gsLst>
                  <a:gs pos="0">
                    <a:srgbClr val="F3FAF3">
                      <a:alpha val="0"/>
                    </a:srgbClr>
                  </a:gs>
                  <a:gs pos="100000">
                    <a:srgbClr val="F3FAF3"/>
                  </a:gs>
                </a:gsLst>
                <a:lin ang="5400000" scaled="1"/>
              </a:gra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7" name="文本占位符 2">
            <a:extLst>
              <a:ext uri="{FF2B5EF4-FFF2-40B4-BE49-F238E27FC236}">
                <a16:creationId xmlns:a16="http://schemas.microsoft.com/office/drawing/2014/main" id="{11F39DAA-F951-2E0C-2A67-A32A05A02217}"/>
              </a:ext>
            </a:extLst>
          </p:cNvPr>
          <p:cNvSpPr txBox="1">
            <a:spLocks/>
          </p:cNvSpPr>
          <p:nvPr/>
        </p:nvSpPr>
        <p:spPr>
          <a:xfrm>
            <a:off x="2245430" y="1114866"/>
            <a:ext cx="9107907" cy="664828"/>
          </a:xfrm>
          <a:prstGeom prst="rect">
            <a:avLst/>
          </a:prstGeom>
        </p:spPr>
        <p:txBody>
          <a:bodyPr vert="horz" lIns="91440" tIns="45720" rIns="91440" bIns="45720" rtlCol="0" anchor="ctr">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b="1" dirty="0">
                <a:sym typeface="微软雅黑" panose="020B0503020204020204" pitchFamily="34" charset="-122"/>
              </a:rPr>
              <a:t>是一种</a:t>
            </a:r>
            <a:r>
              <a:rPr lang="zh-CN" altLang="en-US" b="1" dirty="0">
                <a:solidFill>
                  <a:schemeClr val="accent1"/>
                </a:solidFill>
                <a:sym typeface="微软雅黑" panose="020B0503020204020204" pitchFamily="34" charset="-122"/>
              </a:rPr>
              <a:t>原因不明</a:t>
            </a:r>
            <a:r>
              <a:rPr lang="zh-CN" altLang="en-US" b="1" dirty="0">
                <a:sym typeface="微软雅黑" panose="020B0503020204020204" pitchFamily="34" charset="-122"/>
              </a:rPr>
              <a:t>的、以</a:t>
            </a:r>
            <a:r>
              <a:rPr lang="zh-CN" altLang="en-US" b="1" dirty="0">
                <a:solidFill>
                  <a:schemeClr val="accent1"/>
                </a:solidFill>
                <a:sym typeface="微软雅黑" panose="020B0503020204020204" pitchFamily="34" charset="-122"/>
              </a:rPr>
              <a:t>膜迷路积水</a:t>
            </a:r>
            <a:r>
              <a:rPr lang="zh-CN" altLang="en-US" b="1" dirty="0">
                <a:sym typeface="微软雅黑" panose="020B0503020204020204" pitchFamily="34" charset="-122"/>
              </a:rPr>
              <a:t>为主要病理特征的内耳病，临床表现为</a:t>
            </a:r>
            <a:r>
              <a:rPr lang="zh-CN" altLang="en-US" b="1" dirty="0">
                <a:solidFill>
                  <a:schemeClr val="accent1"/>
                </a:solidFill>
                <a:sym typeface="微软雅黑" panose="020B0503020204020204" pitchFamily="34" charset="-122"/>
              </a:rPr>
              <a:t>发作性眩晕、波动性听力下降、耳鸣和</a:t>
            </a:r>
            <a:r>
              <a:rPr lang="en-US" altLang="zh-CN" b="1" dirty="0">
                <a:solidFill>
                  <a:schemeClr val="accent1"/>
                </a:solidFill>
                <a:sym typeface="微软雅黑" panose="020B0503020204020204" pitchFamily="34" charset="-122"/>
              </a:rPr>
              <a:t>(</a:t>
            </a:r>
            <a:r>
              <a:rPr lang="zh-CN" altLang="en-US" b="1" dirty="0">
                <a:solidFill>
                  <a:schemeClr val="accent1"/>
                </a:solidFill>
                <a:sym typeface="微软雅黑" panose="020B0503020204020204" pitchFamily="34" charset="-122"/>
              </a:rPr>
              <a:t>或</a:t>
            </a:r>
            <a:r>
              <a:rPr lang="en-US" altLang="zh-CN" b="1" dirty="0">
                <a:solidFill>
                  <a:schemeClr val="accent1"/>
                </a:solidFill>
                <a:sym typeface="微软雅黑" panose="020B0503020204020204" pitchFamily="34" charset="-122"/>
              </a:rPr>
              <a:t>)</a:t>
            </a:r>
            <a:r>
              <a:rPr lang="zh-CN" altLang="en-US" b="1" dirty="0">
                <a:solidFill>
                  <a:schemeClr val="accent1"/>
                </a:solidFill>
                <a:sym typeface="微软雅黑" panose="020B0503020204020204" pitchFamily="34" charset="-122"/>
              </a:rPr>
              <a:t>耳闷胀感</a:t>
            </a:r>
            <a:r>
              <a:rPr lang="en-US" altLang="zh-CN" b="1" baseline="30000" dirty="0">
                <a:solidFill>
                  <a:schemeClr val="accent1"/>
                </a:solidFill>
                <a:sym typeface="微软雅黑" panose="020B0503020204020204" pitchFamily="34" charset="-122"/>
              </a:rPr>
              <a:t>1</a:t>
            </a:r>
            <a:endParaRPr lang="zh-CN" altLang="en-US" b="1" dirty="0">
              <a:solidFill>
                <a:schemeClr val="accent1"/>
              </a:solidFill>
              <a:sym typeface="微软雅黑" panose="020B0503020204020204" pitchFamily="34" charset="-122"/>
            </a:endParaRPr>
          </a:p>
        </p:txBody>
      </p:sp>
      <p:grpSp>
        <p:nvGrpSpPr>
          <p:cNvPr id="78" name="组合 77">
            <a:extLst>
              <a:ext uri="{FF2B5EF4-FFF2-40B4-BE49-F238E27FC236}">
                <a16:creationId xmlns:a16="http://schemas.microsoft.com/office/drawing/2014/main" id="{0312ECD9-3FA2-29C2-58BF-D3A6D99DC7DC}"/>
              </a:ext>
            </a:extLst>
          </p:cNvPr>
          <p:cNvGrpSpPr/>
          <p:nvPr/>
        </p:nvGrpSpPr>
        <p:grpSpPr>
          <a:xfrm>
            <a:off x="0" y="1217278"/>
            <a:ext cx="2245431" cy="468000"/>
            <a:chOff x="4250065" y="1228594"/>
            <a:chExt cx="2730238" cy="754439"/>
          </a:xfrm>
        </p:grpSpPr>
        <p:sp>
          <p:nvSpPr>
            <p:cNvPr id="79" name="五边形 14">
              <a:extLst>
                <a:ext uri="{FF2B5EF4-FFF2-40B4-BE49-F238E27FC236}">
                  <a16:creationId xmlns:a16="http://schemas.microsoft.com/office/drawing/2014/main" id="{0CD0E4B7-3520-06D6-279F-54C13E753F94}"/>
                </a:ext>
              </a:extLst>
            </p:cNvPr>
            <p:cNvSpPr/>
            <p:nvPr>
              <p:custDataLst>
                <p:tags r:id="rId1"/>
              </p:custDataLst>
            </p:nvPr>
          </p:nvSpPr>
          <p:spPr>
            <a:xfrm>
              <a:off x="4250065" y="1231414"/>
              <a:ext cx="1925832" cy="751619"/>
            </a:xfrm>
            <a:prstGeom prst="homePlate">
              <a:avLst/>
            </a:prstGeom>
            <a:gradFill flip="none" rotWithShape="1">
              <a:gsLst>
                <a:gs pos="0">
                  <a:schemeClr val="accent1">
                    <a:alpha val="0"/>
                  </a:schemeClr>
                </a:gs>
                <a:gs pos="100000">
                  <a:schemeClr val="accent1"/>
                </a:gs>
              </a:gsLst>
              <a:lin ang="0" scaled="1"/>
              <a:tileRect/>
            </a:gradFill>
            <a:ln w="12700" cap="flat" cmpd="sng" algn="ctr">
              <a:noFill/>
              <a:prstDash val="solid"/>
              <a:miter lim="800000"/>
            </a:ln>
            <a:effectLst>
              <a:outerShdw blurRad="190500" algn="ctr" rotWithShape="0">
                <a:srgbClr val="4472C4">
                  <a:alpha val="23000"/>
                </a:srgbClr>
              </a:outerShdw>
            </a:effectLst>
          </p:spPr>
          <p:txBody>
            <a:bodyPr rtlCol="0" anchor="ctr">
              <a:normAutofit/>
            </a:bodyPr>
            <a:lstStyle/>
            <a:p>
              <a:pPr marL="431800" marR="0" lvl="0" indent="0" algn="ctr" defTabSz="914400" eaLnBrk="1" fontAlgn="auto" latinLnBrk="0" hangingPunct="1">
                <a:lnSpc>
                  <a:spcPct val="100000"/>
                </a:lnSpc>
                <a:spcBef>
                  <a:spcPts val="0"/>
                </a:spcBef>
                <a:spcAft>
                  <a:spcPts val="0"/>
                </a:spcAft>
                <a:buClrTx/>
                <a:buSzTx/>
                <a:buFontTx/>
                <a:buNone/>
                <a:tabLst/>
                <a:defRPr/>
              </a:pPr>
              <a:r>
                <a:rPr lang="en-US" altLang="zh-CN"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MD</a:t>
              </a:r>
            </a:p>
          </p:txBody>
        </p:sp>
        <p:sp>
          <p:nvSpPr>
            <p:cNvPr id="80" name="箭头: V 形 79">
              <a:extLst>
                <a:ext uri="{FF2B5EF4-FFF2-40B4-BE49-F238E27FC236}">
                  <a16:creationId xmlns:a16="http://schemas.microsoft.com/office/drawing/2014/main" id="{5F2C7BB6-1645-34DC-6502-59E334C4C728}"/>
                </a:ext>
              </a:extLst>
            </p:cNvPr>
            <p:cNvSpPr/>
            <p:nvPr>
              <p:custDataLst>
                <p:tags r:id="rId2"/>
              </p:custDataLst>
            </p:nvPr>
          </p:nvSpPr>
          <p:spPr>
            <a:xfrm>
              <a:off x="6038383" y="1228594"/>
              <a:ext cx="444657" cy="751532"/>
            </a:xfrm>
            <a:prstGeom prst="chevron">
              <a:avLst>
                <a:gd name="adj" fmla="val 80106"/>
              </a:avLst>
            </a:prstGeom>
            <a:solidFill>
              <a:schemeClr val="accent5">
                <a:lumMod val="40000"/>
                <a:lumOff val="60000"/>
                <a:alpha val="20000"/>
              </a:schemeClr>
            </a:solidFill>
            <a:ln w="12700" cap="flat" cmpd="sng" algn="ctr">
              <a:noFill/>
              <a:prstDash val="solid"/>
              <a:miter lim="800000"/>
            </a:ln>
            <a:effectLst/>
          </p:spPr>
          <p:txBody>
            <a:bodyPr rtlCol="0" anchor="ctr">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1" name="箭头: V 形 69">
              <a:extLst>
                <a:ext uri="{FF2B5EF4-FFF2-40B4-BE49-F238E27FC236}">
                  <a16:creationId xmlns:a16="http://schemas.microsoft.com/office/drawing/2014/main" id="{C72C8F0B-5A38-F653-51D9-C605F94DCBC1}"/>
                </a:ext>
              </a:extLst>
            </p:cNvPr>
            <p:cNvSpPr/>
            <p:nvPr>
              <p:custDataLst>
                <p:tags r:id="rId3"/>
              </p:custDataLst>
            </p:nvPr>
          </p:nvSpPr>
          <p:spPr>
            <a:xfrm>
              <a:off x="6287014" y="1228594"/>
              <a:ext cx="444657" cy="751532"/>
            </a:xfrm>
            <a:prstGeom prst="chevron">
              <a:avLst>
                <a:gd name="adj" fmla="val 80106"/>
              </a:avLst>
            </a:prstGeom>
            <a:solidFill>
              <a:schemeClr val="accent5">
                <a:alpha val="60000"/>
              </a:schemeClr>
            </a:solidFill>
            <a:ln w="12700" cap="flat" cmpd="sng" algn="ctr">
              <a:noFill/>
              <a:prstDash val="solid"/>
              <a:miter lim="800000"/>
            </a:ln>
            <a:effectLst/>
          </p:spPr>
          <p:txBody>
            <a:bodyPr rtlCol="0" anchor="ctr">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2" name="箭头: V 形 70">
              <a:extLst>
                <a:ext uri="{FF2B5EF4-FFF2-40B4-BE49-F238E27FC236}">
                  <a16:creationId xmlns:a16="http://schemas.microsoft.com/office/drawing/2014/main" id="{EA290858-09B0-F571-EE53-947EF238A0BE}"/>
                </a:ext>
              </a:extLst>
            </p:cNvPr>
            <p:cNvSpPr/>
            <p:nvPr>
              <p:custDataLst>
                <p:tags r:id="rId4"/>
              </p:custDataLst>
            </p:nvPr>
          </p:nvSpPr>
          <p:spPr>
            <a:xfrm>
              <a:off x="6535646" y="1228594"/>
              <a:ext cx="444657" cy="751532"/>
            </a:xfrm>
            <a:prstGeom prst="chevron">
              <a:avLst>
                <a:gd name="adj" fmla="val 80106"/>
              </a:avLst>
            </a:prstGeom>
            <a:solidFill>
              <a:schemeClr val="accent6">
                <a:alpha val="80000"/>
              </a:schemeClr>
            </a:solidFill>
            <a:ln w="12700" cap="flat" cmpd="sng" algn="ctr">
              <a:noFill/>
              <a:prstDash val="solid"/>
              <a:miter lim="800000"/>
            </a:ln>
            <a:effectLst/>
          </p:spPr>
          <p:txBody>
            <a:bodyPr rtlCol="0" anchor="ctr">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83" name="文本占位符 2">
            <a:extLst>
              <a:ext uri="{FF2B5EF4-FFF2-40B4-BE49-F238E27FC236}">
                <a16:creationId xmlns:a16="http://schemas.microsoft.com/office/drawing/2014/main" id="{4D0C194E-CBCD-CB5E-3528-C83BF6DF8F36}"/>
              </a:ext>
            </a:extLst>
          </p:cNvPr>
          <p:cNvSpPr txBox="1">
            <a:spLocks/>
          </p:cNvSpPr>
          <p:nvPr/>
        </p:nvSpPr>
        <p:spPr>
          <a:xfrm>
            <a:off x="6259254" y="4937607"/>
            <a:ext cx="4832160" cy="712013"/>
          </a:xfrm>
          <a:prstGeom prst="rect">
            <a:avLst/>
          </a:prstGeom>
        </p:spPr>
        <p:txBody>
          <a:bodyPr anchor="b">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8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zh-CN" altLang="en-US" sz="1000" dirty="0">
                <a:solidFill>
                  <a:prstClr val="black"/>
                </a:solidFill>
                <a:latin typeface="微软雅黑" panose="020B0503020204020204" pitchFamily="34" charset="-122"/>
                <a:sym typeface="微软雅黑" panose="020B0503020204020204" pitchFamily="34" charset="-122"/>
              </a:rPr>
              <a:t>一项系统评价与</a:t>
            </a:r>
            <a:r>
              <a:rPr lang="en-US" altLang="zh-CN" sz="1000" dirty="0">
                <a:solidFill>
                  <a:prstClr val="black"/>
                </a:solidFill>
                <a:latin typeface="微软雅黑" panose="020B0503020204020204" pitchFamily="34" charset="-122"/>
                <a:sym typeface="微软雅黑" panose="020B0503020204020204" pitchFamily="34" charset="-122"/>
              </a:rPr>
              <a:t>meta</a:t>
            </a:r>
            <a:r>
              <a:rPr lang="zh-CN" altLang="en-US" sz="1000" dirty="0">
                <a:solidFill>
                  <a:prstClr val="black"/>
                </a:solidFill>
                <a:latin typeface="微软雅黑" panose="020B0503020204020204" pitchFamily="34" charset="-122"/>
                <a:sym typeface="微软雅黑" panose="020B0503020204020204" pitchFamily="34" charset="-122"/>
              </a:rPr>
              <a:t>分析，纳入</a:t>
            </a:r>
            <a:r>
              <a:rPr lang="en-US" altLang="zh-CN" sz="1000" dirty="0">
                <a:solidFill>
                  <a:prstClr val="black"/>
                </a:solidFill>
                <a:latin typeface="微软雅黑" panose="020B0503020204020204" pitchFamily="34" charset="-122"/>
                <a:sym typeface="微软雅黑" panose="020B0503020204020204" pitchFamily="34" charset="-122"/>
              </a:rPr>
              <a:t>11</a:t>
            </a:r>
            <a:r>
              <a:rPr lang="zh-CN" altLang="en-US" sz="1000" dirty="0">
                <a:solidFill>
                  <a:prstClr val="black"/>
                </a:solidFill>
                <a:latin typeface="微软雅黑" panose="020B0503020204020204" pitchFamily="34" charset="-122"/>
                <a:sym typeface="微软雅黑" panose="020B0503020204020204" pitchFamily="34" charset="-122"/>
              </a:rPr>
              <a:t>项报告单侧至双侧梅尼埃病</a:t>
            </a:r>
            <a:r>
              <a:rPr lang="en-US" altLang="zh-CN" sz="1000" dirty="0">
                <a:solidFill>
                  <a:prstClr val="black"/>
                </a:solidFill>
                <a:latin typeface="微软雅黑" panose="020B0503020204020204" pitchFamily="34" charset="-122"/>
                <a:sym typeface="微软雅黑" panose="020B0503020204020204" pitchFamily="34" charset="-122"/>
              </a:rPr>
              <a:t>(MD)</a:t>
            </a:r>
            <a:r>
              <a:rPr lang="zh-CN" altLang="en-US" sz="1000" dirty="0">
                <a:solidFill>
                  <a:prstClr val="black"/>
                </a:solidFill>
                <a:latin typeface="微软雅黑" panose="020B0503020204020204" pitchFamily="34" charset="-122"/>
                <a:sym typeface="微软雅黑" panose="020B0503020204020204" pitchFamily="34" charset="-122"/>
              </a:rPr>
              <a:t>纵向进展情况的研究，评估从单侧</a:t>
            </a:r>
            <a:r>
              <a:rPr lang="en-US" altLang="zh-CN" sz="1000" dirty="0">
                <a:solidFill>
                  <a:prstClr val="black"/>
                </a:solidFill>
                <a:latin typeface="微软雅黑" panose="020B0503020204020204" pitchFamily="34" charset="-122"/>
                <a:sym typeface="微软雅黑" panose="020B0503020204020204" pitchFamily="34" charset="-122"/>
              </a:rPr>
              <a:t>MD</a:t>
            </a:r>
            <a:r>
              <a:rPr lang="zh-CN" altLang="en-US" sz="1000" dirty="0">
                <a:solidFill>
                  <a:prstClr val="black"/>
                </a:solidFill>
                <a:latin typeface="微软雅黑" panose="020B0503020204020204" pitchFamily="34" charset="-122"/>
                <a:sym typeface="微软雅黑" panose="020B0503020204020204" pitchFamily="34" charset="-122"/>
              </a:rPr>
              <a:t>向双侧</a:t>
            </a:r>
            <a:r>
              <a:rPr lang="en-US" altLang="zh-CN" sz="1000" dirty="0">
                <a:solidFill>
                  <a:prstClr val="black"/>
                </a:solidFill>
                <a:latin typeface="微软雅黑" panose="020B0503020204020204" pitchFamily="34" charset="-122"/>
                <a:sym typeface="微软雅黑" panose="020B0503020204020204" pitchFamily="34" charset="-122"/>
              </a:rPr>
              <a:t>MD</a:t>
            </a:r>
            <a:r>
              <a:rPr lang="zh-CN" altLang="en-US" sz="1000" dirty="0">
                <a:solidFill>
                  <a:prstClr val="black"/>
                </a:solidFill>
                <a:latin typeface="微软雅黑" panose="020B0503020204020204" pitchFamily="34" charset="-122"/>
                <a:sym typeface="微软雅黑" panose="020B0503020204020204" pitchFamily="34" charset="-122"/>
              </a:rPr>
              <a:t>转变的整体风险、从初始诊断到转变的时间间隔，以及与这一转变过程相关的任何风险因素或听力指标变化趋势</a:t>
            </a:r>
          </a:p>
        </p:txBody>
      </p:sp>
      <p:grpSp>
        <p:nvGrpSpPr>
          <p:cNvPr id="84" name="组合 83">
            <a:extLst>
              <a:ext uri="{FF2B5EF4-FFF2-40B4-BE49-F238E27FC236}">
                <a16:creationId xmlns:a16="http://schemas.microsoft.com/office/drawing/2014/main" id="{75194179-47FA-6375-49E5-214D1BA3AAE7}"/>
              </a:ext>
            </a:extLst>
          </p:cNvPr>
          <p:cNvGrpSpPr/>
          <p:nvPr/>
        </p:nvGrpSpPr>
        <p:grpSpPr>
          <a:xfrm>
            <a:off x="5718207" y="2170456"/>
            <a:ext cx="3204000" cy="418451"/>
            <a:chOff x="595883" y="4136813"/>
            <a:chExt cx="3204000" cy="418451"/>
          </a:xfrm>
        </p:grpSpPr>
        <p:sp>
          <p:nvSpPr>
            <p:cNvPr id="85" name="任意多边形 68">
              <a:extLst>
                <a:ext uri="{FF2B5EF4-FFF2-40B4-BE49-F238E27FC236}">
                  <a16:creationId xmlns:a16="http://schemas.microsoft.com/office/drawing/2014/main" id="{FCF31FEC-D9B8-809B-906E-5FD4FDD8807A}"/>
                </a:ext>
              </a:extLst>
            </p:cNvPr>
            <p:cNvSpPr/>
            <p:nvPr/>
          </p:nvSpPr>
          <p:spPr>
            <a:xfrm>
              <a:off x="595883" y="4159264"/>
              <a:ext cx="242693" cy="396000"/>
            </a:xfrm>
            <a:custGeom>
              <a:avLst/>
              <a:gdLst>
                <a:gd name="connsiteX0" fmla="*/ 216000 w 351062"/>
                <a:gd name="connsiteY0" fmla="*/ 0 h 432000"/>
                <a:gd name="connsiteX1" fmla="*/ 351062 w 351062"/>
                <a:gd name="connsiteY1" fmla="*/ 0 h 432000"/>
                <a:gd name="connsiteX2" fmla="*/ 351062 w 351062"/>
                <a:gd name="connsiteY2" fmla="*/ 432000 h 432000"/>
                <a:gd name="connsiteX3" fmla="*/ 216000 w 351062"/>
                <a:gd name="connsiteY3" fmla="*/ 432000 h 432000"/>
                <a:gd name="connsiteX4" fmla="*/ 0 w 351062"/>
                <a:gd name="connsiteY4" fmla="*/ 216000 h 432000"/>
                <a:gd name="connsiteX5" fmla="*/ 216000 w 351062"/>
                <a:gd name="connsiteY5" fmla="*/ 0 h 4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1062" h="432000">
                  <a:moveTo>
                    <a:pt x="216000" y="0"/>
                  </a:moveTo>
                  <a:lnTo>
                    <a:pt x="351062" y="0"/>
                  </a:lnTo>
                  <a:lnTo>
                    <a:pt x="351062" y="432000"/>
                  </a:lnTo>
                  <a:lnTo>
                    <a:pt x="216000" y="432000"/>
                  </a:lnTo>
                  <a:cubicBezTo>
                    <a:pt x="96706" y="432000"/>
                    <a:pt x="0" y="335294"/>
                    <a:pt x="0" y="216000"/>
                  </a:cubicBezTo>
                  <a:cubicBezTo>
                    <a:pt x="0" y="96706"/>
                    <a:pt x="96706" y="0"/>
                    <a:pt x="216000" y="0"/>
                  </a:cubicBezTo>
                  <a:close/>
                </a:path>
              </a:pathLst>
            </a:custGeom>
            <a:solidFill>
              <a:schemeClr val="accent5"/>
            </a:solidFill>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l"/>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6" name="矩形: 圆角 85">
              <a:extLst>
                <a:ext uri="{FF2B5EF4-FFF2-40B4-BE49-F238E27FC236}">
                  <a16:creationId xmlns:a16="http://schemas.microsoft.com/office/drawing/2014/main" id="{4C4406DC-B68A-6962-6559-18E7827BD7E2}"/>
                </a:ext>
              </a:extLst>
            </p:cNvPr>
            <p:cNvSpPr/>
            <p:nvPr/>
          </p:nvSpPr>
          <p:spPr>
            <a:xfrm>
              <a:off x="595883" y="4136813"/>
              <a:ext cx="3204000" cy="360000"/>
            </a:xfrm>
            <a:prstGeom prst="roundRect">
              <a:avLst>
                <a:gd name="adj" fmla="val 50000"/>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600" b="1"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87" name="文本占位符 2">
            <a:extLst>
              <a:ext uri="{FF2B5EF4-FFF2-40B4-BE49-F238E27FC236}">
                <a16:creationId xmlns:a16="http://schemas.microsoft.com/office/drawing/2014/main" id="{22E507D4-64B5-7E82-C9E6-B111B4C30851}"/>
              </a:ext>
            </a:extLst>
          </p:cNvPr>
          <p:cNvSpPr txBox="1">
            <a:spLocks/>
          </p:cNvSpPr>
          <p:nvPr/>
        </p:nvSpPr>
        <p:spPr>
          <a:xfrm>
            <a:off x="6101334" y="2160634"/>
            <a:ext cx="5148001" cy="3532886"/>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1200"/>
              </a:spcAft>
              <a:buNone/>
            </a:pPr>
            <a:r>
              <a:rPr lang="zh-CN" altLang="en-US" b="1" dirty="0">
                <a:solidFill>
                  <a:schemeClr val="bg1"/>
                </a:solidFill>
                <a:sym typeface="微软雅黑" panose="020B0503020204020204" pitchFamily="34" charset="-122"/>
              </a:rPr>
              <a:t>常单侧起病，可累及双耳</a:t>
            </a:r>
            <a:r>
              <a:rPr lang="en-US" altLang="zh-CN" b="1" baseline="30000" dirty="0">
                <a:solidFill>
                  <a:schemeClr val="bg1"/>
                </a:solidFill>
                <a:sym typeface="微软雅黑" panose="020B0503020204020204" pitchFamily="34" charset="-122"/>
              </a:rPr>
              <a:t>2</a:t>
            </a:r>
            <a:endParaRPr lang="en-US" altLang="zh-CN" b="1" dirty="0">
              <a:solidFill>
                <a:schemeClr val="bg1"/>
              </a:solidFill>
              <a:sym typeface="微软雅黑" panose="020B0503020204020204" pitchFamily="34" charset="-122"/>
            </a:endParaRPr>
          </a:p>
          <a:p>
            <a:pPr>
              <a:spcAft>
                <a:spcPts val="1200"/>
              </a:spcAft>
            </a:pPr>
            <a:r>
              <a:rPr lang="en-US" altLang="zh-CN" b="1" dirty="0">
                <a:sym typeface="微软雅黑" panose="020B0503020204020204" pitchFamily="34" charset="-122"/>
              </a:rPr>
              <a:t>Meta</a:t>
            </a:r>
            <a:r>
              <a:rPr lang="zh-CN" altLang="en-US" b="1" dirty="0">
                <a:sym typeface="微软雅黑" panose="020B0503020204020204" pitchFamily="34" charset="-122"/>
              </a:rPr>
              <a:t>分析显示，单侧</a:t>
            </a:r>
            <a:r>
              <a:rPr lang="en-US" altLang="zh-CN" b="1" dirty="0">
                <a:sym typeface="微软雅黑" panose="020B0503020204020204" pitchFamily="34" charset="-122"/>
              </a:rPr>
              <a:t>MD</a:t>
            </a:r>
            <a:r>
              <a:rPr lang="zh-CN" altLang="en-US" b="1" dirty="0">
                <a:sym typeface="微软雅黑" panose="020B0503020204020204" pitchFamily="34" charset="-122"/>
              </a:rPr>
              <a:t>进展为双侧的风险为</a:t>
            </a:r>
            <a:r>
              <a:rPr lang="en-US" altLang="zh-CN" b="1" dirty="0">
                <a:solidFill>
                  <a:srgbClr val="C00000"/>
                </a:solidFill>
                <a:sym typeface="微软雅黑" panose="020B0503020204020204" pitchFamily="34" charset="-122"/>
              </a:rPr>
              <a:t>13%</a:t>
            </a:r>
            <a:r>
              <a:rPr lang="zh-CN" altLang="en-US" b="1" dirty="0">
                <a:sym typeface="微软雅黑" panose="020B0503020204020204" pitchFamily="34" charset="-122"/>
              </a:rPr>
              <a:t>，平均转变时间为</a:t>
            </a:r>
            <a:r>
              <a:rPr lang="en-US" altLang="zh-CN" b="1" dirty="0">
                <a:solidFill>
                  <a:srgbClr val="C00000"/>
                </a:solidFill>
                <a:sym typeface="微软雅黑" panose="020B0503020204020204" pitchFamily="34" charset="-122"/>
              </a:rPr>
              <a:t>8.2</a:t>
            </a:r>
            <a:r>
              <a:rPr lang="zh-CN" altLang="en-US" b="1" dirty="0">
                <a:solidFill>
                  <a:srgbClr val="C00000"/>
                </a:solidFill>
                <a:sym typeface="微软雅黑" panose="020B0503020204020204" pitchFamily="34" charset="-122"/>
              </a:rPr>
              <a:t>年</a:t>
            </a:r>
            <a:r>
              <a:rPr lang="en-US" altLang="zh-CN" b="1" baseline="30000" dirty="0">
                <a:solidFill>
                  <a:srgbClr val="C00000"/>
                </a:solidFill>
                <a:sym typeface="微软雅黑" panose="020B0503020204020204" pitchFamily="34" charset="-122"/>
              </a:rPr>
              <a:t>3</a:t>
            </a:r>
            <a:endParaRPr lang="en-US" altLang="zh-CN" b="1" dirty="0">
              <a:solidFill>
                <a:srgbClr val="C00000"/>
              </a:solidFill>
              <a:sym typeface="微软雅黑" panose="020B0503020204020204" pitchFamily="34" charset="-122"/>
            </a:endParaRPr>
          </a:p>
        </p:txBody>
      </p:sp>
      <p:grpSp>
        <p:nvGrpSpPr>
          <p:cNvPr id="88" name="组合 87">
            <a:extLst>
              <a:ext uri="{FF2B5EF4-FFF2-40B4-BE49-F238E27FC236}">
                <a16:creationId xmlns:a16="http://schemas.microsoft.com/office/drawing/2014/main" id="{41437D86-2FB1-FFBA-DB55-592C6D29DC0E}"/>
              </a:ext>
            </a:extLst>
          </p:cNvPr>
          <p:cNvGrpSpPr/>
          <p:nvPr/>
        </p:nvGrpSpPr>
        <p:grpSpPr>
          <a:xfrm>
            <a:off x="817429" y="2170457"/>
            <a:ext cx="2448000" cy="418451"/>
            <a:chOff x="585781" y="2137799"/>
            <a:chExt cx="2448000" cy="418451"/>
          </a:xfrm>
        </p:grpSpPr>
        <p:sp>
          <p:nvSpPr>
            <p:cNvPr id="89" name="任意多边形 68">
              <a:extLst>
                <a:ext uri="{FF2B5EF4-FFF2-40B4-BE49-F238E27FC236}">
                  <a16:creationId xmlns:a16="http://schemas.microsoft.com/office/drawing/2014/main" id="{8886D1D8-0CB1-D9B3-C61F-247DF1EF2631}"/>
                </a:ext>
              </a:extLst>
            </p:cNvPr>
            <p:cNvSpPr/>
            <p:nvPr/>
          </p:nvSpPr>
          <p:spPr>
            <a:xfrm>
              <a:off x="585781" y="2160250"/>
              <a:ext cx="242693" cy="396000"/>
            </a:xfrm>
            <a:custGeom>
              <a:avLst/>
              <a:gdLst>
                <a:gd name="connsiteX0" fmla="*/ 216000 w 351062"/>
                <a:gd name="connsiteY0" fmla="*/ 0 h 432000"/>
                <a:gd name="connsiteX1" fmla="*/ 351062 w 351062"/>
                <a:gd name="connsiteY1" fmla="*/ 0 h 432000"/>
                <a:gd name="connsiteX2" fmla="*/ 351062 w 351062"/>
                <a:gd name="connsiteY2" fmla="*/ 432000 h 432000"/>
                <a:gd name="connsiteX3" fmla="*/ 216000 w 351062"/>
                <a:gd name="connsiteY3" fmla="*/ 432000 h 432000"/>
                <a:gd name="connsiteX4" fmla="*/ 0 w 351062"/>
                <a:gd name="connsiteY4" fmla="*/ 216000 h 432000"/>
                <a:gd name="connsiteX5" fmla="*/ 216000 w 351062"/>
                <a:gd name="connsiteY5" fmla="*/ 0 h 4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1062" h="432000">
                  <a:moveTo>
                    <a:pt x="216000" y="0"/>
                  </a:moveTo>
                  <a:lnTo>
                    <a:pt x="351062" y="0"/>
                  </a:lnTo>
                  <a:lnTo>
                    <a:pt x="351062" y="432000"/>
                  </a:lnTo>
                  <a:lnTo>
                    <a:pt x="216000" y="432000"/>
                  </a:lnTo>
                  <a:cubicBezTo>
                    <a:pt x="96706" y="432000"/>
                    <a:pt x="0" y="335294"/>
                    <a:pt x="0" y="216000"/>
                  </a:cubicBezTo>
                  <a:cubicBezTo>
                    <a:pt x="0" y="96706"/>
                    <a:pt x="96706" y="0"/>
                    <a:pt x="216000" y="0"/>
                  </a:cubicBezTo>
                  <a:close/>
                </a:path>
              </a:pathLst>
            </a:custGeom>
            <a:solidFill>
              <a:schemeClr val="accent5"/>
            </a:solidFill>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l"/>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0" name="矩形: 圆角 89">
              <a:extLst>
                <a:ext uri="{FF2B5EF4-FFF2-40B4-BE49-F238E27FC236}">
                  <a16:creationId xmlns:a16="http://schemas.microsoft.com/office/drawing/2014/main" id="{D67732C5-10D4-6011-F06E-1573138F2FEE}"/>
                </a:ext>
              </a:extLst>
            </p:cNvPr>
            <p:cNvSpPr/>
            <p:nvPr/>
          </p:nvSpPr>
          <p:spPr>
            <a:xfrm>
              <a:off x="585781" y="2137799"/>
              <a:ext cx="2448000" cy="360000"/>
            </a:xfrm>
            <a:prstGeom prst="roundRect">
              <a:avLst>
                <a:gd name="adj" fmla="val 50000"/>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600" b="1"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91" name="组合 90">
            <a:extLst>
              <a:ext uri="{FF2B5EF4-FFF2-40B4-BE49-F238E27FC236}">
                <a16:creationId xmlns:a16="http://schemas.microsoft.com/office/drawing/2014/main" id="{24BA7372-D91D-5983-68B2-2E3DDA5605D8}"/>
              </a:ext>
            </a:extLst>
          </p:cNvPr>
          <p:cNvGrpSpPr/>
          <p:nvPr/>
        </p:nvGrpSpPr>
        <p:grpSpPr>
          <a:xfrm>
            <a:off x="817429" y="3356590"/>
            <a:ext cx="2448000" cy="418451"/>
            <a:chOff x="585781" y="2137799"/>
            <a:chExt cx="2448000" cy="418451"/>
          </a:xfrm>
        </p:grpSpPr>
        <p:sp>
          <p:nvSpPr>
            <p:cNvPr id="92" name="任意多边形 68">
              <a:extLst>
                <a:ext uri="{FF2B5EF4-FFF2-40B4-BE49-F238E27FC236}">
                  <a16:creationId xmlns:a16="http://schemas.microsoft.com/office/drawing/2014/main" id="{CFE0534F-3EF0-428E-FAF4-75A27BC80AF9}"/>
                </a:ext>
              </a:extLst>
            </p:cNvPr>
            <p:cNvSpPr/>
            <p:nvPr/>
          </p:nvSpPr>
          <p:spPr>
            <a:xfrm>
              <a:off x="585781" y="2160250"/>
              <a:ext cx="242693" cy="396000"/>
            </a:xfrm>
            <a:custGeom>
              <a:avLst/>
              <a:gdLst>
                <a:gd name="connsiteX0" fmla="*/ 216000 w 351062"/>
                <a:gd name="connsiteY0" fmla="*/ 0 h 432000"/>
                <a:gd name="connsiteX1" fmla="*/ 351062 w 351062"/>
                <a:gd name="connsiteY1" fmla="*/ 0 h 432000"/>
                <a:gd name="connsiteX2" fmla="*/ 351062 w 351062"/>
                <a:gd name="connsiteY2" fmla="*/ 432000 h 432000"/>
                <a:gd name="connsiteX3" fmla="*/ 216000 w 351062"/>
                <a:gd name="connsiteY3" fmla="*/ 432000 h 432000"/>
                <a:gd name="connsiteX4" fmla="*/ 0 w 351062"/>
                <a:gd name="connsiteY4" fmla="*/ 216000 h 432000"/>
                <a:gd name="connsiteX5" fmla="*/ 216000 w 351062"/>
                <a:gd name="connsiteY5" fmla="*/ 0 h 4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1062" h="432000">
                  <a:moveTo>
                    <a:pt x="216000" y="0"/>
                  </a:moveTo>
                  <a:lnTo>
                    <a:pt x="351062" y="0"/>
                  </a:lnTo>
                  <a:lnTo>
                    <a:pt x="351062" y="432000"/>
                  </a:lnTo>
                  <a:lnTo>
                    <a:pt x="216000" y="432000"/>
                  </a:lnTo>
                  <a:cubicBezTo>
                    <a:pt x="96706" y="432000"/>
                    <a:pt x="0" y="335294"/>
                    <a:pt x="0" y="216000"/>
                  </a:cubicBezTo>
                  <a:cubicBezTo>
                    <a:pt x="0" y="96706"/>
                    <a:pt x="96706" y="0"/>
                    <a:pt x="216000" y="0"/>
                  </a:cubicBezTo>
                  <a:close/>
                </a:path>
              </a:pathLst>
            </a:custGeom>
            <a:solidFill>
              <a:schemeClr val="accent5"/>
            </a:solidFill>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l"/>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3" name="矩形: 圆角 92">
              <a:extLst>
                <a:ext uri="{FF2B5EF4-FFF2-40B4-BE49-F238E27FC236}">
                  <a16:creationId xmlns:a16="http://schemas.microsoft.com/office/drawing/2014/main" id="{29F1CAEF-E73C-F4E7-E501-121FB048C370}"/>
                </a:ext>
              </a:extLst>
            </p:cNvPr>
            <p:cNvSpPr/>
            <p:nvPr/>
          </p:nvSpPr>
          <p:spPr>
            <a:xfrm>
              <a:off x="585781" y="2137799"/>
              <a:ext cx="2448000" cy="360000"/>
            </a:xfrm>
            <a:prstGeom prst="roundRect">
              <a:avLst>
                <a:gd name="adj" fmla="val 50000"/>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600" b="1"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94" name="组合 93">
            <a:extLst>
              <a:ext uri="{FF2B5EF4-FFF2-40B4-BE49-F238E27FC236}">
                <a16:creationId xmlns:a16="http://schemas.microsoft.com/office/drawing/2014/main" id="{7FB3A1BE-4851-281D-3D86-409C9031100B}"/>
              </a:ext>
            </a:extLst>
          </p:cNvPr>
          <p:cNvGrpSpPr/>
          <p:nvPr/>
        </p:nvGrpSpPr>
        <p:grpSpPr>
          <a:xfrm>
            <a:off x="817429" y="4255536"/>
            <a:ext cx="2448000" cy="418451"/>
            <a:chOff x="585781" y="2137799"/>
            <a:chExt cx="2448000" cy="418451"/>
          </a:xfrm>
        </p:grpSpPr>
        <p:sp>
          <p:nvSpPr>
            <p:cNvPr id="95" name="任意多边形 68">
              <a:extLst>
                <a:ext uri="{FF2B5EF4-FFF2-40B4-BE49-F238E27FC236}">
                  <a16:creationId xmlns:a16="http://schemas.microsoft.com/office/drawing/2014/main" id="{DC5537C8-E470-6EE1-5DBC-FBCA610FAEFF}"/>
                </a:ext>
              </a:extLst>
            </p:cNvPr>
            <p:cNvSpPr/>
            <p:nvPr/>
          </p:nvSpPr>
          <p:spPr>
            <a:xfrm>
              <a:off x="585781" y="2160250"/>
              <a:ext cx="242693" cy="396000"/>
            </a:xfrm>
            <a:custGeom>
              <a:avLst/>
              <a:gdLst>
                <a:gd name="connsiteX0" fmla="*/ 216000 w 351062"/>
                <a:gd name="connsiteY0" fmla="*/ 0 h 432000"/>
                <a:gd name="connsiteX1" fmla="*/ 351062 w 351062"/>
                <a:gd name="connsiteY1" fmla="*/ 0 h 432000"/>
                <a:gd name="connsiteX2" fmla="*/ 351062 w 351062"/>
                <a:gd name="connsiteY2" fmla="*/ 432000 h 432000"/>
                <a:gd name="connsiteX3" fmla="*/ 216000 w 351062"/>
                <a:gd name="connsiteY3" fmla="*/ 432000 h 432000"/>
                <a:gd name="connsiteX4" fmla="*/ 0 w 351062"/>
                <a:gd name="connsiteY4" fmla="*/ 216000 h 432000"/>
                <a:gd name="connsiteX5" fmla="*/ 216000 w 351062"/>
                <a:gd name="connsiteY5" fmla="*/ 0 h 4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1062" h="432000">
                  <a:moveTo>
                    <a:pt x="216000" y="0"/>
                  </a:moveTo>
                  <a:lnTo>
                    <a:pt x="351062" y="0"/>
                  </a:lnTo>
                  <a:lnTo>
                    <a:pt x="351062" y="432000"/>
                  </a:lnTo>
                  <a:lnTo>
                    <a:pt x="216000" y="432000"/>
                  </a:lnTo>
                  <a:cubicBezTo>
                    <a:pt x="96706" y="432000"/>
                    <a:pt x="0" y="335294"/>
                    <a:pt x="0" y="216000"/>
                  </a:cubicBezTo>
                  <a:cubicBezTo>
                    <a:pt x="0" y="96706"/>
                    <a:pt x="96706" y="0"/>
                    <a:pt x="216000" y="0"/>
                  </a:cubicBezTo>
                  <a:close/>
                </a:path>
              </a:pathLst>
            </a:custGeom>
            <a:solidFill>
              <a:schemeClr val="accent5"/>
            </a:solidFill>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l"/>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6" name="矩形: 圆角 95">
              <a:extLst>
                <a:ext uri="{FF2B5EF4-FFF2-40B4-BE49-F238E27FC236}">
                  <a16:creationId xmlns:a16="http://schemas.microsoft.com/office/drawing/2014/main" id="{881A4671-C5EC-98DB-BFDF-52A66B4FFFCE}"/>
                </a:ext>
              </a:extLst>
            </p:cNvPr>
            <p:cNvSpPr/>
            <p:nvPr/>
          </p:nvSpPr>
          <p:spPr>
            <a:xfrm>
              <a:off x="585781" y="2137799"/>
              <a:ext cx="2448000" cy="360000"/>
            </a:xfrm>
            <a:prstGeom prst="roundRect">
              <a:avLst>
                <a:gd name="adj" fmla="val 50000"/>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600" b="1"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97" name="文本占位符 2">
            <a:extLst>
              <a:ext uri="{FF2B5EF4-FFF2-40B4-BE49-F238E27FC236}">
                <a16:creationId xmlns:a16="http://schemas.microsoft.com/office/drawing/2014/main" id="{C6AF6C45-6986-BBE2-9FE9-1CE202C0D4FF}"/>
              </a:ext>
            </a:extLst>
          </p:cNvPr>
          <p:cNvSpPr txBox="1">
            <a:spLocks/>
          </p:cNvSpPr>
          <p:nvPr/>
        </p:nvSpPr>
        <p:spPr>
          <a:xfrm>
            <a:off x="1286563" y="2160634"/>
            <a:ext cx="3770271" cy="3605335"/>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1200"/>
              </a:spcAft>
              <a:buNone/>
            </a:pPr>
            <a:r>
              <a:rPr lang="en-US" altLang="zh-CN" b="1" dirty="0">
                <a:solidFill>
                  <a:schemeClr val="bg1"/>
                </a:solidFill>
                <a:sym typeface="微软雅黑" panose="020B0503020204020204" pitchFamily="34" charset="-122"/>
              </a:rPr>
              <a:t>40~60</a:t>
            </a:r>
            <a:r>
              <a:rPr lang="zh-CN" altLang="en-US" b="1" dirty="0">
                <a:solidFill>
                  <a:schemeClr val="bg1"/>
                </a:solidFill>
                <a:sym typeface="微软雅黑" panose="020B0503020204020204" pitchFamily="34" charset="-122"/>
              </a:rPr>
              <a:t>岁高发</a:t>
            </a:r>
            <a:r>
              <a:rPr lang="en-US" altLang="zh-CN" b="1" baseline="30000" dirty="0">
                <a:solidFill>
                  <a:schemeClr val="bg1"/>
                </a:solidFill>
                <a:sym typeface="微软雅黑" panose="020B0503020204020204" pitchFamily="34" charset="-122"/>
              </a:rPr>
              <a:t>1</a:t>
            </a:r>
          </a:p>
          <a:p>
            <a:pPr>
              <a:spcAft>
                <a:spcPts val="1200"/>
              </a:spcAft>
            </a:pPr>
            <a:r>
              <a:rPr lang="zh-CN" altLang="en-US" dirty="0">
                <a:sym typeface="微软雅黑" panose="020B0503020204020204" pitchFamily="34" charset="-122"/>
              </a:rPr>
              <a:t>在任何年龄段均可发病，儿童患者约占</a:t>
            </a:r>
            <a:r>
              <a:rPr lang="en-US" altLang="zh-CN" dirty="0">
                <a:sym typeface="微软雅黑" panose="020B0503020204020204" pitchFamily="34" charset="-122"/>
              </a:rPr>
              <a:t>3%</a:t>
            </a:r>
            <a:r>
              <a:rPr lang="en-US" altLang="zh-CN" baseline="30000" dirty="0">
                <a:sym typeface="微软雅黑" panose="020B0503020204020204" pitchFamily="34" charset="-122"/>
              </a:rPr>
              <a:t>1-2</a:t>
            </a:r>
            <a:endParaRPr lang="en-US" altLang="zh-CN" dirty="0">
              <a:sym typeface="微软雅黑" panose="020B0503020204020204" pitchFamily="34" charset="-122"/>
            </a:endParaRPr>
          </a:p>
          <a:p>
            <a:pPr marL="0" indent="0">
              <a:spcAft>
                <a:spcPts val="1200"/>
              </a:spcAft>
              <a:buNone/>
            </a:pPr>
            <a:r>
              <a:rPr lang="zh-CN" altLang="en-US" b="1" dirty="0">
                <a:solidFill>
                  <a:schemeClr val="bg1"/>
                </a:solidFill>
                <a:sym typeface="微软雅黑" panose="020B0503020204020204" pitchFamily="34" charset="-122"/>
              </a:rPr>
              <a:t>女性略占优势</a:t>
            </a:r>
            <a:r>
              <a:rPr lang="en-US" altLang="zh-CN" b="1" baseline="30000" dirty="0">
                <a:solidFill>
                  <a:schemeClr val="bg1"/>
                </a:solidFill>
                <a:sym typeface="微软雅黑" panose="020B0503020204020204" pitchFamily="34" charset="-122"/>
              </a:rPr>
              <a:t>2</a:t>
            </a:r>
            <a:endParaRPr lang="en-US" altLang="zh-CN" b="1" dirty="0">
              <a:solidFill>
                <a:schemeClr val="bg1"/>
              </a:solidFill>
              <a:sym typeface="微软雅黑" panose="020B0503020204020204" pitchFamily="34" charset="-122"/>
            </a:endParaRPr>
          </a:p>
          <a:p>
            <a:pPr>
              <a:spcAft>
                <a:spcPts val="1200"/>
              </a:spcAft>
            </a:pPr>
            <a:r>
              <a:rPr lang="zh-CN" altLang="en-US" dirty="0">
                <a:sym typeface="微软雅黑" panose="020B0503020204020204" pitchFamily="34" charset="-122"/>
              </a:rPr>
              <a:t>女性与男性的性别比约为</a:t>
            </a:r>
            <a:r>
              <a:rPr lang="en-US" altLang="zh-CN" dirty="0">
                <a:sym typeface="微软雅黑" panose="020B0503020204020204" pitchFamily="34" charset="-122"/>
              </a:rPr>
              <a:t>1.3:1</a:t>
            </a:r>
            <a:r>
              <a:rPr lang="en-US" altLang="zh-CN" baseline="30000" dirty="0">
                <a:sym typeface="微软雅黑" panose="020B0503020204020204" pitchFamily="34" charset="-122"/>
              </a:rPr>
              <a:t>2</a:t>
            </a:r>
          </a:p>
          <a:p>
            <a:pPr marL="0" indent="0">
              <a:spcAft>
                <a:spcPts val="1200"/>
              </a:spcAft>
              <a:buNone/>
            </a:pPr>
            <a:r>
              <a:rPr lang="zh-CN" altLang="en-US" b="1" dirty="0">
                <a:solidFill>
                  <a:schemeClr val="bg1"/>
                </a:solidFill>
                <a:sym typeface="微软雅黑" panose="020B0503020204020204" pitchFamily="34" charset="-122"/>
              </a:rPr>
              <a:t>家族聚集倾向</a:t>
            </a:r>
            <a:r>
              <a:rPr lang="en-US" altLang="zh-CN" b="1" baseline="30000" dirty="0">
                <a:solidFill>
                  <a:schemeClr val="bg1"/>
                </a:solidFill>
                <a:sym typeface="微软雅黑" panose="020B0503020204020204" pitchFamily="34" charset="-122"/>
              </a:rPr>
              <a:t>2</a:t>
            </a:r>
            <a:endParaRPr lang="en-US" altLang="zh-CN" b="1" dirty="0">
              <a:solidFill>
                <a:schemeClr val="bg1"/>
              </a:solidFill>
              <a:sym typeface="微软雅黑" panose="020B0503020204020204" pitchFamily="34" charset="-122"/>
            </a:endParaRPr>
          </a:p>
          <a:p>
            <a:pPr>
              <a:spcAft>
                <a:spcPts val="1200"/>
              </a:spcAft>
            </a:pPr>
            <a:r>
              <a:rPr lang="en-US" altLang="zh-CN" dirty="0">
                <a:sym typeface="微软雅黑" panose="020B0503020204020204" pitchFamily="34" charset="-122"/>
              </a:rPr>
              <a:t>10%~20%</a:t>
            </a:r>
            <a:r>
              <a:rPr lang="zh-CN" altLang="en-US" dirty="0">
                <a:sym typeface="微软雅黑" panose="020B0503020204020204" pitchFamily="34" charset="-122"/>
              </a:rPr>
              <a:t>的患者存在。家族性</a:t>
            </a:r>
            <a:r>
              <a:rPr lang="en-US" altLang="zh-CN" dirty="0">
                <a:sym typeface="微软雅黑" panose="020B0503020204020204" pitchFamily="34" charset="-122"/>
              </a:rPr>
              <a:t>MD</a:t>
            </a:r>
            <a:r>
              <a:rPr lang="zh-CN" altLang="en-US" dirty="0">
                <a:sym typeface="微软雅黑" panose="020B0503020204020204" pitchFamily="34" charset="-122"/>
              </a:rPr>
              <a:t>有多种遗传方式，最常见为常染色体显性遗传</a:t>
            </a:r>
            <a:r>
              <a:rPr lang="en-US" altLang="zh-CN" baseline="30000" dirty="0">
                <a:sym typeface="微软雅黑" panose="020B0503020204020204" pitchFamily="34" charset="-122"/>
              </a:rPr>
              <a:t>2</a:t>
            </a:r>
            <a:endParaRPr lang="zh-CN" altLang="en-US" dirty="0">
              <a:sym typeface="微软雅黑" panose="020B0503020204020204" pitchFamily="34" charset="-122"/>
            </a:endParaRPr>
          </a:p>
        </p:txBody>
      </p:sp>
      <p:grpSp>
        <p:nvGrpSpPr>
          <p:cNvPr id="3" name="组合 2">
            <a:extLst>
              <a:ext uri="{FF2B5EF4-FFF2-40B4-BE49-F238E27FC236}">
                <a16:creationId xmlns:a16="http://schemas.microsoft.com/office/drawing/2014/main" id="{5CC8C57E-9099-F5CC-CCF7-F0710560DEFC}"/>
              </a:ext>
            </a:extLst>
          </p:cNvPr>
          <p:cNvGrpSpPr/>
          <p:nvPr/>
        </p:nvGrpSpPr>
        <p:grpSpPr>
          <a:xfrm>
            <a:off x="6753069" y="3353481"/>
            <a:ext cx="3794463" cy="1699520"/>
            <a:chOff x="6753069" y="3353481"/>
            <a:chExt cx="3794463" cy="1699520"/>
          </a:xfrm>
        </p:grpSpPr>
        <p:grpSp>
          <p:nvGrpSpPr>
            <p:cNvPr id="98" name="组合 97">
              <a:extLst>
                <a:ext uri="{FF2B5EF4-FFF2-40B4-BE49-F238E27FC236}">
                  <a16:creationId xmlns:a16="http://schemas.microsoft.com/office/drawing/2014/main" id="{B3FA9009-6439-11DD-B8CE-FD0CA06BACA8}"/>
                </a:ext>
              </a:extLst>
            </p:cNvPr>
            <p:cNvGrpSpPr/>
            <p:nvPr/>
          </p:nvGrpSpPr>
          <p:grpSpPr>
            <a:xfrm>
              <a:off x="6803137" y="3353481"/>
              <a:ext cx="3744395" cy="1628604"/>
              <a:chOff x="7032170" y="3421153"/>
              <a:chExt cx="3744395" cy="1628604"/>
            </a:xfrm>
          </p:grpSpPr>
          <p:pic>
            <p:nvPicPr>
              <p:cNvPr id="99" name="图片 98">
                <a:extLst>
                  <a:ext uri="{FF2B5EF4-FFF2-40B4-BE49-F238E27FC236}">
                    <a16:creationId xmlns:a16="http://schemas.microsoft.com/office/drawing/2014/main" id="{7DB8B738-4ADD-64CD-A308-387506C46B92}"/>
                  </a:ext>
                </a:extLst>
              </p:cNvPr>
              <p:cNvPicPr>
                <a:picLocks noChangeAspect="1"/>
              </p:cNvPicPr>
              <p:nvPr/>
            </p:nvPicPr>
            <p:blipFill>
              <a:blip r:embed="rId7"/>
              <a:stretch>
                <a:fillRect/>
              </a:stretch>
            </p:blipFill>
            <p:spPr>
              <a:xfrm>
                <a:off x="7032170" y="3421153"/>
                <a:ext cx="3744395" cy="1628604"/>
              </a:xfrm>
              <a:prstGeom prst="rect">
                <a:avLst/>
              </a:prstGeom>
            </p:spPr>
          </p:pic>
          <p:sp>
            <p:nvSpPr>
              <p:cNvPr id="100" name="圆角矩形 6">
                <a:extLst>
                  <a:ext uri="{FF2B5EF4-FFF2-40B4-BE49-F238E27FC236}">
                    <a16:creationId xmlns:a16="http://schemas.microsoft.com/office/drawing/2014/main" id="{52BF0693-BCB9-C846-16D7-D33560200F17}"/>
                  </a:ext>
                </a:extLst>
              </p:cNvPr>
              <p:cNvSpPr/>
              <p:nvPr/>
            </p:nvSpPr>
            <p:spPr>
              <a:xfrm>
                <a:off x="7032170" y="4635182"/>
                <a:ext cx="3744395" cy="129600"/>
              </a:xfrm>
              <a:prstGeom prst="roundRect">
                <a:avLst>
                  <a:gd name="adj" fmla="val 0"/>
                </a:avLst>
              </a:prstGeom>
              <a:solidFill>
                <a:srgbClr val="C00000">
                  <a:alpha val="10196"/>
                </a:srgbClr>
              </a:solidFill>
              <a:ln w="12700" cap="flat" cmpd="sng" algn="ctr">
                <a:noFill/>
                <a:prstDash val="solid"/>
                <a:miter lim="800000"/>
              </a:ln>
              <a:effectLst/>
            </p:spPr>
            <p:txBody>
              <a:bodyPr rtlCol="0" anchor="ctr"/>
              <a:lstStyle/>
              <a:p>
                <a:pPr marL="0" marR="0" lvl="0" indent="0" algn="l" defTabSz="457200" rtl="0" eaLnBrk="1" fontAlgn="auto" latinLnBrk="0" hangingPunct="1">
                  <a:lnSpc>
                    <a:spcPct val="100000"/>
                  </a:lnSpc>
                  <a:spcBef>
                    <a:spcPts val="0"/>
                  </a:spcBef>
                  <a:spcAft>
                    <a:spcPts val="400"/>
                  </a:spcAft>
                  <a:buClrTx/>
                  <a:buSzTx/>
                  <a:buFontTx/>
                  <a:buNone/>
                  <a:tabLst/>
                  <a:defRPr/>
                </a:pPr>
                <a:endParaRPr kumimoji="0" lang="zh-CN" altLang="en-US" sz="1400" b="1" i="0" u="none" strike="noStrike" kern="0" cap="none" spc="0" normalizeH="0" baseline="0" noProof="0" dirty="0">
                  <a:ln>
                    <a:noFill/>
                  </a:ln>
                  <a:solidFill>
                    <a:srgbClr val="4472C4"/>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01" name="文本占位符 11">
              <a:extLst>
                <a:ext uri="{FF2B5EF4-FFF2-40B4-BE49-F238E27FC236}">
                  <a16:creationId xmlns:a16="http://schemas.microsoft.com/office/drawing/2014/main" id="{41BBDECD-07A5-AB90-3998-3D83948C7814}"/>
                </a:ext>
              </a:extLst>
            </p:cNvPr>
            <p:cNvSpPr txBox="1">
              <a:spLocks/>
            </p:cNvSpPr>
            <p:nvPr/>
          </p:nvSpPr>
          <p:spPr>
            <a:xfrm>
              <a:off x="6753069" y="4801101"/>
              <a:ext cx="2092634" cy="251900"/>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zh-CN" altLang="en-US" sz="800" dirty="0">
                  <a:highlight>
                    <a:srgbClr val="FFFFFF"/>
                  </a:highlight>
                  <a:sym typeface="微软雅黑" panose="020B0503020204020204" pitchFamily="34" charset="-122"/>
                </a:rPr>
                <a:t>全分析：</a:t>
              </a:r>
              <a:r>
                <a:rPr lang="en-US" altLang="zh-CN" sz="800" dirty="0">
                  <a:highlight>
                    <a:srgbClr val="FFFFFF"/>
                  </a:highlight>
                  <a:sym typeface="微软雅黑" panose="020B0503020204020204" pitchFamily="34" charset="-122"/>
                </a:rPr>
                <a:t>9</a:t>
              </a:r>
              <a:r>
                <a:rPr lang="zh-CN" altLang="en-US" sz="800" dirty="0">
                  <a:highlight>
                    <a:srgbClr val="FFFFFF"/>
                  </a:highlight>
                  <a:sym typeface="微软雅黑" panose="020B0503020204020204" pitchFamily="34" charset="-122"/>
                </a:rPr>
                <a:t>项相关研究</a:t>
              </a:r>
              <a:r>
                <a:rPr lang="en-US" altLang="zh-CN" sz="800" dirty="0">
                  <a:highlight>
                    <a:srgbClr val="FFFFFF"/>
                  </a:highlight>
                  <a:sym typeface="微软雅黑" panose="020B0503020204020204" pitchFamily="34" charset="-122"/>
                </a:rPr>
                <a:t>(n=1583)</a:t>
              </a:r>
            </a:p>
          </p:txBody>
        </p:sp>
      </p:grpSp>
    </p:spTree>
    <p:extLst>
      <p:ext uri="{BB962C8B-B14F-4D97-AF65-F5344CB8AC3E}">
        <p14:creationId xmlns:p14="http://schemas.microsoft.com/office/powerpoint/2010/main" val="15278953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圆角 15">
            <a:extLst>
              <a:ext uri="{FF2B5EF4-FFF2-40B4-BE49-F238E27FC236}">
                <a16:creationId xmlns:a16="http://schemas.microsoft.com/office/drawing/2014/main" id="{0073B44F-8560-F67B-F293-F1CFDE6DB275}"/>
              </a:ext>
            </a:extLst>
          </p:cNvPr>
          <p:cNvSpPr/>
          <p:nvPr/>
        </p:nvSpPr>
        <p:spPr>
          <a:xfrm rot="10800000">
            <a:off x="967409" y="2035033"/>
            <a:ext cx="4989592" cy="2715923"/>
          </a:xfrm>
          <a:prstGeom prst="roundRect">
            <a:avLst>
              <a:gd name="adj" fmla="val 5094"/>
            </a:avLst>
          </a:prstGeom>
          <a:gradFill flip="none" rotWithShape="1">
            <a:gsLst>
              <a:gs pos="0">
                <a:srgbClr val="F3FAF3">
                  <a:alpha val="0"/>
                </a:srgbClr>
              </a:gs>
              <a:gs pos="100000">
                <a:srgbClr val="F3FAF3"/>
              </a:gs>
            </a:gsLst>
            <a:lin ang="0" scaled="1"/>
            <a:tileRect/>
          </a:gra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圆角矩形 2">
            <a:extLst>
              <a:ext uri="{FF2B5EF4-FFF2-40B4-BE49-F238E27FC236}">
                <a16:creationId xmlns:a16="http://schemas.microsoft.com/office/drawing/2014/main" id="{E70595CB-4A87-3639-3902-787166B711ED}"/>
              </a:ext>
            </a:extLst>
          </p:cNvPr>
          <p:cNvSpPr/>
          <p:nvPr/>
        </p:nvSpPr>
        <p:spPr>
          <a:xfrm>
            <a:off x="100968" y="193099"/>
            <a:ext cx="10236212" cy="709704"/>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9" name="圆角矩形 8">
            <a:extLst>
              <a:ext uri="{FF2B5EF4-FFF2-40B4-BE49-F238E27FC236}">
                <a16:creationId xmlns:a16="http://schemas.microsoft.com/office/drawing/2014/main" id="{BE16F963-34C7-3B0C-5911-7A67AB33465E}"/>
              </a:ext>
            </a:extLst>
          </p:cNvPr>
          <p:cNvSpPr/>
          <p:nvPr/>
        </p:nvSpPr>
        <p:spPr>
          <a:xfrm>
            <a:off x="268862" y="186802"/>
            <a:ext cx="99972"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3" name="圆角矩形 12">
            <a:extLst>
              <a:ext uri="{FF2B5EF4-FFF2-40B4-BE49-F238E27FC236}">
                <a16:creationId xmlns:a16="http://schemas.microsoft.com/office/drawing/2014/main" id="{E916DC21-8180-3849-2848-0A93C558166A}"/>
              </a:ext>
            </a:extLst>
          </p:cNvPr>
          <p:cNvSpPr/>
          <p:nvPr/>
        </p:nvSpPr>
        <p:spPr>
          <a:xfrm>
            <a:off x="443250" y="186802"/>
            <a:ext cx="45719"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矩形: 圆角 6">
            <a:extLst>
              <a:ext uri="{FF2B5EF4-FFF2-40B4-BE49-F238E27FC236}">
                <a16:creationId xmlns:a16="http://schemas.microsoft.com/office/drawing/2014/main" id="{2CD70133-E667-995B-DC60-3394629BB359}"/>
              </a:ext>
            </a:extLst>
          </p:cNvPr>
          <p:cNvSpPr/>
          <p:nvPr/>
        </p:nvSpPr>
        <p:spPr>
          <a:xfrm>
            <a:off x="5957003" y="1052736"/>
            <a:ext cx="5107971" cy="4680519"/>
          </a:xfrm>
          <a:prstGeom prst="roundRect">
            <a:avLst>
              <a:gd name="adj" fmla="val 0"/>
            </a:avLst>
          </a:prstGeom>
          <a:solidFill>
            <a:sysClr val="window" lastClr="FFFFFF"/>
          </a:solidFill>
          <a:ln w="12700" cap="flat" cmpd="sng" algn="ctr">
            <a:solidFill>
              <a:srgbClr val="D9D9D9"/>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标题 1">
            <a:extLst>
              <a:ext uri="{FF2B5EF4-FFF2-40B4-BE49-F238E27FC236}">
                <a16:creationId xmlns:a16="http://schemas.microsoft.com/office/drawing/2014/main" id="{FF739466-38FD-05C7-BE27-AF43D1C789B1}"/>
              </a:ext>
            </a:extLst>
          </p:cNvPr>
          <p:cNvSpPr>
            <a:spLocks noGrp="1"/>
          </p:cNvSpPr>
          <p:nvPr>
            <p:ph type="title"/>
          </p:nvPr>
        </p:nvSpPr>
        <p:spPr/>
        <p:txBody>
          <a:bodyPr/>
          <a:lstStyle/>
          <a:p>
            <a:r>
              <a:rPr lang="en-US" altLang="zh-CN" dirty="0">
                <a:solidFill>
                  <a:schemeClr val="bg1"/>
                </a:solidFill>
                <a:sym typeface="微软雅黑" panose="020B0503020204020204" pitchFamily="34" charset="-122"/>
              </a:rPr>
              <a:t>MD</a:t>
            </a:r>
            <a:r>
              <a:rPr lang="zh-CN" altLang="zh-CN" dirty="0">
                <a:solidFill>
                  <a:schemeClr val="bg1"/>
                </a:solidFill>
                <a:sym typeface="微软雅黑" panose="020B0503020204020204" pitchFamily="34" charset="-122"/>
              </a:rPr>
              <a:t>病因不明，多种致病与诱发因素参与内淋巴积水产生</a:t>
            </a:r>
            <a:endParaRPr lang="zh-CN" altLang="en-US" dirty="0">
              <a:solidFill>
                <a:schemeClr val="bg1"/>
              </a:solidFill>
              <a:sym typeface="微软雅黑" panose="020B0503020204020204" pitchFamily="34" charset="-122"/>
            </a:endParaRPr>
          </a:p>
        </p:txBody>
      </p:sp>
      <p:sp>
        <p:nvSpPr>
          <p:cNvPr id="4" name="内容占位符 3">
            <a:extLst>
              <a:ext uri="{FF2B5EF4-FFF2-40B4-BE49-F238E27FC236}">
                <a16:creationId xmlns:a16="http://schemas.microsoft.com/office/drawing/2014/main" id="{0882DD04-D86A-97AF-E52E-3B6F89A65B54}"/>
              </a:ext>
            </a:extLst>
          </p:cNvPr>
          <p:cNvSpPr>
            <a:spLocks noGrp="1"/>
          </p:cNvSpPr>
          <p:nvPr>
            <p:ph sz="quarter" idx="14"/>
          </p:nvPr>
        </p:nvSpPr>
        <p:spPr/>
        <p:txBody>
          <a:bodyPr/>
          <a:lstStyle/>
          <a:p>
            <a:r>
              <a:rPr lang="en-US" altLang="zh-CN" dirty="0">
                <a:sym typeface="微软雅黑" panose="020B0503020204020204" pitchFamily="34" charset="-122"/>
              </a:rPr>
              <a:t>1. </a:t>
            </a:r>
            <a:r>
              <a:rPr lang="zh-CN" altLang="en-US" dirty="0">
                <a:sym typeface="微软雅黑" panose="020B0503020204020204" pitchFamily="34" charset="-122"/>
              </a:rPr>
              <a:t>中华耳鼻咽喉头颈外科杂志编辑委员会</a:t>
            </a:r>
            <a:r>
              <a:rPr lang="en-US" altLang="zh-CN" dirty="0">
                <a:sym typeface="微软雅黑" panose="020B0503020204020204" pitchFamily="34" charset="-122"/>
              </a:rPr>
              <a:t>, </a:t>
            </a:r>
            <a:r>
              <a:rPr lang="zh-CN" altLang="en-US" dirty="0">
                <a:sym typeface="微软雅黑" panose="020B0503020204020204" pitchFamily="34" charset="-122"/>
              </a:rPr>
              <a:t>中华医学会耳鼻咽喉头颈外科学分会</a:t>
            </a:r>
            <a:r>
              <a:rPr lang="en-US" altLang="zh-CN" dirty="0">
                <a:sym typeface="微软雅黑" panose="020B0503020204020204" pitchFamily="34" charset="-122"/>
              </a:rPr>
              <a:t>. </a:t>
            </a:r>
            <a:r>
              <a:rPr lang="zh-CN" altLang="en-US" dirty="0">
                <a:sym typeface="微软雅黑" panose="020B0503020204020204" pitchFamily="34" charset="-122"/>
              </a:rPr>
              <a:t>梅尼埃病诊断和治疗指南</a:t>
            </a:r>
            <a:r>
              <a:rPr lang="en-US" altLang="zh-CN" dirty="0">
                <a:sym typeface="微软雅黑" panose="020B0503020204020204" pitchFamily="34" charset="-122"/>
              </a:rPr>
              <a:t>(2017). </a:t>
            </a:r>
            <a:r>
              <a:rPr lang="zh-CN" altLang="en-US" dirty="0">
                <a:sym typeface="微软雅黑" panose="020B0503020204020204" pitchFamily="34" charset="-122"/>
              </a:rPr>
              <a:t>中华耳鼻咽喉头颈外科杂志</a:t>
            </a:r>
            <a:r>
              <a:rPr lang="en-US" altLang="zh-CN" dirty="0">
                <a:sym typeface="微软雅黑" panose="020B0503020204020204" pitchFamily="34" charset="-122"/>
              </a:rPr>
              <a:t>,2017,52(03):167-172. </a:t>
            </a:r>
          </a:p>
          <a:p>
            <a:r>
              <a:rPr lang="en-US" altLang="zh-CN" dirty="0">
                <a:sym typeface="微软雅黑" panose="020B0503020204020204" pitchFamily="34" charset="-122"/>
              </a:rPr>
              <a:t>2. </a:t>
            </a:r>
            <a:r>
              <a:rPr lang="zh-CN" altLang="en-US" dirty="0">
                <a:sym typeface="微软雅黑" panose="020B0503020204020204" pitchFamily="34" charset="-122"/>
              </a:rPr>
              <a:t>陈钢钢</a:t>
            </a:r>
            <a:r>
              <a:rPr lang="en-US" altLang="zh-CN" dirty="0">
                <a:sym typeface="微软雅黑" panose="020B0503020204020204" pitchFamily="34" charset="-122"/>
              </a:rPr>
              <a:t>, </a:t>
            </a:r>
            <a:r>
              <a:rPr lang="zh-CN" altLang="en-US" dirty="0">
                <a:sym typeface="微软雅黑" panose="020B0503020204020204" pitchFamily="34" charset="-122"/>
              </a:rPr>
              <a:t>等</a:t>
            </a:r>
            <a:r>
              <a:rPr lang="en-US" altLang="zh-CN" dirty="0">
                <a:sym typeface="微软雅黑" panose="020B0503020204020204" pitchFamily="34" charset="-122"/>
              </a:rPr>
              <a:t>. </a:t>
            </a:r>
            <a:r>
              <a:rPr lang="zh-CN" altLang="en-US" dirty="0">
                <a:sym typeface="微软雅黑" panose="020B0503020204020204" pitchFamily="34" charset="-122"/>
              </a:rPr>
              <a:t>前庭疾病诊疗知识库</a:t>
            </a:r>
            <a:r>
              <a:rPr lang="en-US" altLang="zh-CN" dirty="0">
                <a:sym typeface="微软雅黑" panose="020B0503020204020204" pitchFamily="34" charset="-122"/>
              </a:rPr>
              <a:t>. </a:t>
            </a:r>
            <a:r>
              <a:rPr lang="zh-CN" altLang="en-US" dirty="0">
                <a:sym typeface="微软雅黑" panose="020B0503020204020204" pitchFamily="34" charset="-122"/>
              </a:rPr>
              <a:t>北京：中国医药科技出版社</a:t>
            </a:r>
            <a:r>
              <a:rPr lang="en-US" altLang="zh-CN" dirty="0">
                <a:sym typeface="微软雅黑" panose="020B0503020204020204" pitchFamily="34" charset="-122"/>
              </a:rPr>
              <a:t>, 2024: 285-286.</a:t>
            </a:r>
          </a:p>
          <a:p>
            <a:r>
              <a:rPr lang="en-US" altLang="zh-CN" dirty="0">
                <a:sym typeface="微软雅黑" panose="020B0503020204020204" pitchFamily="34" charset="-122"/>
              </a:rPr>
              <a:t>3. Mohseni-Dargah M, et al. Meniere's disease: Pathogenesis, treatments, and emerging approaches for an idiopathic bioenvironmental disorder. Environ Res. 2023 Dec 1;238(Pt 1):116972. https://www.sciencedirect.com/science/article/pii/S0013935123017760</a:t>
            </a:r>
          </a:p>
        </p:txBody>
      </p:sp>
      <p:sp>
        <p:nvSpPr>
          <p:cNvPr id="26" name="文本占位符 2">
            <a:extLst>
              <a:ext uri="{FF2B5EF4-FFF2-40B4-BE49-F238E27FC236}">
                <a16:creationId xmlns:a16="http://schemas.microsoft.com/office/drawing/2014/main" id="{852B3B0E-BE9A-DC6F-81A3-A5BC046FFFD5}"/>
              </a:ext>
            </a:extLst>
          </p:cNvPr>
          <p:cNvSpPr txBox="1">
            <a:spLocks/>
          </p:cNvSpPr>
          <p:nvPr/>
        </p:nvSpPr>
        <p:spPr>
          <a:xfrm>
            <a:off x="6183533" y="1203941"/>
            <a:ext cx="4654910" cy="2009148"/>
          </a:xfrm>
          <a:prstGeom prst="rect">
            <a:avLst/>
          </a:prstGeom>
        </p:spPr>
        <p:txBody>
          <a:bodyPr vert="horz" lIns="91440" tIns="45720" rIns="91440" bIns="45720" rtlCol="0" anchor="t">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zh-CN" altLang="en-US" sz="1200" dirty="0">
                <a:solidFill>
                  <a:schemeClr val="accent1"/>
                </a:solidFill>
                <a:sym typeface="微软雅黑" panose="020B0503020204020204" pitchFamily="34" charset="-122"/>
              </a:rPr>
              <a:t>诱因：</a:t>
            </a:r>
            <a:r>
              <a:rPr lang="zh-CN" altLang="en-US" sz="1200" dirty="0">
                <a:sym typeface="微软雅黑" panose="020B0503020204020204" pitchFamily="34" charset="-122"/>
              </a:rPr>
              <a:t>劳累、精神紧张及情绪波动、睡眠障碍、不良生活事件、天气或季节变化等</a:t>
            </a:r>
            <a:r>
              <a:rPr lang="en-US" altLang="zh-CN" sz="1200" baseline="30000" dirty="0">
                <a:sym typeface="微软雅黑" panose="020B0503020204020204" pitchFamily="34" charset="-122"/>
              </a:rPr>
              <a:t>1</a:t>
            </a:r>
            <a:endParaRPr lang="zh-CN" altLang="en-US" sz="1200" baseline="30000" dirty="0">
              <a:solidFill>
                <a:srgbClr val="C00000"/>
              </a:solidFill>
              <a:sym typeface="微软雅黑" panose="020B0503020204020204" pitchFamily="34" charset="-122"/>
            </a:endParaRPr>
          </a:p>
        </p:txBody>
      </p:sp>
      <p:sp>
        <p:nvSpPr>
          <p:cNvPr id="35" name="文本占位符 11">
            <a:extLst>
              <a:ext uri="{FF2B5EF4-FFF2-40B4-BE49-F238E27FC236}">
                <a16:creationId xmlns:a16="http://schemas.microsoft.com/office/drawing/2014/main" id="{9AF39A1E-F27B-AB32-D7A6-1577744853D8}"/>
              </a:ext>
            </a:extLst>
          </p:cNvPr>
          <p:cNvSpPr txBox="1">
            <a:spLocks/>
          </p:cNvSpPr>
          <p:nvPr/>
        </p:nvSpPr>
        <p:spPr>
          <a:xfrm>
            <a:off x="6563486" y="5321524"/>
            <a:ext cx="3895005" cy="377874"/>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zh-CN" altLang="en-US" sz="1400" dirty="0">
                <a:solidFill>
                  <a:schemeClr val="accent1"/>
                </a:solidFill>
                <a:sym typeface="微软雅黑" panose="020B0503020204020204" pitchFamily="34" charset="-122"/>
              </a:rPr>
              <a:t>梅尼埃病</a:t>
            </a:r>
            <a:r>
              <a:rPr lang="en-US" altLang="zh-CN" sz="1400" dirty="0">
                <a:solidFill>
                  <a:schemeClr val="accent1"/>
                </a:solidFill>
                <a:sym typeface="微软雅黑" panose="020B0503020204020204" pitchFamily="34" charset="-122"/>
              </a:rPr>
              <a:t>(MD)</a:t>
            </a:r>
            <a:r>
              <a:rPr lang="zh-CN" altLang="en-US" sz="1400" dirty="0">
                <a:solidFill>
                  <a:schemeClr val="accent1"/>
                </a:solidFill>
                <a:sym typeface="微软雅黑" panose="020B0503020204020204" pitchFamily="34" charset="-122"/>
              </a:rPr>
              <a:t>病理生理学</a:t>
            </a:r>
            <a:r>
              <a:rPr lang="en-US" altLang="zh-CN" sz="1400" baseline="30000" dirty="0">
                <a:solidFill>
                  <a:schemeClr val="accent1"/>
                </a:solidFill>
                <a:sym typeface="微软雅黑" panose="020B0503020204020204" pitchFamily="34" charset="-122"/>
              </a:rPr>
              <a:t>1-3</a:t>
            </a:r>
            <a:endParaRPr lang="en-US" altLang="zh-CN" sz="1400" dirty="0">
              <a:solidFill>
                <a:schemeClr val="accent1"/>
              </a:solidFill>
              <a:sym typeface="微软雅黑" panose="020B0503020204020204" pitchFamily="34" charset="-122"/>
            </a:endParaRPr>
          </a:p>
        </p:txBody>
      </p:sp>
      <p:grpSp>
        <p:nvGrpSpPr>
          <p:cNvPr id="41" name="组合 40">
            <a:extLst>
              <a:ext uri="{FF2B5EF4-FFF2-40B4-BE49-F238E27FC236}">
                <a16:creationId xmlns:a16="http://schemas.microsoft.com/office/drawing/2014/main" id="{1B859C6E-C8EA-0D8F-D210-E48C08C69F72}"/>
              </a:ext>
            </a:extLst>
          </p:cNvPr>
          <p:cNvGrpSpPr/>
          <p:nvPr/>
        </p:nvGrpSpPr>
        <p:grpSpPr>
          <a:xfrm>
            <a:off x="6316185" y="1688830"/>
            <a:ext cx="4389607" cy="3548810"/>
            <a:chOff x="6502292" y="1646790"/>
            <a:chExt cx="4389607" cy="3548810"/>
          </a:xfrm>
        </p:grpSpPr>
        <p:sp>
          <p:nvSpPr>
            <p:cNvPr id="5" name="圆角矩形 5">
              <a:extLst>
                <a:ext uri="{FF2B5EF4-FFF2-40B4-BE49-F238E27FC236}">
                  <a16:creationId xmlns:a16="http://schemas.microsoft.com/office/drawing/2014/main" id="{5AD34099-756F-9AE0-C451-126C52D76B97}"/>
                </a:ext>
              </a:extLst>
            </p:cNvPr>
            <p:cNvSpPr/>
            <p:nvPr/>
          </p:nvSpPr>
          <p:spPr>
            <a:xfrm>
              <a:off x="6502292" y="1646790"/>
              <a:ext cx="2005241" cy="1261585"/>
            </a:xfrm>
            <a:prstGeom prst="roundRect">
              <a:avLst>
                <a:gd name="adj" fmla="val 11835"/>
              </a:avLst>
            </a:prstGeom>
            <a:solidFill>
              <a:schemeClr val="bg1"/>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zh-CN" altLang="en-US" sz="12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内源性致病因素</a:t>
              </a:r>
            </a:p>
            <a:p>
              <a:pPr marL="171450" indent="-171450" defTabSz="457200">
                <a:buFont typeface="Arial" panose="020B0604020202020204" pitchFamily="34" charset="0"/>
                <a:buChar char="•"/>
                <a:defRPr/>
              </a:pPr>
              <a:r>
                <a:rPr lang="zh-CN" altLang="en-US" sz="12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遗传易感性</a:t>
              </a:r>
            </a:p>
            <a:p>
              <a:pPr marL="171450" indent="-171450" defTabSz="457200">
                <a:buFont typeface="Arial" panose="020B0604020202020204" pitchFamily="34" charset="0"/>
                <a:buChar char="•"/>
                <a:defRPr/>
              </a:pPr>
              <a:r>
                <a:rPr lang="zh-CN" altLang="en-US" sz="12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乳突气房发育不全</a:t>
              </a:r>
            </a:p>
            <a:p>
              <a:pPr marL="171450" indent="-171450" defTabSz="457200">
                <a:buFont typeface="Arial" panose="020B0604020202020204" pitchFamily="34" charset="0"/>
                <a:buChar char="•"/>
                <a:defRPr/>
              </a:pPr>
              <a:r>
                <a:rPr lang="zh-CN" altLang="en-US" sz="12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前庭导水管发育不全</a:t>
              </a:r>
            </a:p>
            <a:p>
              <a:pPr marL="171450" indent="-171450" defTabSz="457200">
                <a:buFont typeface="Arial" panose="020B0604020202020204" pitchFamily="34" charset="0"/>
                <a:buChar char="•"/>
                <a:defRPr/>
              </a:pPr>
              <a:r>
                <a:rPr lang="zh-CN" altLang="en-US" sz="12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乙状窦前、中移位</a:t>
              </a:r>
            </a:p>
            <a:p>
              <a:pPr marL="171450" indent="-171450" defTabSz="457200">
                <a:buFont typeface="Arial" panose="020B0604020202020204" pitchFamily="34" charset="0"/>
                <a:buChar char="•"/>
                <a:defRPr/>
              </a:pPr>
              <a:r>
                <a:rPr lang="zh-CN" altLang="en-US" sz="12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前庭旁器官静脉缺如</a:t>
              </a:r>
              <a:endParaRPr lang="zh-CN" altLang="en-US" sz="1200" baseline="30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圆角矩形 5">
              <a:extLst>
                <a:ext uri="{FF2B5EF4-FFF2-40B4-BE49-F238E27FC236}">
                  <a16:creationId xmlns:a16="http://schemas.microsoft.com/office/drawing/2014/main" id="{B1C44015-027D-1CC7-3043-2B4BFA421C6F}"/>
                </a:ext>
              </a:extLst>
            </p:cNvPr>
            <p:cNvSpPr/>
            <p:nvPr/>
          </p:nvSpPr>
          <p:spPr>
            <a:xfrm>
              <a:off x="8886658" y="1646790"/>
              <a:ext cx="2005241" cy="1261585"/>
            </a:xfrm>
            <a:prstGeom prst="roundRect">
              <a:avLst>
                <a:gd name="adj" fmla="val 11835"/>
              </a:avLst>
            </a:prstGeom>
            <a:solidFill>
              <a:schemeClr val="bg1"/>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zh-CN" altLang="en-US" sz="12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外源性致病因素</a:t>
              </a:r>
            </a:p>
            <a:p>
              <a:pPr marL="171450" indent="-171450" defTabSz="457200">
                <a:buFont typeface="Arial" panose="020B0604020202020204" pitchFamily="34" charset="0"/>
                <a:buChar char="•"/>
                <a:defRPr/>
              </a:pPr>
              <a:r>
                <a:rPr lang="zh-CN" altLang="en-US" sz="12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自身免疫性疾病</a:t>
              </a:r>
            </a:p>
            <a:p>
              <a:pPr marL="171450" indent="-171450" defTabSz="457200">
                <a:buFont typeface="Arial" panose="020B0604020202020204" pitchFamily="34" charset="0"/>
                <a:buChar char="•"/>
                <a:defRPr/>
              </a:pPr>
              <a:r>
                <a:rPr lang="zh-CN" altLang="en-US" sz="12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过敏</a:t>
              </a:r>
            </a:p>
            <a:p>
              <a:pPr marL="171450" indent="-171450" defTabSz="457200">
                <a:buFont typeface="Arial" panose="020B0604020202020204" pitchFamily="34" charset="0"/>
                <a:buChar char="•"/>
                <a:defRPr/>
              </a:pPr>
              <a:r>
                <a:rPr lang="zh-CN" altLang="en-US" sz="12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耳硬化症</a:t>
              </a:r>
            </a:p>
            <a:p>
              <a:pPr marL="171450" indent="-171450" defTabSz="457200">
                <a:buFont typeface="Arial" panose="020B0604020202020204" pitchFamily="34" charset="0"/>
                <a:buChar char="•"/>
                <a:defRPr/>
              </a:pPr>
              <a:r>
                <a:rPr lang="zh-CN" altLang="en-US" sz="12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病毒感染</a:t>
              </a:r>
            </a:p>
            <a:p>
              <a:pPr marL="171450" indent="-171450" defTabSz="457200">
                <a:buFont typeface="Arial" panose="020B0604020202020204" pitchFamily="34" charset="0"/>
                <a:buChar char="•"/>
                <a:defRPr/>
              </a:pPr>
              <a:r>
                <a:rPr lang="zh-CN" altLang="en-US" sz="12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外伤、偏头痛</a:t>
              </a:r>
              <a:endParaRPr lang="zh-CN" altLang="en-US" sz="1200" baseline="30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圆角矩形 10">
              <a:extLst>
                <a:ext uri="{FF2B5EF4-FFF2-40B4-BE49-F238E27FC236}">
                  <a16:creationId xmlns:a16="http://schemas.microsoft.com/office/drawing/2014/main" id="{8D5323A7-2803-522F-FC47-E74AB7043511}"/>
                </a:ext>
              </a:extLst>
            </p:cNvPr>
            <p:cNvSpPr/>
            <p:nvPr/>
          </p:nvSpPr>
          <p:spPr>
            <a:xfrm>
              <a:off x="7546951" y="3356485"/>
              <a:ext cx="2300288" cy="288000"/>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zh-CN" altLang="en-US" sz="12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内淋巴生成及吸收平衡紊乱</a:t>
              </a:r>
            </a:p>
          </p:txBody>
        </p:sp>
        <p:cxnSp>
          <p:nvCxnSpPr>
            <p:cNvPr id="12" name="连接符: 肘形 11">
              <a:extLst>
                <a:ext uri="{FF2B5EF4-FFF2-40B4-BE49-F238E27FC236}">
                  <a16:creationId xmlns:a16="http://schemas.microsoft.com/office/drawing/2014/main" id="{83C89A12-B19E-EC71-75D8-56B08794C9F0}"/>
                </a:ext>
              </a:extLst>
            </p:cNvPr>
            <p:cNvCxnSpPr>
              <a:cxnSpLocks/>
              <a:stCxn id="5" idx="2"/>
              <a:endCxn id="8" idx="0"/>
            </p:cNvCxnSpPr>
            <p:nvPr/>
          </p:nvCxnSpPr>
          <p:spPr>
            <a:xfrm rot="16200000" flipH="1">
              <a:off x="7876949" y="2536339"/>
              <a:ext cx="448110" cy="1192182"/>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5" name="连接符: 肘形 14">
              <a:extLst>
                <a:ext uri="{FF2B5EF4-FFF2-40B4-BE49-F238E27FC236}">
                  <a16:creationId xmlns:a16="http://schemas.microsoft.com/office/drawing/2014/main" id="{B21A3F09-1E57-A4CD-CE86-F806FE7D5236}"/>
                </a:ext>
              </a:extLst>
            </p:cNvPr>
            <p:cNvCxnSpPr>
              <a:cxnSpLocks/>
              <a:stCxn id="6" idx="2"/>
              <a:endCxn id="8" idx="0"/>
            </p:cNvCxnSpPr>
            <p:nvPr/>
          </p:nvCxnSpPr>
          <p:spPr>
            <a:xfrm rot="5400000">
              <a:off x="9069132" y="2536338"/>
              <a:ext cx="448110" cy="1192184"/>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7" name="直接箭头连接符 16">
              <a:extLst>
                <a:ext uri="{FF2B5EF4-FFF2-40B4-BE49-F238E27FC236}">
                  <a16:creationId xmlns:a16="http://schemas.microsoft.com/office/drawing/2014/main" id="{0ADFDE01-03F5-5E67-EF15-83C089F01E20}"/>
                </a:ext>
              </a:extLst>
            </p:cNvPr>
            <p:cNvCxnSpPr>
              <a:cxnSpLocks/>
              <a:stCxn id="8" idx="2"/>
              <a:endCxn id="10" idx="0"/>
            </p:cNvCxnSpPr>
            <p:nvPr/>
          </p:nvCxnSpPr>
          <p:spPr>
            <a:xfrm>
              <a:off x="8697095" y="3644485"/>
              <a:ext cx="1" cy="22424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nvGrpSpPr>
            <p:cNvPr id="40" name="组合 39">
              <a:extLst>
                <a:ext uri="{FF2B5EF4-FFF2-40B4-BE49-F238E27FC236}">
                  <a16:creationId xmlns:a16="http://schemas.microsoft.com/office/drawing/2014/main" id="{FA225BCD-6E51-7078-3171-607C16D23028}"/>
                </a:ext>
              </a:extLst>
            </p:cNvPr>
            <p:cNvGrpSpPr/>
            <p:nvPr/>
          </p:nvGrpSpPr>
          <p:grpSpPr>
            <a:xfrm>
              <a:off x="7165480" y="4062324"/>
              <a:ext cx="3088576" cy="1133276"/>
              <a:chOff x="7165480" y="4219974"/>
              <a:chExt cx="3088576" cy="1133276"/>
            </a:xfrm>
          </p:grpSpPr>
          <p:pic>
            <p:nvPicPr>
              <p:cNvPr id="24" name="图片 23">
                <a:extLst>
                  <a:ext uri="{FF2B5EF4-FFF2-40B4-BE49-F238E27FC236}">
                    <a16:creationId xmlns:a16="http://schemas.microsoft.com/office/drawing/2014/main" id="{D177DF48-1306-1621-B167-DF322CD5A753}"/>
                  </a:ext>
                </a:extLst>
              </p:cNvPr>
              <p:cNvPicPr>
                <a:picLocks noChangeAspect="1"/>
              </p:cNvPicPr>
              <p:nvPr/>
            </p:nvPicPr>
            <p:blipFill>
              <a:blip r:embed="rId3"/>
              <a:stretch>
                <a:fillRect/>
              </a:stretch>
            </p:blipFill>
            <p:spPr>
              <a:xfrm>
                <a:off x="7165480" y="4219974"/>
                <a:ext cx="3088576" cy="1133276"/>
              </a:xfrm>
              <a:prstGeom prst="rect">
                <a:avLst/>
              </a:prstGeom>
            </p:spPr>
          </p:pic>
          <p:sp>
            <p:nvSpPr>
              <p:cNvPr id="38" name="文本占位符 2">
                <a:extLst>
                  <a:ext uri="{FF2B5EF4-FFF2-40B4-BE49-F238E27FC236}">
                    <a16:creationId xmlns:a16="http://schemas.microsoft.com/office/drawing/2014/main" id="{D1C80883-566F-1C7E-BEE8-7780035BF31C}"/>
                  </a:ext>
                </a:extLst>
              </p:cNvPr>
              <p:cNvSpPr txBox="1">
                <a:spLocks/>
              </p:cNvSpPr>
              <p:nvPr/>
            </p:nvSpPr>
            <p:spPr>
              <a:xfrm>
                <a:off x="7170135" y="4398749"/>
                <a:ext cx="1118640" cy="524722"/>
              </a:xfrm>
              <a:prstGeom prst="rect">
                <a:avLst/>
              </a:prstGeom>
            </p:spPr>
            <p:txBody>
              <a:bodyPr vert="horz" lIns="91440" tIns="45720" rIns="91440" bIns="45720" rtlCol="0" anchor="t">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zh-CN" altLang="en-US" sz="1000" dirty="0">
                    <a:solidFill>
                      <a:schemeClr val="bg1"/>
                    </a:solidFill>
                    <a:sym typeface="微软雅黑" panose="020B0503020204020204" pitchFamily="34" charset="-122"/>
                  </a:rPr>
                  <a:t>正常</a:t>
                </a:r>
                <a:endParaRPr lang="en-US" altLang="zh-CN" sz="1000" dirty="0">
                  <a:solidFill>
                    <a:schemeClr val="bg1"/>
                  </a:solidFill>
                  <a:sym typeface="微软雅黑" panose="020B0503020204020204" pitchFamily="34" charset="-122"/>
                </a:endParaRPr>
              </a:p>
              <a:p>
                <a:pPr marL="0" indent="0">
                  <a:lnSpc>
                    <a:spcPct val="100000"/>
                  </a:lnSpc>
                  <a:buNone/>
                </a:pPr>
                <a:r>
                  <a:rPr lang="zh-CN" altLang="en-US" sz="1000" dirty="0">
                    <a:solidFill>
                      <a:schemeClr val="bg1"/>
                    </a:solidFill>
                    <a:sym typeface="微软雅黑" panose="020B0503020204020204" pitchFamily="34" charset="-122"/>
                  </a:rPr>
                  <a:t>内淋巴结构</a:t>
                </a:r>
                <a:r>
                  <a:rPr lang="en-US" altLang="zh-CN" sz="1000" baseline="30000" dirty="0">
                    <a:solidFill>
                      <a:schemeClr val="bg1"/>
                    </a:solidFill>
                    <a:sym typeface="微软雅黑" panose="020B0503020204020204" pitchFamily="34" charset="-122"/>
                  </a:rPr>
                  <a:t>3</a:t>
                </a:r>
                <a:endParaRPr lang="zh-CN" altLang="en-US" sz="1000" baseline="30000" dirty="0">
                  <a:solidFill>
                    <a:schemeClr val="bg1"/>
                  </a:solidFill>
                  <a:sym typeface="微软雅黑" panose="020B0503020204020204" pitchFamily="34" charset="-122"/>
                </a:endParaRPr>
              </a:p>
            </p:txBody>
          </p:sp>
          <p:sp>
            <p:nvSpPr>
              <p:cNvPr id="39" name="文本占位符 2">
                <a:extLst>
                  <a:ext uri="{FF2B5EF4-FFF2-40B4-BE49-F238E27FC236}">
                    <a16:creationId xmlns:a16="http://schemas.microsoft.com/office/drawing/2014/main" id="{4E97ED47-8A02-486F-5BE2-2A51D15A60B2}"/>
                  </a:ext>
                </a:extLst>
              </p:cNvPr>
              <p:cNvSpPr txBox="1">
                <a:spLocks/>
              </p:cNvSpPr>
              <p:nvPr/>
            </p:nvSpPr>
            <p:spPr>
              <a:xfrm>
                <a:off x="8794406" y="4398749"/>
                <a:ext cx="954019" cy="524722"/>
              </a:xfrm>
              <a:prstGeom prst="rect">
                <a:avLst/>
              </a:prstGeom>
            </p:spPr>
            <p:txBody>
              <a:bodyPr vert="horz" lIns="91440" tIns="45720" rIns="91440" bIns="45720" rtlCol="0" anchor="t">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zh-CN" altLang="en-US" sz="1000" dirty="0">
                    <a:solidFill>
                      <a:schemeClr val="bg1"/>
                    </a:solidFill>
                    <a:sym typeface="微软雅黑" panose="020B0503020204020204" pitchFamily="34" charset="-122"/>
                  </a:rPr>
                  <a:t>内淋巴积水</a:t>
                </a:r>
                <a:endParaRPr lang="en-US" altLang="zh-CN" sz="1000" dirty="0">
                  <a:solidFill>
                    <a:schemeClr val="bg1"/>
                  </a:solidFill>
                  <a:sym typeface="微软雅黑" panose="020B0503020204020204" pitchFamily="34" charset="-122"/>
                </a:endParaRPr>
              </a:p>
              <a:p>
                <a:pPr marL="0" indent="0">
                  <a:lnSpc>
                    <a:spcPct val="100000"/>
                  </a:lnSpc>
                  <a:buNone/>
                </a:pPr>
                <a:r>
                  <a:rPr lang="zh-CN" altLang="en-US" sz="1000" dirty="0">
                    <a:solidFill>
                      <a:schemeClr val="bg1"/>
                    </a:solidFill>
                    <a:sym typeface="微软雅黑" panose="020B0503020204020204" pitchFamily="34" charset="-122"/>
                  </a:rPr>
                  <a:t>结构扩张</a:t>
                </a:r>
                <a:r>
                  <a:rPr lang="en-US" altLang="zh-CN" sz="1000" baseline="30000" dirty="0">
                    <a:solidFill>
                      <a:schemeClr val="bg1"/>
                    </a:solidFill>
                    <a:sym typeface="微软雅黑" panose="020B0503020204020204" pitchFamily="34" charset="-122"/>
                  </a:rPr>
                  <a:t>3</a:t>
                </a:r>
                <a:endParaRPr lang="zh-CN" altLang="en-US" sz="1000" baseline="30000" dirty="0">
                  <a:solidFill>
                    <a:schemeClr val="bg1"/>
                  </a:solidFill>
                  <a:sym typeface="微软雅黑" panose="020B0503020204020204" pitchFamily="34" charset="-122"/>
                </a:endParaRPr>
              </a:p>
            </p:txBody>
          </p:sp>
        </p:grpSp>
        <p:sp>
          <p:nvSpPr>
            <p:cNvPr id="10" name="圆角矩形 10">
              <a:extLst>
                <a:ext uri="{FF2B5EF4-FFF2-40B4-BE49-F238E27FC236}">
                  <a16:creationId xmlns:a16="http://schemas.microsoft.com/office/drawing/2014/main" id="{DAC714A8-91B1-815D-3FAF-3362A66CE38D}"/>
                </a:ext>
              </a:extLst>
            </p:cNvPr>
            <p:cNvSpPr/>
            <p:nvPr/>
          </p:nvSpPr>
          <p:spPr>
            <a:xfrm>
              <a:off x="7941096" y="3868726"/>
              <a:ext cx="1512000" cy="288000"/>
            </a:xfrm>
            <a:prstGeom prst="roundRect">
              <a:avLst/>
            </a:prstGeom>
            <a:solidFill>
              <a:srgbClr val="EFF8F3"/>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zh-CN" altLang="en-US" sz="1200" b="1"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内淋巴积水</a:t>
              </a:r>
              <a:r>
                <a:rPr lang="en-US" altLang="zh-CN" sz="1200" b="1" baseline="30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2</a:t>
              </a:r>
              <a:endParaRPr lang="zh-CN" altLang="en-US" sz="1200" b="1" baseline="30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1" name="文本占位符 2">
            <a:extLst>
              <a:ext uri="{FF2B5EF4-FFF2-40B4-BE49-F238E27FC236}">
                <a16:creationId xmlns:a16="http://schemas.microsoft.com/office/drawing/2014/main" id="{C97A3A96-7071-12E7-E57A-FACB226FF107}"/>
              </a:ext>
            </a:extLst>
          </p:cNvPr>
          <p:cNvSpPr txBox="1">
            <a:spLocks/>
          </p:cNvSpPr>
          <p:nvPr/>
        </p:nvSpPr>
        <p:spPr>
          <a:xfrm>
            <a:off x="1155946" y="2211067"/>
            <a:ext cx="4784133" cy="2715924"/>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600"/>
              </a:spcAft>
            </a:pPr>
            <a:r>
              <a:rPr lang="zh-CN" altLang="en-US" sz="1800" b="1" dirty="0">
                <a:solidFill>
                  <a:srgbClr val="C00000"/>
                </a:solidFill>
                <a:sym typeface="微软雅黑" panose="020B0503020204020204" pitchFamily="34" charset="-122"/>
              </a:rPr>
              <a:t>病因不明，</a:t>
            </a:r>
            <a:r>
              <a:rPr lang="zh-CN" altLang="en-US" sz="1800" b="1" dirty="0">
                <a:solidFill>
                  <a:schemeClr val="accent1"/>
                </a:solidFill>
                <a:sym typeface="微软雅黑" panose="020B0503020204020204" pitchFamily="34" charset="-122"/>
              </a:rPr>
              <a:t>内淋巴积水是必要非充分条件，</a:t>
            </a:r>
            <a:r>
              <a:rPr lang="zh-CN" altLang="en-US" sz="1800" b="1" dirty="0">
                <a:sym typeface="微软雅黑" panose="020B0503020204020204" pitchFamily="34" charset="-122"/>
              </a:rPr>
              <a:t>可能与内淋巴产生和吸收失衡有关</a:t>
            </a:r>
            <a:r>
              <a:rPr lang="en-US" altLang="zh-CN" sz="1800" b="1" baseline="30000" dirty="0">
                <a:sym typeface="微软雅黑" panose="020B0503020204020204" pitchFamily="34" charset="-122"/>
              </a:rPr>
              <a:t>1-2</a:t>
            </a:r>
            <a:endParaRPr lang="en-US" altLang="zh-CN" sz="1800" b="1" dirty="0">
              <a:sym typeface="微软雅黑" panose="020B0503020204020204" pitchFamily="34" charset="-122"/>
            </a:endParaRPr>
          </a:p>
          <a:p>
            <a:pPr>
              <a:spcAft>
                <a:spcPts val="600"/>
              </a:spcAft>
            </a:pPr>
            <a:r>
              <a:rPr lang="zh-CN" altLang="en-US" sz="1800" b="1" dirty="0">
                <a:sym typeface="微软雅黑" panose="020B0503020204020204" pitchFamily="34" charset="-122"/>
              </a:rPr>
              <a:t>目前公认多种发病机制</a:t>
            </a:r>
            <a:r>
              <a:rPr lang="en-US" altLang="zh-CN" sz="1800" b="1" baseline="30000" dirty="0">
                <a:sym typeface="微软雅黑" panose="020B0503020204020204" pitchFamily="34" charset="-122"/>
              </a:rPr>
              <a:t>1</a:t>
            </a:r>
            <a:r>
              <a:rPr lang="zh-CN" altLang="en-US" sz="1800" b="1" dirty="0">
                <a:sym typeface="微软雅黑" panose="020B0503020204020204" pitchFamily="34" charset="-122"/>
              </a:rPr>
              <a:t>：</a:t>
            </a:r>
            <a:endParaRPr lang="en-US" altLang="zh-CN" sz="1800" b="1" dirty="0">
              <a:sym typeface="微软雅黑" panose="020B0503020204020204" pitchFamily="34" charset="-122"/>
            </a:endParaRPr>
          </a:p>
          <a:p>
            <a:pPr lvl="1">
              <a:spcAft>
                <a:spcPts val="600"/>
              </a:spcAft>
            </a:pPr>
            <a:r>
              <a:rPr lang="zh-CN" altLang="en-US" sz="1600" dirty="0">
                <a:sym typeface="微软雅黑" panose="020B0503020204020204" pitchFamily="34" charset="-122"/>
              </a:rPr>
              <a:t>内淋巴管机械阻塞与内淋巴吸收障碍学说、免疫反应学说、内耳缺血学说等</a:t>
            </a:r>
            <a:r>
              <a:rPr lang="en-US" altLang="zh-CN" sz="1600" baseline="30000" dirty="0">
                <a:sym typeface="微软雅黑" panose="020B0503020204020204" pitchFamily="34" charset="-122"/>
              </a:rPr>
              <a:t>1</a:t>
            </a:r>
            <a:endParaRPr lang="en-US" altLang="zh-CN" sz="1600" dirty="0">
              <a:sym typeface="微软雅黑" panose="020B0503020204020204" pitchFamily="34" charset="-122"/>
            </a:endParaRPr>
          </a:p>
          <a:p>
            <a:pPr>
              <a:spcAft>
                <a:spcPts val="600"/>
              </a:spcAft>
            </a:pPr>
            <a:r>
              <a:rPr lang="zh-CN" altLang="en-US" sz="1800" b="1" dirty="0">
                <a:sym typeface="微软雅黑" panose="020B0503020204020204" pitchFamily="34" charset="-122"/>
              </a:rPr>
              <a:t>通常认为</a:t>
            </a:r>
            <a:r>
              <a:rPr lang="en-US" altLang="zh-CN" sz="1800" b="1" dirty="0">
                <a:sym typeface="微软雅黑" panose="020B0503020204020204" pitchFamily="34" charset="-122"/>
              </a:rPr>
              <a:t>MD</a:t>
            </a:r>
            <a:r>
              <a:rPr lang="zh-CN" altLang="en-US" sz="1800" b="1" dirty="0">
                <a:sym typeface="微软雅黑" panose="020B0503020204020204" pitchFamily="34" charset="-122"/>
              </a:rPr>
              <a:t>的发病有多种因素参与</a:t>
            </a:r>
            <a:r>
              <a:rPr lang="en-US" altLang="zh-CN" sz="1800" b="1" baseline="30000" dirty="0">
                <a:sym typeface="微软雅黑" panose="020B0503020204020204" pitchFamily="34" charset="-122"/>
              </a:rPr>
              <a:t>1</a:t>
            </a:r>
            <a:r>
              <a:rPr lang="zh-CN" altLang="en-US" sz="1800" b="1" dirty="0">
                <a:sym typeface="微软雅黑" panose="020B0503020204020204" pitchFamily="34" charset="-122"/>
              </a:rPr>
              <a:t>：</a:t>
            </a:r>
            <a:endParaRPr lang="zh-CN" altLang="en-US" sz="1800" b="1" baseline="30000" dirty="0">
              <a:sym typeface="微软雅黑" panose="020B0503020204020204" pitchFamily="34" charset="-122"/>
            </a:endParaRPr>
          </a:p>
        </p:txBody>
      </p:sp>
    </p:spTree>
    <p:extLst>
      <p:ext uri="{BB962C8B-B14F-4D97-AF65-F5344CB8AC3E}">
        <p14:creationId xmlns:p14="http://schemas.microsoft.com/office/powerpoint/2010/main" val="42105381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a:extLst>
              <a:ext uri="{FF2B5EF4-FFF2-40B4-BE49-F238E27FC236}">
                <a16:creationId xmlns:a16="http://schemas.microsoft.com/office/drawing/2014/main" id="{0302B95A-B400-ADCB-CA4B-1A8D5EE88004}"/>
              </a:ext>
            </a:extLst>
          </p:cNvPr>
          <p:cNvSpPr/>
          <p:nvPr/>
        </p:nvSpPr>
        <p:spPr>
          <a:xfrm>
            <a:off x="100968" y="193099"/>
            <a:ext cx="10236212" cy="709704"/>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圆角矩形 5">
            <a:extLst>
              <a:ext uri="{FF2B5EF4-FFF2-40B4-BE49-F238E27FC236}">
                <a16:creationId xmlns:a16="http://schemas.microsoft.com/office/drawing/2014/main" id="{BA0E9BF3-E69E-BDDE-0E2B-24291E799A57}"/>
              </a:ext>
            </a:extLst>
          </p:cNvPr>
          <p:cNvSpPr/>
          <p:nvPr/>
        </p:nvSpPr>
        <p:spPr>
          <a:xfrm>
            <a:off x="268862" y="186802"/>
            <a:ext cx="99972"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圆角矩形 6">
            <a:extLst>
              <a:ext uri="{FF2B5EF4-FFF2-40B4-BE49-F238E27FC236}">
                <a16:creationId xmlns:a16="http://schemas.microsoft.com/office/drawing/2014/main" id="{125949DB-64AB-AFC5-7A5F-D7525E70AD9E}"/>
              </a:ext>
            </a:extLst>
          </p:cNvPr>
          <p:cNvSpPr/>
          <p:nvPr/>
        </p:nvSpPr>
        <p:spPr>
          <a:xfrm>
            <a:off x="443250" y="186802"/>
            <a:ext cx="45719"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 name="标题 1">
            <a:extLst>
              <a:ext uri="{FF2B5EF4-FFF2-40B4-BE49-F238E27FC236}">
                <a16:creationId xmlns:a16="http://schemas.microsoft.com/office/drawing/2014/main" id="{02E62879-F9B2-4FC9-6BA6-F724E1B65D01}"/>
              </a:ext>
            </a:extLst>
          </p:cNvPr>
          <p:cNvSpPr>
            <a:spLocks noGrp="1"/>
          </p:cNvSpPr>
          <p:nvPr>
            <p:ph type="title"/>
          </p:nvPr>
        </p:nvSpPr>
        <p:spPr/>
        <p:txBody>
          <a:bodyPr/>
          <a:lstStyle/>
          <a:p>
            <a:r>
              <a:rPr lang="zh-CN" altLang="zh-CN" dirty="0">
                <a:solidFill>
                  <a:schemeClr val="bg1"/>
                </a:solidFill>
                <a:sym typeface="微软雅黑" panose="020B0503020204020204" pitchFamily="34" charset="-122"/>
              </a:rPr>
              <a:t>随病程进展，</a:t>
            </a:r>
            <a:r>
              <a:rPr lang="en-US" altLang="zh-CN" dirty="0">
                <a:solidFill>
                  <a:schemeClr val="bg1"/>
                </a:solidFill>
                <a:sym typeface="微软雅黑" panose="020B0503020204020204" pitchFamily="34" charset="-122"/>
              </a:rPr>
              <a:t>MD</a:t>
            </a:r>
            <a:r>
              <a:rPr lang="zh-CN" altLang="zh-CN" dirty="0">
                <a:solidFill>
                  <a:schemeClr val="bg1"/>
                </a:solidFill>
                <a:sym typeface="微软雅黑" panose="020B0503020204020204" pitchFamily="34" charset="-122"/>
              </a:rPr>
              <a:t>临床特征逐渐显现</a:t>
            </a:r>
            <a:endParaRPr lang="zh-CN" altLang="en-US" dirty="0">
              <a:solidFill>
                <a:schemeClr val="bg1"/>
              </a:solidFill>
              <a:sym typeface="微软雅黑" panose="020B0503020204020204" pitchFamily="34" charset="-122"/>
            </a:endParaRPr>
          </a:p>
        </p:txBody>
      </p:sp>
      <p:sp>
        <p:nvSpPr>
          <p:cNvPr id="3" name="文本占位符 2">
            <a:extLst>
              <a:ext uri="{FF2B5EF4-FFF2-40B4-BE49-F238E27FC236}">
                <a16:creationId xmlns:a16="http://schemas.microsoft.com/office/drawing/2014/main" id="{867542EB-5831-C825-8DB5-1A7D27F1C166}"/>
              </a:ext>
            </a:extLst>
          </p:cNvPr>
          <p:cNvSpPr>
            <a:spLocks noGrp="1"/>
          </p:cNvSpPr>
          <p:nvPr>
            <p:ph type="body" sz="quarter" idx="13"/>
          </p:nvPr>
        </p:nvSpPr>
        <p:spPr>
          <a:xfrm>
            <a:off x="838200" y="1052736"/>
            <a:ext cx="10515600" cy="4680519"/>
          </a:xfrm>
        </p:spPr>
        <p:txBody>
          <a:bodyPr/>
          <a:lstStyle/>
          <a:p>
            <a:r>
              <a:rPr lang="en-US" altLang="zh-CN" b="1" dirty="0">
                <a:sym typeface="微软雅黑" panose="020B0503020204020204" pitchFamily="34" charset="-122"/>
              </a:rPr>
              <a:t>MD</a:t>
            </a:r>
            <a:r>
              <a:rPr lang="zh-CN" altLang="en-US" b="1" dirty="0">
                <a:sym typeface="微软雅黑" panose="020B0503020204020204" pitchFamily="34" charset="-122"/>
              </a:rPr>
              <a:t>属于</a:t>
            </a:r>
            <a:r>
              <a:rPr lang="zh-CN" altLang="en-US" b="1" dirty="0">
                <a:solidFill>
                  <a:schemeClr val="accent1"/>
                </a:solidFill>
                <a:sym typeface="微软雅黑" panose="020B0503020204020204" pitchFamily="34" charset="-122"/>
              </a:rPr>
              <a:t>发作性眩晕疾病</a:t>
            </a:r>
            <a:r>
              <a:rPr lang="zh-CN" altLang="en-US" b="1" dirty="0">
                <a:sym typeface="微软雅黑" panose="020B0503020204020204" pitchFamily="34" charset="-122"/>
              </a:rPr>
              <a:t>，首次发病时</a:t>
            </a:r>
            <a:r>
              <a:rPr lang="en-US" altLang="zh-CN" b="1" dirty="0">
                <a:sym typeface="微软雅黑" panose="020B0503020204020204" pitchFamily="34" charset="-122"/>
              </a:rPr>
              <a:t>4</a:t>
            </a:r>
            <a:r>
              <a:rPr lang="zh-CN" altLang="en-US" b="1" dirty="0">
                <a:sym typeface="微软雅黑" panose="020B0503020204020204" pitchFamily="34" charset="-122"/>
              </a:rPr>
              <a:t>个典型症状并非一定同时或同期出现，多数患者在疾病的发展演变过程中会出现</a:t>
            </a:r>
            <a:r>
              <a:rPr lang="en-US" altLang="zh-CN" b="1" dirty="0">
                <a:sym typeface="微软雅黑" panose="020B0503020204020204" pitchFamily="34" charset="-122"/>
              </a:rPr>
              <a:t>3</a:t>
            </a:r>
            <a:r>
              <a:rPr lang="zh-CN" altLang="en-US" b="1" dirty="0">
                <a:sym typeface="微软雅黑" panose="020B0503020204020204" pitchFamily="34" charset="-122"/>
              </a:rPr>
              <a:t>种及以上的症状</a:t>
            </a:r>
            <a:r>
              <a:rPr lang="en-US" altLang="zh-CN" b="1" baseline="30000" dirty="0">
                <a:sym typeface="微软雅黑" panose="020B0503020204020204" pitchFamily="34" charset="-122"/>
              </a:rPr>
              <a:t>1-2</a:t>
            </a:r>
            <a:r>
              <a:rPr lang="zh-CN" altLang="en-US" b="1" dirty="0">
                <a:sym typeface="微软雅黑" panose="020B0503020204020204" pitchFamily="34" charset="-122"/>
              </a:rPr>
              <a:t>：</a:t>
            </a:r>
            <a:endParaRPr lang="en-US" altLang="zh-CN" b="1" dirty="0">
              <a:sym typeface="微软雅黑" panose="020B0503020204020204" pitchFamily="34" charset="-122"/>
            </a:endParaRPr>
          </a:p>
        </p:txBody>
      </p:sp>
      <p:sp>
        <p:nvSpPr>
          <p:cNvPr id="4" name="内容占位符 3">
            <a:extLst>
              <a:ext uri="{FF2B5EF4-FFF2-40B4-BE49-F238E27FC236}">
                <a16:creationId xmlns:a16="http://schemas.microsoft.com/office/drawing/2014/main" id="{EC752D00-3910-A8FB-60D6-2F6B1A162D15}"/>
              </a:ext>
            </a:extLst>
          </p:cNvPr>
          <p:cNvSpPr>
            <a:spLocks noGrp="1"/>
          </p:cNvSpPr>
          <p:nvPr>
            <p:ph sz="quarter" idx="14"/>
          </p:nvPr>
        </p:nvSpPr>
        <p:spPr/>
        <p:txBody>
          <a:bodyPr/>
          <a:lstStyle/>
          <a:p>
            <a:r>
              <a:rPr lang="en-US" altLang="zh-CN" dirty="0">
                <a:sym typeface="微软雅黑" panose="020B0503020204020204" pitchFamily="34" charset="-122"/>
              </a:rPr>
              <a:t>1. </a:t>
            </a:r>
            <a:r>
              <a:rPr lang="zh-CN" altLang="en-US" dirty="0">
                <a:sym typeface="微软雅黑" panose="020B0503020204020204" pitchFamily="34" charset="-122"/>
              </a:rPr>
              <a:t>陈钢钢</a:t>
            </a:r>
            <a:r>
              <a:rPr lang="en-US" altLang="zh-CN" dirty="0">
                <a:sym typeface="微软雅黑" panose="020B0503020204020204" pitchFamily="34" charset="-122"/>
              </a:rPr>
              <a:t>, </a:t>
            </a:r>
            <a:r>
              <a:rPr lang="zh-CN" altLang="en-US" dirty="0">
                <a:sym typeface="微软雅黑" panose="020B0503020204020204" pitchFamily="34" charset="-122"/>
              </a:rPr>
              <a:t>等</a:t>
            </a:r>
            <a:r>
              <a:rPr lang="en-US" altLang="zh-CN" dirty="0">
                <a:sym typeface="微软雅黑" panose="020B0503020204020204" pitchFamily="34" charset="-122"/>
              </a:rPr>
              <a:t>. </a:t>
            </a:r>
            <a:r>
              <a:rPr lang="zh-CN" altLang="en-US" dirty="0">
                <a:sym typeface="微软雅黑" panose="020B0503020204020204" pitchFamily="34" charset="-122"/>
              </a:rPr>
              <a:t>前庭疾病诊疗知识库</a:t>
            </a:r>
            <a:r>
              <a:rPr lang="en-US" altLang="zh-CN" dirty="0">
                <a:sym typeface="微软雅黑" panose="020B0503020204020204" pitchFamily="34" charset="-122"/>
              </a:rPr>
              <a:t>. </a:t>
            </a:r>
            <a:r>
              <a:rPr lang="zh-CN" altLang="en-US" dirty="0">
                <a:sym typeface="微软雅黑" panose="020B0503020204020204" pitchFamily="34" charset="-122"/>
              </a:rPr>
              <a:t>北京：中国医药科技出版社</a:t>
            </a:r>
            <a:r>
              <a:rPr lang="en-US" altLang="zh-CN" dirty="0">
                <a:sym typeface="微软雅黑" panose="020B0503020204020204" pitchFamily="34" charset="-122"/>
              </a:rPr>
              <a:t>, 2024: 287-288.</a:t>
            </a:r>
          </a:p>
          <a:p>
            <a:r>
              <a:rPr lang="en-US" altLang="zh-CN" dirty="0">
                <a:sym typeface="微软雅黑" panose="020B0503020204020204" pitchFamily="34" charset="-122"/>
              </a:rPr>
              <a:t>2. </a:t>
            </a:r>
            <a:r>
              <a:rPr lang="zh-CN" altLang="en-US" dirty="0">
                <a:sym typeface="微软雅黑" panose="020B0503020204020204" pitchFamily="34" charset="-122"/>
              </a:rPr>
              <a:t>王恩彤</a:t>
            </a:r>
            <a:r>
              <a:rPr lang="en-US" altLang="zh-CN" dirty="0">
                <a:sym typeface="微软雅黑" panose="020B0503020204020204" pitchFamily="34" charset="-122"/>
              </a:rPr>
              <a:t>, </a:t>
            </a:r>
            <a:r>
              <a:rPr lang="zh-CN" altLang="en-US" dirty="0">
                <a:sym typeface="微软雅黑" panose="020B0503020204020204" pitchFamily="34" charset="-122"/>
              </a:rPr>
              <a:t>等</a:t>
            </a:r>
            <a:r>
              <a:rPr lang="en-US" altLang="zh-CN" dirty="0">
                <a:sym typeface="微软雅黑" panose="020B0503020204020204" pitchFamily="34" charset="-122"/>
              </a:rPr>
              <a:t>. </a:t>
            </a:r>
            <a:r>
              <a:rPr lang="zh-CN" altLang="en-US" dirty="0">
                <a:sym typeface="微软雅黑" panose="020B0503020204020204" pitchFamily="34" charset="-122"/>
              </a:rPr>
              <a:t>美国耳鼻咽喉头颈外科学会梅尼埃病诊疗指南解读</a:t>
            </a:r>
            <a:r>
              <a:rPr lang="en-US" altLang="zh-CN" dirty="0">
                <a:sym typeface="微软雅黑" panose="020B0503020204020204" pitchFamily="34" charset="-122"/>
              </a:rPr>
              <a:t>.</a:t>
            </a:r>
            <a:r>
              <a:rPr lang="zh-CN" altLang="en-US" dirty="0">
                <a:sym typeface="微软雅黑" panose="020B0503020204020204" pitchFamily="34" charset="-122"/>
              </a:rPr>
              <a:t>北京医学</a:t>
            </a:r>
            <a:r>
              <a:rPr lang="en-US" altLang="zh-CN" dirty="0">
                <a:sym typeface="微软雅黑" panose="020B0503020204020204" pitchFamily="34" charset="-122"/>
              </a:rPr>
              <a:t>,2020,42(09):874-878.</a:t>
            </a:r>
          </a:p>
        </p:txBody>
      </p:sp>
      <p:grpSp>
        <p:nvGrpSpPr>
          <p:cNvPr id="28" name="组合 27">
            <a:extLst>
              <a:ext uri="{FF2B5EF4-FFF2-40B4-BE49-F238E27FC236}">
                <a16:creationId xmlns:a16="http://schemas.microsoft.com/office/drawing/2014/main" id="{336B8945-4B1F-D9C4-389E-570582A28E54}"/>
              </a:ext>
            </a:extLst>
          </p:cNvPr>
          <p:cNvGrpSpPr/>
          <p:nvPr/>
        </p:nvGrpSpPr>
        <p:grpSpPr>
          <a:xfrm>
            <a:off x="1116777" y="1909452"/>
            <a:ext cx="3615180" cy="3636233"/>
            <a:chOff x="1159414" y="2097020"/>
            <a:chExt cx="3615180" cy="3636233"/>
          </a:xfrm>
        </p:grpSpPr>
        <p:sp>
          <p:nvSpPr>
            <p:cNvPr id="12" name="矩形: 圆角 11">
              <a:extLst>
                <a:ext uri="{FF2B5EF4-FFF2-40B4-BE49-F238E27FC236}">
                  <a16:creationId xmlns:a16="http://schemas.microsoft.com/office/drawing/2014/main" id="{EF77D178-2724-4680-A6A2-C864ABC8AB5D}"/>
                </a:ext>
              </a:extLst>
            </p:cNvPr>
            <p:cNvSpPr/>
            <p:nvPr/>
          </p:nvSpPr>
          <p:spPr>
            <a:xfrm>
              <a:off x="1159414" y="2299208"/>
              <a:ext cx="3615180" cy="3434045"/>
            </a:xfrm>
            <a:prstGeom prst="roundRect">
              <a:avLst>
                <a:gd name="adj" fmla="val 4209"/>
              </a:avLst>
            </a:prstGeom>
            <a:solidFill>
              <a:schemeClr val="accent3">
                <a:alpha val="15000"/>
              </a:schemeClr>
            </a:solidFill>
            <a:ln w="12700" cap="rnd">
              <a:gradFill>
                <a:gsLst>
                  <a:gs pos="0">
                    <a:schemeClr val="accent3">
                      <a:lumMod val="60000"/>
                      <a:lumOff val="40000"/>
                    </a:schemeClr>
                  </a:gs>
                  <a:gs pos="100000">
                    <a:schemeClr val="accent3"/>
                  </a:gs>
                </a:gsLst>
                <a:lin ang="5400000" scaled="1"/>
              </a:gradFill>
              <a:prstDash val="solid"/>
              <a:round/>
            </a:ln>
            <a:effectLst>
              <a:outerShdw blurRad="76200" dist="50800" dir="5400000" algn="ctr"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endParaRPr lang="zh-CN" altLang="en-US" sz="1400" b="1" dirty="0">
                <a:solidFill>
                  <a:schemeClr val="tx1"/>
                </a:solidFill>
                <a:latin typeface="微软雅黑" panose="020B0503020204020204" pitchFamily="34" charset="-122"/>
                <a:ea typeface="微软雅黑" panose="020B0503020204020204" pitchFamily="34" charset="-122"/>
              </a:endParaRPr>
            </a:p>
          </p:txBody>
        </p:sp>
        <p:sp>
          <p:nvSpPr>
            <p:cNvPr id="14" name="文本占位符 2">
              <a:extLst>
                <a:ext uri="{FF2B5EF4-FFF2-40B4-BE49-F238E27FC236}">
                  <a16:creationId xmlns:a16="http://schemas.microsoft.com/office/drawing/2014/main" id="{C6108917-F81C-DF46-DD42-C52172C73D6C}"/>
                </a:ext>
              </a:extLst>
            </p:cNvPr>
            <p:cNvSpPr txBox="1">
              <a:spLocks/>
            </p:cNvSpPr>
            <p:nvPr/>
          </p:nvSpPr>
          <p:spPr>
            <a:xfrm>
              <a:off x="1237265" y="2602570"/>
              <a:ext cx="3459478" cy="3080640"/>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Aft>
                  <a:spcPts val="400"/>
                </a:spcAft>
              </a:pPr>
              <a:r>
                <a:rPr lang="zh-CN" altLang="en-US" sz="1400" b="1" dirty="0">
                  <a:solidFill>
                    <a:srgbClr val="C00000"/>
                  </a:solidFill>
                  <a:sym typeface="微软雅黑" panose="020B0503020204020204" pitchFamily="34" charset="-122"/>
                </a:rPr>
                <a:t>眩晕</a:t>
              </a:r>
              <a:r>
                <a:rPr lang="zh-CN" altLang="en-US" sz="1400" b="1" dirty="0">
                  <a:sym typeface="微软雅黑" panose="020B0503020204020204" pitchFamily="34" charset="-122"/>
                </a:rPr>
                <a:t>是最主要的临床表现</a:t>
              </a:r>
              <a:endParaRPr lang="en-US" altLang="zh-CN" sz="1400" b="1" dirty="0">
                <a:sym typeface="微软雅黑" panose="020B0503020204020204" pitchFamily="34" charset="-122"/>
              </a:endParaRPr>
            </a:p>
            <a:p>
              <a:pPr marL="457200" lvl="1" indent="0">
                <a:lnSpc>
                  <a:spcPct val="100000"/>
                </a:lnSpc>
                <a:spcAft>
                  <a:spcPts val="400"/>
                </a:spcAft>
                <a:buNone/>
              </a:pPr>
              <a:r>
                <a:rPr lang="zh-CN" altLang="en-US" sz="1200" dirty="0">
                  <a:sym typeface="微软雅黑" panose="020B0503020204020204" pitchFamily="34" charset="-122"/>
                </a:rPr>
                <a:t>典型为</a:t>
              </a:r>
              <a:r>
                <a:rPr lang="zh-CN" altLang="en-US" sz="1200" dirty="0">
                  <a:solidFill>
                    <a:schemeClr val="accent1"/>
                  </a:solidFill>
                  <a:sym typeface="微软雅黑" panose="020B0503020204020204" pitchFamily="34" charset="-122"/>
                </a:rPr>
                <a:t>突发旋转性眩晕</a:t>
              </a:r>
              <a:r>
                <a:rPr lang="zh-CN" altLang="en-US" sz="1200" dirty="0">
                  <a:sym typeface="微软雅黑" panose="020B0503020204020204" pitchFamily="34" charset="-122"/>
                </a:rPr>
                <a:t>，发作较轻者仅有不稳感</a:t>
              </a:r>
              <a:endParaRPr lang="en-US" altLang="zh-CN" sz="1200" dirty="0">
                <a:sym typeface="微软雅黑" panose="020B0503020204020204" pitchFamily="34" charset="-122"/>
              </a:endParaRPr>
            </a:p>
            <a:p>
              <a:pPr marL="457200" lvl="1" indent="0">
                <a:lnSpc>
                  <a:spcPct val="100000"/>
                </a:lnSpc>
                <a:spcAft>
                  <a:spcPts val="400"/>
                </a:spcAft>
                <a:buNone/>
              </a:pPr>
              <a:r>
                <a:rPr lang="zh-CN" altLang="en-US" sz="1200" dirty="0">
                  <a:sym typeface="微软雅黑" panose="020B0503020204020204" pitchFamily="34" charset="-122"/>
                </a:rPr>
                <a:t>多持续</a:t>
              </a:r>
              <a:r>
                <a:rPr lang="en-US" altLang="zh-CN" sz="1200" dirty="0">
                  <a:sym typeface="微软雅黑" panose="020B0503020204020204" pitchFamily="34" charset="-122"/>
                </a:rPr>
                <a:t>20min~12h</a:t>
              </a:r>
              <a:r>
                <a:rPr lang="zh-CN" altLang="en-US" sz="1200" dirty="0">
                  <a:sym typeface="微软雅黑" panose="020B0503020204020204" pitchFamily="34" charset="-122"/>
                </a:rPr>
                <a:t>。睁眼时、向患侧卧时加重</a:t>
              </a:r>
              <a:r>
                <a:rPr lang="en-US" altLang="zh-CN" sz="1200" dirty="0">
                  <a:sym typeface="微软雅黑" panose="020B0503020204020204" pitchFamily="34" charset="-122"/>
                </a:rPr>
                <a:t>(</a:t>
              </a:r>
              <a:r>
                <a:rPr lang="zh-CN" altLang="en-US" sz="1200" dirty="0">
                  <a:sym typeface="微软雅黑" panose="020B0503020204020204" pitchFamily="34" charset="-122"/>
                </a:rPr>
                <a:t>喜闭目向健侧静卧</a:t>
              </a:r>
              <a:r>
                <a:rPr lang="en-US" altLang="zh-CN" sz="1200" dirty="0">
                  <a:sym typeface="微软雅黑" panose="020B0503020204020204" pitchFamily="34" charset="-122"/>
                </a:rPr>
                <a:t>)</a:t>
              </a:r>
              <a:r>
                <a:rPr lang="zh-CN" altLang="en-US" sz="1200" dirty="0">
                  <a:sym typeface="微软雅黑" panose="020B0503020204020204" pitchFamily="34" charset="-122"/>
                </a:rPr>
                <a:t>。常伴恶心、呕吐等自主神经功能紊乱及不平衡感。头部任何运动均可使眩晕加重。发作次数愈多，则每次持续时间愈长，间歇期愈短</a:t>
              </a:r>
              <a:endParaRPr lang="en-US" altLang="zh-CN" sz="1200" dirty="0">
                <a:sym typeface="微软雅黑" panose="020B0503020204020204" pitchFamily="34" charset="-122"/>
              </a:endParaRPr>
            </a:p>
            <a:p>
              <a:pPr>
                <a:lnSpc>
                  <a:spcPct val="100000"/>
                </a:lnSpc>
                <a:spcAft>
                  <a:spcPts val="400"/>
                </a:spcAft>
              </a:pPr>
              <a:r>
                <a:rPr lang="zh-CN" altLang="en-US" sz="1400" b="1" dirty="0">
                  <a:solidFill>
                    <a:srgbClr val="C00000"/>
                  </a:solidFill>
                  <a:sym typeface="微软雅黑" panose="020B0503020204020204" pitchFamily="34" charset="-122"/>
                </a:rPr>
                <a:t>耳鸣</a:t>
              </a:r>
              <a:r>
                <a:rPr lang="zh-CN" altLang="en-US" sz="1400" b="1" dirty="0">
                  <a:sym typeface="微软雅黑" panose="020B0503020204020204" pitchFamily="34" charset="-122"/>
                </a:rPr>
                <a:t>也是早期常见的症状</a:t>
              </a:r>
              <a:endParaRPr lang="en-US" altLang="zh-CN" sz="1400" b="1" dirty="0">
                <a:sym typeface="微软雅黑" panose="020B0503020204020204" pitchFamily="34" charset="-122"/>
              </a:endParaRPr>
            </a:p>
            <a:p>
              <a:pPr marL="457200" lvl="1" indent="0">
                <a:lnSpc>
                  <a:spcPct val="100000"/>
                </a:lnSpc>
                <a:spcAft>
                  <a:spcPts val="400"/>
                </a:spcAft>
                <a:buNone/>
              </a:pPr>
              <a:r>
                <a:rPr lang="zh-CN" altLang="en-US" sz="1200" dirty="0">
                  <a:solidFill>
                    <a:schemeClr val="accent1"/>
                  </a:solidFill>
                  <a:sym typeface="微软雅黑" panose="020B0503020204020204" pitchFamily="34" charset="-122"/>
                </a:rPr>
                <a:t>出现可能早于其他症状</a:t>
              </a:r>
              <a:endParaRPr lang="en-US" altLang="zh-CN" sz="1200" dirty="0">
                <a:solidFill>
                  <a:schemeClr val="accent1"/>
                </a:solidFill>
                <a:sym typeface="微软雅黑" panose="020B0503020204020204" pitchFamily="34" charset="-122"/>
              </a:endParaRPr>
            </a:p>
            <a:p>
              <a:pPr marL="457200" lvl="1" indent="0">
                <a:lnSpc>
                  <a:spcPct val="100000"/>
                </a:lnSpc>
                <a:spcAft>
                  <a:spcPts val="400"/>
                </a:spcAft>
                <a:buNone/>
              </a:pPr>
              <a:r>
                <a:rPr lang="zh-CN" altLang="en-US" sz="1200" dirty="0">
                  <a:sym typeface="微软雅黑" panose="020B0503020204020204" pitchFamily="34" charset="-122"/>
                </a:rPr>
                <a:t>常在发作期出现，多为低频、隆隆样声音</a:t>
              </a:r>
              <a:endParaRPr lang="en-US" altLang="zh-CN" sz="1200" dirty="0">
                <a:sym typeface="微软雅黑" panose="020B0503020204020204" pitchFamily="34" charset="-122"/>
              </a:endParaRPr>
            </a:p>
            <a:p>
              <a:pPr>
                <a:lnSpc>
                  <a:spcPct val="100000"/>
                </a:lnSpc>
                <a:spcAft>
                  <a:spcPts val="400"/>
                </a:spcAft>
              </a:pPr>
              <a:r>
                <a:rPr lang="zh-CN" altLang="en-US" sz="1400" b="1" dirty="0">
                  <a:sym typeface="微软雅黑" panose="020B0503020204020204" pitchFamily="34" charset="-122"/>
                </a:rPr>
                <a:t>听力下降较轻，可不被患者察觉</a:t>
              </a:r>
              <a:endParaRPr lang="en-US" altLang="zh-CN" sz="1400" b="1" dirty="0">
                <a:sym typeface="微软雅黑" panose="020B0503020204020204" pitchFamily="34" charset="-122"/>
              </a:endParaRPr>
            </a:p>
            <a:p>
              <a:pPr marL="457200" lvl="1" indent="0">
                <a:lnSpc>
                  <a:spcPct val="100000"/>
                </a:lnSpc>
                <a:spcAft>
                  <a:spcPts val="400"/>
                </a:spcAft>
                <a:buNone/>
              </a:pPr>
              <a:r>
                <a:rPr lang="zh-CN" altLang="en-US" sz="1200" dirty="0">
                  <a:sym typeface="微软雅黑" panose="020B0503020204020204" pitchFamily="34" charset="-122"/>
                </a:rPr>
                <a:t>多在眩晕发作时加重，眩晕缓解后减轻</a:t>
              </a:r>
              <a:endParaRPr lang="zh-CN" altLang="en-US" sz="1200" dirty="0">
                <a:solidFill>
                  <a:srgbClr val="C00000"/>
                </a:solidFill>
                <a:sym typeface="微软雅黑" panose="020B0503020204020204" pitchFamily="34" charset="-122"/>
              </a:endParaRPr>
            </a:p>
          </p:txBody>
        </p:sp>
        <p:sp>
          <p:nvSpPr>
            <p:cNvPr id="15" name="矩形: 圆角 14">
              <a:extLst>
                <a:ext uri="{FF2B5EF4-FFF2-40B4-BE49-F238E27FC236}">
                  <a16:creationId xmlns:a16="http://schemas.microsoft.com/office/drawing/2014/main" id="{C7055230-9E8D-6406-F7A9-E464AB5EFB05}"/>
                </a:ext>
              </a:extLst>
            </p:cNvPr>
            <p:cNvSpPr/>
            <p:nvPr/>
          </p:nvSpPr>
          <p:spPr>
            <a:xfrm>
              <a:off x="2092204" y="2097020"/>
              <a:ext cx="1749600" cy="410198"/>
            </a:xfrm>
            <a:prstGeom prst="roundRect">
              <a:avLst/>
            </a:prstGeom>
            <a:gradFill>
              <a:gsLst>
                <a:gs pos="0">
                  <a:schemeClr val="accent3">
                    <a:lumMod val="60000"/>
                    <a:lumOff val="40000"/>
                  </a:schemeClr>
                </a:gs>
                <a:gs pos="60000">
                  <a:schemeClr val="accent3"/>
                </a:gs>
              </a:gsLst>
              <a:lin ang="2700000" scaled="0"/>
            </a:gradFill>
            <a:ln w="57150" cap="rnd">
              <a:noFill/>
              <a:prstDash val="solid"/>
              <a:round/>
            </a:ln>
            <a:effectLst>
              <a:outerShdw blurRad="76200" dist="50800" dir="5400000" algn="ctr"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r>
                <a:rPr lang="zh-CN" altLang="en-US" sz="1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疾病早期</a:t>
              </a:r>
              <a:r>
                <a:rPr lang="en-US" altLang="zh-CN" sz="1600" b="1" baseline="300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1</a:t>
              </a:r>
            </a:p>
          </p:txBody>
        </p:sp>
      </p:grpSp>
      <p:grpSp>
        <p:nvGrpSpPr>
          <p:cNvPr id="29" name="组合 28">
            <a:extLst>
              <a:ext uri="{FF2B5EF4-FFF2-40B4-BE49-F238E27FC236}">
                <a16:creationId xmlns:a16="http://schemas.microsoft.com/office/drawing/2014/main" id="{A0E0CEFB-B9CA-B8E2-2317-7E0D0B1B8D32}"/>
              </a:ext>
            </a:extLst>
          </p:cNvPr>
          <p:cNvGrpSpPr/>
          <p:nvPr/>
        </p:nvGrpSpPr>
        <p:grpSpPr>
          <a:xfrm>
            <a:off x="4942591" y="1909452"/>
            <a:ext cx="2664000" cy="3636589"/>
            <a:chOff x="4947189" y="2097020"/>
            <a:chExt cx="2664000" cy="3636589"/>
          </a:xfrm>
        </p:grpSpPr>
        <p:sp>
          <p:nvSpPr>
            <p:cNvPr id="19" name="矩形: 圆角 18">
              <a:extLst>
                <a:ext uri="{FF2B5EF4-FFF2-40B4-BE49-F238E27FC236}">
                  <a16:creationId xmlns:a16="http://schemas.microsoft.com/office/drawing/2014/main" id="{8C39617C-0D97-C174-A42D-ED820962AA2F}"/>
                </a:ext>
              </a:extLst>
            </p:cNvPr>
            <p:cNvSpPr/>
            <p:nvPr/>
          </p:nvSpPr>
          <p:spPr>
            <a:xfrm>
              <a:off x="4947189" y="2299209"/>
              <a:ext cx="2664000" cy="3434400"/>
            </a:xfrm>
            <a:prstGeom prst="roundRect">
              <a:avLst>
                <a:gd name="adj" fmla="val 6182"/>
              </a:avLst>
            </a:prstGeom>
            <a:solidFill>
              <a:srgbClr val="EFF8F3"/>
            </a:solidFill>
            <a:ln w="12700" cap="rnd">
              <a:gradFill>
                <a:gsLst>
                  <a:gs pos="0">
                    <a:schemeClr val="accent5">
                      <a:lumMod val="60000"/>
                      <a:lumOff val="40000"/>
                    </a:schemeClr>
                  </a:gs>
                  <a:gs pos="100000">
                    <a:schemeClr val="accent5"/>
                  </a:gs>
                </a:gsLst>
                <a:lin ang="5400000" scaled="1"/>
              </a:gradFill>
              <a:prstDash val="solid"/>
              <a:round/>
            </a:ln>
            <a:effectLst>
              <a:outerShdw blurRad="76200" dist="50800" dir="5400000" algn="ctr" rotWithShape="0">
                <a:schemeClr val="accent5">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endParaRPr lang="zh-CN" altLang="en-US" sz="2000" b="1" dirty="0">
                <a:solidFill>
                  <a:schemeClr val="tx1"/>
                </a:solidFill>
                <a:latin typeface="微软雅黑" panose="020B0503020204020204" pitchFamily="34" charset="-122"/>
                <a:ea typeface="微软雅黑" panose="020B0503020204020204" pitchFamily="34" charset="-122"/>
              </a:endParaRPr>
            </a:p>
          </p:txBody>
        </p:sp>
        <p:sp>
          <p:nvSpPr>
            <p:cNvPr id="21" name="文本占位符 2">
              <a:extLst>
                <a:ext uri="{FF2B5EF4-FFF2-40B4-BE49-F238E27FC236}">
                  <a16:creationId xmlns:a16="http://schemas.microsoft.com/office/drawing/2014/main" id="{31524737-C8DF-2598-0C14-9B93EC136009}"/>
                </a:ext>
              </a:extLst>
            </p:cNvPr>
            <p:cNvSpPr txBox="1">
              <a:spLocks/>
            </p:cNvSpPr>
            <p:nvPr/>
          </p:nvSpPr>
          <p:spPr>
            <a:xfrm>
              <a:off x="5002820" y="2602570"/>
              <a:ext cx="2552739" cy="2893060"/>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600"/>
                </a:spcAft>
              </a:pPr>
              <a:r>
                <a:rPr lang="zh-CN" altLang="en-US" sz="1400" b="1" dirty="0">
                  <a:solidFill>
                    <a:srgbClr val="C00000"/>
                  </a:solidFill>
                  <a:sym typeface="微软雅黑" panose="020B0503020204020204" pitchFamily="34" charset="-122"/>
                </a:rPr>
                <a:t>波动性听力下降</a:t>
              </a:r>
              <a:r>
                <a:rPr lang="zh-CN" altLang="en-US" sz="1400" b="1" dirty="0">
                  <a:sym typeface="微软雅黑" panose="020B0503020204020204" pitchFamily="34" charset="-122"/>
                </a:rPr>
                <a:t>渐成最明显的临床特征</a:t>
              </a:r>
              <a:endParaRPr lang="en-US" altLang="zh-CN" sz="1400" b="1" dirty="0">
                <a:sym typeface="微软雅黑" panose="020B0503020204020204" pitchFamily="34" charset="-122"/>
              </a:endParaRPr>
            </a:p>
            <a:p>
              <a:pPr marL="457200" lvl="1" indent="0">
                <a:spcAft>
                  <a:spcPts val="600"/>
                </a:spcAft>
                <a:buNone/>
              </a:pPr>
              <a:r>
                <a:rPr lang="en-US" altLang="zh-CN" sz="1200" dirty="0">
                  <a:sym typeface="微软雅黑" panose="020B0503020204020204" pitchFamily="34" charset="-122"/>
                </a:rPr>
                <a:t>MD</a:t>
              </a:r>
              <a:r>
                <a:rPr lang="zh-CN" altLang="en-US" sz="1200" dirty="0">
                  <a:sym typeface="微软雅黑" panose="020B0503020204020204" pitchFamily="34" charset="-122"/>
                </a:rPr>
                <a:t>累及耳蜗基底膜全段，但多表现为</a:t>
              </a:r>
              <a:r>
                <a:rPr lang="zh-CN" altLang="en-US" sz="1200" dirty="0">
                  <a:solidFill>
                    <a:schemeClr val="accent1"/>
                  </a:solidFill>
                  <a:sym typeface="微软雅黑" panose="020B0503020204020204" pitchFamily="34" charset="-122"/>
                </a:rPr>
                <a:t>低、中频的感音神经性听力下降</a:t>
              </a:r>
              <a:r>
                <a:rPr lang="zh-CN" altLang="en-US" sz="1200" dirty="0">
                  <a:sym typeface="微软雅黑" panose="020B0503020204020204" pitchFamily="34" charset="-122"/>
                </a:rPr>
                <a:t>，单纯高频听力受损者少见</a:t>
              </a:r>
              <a:endParaRPr lang="en-US" altLang="zh-CN" sz="1200" dirty="0">
                <a:sym typeface="微软雅黑" panose="020B0503020204020204" pitchFamily="34" charset="-122"/>
              </a:endParaRPr>
            </a:p>
            <a:p>
              <a:pPr>
                <a:spcAft>
                  <a:spcPts val="600"/>
                </a:spcAft>
              </a:pPr>
              <a:r>
                <a:rPr lang="zh-CN" altLang="en-US" sz="1400" b="1" dirty="0">
                  <a:sym typeface="微软雅黑" panose="020B0503020204020204" pitchFamily="34" charset="-122"/>
                </a:rPr>
                <a:t>眩晕发作逐渐减少</a:t>
              </a:r>
              <a:endParaRPr lang="en-US" altLang="zh-CN" sz="1400" b="1" dirty="0">
                <a:sym typeface="微软雅黑" panose="020B0503020204020204" pitchFamily="34" charset="-122"/>
              </a:endParaRPr>
            </a:p>
            <a:p>
              <a:pPr>
                <a:spcAft>
                  <a:spcPts val="600"/>
                </a:spcAft>
              </a:pPr>
              <a:r>
                <a:rPr lang="zh-CN" altLang="en-US" sz="1400" b="1" dirty="0">
                  <a:sym typeface="微软雅黑" panose="020B0503020204020204" pitchFamily="34" charset="-122"/>
                </a:rPr>
                <a:t>耳鸣音调逐渐增大，且持续时间较前延长</a:t>
              </a:r>
              <a:endParaRPr lang="zh-CN" altLang="en-US" sz="1400" b="1" dirty="0">
                <a:solidFill>
                  <a:srgbClr val="C00000"/>
                </a:solidFill>
                <a:sym typeface="微软雅黑" panose="020B0503020204020204" pitchFamily="34" charset="-122"/>
              </a:endParaRPr>
            </a:p>
          </p:txBody>
        </p:sp>
        <p:sp>
          <p:nvSpPr>
            <p:cNvPr id="22" name="矩形: 圆角 21">
              <a:extLst>
                <a:ext uri="{FF2B5EF4-FFF2-40B4-BE49-F238E27FC236}">
                  <a16:creationId xmlns:a16="http://schemas.microsoft.com/office/drawing/2014/main" id="{1D7B06AE-BD82-0508-E29D-DCB1A054DC49}"/>
                </a:ext>
              </a:extLst>
            </p:cNvPr>
            <p:cNvSpPr/>
            <p:nvPr/>
          </p:nvSpPr>
          <p:spPr>
            <a:xfrm>
              <a:off x="5404389" y="2097020"/>
              <a:ext cx="1749600" cy="410198"/>
            </a:xfrm>
            <a:prstGeom prst="roundRect">
              <a:avLst/>
            </a:prstGeom>
            <a:gradFill>
              <a:gsLst>
                <a:gs pos="0">
                  <a:srgbClr val="91D185"/>
                </a:gs>
                <a:gs pos="60000">
                  <a:srgbClr val="70AD47"/>
                </a:gs>
              </a:gsLst>
              <a:lin ang="2700000" scaled="0"/>
            </a:gradFill>
            <a:ln w="57150" cap="rnd">
              <a:noFill/>
              <a:prstDash val="solid"/>
              <a:round/>
            </a:ln>
            <a:effectLst>
              <a:outerShdw blurRad="76200" dist="50800" dir="5400000" algn="ctr" rotWithShape="0">
                <a:schemeClr val="accent5">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r>
                <a:rPr lang="zh-CN" altLang="en-US" sz="1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疾病中期</a:t>
              </a:r>
              <a:r>
                <a:rPr lang="en-US" altLang="zh-CN" sz="1600" b="1" baseline="300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1</a:t>
              </a:r>
            </a:p>
          </p:txBody>
        </p:sp>
      </p:grpSp>
      <p:grpSp>
        <p:nvGrpSpPr>
          <p:cNvPr id="30" name="组合 29">
            <a:extLst>
              <a:ext uri="{FF2B5EF4-FFF2-40B4-BE49-F238E27FC236}">
                <a16:creationId xmlns:a16="http://schemas.microsoft.com/office/drawing/2014/main" id="{D5F05681-CE53-CA0B-636E-08D431F04DF4}"/>
              </a:ext>
            </a:extLst>
          </p:cNvPr>
          <p:cNvGrpSpPr/>
          <p:nvPr/>
        </p:nvGrpSpPr>
        <p:grpSpPr>
          <a:xfrm>
            <a:off x="7817224" y="1909452"/>
            <a:ext cx="3258000" cy="3636589"/>
            <a:chOff x="7859861" y="2097020"/>
            <a:chExt cx="3258000" cy="3636589"/>
          </a:xfrm>
        </p:grpSpPr>
        <p:sp>
          <p:nvSpPr>
            <p:cNvPr id="24" name="矩形: 圆角 23">
              <a:extLst>
                <a:ext uri="{FF2B5EF4-FFF2-40B4-BE49-F238E27FC236}">
                  <a16:creationId xmlns:a16="http://schemas.microsoft.com/office/drawing/2014/main" id="{CC9AAD9F-1E33-8E36-9E52-34BA2E82FC7B}"/>
                </a:ext>
              </a:extLst>
            </p:cNvPr>
            <p:cNvSpPr/>
            <p:nvPr/>
          </p:nvSpPr>
          <p:spPr>
            <a:xfrm>
              <a:off x="7859861" y="2299209"/>
              <a:ext cx="3258000" cy="3434400"/>
            </a:xfrm>
            <a:prstGeom prst="roundRect">
              <a:avLst>
                <a:gd name="adj" fmla="val 4862"/>
              </a:avLst>
            </a:prstGeom>
            <a:solidFill>
              <a:srgbClr val="E2F0D9"/>
            </a:solidFill>
            <a:ln w="12700" cap="rnd">
              <a:gradFill>
                <a:gsLst>
                  <a:gs pos="0">
                    <a:srgbClr val="91D185"/>
                  </a:gs>
                  <a:gs pos="100000">
                    <a:schemeClr val="accent1"/>
                  </a:gs>
                </a:gsLst>
                <a:lin ang="5400000" scaled="1"/>
              </a:gradFill>
              <a:prstDash val="solid"/>
              <a:round/>
            </a:ln>
            <a:effectLst>
              <a:outerShdw blurRad="76200" dist="50800" dir="5400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endParaRPr lang="zh-CN" altLang="en-US" sz="2000" b="1" dirty="0">
                <a:solidFill>
                  <a:schemeClr val="tx1"/>
                </a:solidFill>
                <a:latin typeface="微软雅黑" panose="020B0503020204020204" pitchFamily="34" charset="-122"/>
                <a:ea typeface="微软雅黑" panose="020B0503020204020204" pitchFamily="34" charset="-122"/>
              </a:endParaRPr>
            </a:p>
          </p:txBody>
        </p:sp>
        <p:sp>
          <p:nvSpPr>
            <p:cNvPr id="25" name="矩形: 圆角 24">
              <a:extLst>
                <a:ext uri="{FF2B5EF4-FFF2-40B4-BE49-F238E27FC236}">
                  <a16:creationId xmlns:a16="http://schemas.microsoft.com/office/drawing/2014/main" id="{91DC59B3-D159-538C-DD26-8B62C776C306}"/>
                </a:ext>
              </a:extLst>
            </p:cNvPr>
            <p:cNvSpPr/>
            <p:nvPr/>
          </p:nvSpPr>
          <p:spPr>
            <a:xfrm>
              <a:off x="8614061" y="2097020"/>
              <a:ext cx="1749600" cy="410198"/>
            </a:xfrm>
            <a:prstGeom prst="roundRect">
              <a:avLst/>
            </a:prstGeom>
            <a:gradFill>
              <a:gsLst>
                <a:gs pos="0">
                  <a:srgbClr val="70AD47"/>
                </a:gs>
                <a:gs pos="60000">
                  <a:schemeClr val="accent1"/>
                </a:gs>
              </a:gsLst>
              <a:lin ang="2700000" scaled="0"/>
            </a:gradFill>
            <a:ln w="57150" cap="rnd">
              <a:noFill/>
              <a:prstDash val="solid"/>
              <a:round/>
            </a:ln>
            <a:effectLst>
              <a:outerShdw blurRad="76200" dist="50800" dir="5400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r>
                <a:rPr lang="zh-CN" altLang="en-US" sz="1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疾病晚期</a:t>
              </a:r>
              <a:r>
                <a:rPr lang="en-US" altLang="zh-CN" sz="1600" b="1" baseline="300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1</a:t>
              </a:r>
            </a:p>
          </p:txBody>
        </p:sp>
        <p:sp>
          <p:nvSpPr>
            <p:cNvPr id="27" name="文本占位符 2">
              <a:extLst>
                <a:ext uri="{FF2B5EF4-FFF2-40B4-BE49-F238E27FC236}">
                  <a16:creationId xmlns:a16="http://schemas.microsoft.com/office/drawing/2014/main" id="{66461819-5B5F-719A-D8CD-DCC777B89141}"/>
                </a:ext>
              </a:extLst>
            </p:cNvPr>
            <p:cNvSpPr txBox="1">
              <a:spLocks/>
            </p:cNvSpPr>
            <p:nvPr/>
          </p:nvSpPr>
          <p:spPr>
            <a:xfrm>
              <a:off x="7988497" y="2602570"/>
              <a:ext cx="3000728" cy="3048621"/>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Aft>
                  <a:spcPts val="400"/>
                </a:spcAft>
              </a:pPr>
              <a:r>
                <a:rPr lang="zh-CN" altLang="en-US" sz="1400" b="1" dirty="0">
                  <a:solidFill>
                    <a:srgbClr val="C00000"/>
                  </a:solidFill>
                  <a:sym typeface="微软雅黑" panose="020B0503020204020204" pitchFamily="34" charset="-122"/>
                </a:rPr>
                <a:t>听力下降已不可逆</a:t>
              </a:r>
              <a:endParaRPr lang="en-US" altLang="zh-CN" sz="1400" b="1" dirty="0">
                <a:solidFill>
                  <a:srgbClr val="C00000"/>
                </a:solidFill>
                <a:sym typeface="微软雅黑" panose="020B0503020204020204" pitchFamily="34" charset="-122"/>
              </a:endParaRPr>
            </a:p>
            <a:p>
              <a:pPr marL="457200" lvl="1" indent="0">
                <a:lnSpc>
                  <a:spcPct val="100000"/>
                </a:lnSpc>
                <a:spcAft>
                  <a:spcPts val="400"/>
                </a:spcAft>
                <a:buNone/>
              </a:pPr>
              <a:r>
                <a:rPr lang="zh-CN" altLang="en-US" sz="1200" dirty="0">
                  <a:sym typeface="微软雅黑" panose="020B0503020204020204" pitchFamily="34" charset="-122"/>
                </a:rPr>
                <a:t>听损渐重，但极少全聋，间歇期无缓解</a:t>
              </a:r>
              <a:endParaRPr lang="en-US" altLang="zh-CN" sz="1200" dirty="0">
                <a:sym typeface="微软雅黑" panose="020B0503020204020204" pitchFamily="34" charset="-122"/>
              </a:endParaRPr>
            </a:p>
            <a:p>
              <a:pPr>
                <a:lnSpc>
                  <a:spcPct val="100000"/>
                </a:lnSpc>
                <a:spcAft>
                  <a:spcPts val="400"/>
                </a:spcAft>
              </a:pPr>
              <a:r>
                <a:rPr lang="zh-CN" altLang="en-US" sz="1400" b="1" dirty="0">
                  <a:sym typeface="微软雅黑" panose="020B0503020204020204" pitchFamily="34" charset="-122"/>
                </a:rPr>
                <a:t>眩晕发作逐渐消失</a:t>
              </a:r>
              <a:endParaRPr lang="en-US" altLang="zh-CN" sz="1400" b="1" dirty="0">
                <a:sym typeface="微软雅黑" panose="020B0503020204020204" pitchFamily="34" charset="-122"/>
              </a:endParaRPr>
            </a:p>
            <a:p>
              <a:pPr marL="457200" lvl="1" indent="0">
                <a:lnSpc>
                  <a:spcPct val="100000"/>
                </a:lnSpc>
                <a:spcAft>
                  <a:spcPts val="400"/>
                </a:spcAft>
                <a:buNone/>
              </a:pPr>
              <a:r>
                <a:rPr lang="zh-CN" altLang="en-US" sz="1200" dirty="0">
                  <a:solidFill>
                    <a:schemeClr val="accent1"/>
                  </a:solidFill>
                  <a:sym typeface="微软雅黑" panose="020B0503020204020204" pitchFamily="34" charset="-122"/>
                </a:rPr>
                <a:t>持续的不平衡感</a:t>
              </a:r>
              <a:r>
                <a:rPr lang="zh-CN" altLang="en-US" sz="1200" dirty="0">
                  <a:sym typeface="微软雅黑" panose="020B0503020204020204" pitchFamily="34" charset="-122"/>
                </a:rPr>
                <a:t>，可继发</a:t>
              </a:r>
              <a:r>
                <a:rPr lang="en-US" altLang="zh-CN" sz="1200" dirty="0">
                  <a:sym typeface="微软雅黑" panose="020B0503020204020204" pitchFamily="34" charset="-122"/>
                </a:rPr>
                <a:t>PPPD</a:t>
              </a:r>
            </a:p>
            <a:p>
              <a:pPr>
                <a:lnSpc>
                  <a:spcPct val="100000"/>
                </a:lnSpc>
                <a:spcAft>
                  <a:spcPts val="400"/>
                </a:spcAft>
              </a:pPr>
              <a:r>
                <a:rPr lang="zh-CN" altLang="en-US" sz="1400" b="1" dirty="0">
                  <a:solidFill>
                    <a:srgbClr val="C00000"/>
                  </a:solidFill>
                  <a:sym typeface="微软雅黑" panose="020B0503020204020204" pitchFamily="34" charset="-122"/>
                </a:rPr>
                <a:t>耳鸣</a:t>
              </a:r>
              <a:r>
                <a:rPr lang="zh-CN" altLang="en-US" sz="1400" b="1" dirty="0">
                  <a:sym typeface="微软雅黑" panose="020B0503020204020204" pitchFamily="34" charset="-122"/>
                </a:rPr>
                <a:t>成为最主要的临床表现</a:t>
              </a:r>
              <a:endParaRPr lang="en-US" altLang="zh-CN" sz="1400" b="1" dirty="0">
                <a:sym typeface="微软雅黑" panose="020B0503020204020204" pitchFamily="34" charset="-122"/>
              </a:endParaRPr>
            </a:p>
            <a:p>
              <a:pPr marL="457200" lvl="1" indent="0">
                <a:lnSpc>
                  <a:spcPct val="100000"/>
                </a:lnSpc>
                <a:spcAft>
                  <a:spcPts val="400"/>
                </a:spcAft>
                <a:buNone/>
              </a:pPr>
              <a:r>
                <a:rPr lang="zh-CN" altLang="en-US" sz="1200" dirty="0">
                  <a:sym typeface="微软雅黑" panose="020B0503020204020204" pitchFamily="34" charset="-122"/>
                </a:rPr>
                <a:t>可出现多种音调的嘈杂声，如铃声、蝉鸣声、电机声等，少数可两侧出现或由一侧延及对侧</a:t>
              </a:r>
              <a:r>
                <a:rPr lang="en-US" altLang="zh-CN" sz="1200" dirty="0">
                  <a:sym typeface="微软雅黑" panose="020B0503020204020204" pitchFamily="34" charset="-122"/>
                </a:rPr>
                <a:t>(</a:t>
              </a:r>
              <a:r>
                <a:rPr lang="zh-CN" altLang="en-US" sz="1200" dirty="0">
                  <a:sym typeface="微软雅黑" panose="020B0503020204020204" pitchFamily="34" charset="-122"/>
                </a:rPr>
                <a:t>两耳受累征象</a:t>
              </a:r>
              <a:r>
                <a:rPr lang="en-US" altLang="zh-CN" sz="1200" dirty="0">
                  <a:sym typeface="微软雅黑" panose="020B0503020204020204" pitchFamily="34" charset="-122"/>
                </a:rPr>
                <a:t>)</a:t>
              </a:r>
            </a:p>
            <a:p>
              <a:pPr>
                <a:lnSpc>
                  <a:spcPct val="100000"/>
                </a:lnSpc>
                <a:spcAft>
                  <a:spcPts val="400"/>
                </a:spcAft>
              </a:pPr>
              <a:r>
                <a:rPr lang="zh-CN" altLang="en-US" sz="1400" b="1" dirty="0">
                  <a:sym typeface="微软雅黑" panose="020B0503020204020204" pitchFamily="34" charset="-122"/>
                </a:rPr>
                <a:t>个别可出现</a:t>
              </a:r>
              <a:r>
                <a:rPr lang="en-US" altLang="zh-CN" sz="1400" b="1" dirty="0">
                  <a:sym typeface="微软雅黑" panose="020B0503020204020204" pitchFamily="34" charset="-122"/>
                </a:rPr>
                <a:t>Dandy</a:t>
              </a:r>
              <a:r>
                <a:rPr lang="zh-CN" altLang="en-US" sz="1400" b="1" dirty="0">
                  <a:sym typeface="微软雅黑" panose="020B0503020204020204" pitchFamily="34" charset="-122"/>
                </a:rPr>
                <a:t>综合征</a:t>
              </a:r>
              <a:endParaRPr lang="en-US" altLang="zh-CN" sz="1400" b="1" dirty="0">
                <a:sym typeface="微软雅黑" panose="020B0503020204020204" pitchFamily="34" charset="-122"/>
              </a:endParaRPr>
            </a:p>
            <a:p>
              <a:pPr marL="457200" lvl="1" indent="0">
                <a:lnSpc>
                  <a:spcPct val="100000"/>
                </a:lnSpc>
                <a:spcAft>
                  <a:spcPts val="400"/>
                </a:spcAft>
                <a:buNone/>
              </a:pPr>
              <a:r>
                <a:rPr lang="zh-CN" altLang="en-US" sz="1200" dirty="0">
                  <a:sym typeface="微软雅黑" panose="020B0503020204020204" pitchFamily="34" charset="-122"/>
                </a:rPr>
                <a:t>即在头部运动时出现短暂的平衡失调，头部运动停止后消失</a:t>
              </a:r>
              <a:endParaRPr lang="en-US" altLang="zh-CN" sz="1200" dirty="0">
                <a:sym typeface="微软雅黑" panose="020B0503020204020204" pitchFamily="34" charset="-122"/>
              </a:endParaRPr>
            </a:p>
            <a:p>
              <a:pPr marL="457200" lvl="1" indent="0">
                <a:lnSpc>
                  <a:spcPct val="100000"/>
                </a:lnSpc>
                <a:spcAft>
                  <a:spcPts val="400"/>
                </a:spcAft>
                <a:buNone/>
              </a:pPr>
              <a:r>
                <a:rPr lang="zh-CN" altLang="en-US" sz="1200" dirty="0">
                  <a:sym typeface="微软雅黑" panose="020B0503020204020204" pitchFamily="34" charset="-122"/>
                </a:rPr>
                <a:t>非</a:t>
              </a:r>
              <a:r>
                <a:rPr lang="en-US" altLang="zh-CN" sz="1200" dirty="0">
                  <a:sym typeface="微软雅黑" panose="020B0503020204020204" pitchFamily="34" charset="-122"/>
                </a:rPr>
                <a:t>MD</a:t>
              </a:r>
              <a:r>
                <a:rPr lang="zh-CN" altLang="en-US" sz="1200" dirty="0">
                  <a:sym typeface="微软雅黑" panose="020B0503020204020204" pitchFamily="34" charset="-122"/>
                </a:rPr>
                <a:t>特异表现</a:t>
              </a:r>
              <a:endParaRPr lang="zh-CN" altLang="en-US" sz="1200" dirty="0">
                <a:solidFill>
                  <a:srgbClr val="C00000"/>
                </a:solidFill>
                <a:sym typeface="微软雅黑" panose="020B0503020204020204" pitchFamily="34" charset="-122"/>
              </a:endParaRPr>
            </a:p>
          </p:txBody>
        </p:sp>
      </p:grpSp>
      <p:grpSp>
        <p:nvGrpSpPr>
          <p:cNvPr id="35" name="组合 34">
            <a:extLst>
              <a:ext uri="{FF2B5EF4-FFF2-40B4-BE49-F238E27FC236}">
                <a16:creationId xmlns:a16="http://schemas.microsoft.com/office/drawing/2014/main" id="{A312A948-DA1F-B28E-728A-A0ACB6DBD6E2}"/>
              </a:ext>
            </a:extLst>
          </p:cNvPr>
          <p:cNvGrpSpPr/>
          <p:nvPr/>
        </p:nvGrpSpPr>
        <p:grpSpPr>
          <a:xfrm>
            <a:off x="444062" y="5620353"/>
            <a:ext cx="11303876" cy="219788"/>
            <a:chOff x="444062" y="1775182"/>
            <a:chExt cx="11303876" cy="219788"/>
          </a:xfrm>
        </p:grpSpPr>
        <p:cxnSp>
          <p:nvCxnSpPr>
            <p:cNvPr id="55" name="iṣľïḋê">
              <a:extLst>
                <a:ext uri="{FF2B5EF4-FFF2-40B4-BE49-F238E27FC236}">
                  <a16:creationId xmlns:a16="http://schemas.microsoft.com/office/drawing/2014/main" id="{72D3E774-B380-2E6D-9D5A-49229E306C74}"/>
                </a:ext>
              </a:extLst>
            </p:cNvPr>
            <p:cNvCxnSpPr>
              <a:cxnSpLocks/>
            </p:cNvCxnSpPr>
            <p:nvPr/>
          </p:nvCxnSpPr>
          <p:spPr>
            <a:xfrm>
              <a:off x="444062" y="1885076"/>
              <a:ext cx="11303876" cy="0"/>
            </a:xfrm>
            <a:prstGeom prst="line">
              <a:avLst/>
            </a:prstGeom>
            <a:ln w="101600" cap="rnd">
              <a:solidFill>
                <a:schemeClr val="tx2">
                  <a:alpha val="20000"/>
                </a:schemeClr>
              </a:solidFill>
              <a:round/>
              <a:tailEnd type="arrow" w="sm" len="sm"/>
            </a:ln>
          </p:spPr>
          <p:style>
            <a:lnRef idx="1">
              <a:schemeClr val="accent1"/>
            </a:lnRef>
            <a:fillRef idx="0">
              <a:schemeClr val="accent1"/>
            </a:fillRef>
            <a:effectRef idx="0">
              <a:schemeClr val="accent1"/>
            </a:effectRef>
            <a:fontRef idx="minor">
              <a:schemeClr val="tx1"/>
            </a:fontRef>
          </p:style>
        </p:cxnSp>
        <p:sp>
          <p:nvSpPr>
            <p:cNvPr id="32" name="椭圆 31">
              <a:extLst>
                <a:ext uri="{FF2B5EF4-FFF2-40B4-BE49-F238E27FC236}">
                  <a16:creationId xmlns:a16="http://schemas.microsoft.com/office/drawing/2014/main" id="{41DA1A27-4DDC-5ABB-664E-8F3DA882B391}"/>
                </a:ext>
              </a:extLst>
            </p:cNvPr>
            <p:cNvSpPr/>
            <p:nvPr/>
          </p:nvSpPr>
          <p:spPr>
            <a:xfrm>
              <a:off x="2814473" y="1775182"/>
              <a:ext cx="219788" cy="219788"/>
            </a:xfrm>
            <a:prstGeom prst="ellipse">
              <a:avLst/>
            </a:prstGeom>
            <a:gradFill>
              <a:gsLst>
                <a:gs pos="0">
                  <a:schemeClr val="accent3">
                    <a:lumMod val="60000"/>
                    <a:lumOff val="40000"/>
                  </a:schemeClr>
                </a:gs>
                <a:gs pos="60000">
                  <a:schemeClr val="accent3"/>
                </a:gs>
              </a:gsLst>
              <a:lin ang="2700000" scaled="0"/>
            </a:gradFill>
            <a:ln w="57150" cap="rnd">
              <a:noFill/>
              <a:prstDash val="solid"/>
              <a:round/>
            </a:ln>
            <a:effectLst>
              <a:outerShdw blurRad="76200" dist="50800" dir="5400000" algn="ctr"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25000" lnSpcReduction="20000"/>
            </a:bodyPr>
            <a:lstStyle/>
            <a:p>
              <a:pPr algn="ctr" defTabSz="913765"/>
              <a:endParaRPr lang="zh-CN" altLang="en-US" sz="2000" b="1" dirty="0">
                <a:solidFill>
                  <a:schemeClr val="tx1"/>
                </a:solidFill>
                <a:latin typeface="微软雅黑" panose="020B0503020204020204" pitchFamily="34" charset="-122"/>
                <a:ea typeface="微软雅黑" panose="020B0503020204020204" pitchFamily="34" charset="-122"/>
              </a:endParaRPr>
            </a:p>
          </p:txBody>
        </p:sp>
        <p:sp>
          <p:nvSpPr>
            <p:cNvPr id="33" name="椭圆 32">
              <a:extLst>
                <a:ext uri="{FF2B5EF4-FFF2-40B4-BE49-F238E27FC236}">
                  <a16:creationId xmlns:a16="http://schemas.microsoft.com/office/drawing/2014/main" id="{C4731994-E056-4C87-3085-0B8BDE640207}"/>
                </a:ext>
              </a:extLst>
            </p:cNvPr>
            <p:cNvSpPr/>
            <p:nvPr/>
          </p:nvSpPr>
          <p:spPr>
            <a:xfrm>
              <a:off x="6164791" y="1775276"/>
              <a:ext cx="219600" cy="219600"/>
            </a:xfrm>
            <a:prstGeom prst="ellipse">
              <a:avLst/>
            </a:prstGeom>
            <a:gradFill>
              <a:gsLst>
                <a:gs pos="0">
                  <a:srgbClr val="91D185"/>
                </a:gs>
                <a:gs pos="58000">
                  <a:srgbClr val="70AD47"/>
                </a:gs>
              </a:gsLst>
              <a:lin ang="2700000" scaled="0"/>
            </a:gradFill>
            <a:ln w="57150" cap="rnd">
              <a:noFill/>
              <a:prstDash val="solid"/>
              <a:round/>
            </a:ln>
            <a:effectLst>
              <a:outerShdw blurRad="76200" dist="50800" dir="5400000" algn="ctr" rotWithShape="0">
                <a:schemeClr val="accent5">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25000" lnSpcReduction="20000"/>
            </a:bodyPr>
            <a:lstStyle/>
            <a:p>
              <a:pPr algn="ctr" defTabSz="913765"/>
              <a:endParaRPr lang="zh-CN" altLang="en-US" sz="2000" b="1" dirty="0">
                <a:solidFill>
                  <a:schemeClr val="tx1"/>
                </a:solidFill>
                <a:latin typeface="微软雅黑" panose="020B0503020204020204" pitchFamily="34" charset="-122"/>
                <a:ea typeface="微软雅黑" panose="020B0503020204020204" pitchFamily="34" charset="-122"/>
              </a:endParaRPr>
            </a:p>
          </p:txBody>
        </p:sp>
        <p:sp>
          <p:nvSpPr>
            <p:cNvPr id="34" name="椭圆 33">
              <a:extLst>
                <a:ext uri="{FF2B5EF4-FFF2-40B4-BE49-F238E27FC236}">
                  <a16:creationId xmlns:a16="http://schemas.microsoft.com/office/drawing/2014/main" id="{42676FC6-8D1C-F29C-F3C4-D18D267E661F}"/>
                </a:ext>
              </a:extLst>
            </p:cNvPr>
            <p:cNvSpPr/>
            <p:nvPr/>
          </p:nvSpPr>
          <p:spPr>
            <a:xfrm>
              <a:off x="9336424" y="1775276"/>
              <a:ext cx="219600" cy="219600"/>
            </a:xfrm>
            <a:prstGeom prst="ellipse">
              <a:avLst/>
            </a:prstGeom>
            <a:gradFill>
              <a:gsLst>
                <a:gs pos="0">
                  <a:srgbClr val="70AD47"/>
                </a:gs>
                <a:gs pos="60000">
                  <a:schemeClr val="accent1"/>
                </a:gs>
              </a:gsLst>
              <a:lin ang="2700000" scaled="0"/>
            </a:gradFill>
            <a:ln w="57150" cap="rnd">
              <a:noFill/>
              <a:prstDash val="solid"/>
              <a:round/>
            </a:ln>
            <a:effectLst>
              <a:outerShdw blurRad="76200" dist="50800" dir="5400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25000" lnSpcReduction="20000"/>
            </a:bodyPr>
            <a:lstStyle/>
            <a:p>
              <a:pPr algn="ctr" defTabSz="913765"/>
              <a:endParaRPr lang="zh-CN" altLang="en-US" sz="2000" b="1" dirty="0">
                <a:solidFill>
                  <a:schemeClr val="tx1"/>
                </a:solidFill>
                <a:latin typeface="微软雅黑" panose="020B0503020204020204" pitchFamily="34" charset="-122"/>
                <a:ea typeface="微软雅黑" panose="020B0503020204020204" pitchFamily="34" charset="-122"/>
              </a:endParaRPr>
            </a:p>
          </p:txBody>
        </p:sp>
      </p:grpSp>
      <p:sp>
        <p:nvSpPr>
          <p:cNvPr id="36" name="文本框 35">
            <a:extLst>
              <a:ext uri="{FF2B5EF4-FFF2-40B4-BE49-F238E27FC236}">
                <a16:creationId xmlns:a16="http://schemas.microsoft.com/office/drawing/2014/main" id="{7C8F6246-8A51-B520-3D46-65117F184FBE}"/>
              </a:ext>
            </a:extLst>
          </p:cNvPr>
          <p:cNvSpPr txBox="1"/>
          <p:nvPr/>
        </p:nvSpPr>
        <p:spPr>
          <a:xfrm>
            <a:off x="1847662" y="5888118"/>
            <a:ext cx="8496677" cy="246221"/>
          </a:xfrm>
          <a:prstGeom prst="rect">
            <a:avLst/>
          </a:prstGeom>
          <a:noFill/>
        </p:spPr>
        <p:txBody>
          <a:bodyPr wrap="square" rtlCol="0">
            <a:spAutoFit/>
          </a:bodyPr>
          <a:lstStyle/>
          <a:p>
            <a:pPr lvl="0" algn="ctr">
              <a:defRPr/>
            </a:pPr>
            <a:r>
              <a:rPr kumimoji="0" lang="zh-CN" altLang="en-US"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特殊临床类型：</a:t>
            </a:r>
            <a:r>
              <a:rPr kumimoji="0" lang="en-US" altLang="zh-CN" sz="1000" b="0" i="0" u="none" strike="noStrike" kern="1200" cap="none" spc="0" normalizeH="0" baseline="0" noProof="0" dirty="0" err="1">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Tumarkin</a:t>
            </a:r>
            <a:r>
              <a:rPr kumimoji="0" lang="zh-CN" altLang="en-US"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耳石危象、</a:t>
            </a:r>
            <a:r>
              <a:rPr kumimoji="0" lang="en-US" altLang="zh-CN" sz="1000" b="0" i="0" u="none" strike="noStrike" kern="1200" cap="none" spc="0" normalizeH="0" baseline="0" noProof="0" dirty="0" err="1">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Lermoyez</a:t>
            </a:r>
            <a:r>
              <a:rPr kumimoji="0" lang="zh-CN" altLang="en-US"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发作。</a:t>
            </a:r>
            <a:r>
              <a:rPr kumimoji="0" lang="en-US" altLang="zh-CN"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PPPD</a:t>
            </a:r>
            <a:r>
              <a:rPr kumimoji="0" lang="zh-CN" altLang="en-US"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，持续性姿势</a:t>
            </a:r>
            <a:r>
              <a:rPr kumimoji="0" lang="en-US" altLang="zh-CN"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r>
              <a:rPr kumimoji="0" lang="zh-CN" altLang="en-US"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感知性头晕</a:t>
            </a:r>
          </a:p>
        </p:txBody>
      </p:sp>
    </p:spTree>
    <p:extLst>
      <p:ext uri="{BB962C8B-B14F-4D97-AF65-F5344CB8AC3E}">
        <p14:creationId xmlns:p14="http://schemas.microsoft.com/office/powerpoint/2010/main" val="23141758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a:extLst>
              <a:ext uri="{FF2B5EF4-FFF2-40B4-BE49-F238E27FC236}">
                <a16:creationId xmlns:a16="http://schemas.microsoft.com/office/drawing/2014/main" id="{CF9B9603-4945-802F-53A1-0949AADB1EEF}"/>
              </a:ext>
            </a:extLst>
          </p:cNvPr>
          <p:cNvSpPr/>
          <p:nvPr/>
        </p:nvSpPr>
        <p:spPr>
          <a:xfrm>
            <a:off x="100968" y="193099"/>
            <a:ext cx="10236212" cy="709704"/>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圆角矩形 3">
            <a:extLst>
              <a:ext uri="{FF2B5EF4-FFF2-40B4-BE49-F238E27FC236}">
                <a16:creationId xmlns:a16="http://schemas.microsoft.com/office/drawing/2014/main" id="{5D8ECFC7-0380-E295-A616-6E46030A0CB1}"/>
              </a:ext>
            </a:extLst>
          </p:cNvPr>
          <p:cNvSpPr/>
          <p:nvPr/>
        </p:nvSpPr>
        <p:spPr>
          <a:xfrm>
            <a:off x="268862" y="186802"/>
            <a:ext cx="99972"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圆角矩形 4">
            <a:extLst>
              <a:ext uri="{FF2B5EF4-FFF2-40B4-BE49-F238E27FC236}">
                <a16:creationId xmlns:a16="http://schemas.microsoft.com/office/drawing/2014/main" id="{4DBF2B90-7434-CCF2-ADD9-C98E076D7DB6}"/>
              </a:ext>
            </a:extLst>
          </p:cNvPr>
          <p:cNvSpPr/>
          <p:nvPr/>
        </p:nvSpPr>
        <p:spPr>
          <a:xfrm>
            <a:off x="443250" y="186802"/>
            <a:ext cx="45719"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 name="标题 1">
            <a:extLst>
              <a:ext uri="{FF2B5EF4-FFF2-40B4-BE49-F238E27FC236}">
                <a16:creationId xmlns:a16="http://schemas.microsoft.com/office/drawing/2014/main" id="{21A622E5-1A3A-DEF2-68AA-2FC791C898B4}"/>
              </a:ext>
            </a:extLst>
          </p:cNvPr>
          <p:cNvSpPr>
            <a:spLocks noGrp="1"/>
          </p:cNvSpPr>
          <p:nvPr>
            <p:ph type="title"/>
          </p:nvPr>
        </p:nvSpPr>
        <p:spPr/>
        <p:txBody>
          <a:bodyPr/>
          <a:lstStyle/>
          <a:p>
            <a:r>
              <a:rPr lang="en-US" altLang="zh-CN" dirty="0">
                <a:solidFill>
                  <a:schemeClr val="bg1"/>
                </a:solidFill>
                <a:sym typeface="微软雅黑" panose="020B0503020204020204" pitchFamily="34" charset="-122"/>
              </a:rPr>
              <a:t>MD</a:t>
            </a:r>
            <a:r>
              <a:rPr lang="zh-CN" altLang="zh-CN" dirty="0">
                <a:solidFill>
                  <a:schemeClr val="bg1"/>
                </a:solidFill>
                <a:sym typeface="微软雅黑" panose="020B0503020204020204" pitchFamily="34" charset="-122"/>
              </a:rPr>
              <a:t>与前庭性偏头痛临床表现高度重叠，增加鉴别难度</a:t>
            </a:r>
            <a:endParaRPr lang="zh-CN" altLang="en-US" dirty="0">
              <a:solidFill>
                <a:schemeClr val="bg1"/>
              </a:solidFill>
              <a:sym typeface="微软雅黑" panose="020B0503020204020204" pitchFamily="34" charset="-122"/>
            </a:endParaRPr>
          </a:p>
        </p:txBody>
      </p:sp>
      <p:sp>
        <p:nvSpPr>
          <p:cNvPr id="26" name="内容占位符 25">
            <a:extLst>
              <a:ext uri="{FF2B5EF4-FFF2-40B4-BE49-F238E27FC236}">
                <a16:creationId xmlns:a16="http://schemas.microsoft.com/office/drawing/2014/main" id="{03E9BF43-7DDF-E4B4-A1E8-4EC23211B3E3}"/>
              </a:ext>
            </a:extLst>
          </p:cNvPr>
          <p:cNvSpPr>
            <a:spLocks noGrp="1"/>
          </p:cNvSpPr>
          <p:nvPr>
            <p:ph sz="quarter" idx="14"/>
          </p:nvPr>
        </p:nvSpPr>
        <p:spPr/>
        <p:txBody>
          <a:bodyPr/>
          <a:lstStyle/>
          <a:p>
            <a:r>
              <a:rPr lang="en-US" altLang="zh-CN" dirty="0">
                <a:sym typeface="微软雅黑" panose="020B0503020204020204" pitchFamily="34" charset="-122"/>
              </a:rPr>
              <a:t>1. Chen JY, et al. Vestibular migraine or Meniere's disease: a diagnostic dilemma. J Neurol. 2023;270(4):1955-1968. https://www.ncbi.nlm.nih.gov/pmc/articles/PMC10025214/</a:t>
            </a:r>
          </a:p>
          <a:p>
            <a:r>
              <a:rPr lang="en-US" altLang="zh-CN" dirty="0">
                <a:sym typeface="微软雅黑" panose="020B0503020204020204" pitchFamily="34" charset="-122"/>
              </a:rPr>
              <a:t>2. Neff BA, et al. Auditory and vestibular symptoms and chronic subjective dizziness in patients with Ménière's disease, vestibular migraine, and Ménière's disease with concomitant vestibular migraine. </a:t>
            </a:r>
            <a:r>
              <a:rPr lang="en-US" altLang="zh-CN" dirty="0" err="1">
                <a:sym typeface="微软雅黑" panose="020B0503020204020204" pitchFamily="34" charset="-122"/>
              </a:rPr>
              <a:t>Otol</a:t>
            </a:r>
            <a:r>
              <a:rPr lang="en-US" altLang="zh-CN" dirty="0">
                <a:sym typeface="微软雅黑" panose="020B0503020204020204" pitchFamily="34" charset="-122"/>
              </a:rPr>
              <a:t> </a:t>
            </a:r>
            <a:r>
              <a:rPr lang="en-US" altLang="zh-CN" dirty="0" err="1">
                <a:sym typeface="微软雅黑" panose="020B0503020204020204" pitchFamily="34" charset="-122"/>
              </a:rPr>
              <a:t>Neurotol</a:t>
            </a:r>
            <a:r>
              <a:rPr lang="en-US" altLang="zh-CN" dirty="0">
                <a:sym typeface="微软雅黑" panose="020B0503020204020204" pitchFamily="34" charset="-122"/>
              </a:rPr>
              <a:t>. 2012;33(7):1235-44. </a:t>
            </a:r>
          </a:p>
        </p:txBody>
      </p:sp>
      <p:sp>
        <p:nvSpPr>
          <p:cNvPr id="28" name="矩形 27">
            <a:extLst>
              <a:ext uri="{FF2B5EF4-FFF2-40B4-BE49-F238E27FC236}">
                <a16:creationId xmlns:a16="http://schemas.microsoft.com/office/drawing/2014/main" id="{7F3871E0-EF12-8F6A-4DC3-9CCAFD563C1D}"/>
              </a:ext>
            </a:extLst>
          </p:cNvPr>
          <p:cNvSpPr/>
          <p:nvPr/>
        </p:nvSpPr>
        <p:spPr>
          <a:xfrm>
            <a:off x="-1" y="1349150"/>
            <a:ext cx="12192001" cy="4375724"/>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sp>
        <p:nvSpPr>
          <p:cNvPr id="29" name="矩形: 圆角 28">
            <a:extLst>
              <a:ext uri="{FF2B5EF4-FFF2-40B4-BE49-F238E27FC236}">
                <a16:creationId xmlns:a16="http://schemas.microsoft.com/office/drawing/2014/main" id="{23CFCF0D-509B-AD7C-6797-9623D3AFA106}"/>
              </a:ext>
            </a:extLst>
          </p:cNvPr>
          <p:cNvSpPr/>
          <p:nvPr/>
        </p:nvSpPr>
        <p:spPr>
          <a:xfrm>
            <a:off x="838200" y="1052736"/>
            <a:ext cx="5148000" cy="4968552"/>
          </a:xfrm>
          <a:prstGeom prst="roundRect">
            <a:avLst>
              <a:gd name="adj" fmla="val 2623"/>
            </a:avLst>
          </a:prstGeom>
          <a:solidFill>
            <a:sysClr val="window" lastClr="FFFFFF"/>
          </a:solidFill>
          <a:ln w="12700" cap="flat" cmpd="sng" algn="ctr">
            <a:solidFill>
              <a:srgbClr val="E6F3EB"/>
            </a:solidFill>
            <a:prstDash val="solid"/>
            <a:miter lim="800000"/>
          </a:ln>
          <a:effectLst>
            <a:glow rad="101600">
              <a:srgbClr val="D9D9D9">
                <a:alpha val="60000"/>
              </a:srgbClr>
            </a:glo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文本占位符 10">
            <a:extLst>
              <a:ext uri="{FF2B5EF4-FFF2-40B4-BE49-F238E27FC236}">
                <a16:creationId xmlns:a16="http://schemas.microsoft.com/office/drawing/2014/main" id="{B1850AF5-43A8-219C-9E91-0736AB6F4E13}"/>
              </a:ext>
            </a:extLst>
          </p:cNvPr>
          <p:cNvSpPr txBox="1">
            <a:spLocks/>
          </p:cNvSpPr>
          <p:nvPr/>
        </p:nvSpPr>
        <p:spPr>
          <a:xfrm>
            <a:off x="968740" y="1158838"/>
            <a:ext cx="4818027" cy="3856008"/>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800" b="1" dirty="0">
                <a:solidFill>
                  <a:schemeClr val="accent1"/>
                </a:solidFill>
                <a:sym typeface="微软雅黑" panose="020B0503020204020204" pitchFamily="34" charset="-122"/>
              </a:rPr>
              <a:t>梅尼埃病和前庭性偏头痛</a:t>
            </a:r>
            <a:r>
              <a:rPr lang="zh-CN" altLang="en-US" sz="1800" b="1" dirty="0">
                <a:solidFill>
                  <a:srgbClr val="C00000"/>
                </a:solidFill>
                <a:sym typeface="微软雅黑" panose="020B0503020204020204" pitchFamily="34" charset="-122"/>
              </a:rPr>
              <a:t>症状重叠性较大，</a:t>
            </a:r>
            <a:r>
              <a:rPr lang="zh-CN" altLang="en-US" sz="1800" b="1" dirty="0">
                <a:solidFill>
                  <a:schemeClr val="accent1"/>
                </a:solidFill>
                <a:sym typeface="微软雅黑" panose="020B0503020204020204" pitchFamily="34" charset="-122"/>
              </a:rPr>
              <a:t>尚无高度特异性的症状可以鉴别</a:t>
            </a:r>
            <a:r>
              <a:rPr lang="en-US" altLang="zh-CN" sz="1800" b="1" baseline="30000" dirty="0">
                <a:solidFill>
                  <a:schemeClr val="accent1"/>
                </a:solidFill>
                <a:sym typeface="微软雅黑" panose="020B0503020204020204" pitchFamily="34" charset="-122"/>
              </a:rPr>
              <a:t>1</a:t>
            </a:r>
          </a:p>
        </p:txBody>
      </p:sp>
      <p:graphicFrame>
        <p:nvGraphicFramePr>
          <p:cNvPr id="33" name="表格 32">
            <a:extLst>
              <a:ext uri="{FF2B5EF4-FFF2-40B4-BE49-F238E27FC236}">
                <a16:creationId xmlns:a16="http://schemas.microsoft.com/office/drawing/2014/main" id="{BEC2300D-24B3-6BB3-AAEA-F270428C95DC}"/>
              </a:ext>
            </a:extLst>
          </p:cNvPr>
          <p:cNvGraphicFramePr>
            <a:graphicFrameLocks noGrp="1"/>
          </p:cNvGraphicFramePr>
          <p:nvPr>
            <p:extLst>
              <p:ext uri="{D42A27DB-BD31-4B8C-83A1-F6EECF244321}">
                <p14:modId xmlns:p14="http://schemas.microsoft.com/office/powerpoint/2010/main" val="3804690946"/>
              </p:ext>
            </p:extLst>
          </p:nvPr>
        </p:nvGraphicFramePr>
        <p:xfrm>
          <a:off x="1045284" y="1975423"/>
          <a:ext cx="4664937" cy="3870960"/>
        </p:xfrm>
        <a:graphic>
          <a:graphicData uri="http://schemas.openxmlformats.org/drawingml/2006/table">
            <a:tbl>
              <a:tblPr firstRow="1" bandRow="1">
                <a:tableStyleId>{69012ECD-51FC-41F1-AA8D-1B2483CD663E}</a:tableStyleId>
              </a:tblPr>
              <a:tblGrid>
                <a:gridCol w="1554979">
                  <a:extLst>
                    <a:ext uri="{9D8B030D-6E8A-4147-A177-3AD203B41FA5}">
                      <a16:colId xmlns:a16="http://schemas.microsoft.com/office/drawing/2014/main" val="2777512479"/>
                    </a:ext>
                  </a:extLst>
                </a:gridCol>
                <a:gridCol w="1554979">
                  <a:extLst>
                    <a:ext uri="{9D8B030D-6E8A-4147-A177-3AD203B41FA5}">
                      <a16:colId xmlns:a16="http://schemas.microsoft.com/office/drawing/2014/main" val="2650154387"/>
                    </a:ext>
                  </a:extLst>
                </a:gridCol>
                <a:gridCol w="1554979">
                  <a:extLst>
                    <a:ext uri="{9D8B030D-6E8A-4147-A177-3AD203B41FA5}">
                      <a16:colId xmlns:a16="http://schemas.microsoft.com/office/drawing/2014/main" val="1550324630"/>
                    </a:ext>
                  </a:extLst>
                </a:gridCol>
              </a:tblGrid>
              <a:tr h="100520">
                <a:tc>
                  <a:txBody>
                    <a:bodyPr/>
                    <a:lstStyle/>
                    <a:p>
                      <a:pPr algn="ctr" fontAlgn="auto"/>
                      <a:r>
                        <a:rPr lang="zh-CN" altLang="en-US" sz="1400" b="1" dirty="0">
                          <a:effectLst/>
                          <a:latin typeface="微软雅黑" panose="020B0503020204020204" pitchFamily="34" charset="-122"/>
                          <a:ea typeface="微软雅黑" panose="020B0503020204020204" pitchFamily="34" charset="-122"/>
                          <a:sym typeface="微软雅黑" panose="020B0503020204020204" pitchFamily="34" charset="-122"/>
                        </a:rPr>
                        <a:t>临床特征</a:t>
                      </a:r>
                    </a:p>
                  </a:txBody>
                  <a:tcPr marL="0" marR="0" marT="0" marB="0" anchor="ctr">
                    <a:lnL w="12700" cap="flat" cmpd="sng" algn="ctr">
                      <a:noFill/>
                      <a:prstDash val="solid"/>
                      <a:round/>
                      <a:headEnd type="none" w="med" len="med"/>
                      <a:tailEnd type="none" w="med" len="med"/>
                    </a:lnL>
                  </a:tcPr>
                </a:tc>
                <a:tc>
                  <a:txBody>
                    <a:bodyPr/>
                    <a:lstStyle/>
                    <a:p>
                      <a:pPr algn="ctr" fontAlgn="auto"/>
                      <a:r>
                        <a:rPr lang="zh-CN" altLang="en-US" sz="1400" b="1" dirty="0">
                          <a:effectLst/>
                          <a:latin typeface="微软雅黑" panose="020B0503020204020204" pitchFamily="34" charset="-122"/>
                          <a:ea typeface="微软雅黑" panose="020B0503020204020204" pitchFamily="34" charset="-122"/>
                          <a:sym typeface="微软雅黑" panose="020B0503020204020204" pitchFamily="34" charset="-122"/>
                        </a:rPr>
                        <a:t>梅尼埃病</a:t>
                      </a:r>
                      <a:r>
                        <a:rPr lang="en-US" altLang="zh-CN" sz="1400" b="1" dirty="0">
                          <a:effectLst/>
                          <a:latin typeface="微软雅黑" panose="020B0503020204020204" pitchFamily="34" charset="-122"/>
                          <a:ea typeface="微软雅黑" panose="020B0503020204020204" pitchFamily="34" charset="-122"/>
                          <a:sym typeface="微软雅黑" panose="020B0503020204020204" pitchFamily="34" charset="-122"/>
                        </a:rPr>
                        <a:t>(MD)</a:t>
                      </a:r>
                      <a:endParaRPr lang="zh-CN" altLang="en-US" sz="1400" b="1" dirty="0">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0" marR="0" marT="0" marB="0" anchor="ctr"/>
                </a:tc>
                <a:tc>
                  <a:txBody>
                    <a:bodyPr/>
                    <a:lstStyle/>
                    <a:p>
                      <a:pPr algn="ctr" fontAlgn="auto"/>
                      <a:r>
                        <a:rPr lang="zh-CN" altLang="en-US" sz="1400" b="1" dirty="0">
                          <a:effectLst/>
                          <a:latin typeface="微软雅黑" panose="020B0503020204020204" pitchFamily="34" charset="-122"/>
                          <a:ea typeface="微软雅黑" panose="020B0503020204020204" pitchFamily="34" charset="-122"/>
                          <a:sym typeface="微软雅黑" panose="020B0503020204020204" pitchFamily="34" charset="-122"/>
                        </a:rPr>
                        <a:t>前庭性偏头痛</a:t>
                      </a:r>
                      <a:r>
                        <a:rPr lang="en-US" altLang="zh-CN" sz="1400" b="1" dirty="0">
                          <a:effectLst/>
                          <a:latin typeface="微软雅黑" panose="020B0503020204020204" pitchFamily="34" charset="-122"/>
                          <a:ea typeface="微软雅黑" panose="020B0503020204020204" pitchFamily="34" charset="-122"/>
                          <a:sym typeface="微软雅黑" panose="020B0503020204020204" pitchFamily="34" charset="-122"/>
                        </a:rPr>
                        <a:t>(VM)</a:t>
                      </a:r>
                      <a:endParaRPr lang="zh-CN" altLang="en-US" sz="1400" b="1" dirty="0">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0" marR="0" marT="0" marB="0" anchor="ctr">
                    <a:lnR w="12700" cap="flat" cmpd="sng" algn="ctr">
                      <a:noFill/>
                      <a:prstDash val="solid"/>
                      <a:round/>
                      <a:headEnd type="none" w="med" len="med"/>
                      <a:tailEnd type="none" w="med" len="med"/>
                    </a:lnR>
                  </a:tcPr>
                </a:tc>
                <a:extLst>
                  <a:ext uri="{0D108BD9-81ED-4DB2-BD59-A6C34878D82A}">
                    <a16:rowId xmlns:a16="http://schemas.microsoft.com/office/drawing/2014/main" val="747154106"/>
                  </a:ext>
                </a:extLst>
              </a:tr>
              <a:tr h="100520">
                <a:tc gridSpan="3">
                  <a:txBody>
                    <a:bodyPr/>
                    <a:lstStyle/>
                    <a:p>
                      <a:pPr algn="l" fontAlgn="auto"/>
                      <a:r>
                        <a:rPr lang="zh-CN" altLang="en-US" sz="1200" b="0" dirty="0">
                          <a:effectLst/>
                          <a:latin typeface="微软雅黑" panose="020B0503020204020204" pitchFamily="34" charset="-122"/>
                          <a:ea typeface="微软雅黑" panose="020B0503020204020204" pitchFamily="34" charset="-122"/>
                          <a:sym typeface="微软雅黑" panose="020B0503020204020204" pitchFamily="34" charset="-122"/>
                        </a:rPr>
                        <a:t>性别</a:t>
                      </a:r>
                      <a:endParaRPr lang="en-US" altLang="zh-CN" sz="1200" b="0" dirty="0">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91837580"/>
                  </a:ext>
                </a:extLst>
              </a:tr>
              <a:tr h="100520">
                <a:tc>
                  <a:txBody>
                    <a:bodyPr/>
                    <a:lstStyle/>
                    <a:p>
                      <a:pPr algn="l" fontAlgn="auto"/>
                      <a:r>
                        <a:rPr lang="zh-CN" altLang="en-US" sz="1200" b="0" dirty="0">
                          <a:effectLst/>
                          <a:latin typeface="微软雅黑" panose="020B0503020204020204" pitchFamily="34" charset="-122"/>
                          <a:ea typeface="微软雅黑" panose="020B0503020204020204" pitchFamily="34" charset="-122"/>
                          <a:sym typeface="微软雅黑" panose="020B0503020204020204" pitchFamily="34" charset="-122"/>
                        </a:rPr>
                        <a:t>   女性</a:t>
                      </a:r>
                    </a:p>
                  </a:txBody>
                  <a:tcPr marL="0" marR="0" marT="0" marB="0" anchor="ctr">
                    <a:lnL w="12700" cap="flat" cmpd="sng" algn="ctr">
                      <a:noFill/>
                      <a:prstDash val="solid"/>
                      <a:round/>
                      <a:headEnd type="none" w="med" len="med"/>
                      <a:tailEnd type="none" w="med" len="med"/>
                    </a:lnL>
                  </a:tcPr>
                </a:tc>
                <a:tc>
                  <a:txBody>
                    <a:bodyPr/>
                    <a:lstStyle/>
                    <a:p>
                      <a:pPr algn="ctr" fontAlgn="auto"/>
                      <a:r>
                        <a:rPr lang="en-US" altLang="zh-CN" sz="1200" b="0" dirty="0">
                          <a:effectLst/>
                          <a:latin typeface="微软雅黑" panose="020B0503020204020204" pitchFamily="34" charset="-122"/>
                          <a:ea typeface="微软雅黑" panose="020B0503020204020204" pitchFamily="34" charset="-122"/>
                          <a:sym typeface="微软雅黑" panose="020B0503020204020204" pitchFamily="34" charset="-122"/>
                        </a:rPr>
                        <a:t>35~75%</a:t>
                      </a:r>
                    </a:p>
                  </a:txBody>
                  <a:tcPr marL="0" marR="0" marT="0" marB="0" anchor="ctr"/>
                </a:tc>
                <a:tc>
                  <a:txBody>
                    <a:bodyPr/>
                    <a:lstStyle/>
                    <a:p>
                      <a:pPr algn="ctr" fontAlgn="auto"/>
                      <a:r>
                        <a:rPr lang="en-US" altLang="zh-CN" sz="1200" b="0" dirty="0">
                          <a:effectLst/>
                          <a:latin typeface="微软雅黑" panose="020B0503020204020204" pitchFamily="34" charset="-122"/>
                          <a:ea typeface="微软雅黑" panose="020B0503020204020204" pitchFamily="34" charset="-122"/>
                          <a:sym typeface="微软雅黑" panose="020B0503020204020204" pitchFamily="34" charset="-122"/>
                        </a:rPr>
                        <a:t>65~86%</a:t>
                      </a:r>
                    </a:p>
                  </a:txBody>
                  <a:tcPr marL="0" marR="0" marT="0" marB="0" anchor="ctr">
                    <a:lnR w="12700" cap="flat" cmpd="sng" algn="ctr">
                      <a:noFill/>
                      <a:prstDash val="solid"/>
                      <a:round/>
                      <a:headEnd type="none" w="med" len="med"/>
                      <a:tailEnd type="none" w="med" len="med"/>
                    </a:lnR>
                  </a:tcPr>
                </a:tc>
                <a:extLst>
                  <a:ext uri="{0D108BD9-81ED-4DB2-BD59-A6C34878D82A}">
                    <a16:rowId xmlns:a16="http://schemas.microsoft.com/office/drawing/2014/main" val="1720102638"/>
                  </a:ext>
                </a:extLst>
              </a:tr>
              <a:tr h="100520">
                <a:tc>
                  <a:txBody>
                    <a:bodyPr/>
                    <a:lstStyle/>
                    <a:p>
                      <a:pPr algn="l" fontAlgn="auto"/>
                      <a:r>
                        <a:rPr lang="zh-CN" altLang="en-US" sz="1200" b="0" dirty="0">
                          <a:effectLst/>
                          <a:latin typeface="微软雅黑" panose="020B0503020204020204" pitchFamily="34" charset="-122"/>
                          <a:ea typeface="微软雅黑" panose="020B0503020204020204" pitchFamily="34" charset="-122"/>
                          <a:sym typeface="微软雅黑" panose="020B0503020204020204" pitchFamily="34" charset="-122"/>
                        </a:rPr>
                        <a:t>   男性</a:t>
                      </a:r>
                    </a:p>
                  </a:txBody>
                  <a:tcPr marL="0" marR="0" marT="0" marB="0" anchor="ctr">
                    <a:lnL w="12700" cap="flat" cmpd="sng" algn="ctr">
                      <a:noFill/>
                      <a:prstDash val="solid"/>
                      <a:round/>
                      <a:headEnd type="none" w="med" len="med"/>
                      <a:tailEnd type="none" w="med" len="med"/>
                    </a:lnL>
                  </a:tcPr>
                </a:tc>
                <a:tc>
                  <a:txBody>
                    <a:bodyPr/>
                    <a:lstStyle/>
                    <a:p>
                      <a:pPr algn="ctr" fontAlgn="auto"/>
                      <a:r>
                        <a:rPr lang="en-US" altLang="zh-CN" sz="1200" b="0">
                          <a:effectLst/>
                          <a:latin typeface="微软雅黑" panose="020B0503020204020204" pitchFamily="34" charset="-122"/>
                          <a:ea typeface="微软雅黑" panose="020B0503020204020204" pitchFamily="34" charset="-122"/>
                          <a:sym typeface="微软雅黑" panose="020B0503020204020204" pitchFamily="34" charset="-122"/>
                        </a:rPr>
                        <a:t>37~65%</a:t>
                      </a:r>
                    </a:p>
                  </a:txBody>
                  <a:tcPr marL="0" marR="0" marT="0" marB="0" anchor="ctr"/>
                </a:tc>
                <a:tc>
                  <a:txBody>
                    <a:bodyPr/>
                    <a:lstStyle/>
                    <a:p>
                      <a:pPr algn="ctr" fontAlgn="auto"/>
                      <a:r>
                        <a:rPr lang="en-US" altLang="zh-CN" sz="1200" b="0" dirty="0">
                          <a:effectLst/>
                          <a:latin typeface="微软雅黑" panose="020B0503020204020204" pitchFamily="34" charset="-122"/>
                          <a:ea typeface="微软雅黑" panose="020B0503020204020204" pitchFamily="34" charset="-122"/>
                          <a:sym typeface="微软雅黑" panose="020B0503020204020204" pitchFamily="34" charset="-122"/>
                        </a:rPr>
                        <a:t>14~35%</a:t>
                      </a:r>
                    </a:p>
                  </a:txBody>
                  <a:tcPr marL="0" marR="0" marT="0" marB="0" anchor="ctr">
                    <a:lnR w="12700" cap="flat" cmpd="sng" algn="ctr">
                      <a:noFill/>
                      <a:prstDash val="solid"/>
                      <a:round/>
                      <a:headEnd type="none" w="med" len="med"/>
                      <a:tailEnd type="none" w="med" len="med"/>
                    </a:lnR>
                  </a:tcPr>
                </a:tc>
                <a:extLst>
                  <a:ext uri="{0D108BD9-81ED-4DB2-BD59-A6C34878D82A}">
                    <a16:rowId xmlns:a16="http://schemas.microsoft.com/office/drawing/2014/main" val="1553229516"/>
                  </a:ext>
                </a:extLst>
              </a:tr>
              <a:tr h="100520">
                <a:tc>
                  <a:txBody>
                    <a:bodyPr/>
                    <a:lstStyle/>
                    <a:p>
                      <a:pPr algn="l" fontAlgn="auto"/>
                      <a:r>
                        <a:rPr lang="zh-CN" altLang="en-US" sz="1200" b="0" dirty="0">
                          <a:effectLst/>
                          <a:latin typeface="微软雅黑" panose="020B0503020204020204" pitchFamily="34" charset="-122"/>
                          <a:ea typeface="微软雅黑" panose="020B0503020204020204" pitchFamily="34" charset="-122"/>
                          <a:sym typeface="微软雅黑" panose="020B0503020204020204" pitchFamily="34" charset="-122"/>
                        </a:rPr>
                        <a:t>起病年龄</a:t>
                      </a:r>
                      <a:r>
                        <a:rPr lang="en-US" altLang="zh-CN" sz="1200" b="0" dirty="0">
                          <a:effectLst/>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200" b="0" dirty="0">
                          <a:effectLst/>
                          <a:latin typeface="微软雅黑" panose="020B0503020204020204" pitchFamily="34" charset="-122"/>
                          <a:ea typeface="微软雅黑" panose="020B0503020204020204" pitchFamily="34" charset="-122"/>
                          <a:sym typeface="微软雅黑" panose="020B0503020204020204" pitchFamily="34" charset="-122"/>
                        </a:rPr>
                        <a:t>平均</a:t>
                      </a:r>
                      <a:r>
                        <a:rPr lang="en-US" altLang="zh-CN" sz="1200" b="0" dirty="0">
                          <a:effectLst/>
                          <a:latin typeface="微软雅黑" panose="020B0503020204020204" pitchFamily="34" charset="-122"/>
                          <a:ea typeface="微软雅黑" panose="020B0503020204020204" pitchFamily="34" charset="-122"/>
                          <a:sym typeface="微软雅黑" panose="020B0503020204020204" pitchFamily="34" charset="-122"/>
                        </a:rPr>
                        <a:t>)</a:t>
                      </a:r>
                    </a:p>
                  </a:txBody>
                  <a:tcPr marL="0" marR="0" marT="0" marB="0" anchor="ctr">
                    <a:lnL w="12700" cap="flat" cmpd="sng" algn="ctr">
                      <a:noFill/>
                      <a:prstDash val="solid"/>
                      <a:round/>
                      <a:headEnd type="none" w="med" len="med"/>
                      <a:tailEnd type="none" w="med" len="med"/>
                    </a:lnL>
                  </a:tcPr>
                </a:tc>
                <a:tc>
                  <a:txBody>
                    <a:bodyPr/>
                    <a:lstStyle/>
                    <a:p>
                      <a:pPr algn="ctr" fontAlgn="auto"/>
                      <a:r>
                        <a:rPr lang="en-US" altLang="zh-CN" sz="1200" b="0" dirty="0">
                          <a:effectLst/>
                          <a:latin typeface="微软雅黑" panose="020B0503020204020204" pitchFamily="34" charset="-122"/>
                          <a:ea typeface="微软雅黑" panose="020B0503020204020204" pitchFamily="34" charset="-122"/>
                          <a:sym typeface="微软雅黑" panose="020B0503020204020204" pitchFamily="34" charset="-122"/>
                        </a:rPr>
                        <a:t>47.6</a:t>
                      </a:r>
                    </a:p>
                  </a:txBody>
                  <a:tcPr marL="0" marR="0" marT="0" marB="0" anchor="ctr"/>
                </a:tc>
                <a:tc>
                  <a:txBody>
                    <a:bodyPr/>
                    <a:lstStyle/>
                    <a:p>
                      <a:pPr algn="ctr" fontAlgn="auto"/>
                      <a:r>
                        <a:rPr lang="en-US" altLang="zh-CN" sz="1200" b="0" dirty="0">
                          <a:effectLst/>
                          <a:latin typeface="微软雅黑" panose="020B0503020204020204" pitchFamily="34" charset="-122"/>
                          <a:ea typeface="微软雅黑" panose="020B0503020204020204" pitchFamily="34" charset="-122"/>
                          <a:sym typeface="微软雅黑" panose="020B0503020204020204" pitchFamily="34" charset="-122"/>
                        </a:rPr>
                        <a:t>42.2</a:t>
                      </a:r>
                    </a:p>
                  </a:txBody>
                  <a:tcPr marL="0" marR="0" marT="0" marB="0" anchor="ctr">
                    <a:lnR w="12700" cap="flat" cmpd="sng" algn="ctr">
                      <a:noFill/>
                      <a:prstDash val="solid"/>
                      <a:round/>
                      <a:headEnd type="none" w="med" len="med"/>
                      <a:tailEnd type="none" w="med" len="med"/>
                    </a:lnR>
                  </a:tcPr>
                </a:tc>
                <a:extLst>
                  <a:ext uri="{0D108BD9-81ED-4DB2-BD59-A6C34878D82A}">
                    <a16:rowId xmlns:a16="http://schemas.microsoft.com/office/drawing/2014/main" val="245101959"/>
                  </a:ext>
                </a:extLst>
              </a:tr>
              <a:tr h="100520">
                <a:tc>
                  <a:txBody>
                    <a:bodyPr/>
                    <a:lstStyle/>
                    <a:p>
                      <a:pPr algn="l" fontAlgn="auto"/>
                      <a:r>
                        <a:rPr lang="zh-CN" altLang="en-US" sz="1200" b="0" dirty="0">
                          <a:effectLst/>
                          <a:latin typeface="微软雅黑" panose="020B0503020204020204" pitchFamily="34" charset="-122"/>
                          <a:ea typeface="微软雅黑" panose="020B0503020204020204" pitchFamily="34" charset="-122"/>
                          <a:sym typeface="微软雅黑" panose="020B0503020204020204" pitchFamily="34" charset="-122"/>
                        </a:rPr>
                        <a:t>发作持续时间</a:t>
                      </a:r>
                    </a:p>
                  </a:txBody>
                  <a:tcPr marL="0" marR="0" marT="0" marB="0" anchor="ctr">
                    <a:lnL w="12700" cap="flat" cmpd="sng" algn="ctr">
                      <a:noFill/>
                      <a:prstDash val="solid"/>
                      <a:round/>
                      <a:headEnd type="none" w="med" len="med"/>
                      <a:tailEnd type="none" w="med" len="med"/>
                    </a:lnL>
                  </a:tcPr>
                </a:tc>
                <a:tc>
                  <a:txBody>
                    <a:bodyPr/>
                    <a:lstStyle/>
                    <a:p>
                      <a:pPr algn="ctr" fontAlgn="auto"/>
                      <a:r>
                        <a:rPr lang="en-US" altLang="zh-CN" sz="1200" b="0" dirty="0">
                          <a:effectLst/>
                          <a:latin typeface="微软雅黑" panose="020B0503020204020204" pitchFamily="34" charset="-122"/>
                          <a:ea typeface="微软雅黑" panose="020B0503020204020204" pitchFamily="34" charset="-122"/>
                          <a:sym typeface="微软雅黑" panose="020B0503020204020204" pitchFamily="34" charset="-122"/>
                        </a:rPr>
                        <a:t>20min</a:t>
                      </a:r>
                      <a:r>
                        <a:rPr lang="zh-CN" altLang="en-US" sz="1200" b="0" dirty="0">
                          <a:effectLst/>
                          <a:latin typeface="微软雅黑" panose="020B0503020204020204" pitchFamily="34" charset="-122"/>
                          <a:ea typeface="微软雅黑" panose="020B0503020204020204" pitchFamily="34" charset="-122"/>
                          <a:sym typeface="微软雅黑" panose="020B0503020204020204" pitchFamily="34" charset="-122"/>
                        </a:rPr>
                        <a:t>至数小时</a:t>
                      </a:r>
                    </a:p>
                  </a:txBody>
                  <a:tcPr marL="0" marR="0" marT="0" marB="0" anchor="ctr"/>
                </a:tc>
                <a:tc>
                  <a:txBody>
                    <a:bodyPr/>
                    <a:lstStyle/>
                    <a:p>
                      <a:pPr algn="ctr" fontAlgn="auto"/>
                      <a:r>
                        <a:rPr lang="zh-CN" altLang="en-US" sz="1200" b="0" dirty="0">
                          <a:effectLst/>
                          <a:latin typeface="微软雅黑" panose="020B0503020204020204" pitchFamily="34" charset="-122"/>
                          <a:ea typeface="微软雅黑" panose="020B0503020204020204" pitchFamily="34" charset="-122"/>
                          <a:sym typeface="微软雅黑" panose="020B0503020204020204" pitchFamily="34" charset="-122"/>
                        </a:rPr>
                        <a:t>数秒至数天</a:t>
                      </a:r>
                    </a:p>
                  </a:txBody>
                  <a:tcPr marL="0" marR="0" marT="0" marB="0" anchor="ctr">
                    <a:lnR w="12700" cap="flat" cmpd="sng" algn="ctr">
                      <a:noFill/>
                      <a:prstDash val="solid"/>
                      <a:round/>
                      <a:headEnd type="none" w="med" len="med"/>
                      <a:tailEnd type="none" w="med" len="med"/>
                    </a:lnR>
                  </a:tcPr>
                </a:tc>
                <a:extLst>
                  <a:ext uri="{0D108BD9-81ED-4DB2-BD59-A6C34878D82A}">
                    <a16:rowId xmlns:a16="http://schemas.microsoft.com/office/drawing/2014/main" val="1951249651"/>
                  </a:ext>
                </a:extLst>
              </a:tr>
              <a:tr h="100520">
                <a:tc gridSpan="3">
                  <a:txBody>
                    <a:bodyPr/>
                    <a:lstStyle/>
                    <a:p>
                      <a:pPr algn="l" fontAlgn="auto"/>
                      <a:r>
                        <a:rPr lang="zh-CN" altLang="en-US" sz="1200" b="1" kern="0" dirty="0">
                          <a:solidFill>
                            <a:srgbClr val="C00000"/>
                          </a:solidFill>
                          <a:effectLst>
                            <a:glow rad="127000">
                              <a:prstClr val="white"/>
                            </a:glow>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头痛</a:t>
                      </a:r>
                      <a:endParaRPr lang="en-US" altLang="zh-CN" sz="1200" b="1" kern="0" dirty="0">
                        <a:solidFill>
                          <a:srgbClr val="C00000"/>
                        </a:solidFill>
                        <a:effectLst>
                          <a:glow rad="127000">
                            <a:prstClr val="white"/>
                          </a:glow>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solidFill>
                      <a:srgbClr val="EFF8F3"/>
                    </a:solidFill>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470757395"/>
                  </a:ext>
                </a:extLst>
              </a:tr>
              <a:tr h="100520">
                <a:tc>
                  <a:txBody>
                    <a:bodyPr/>
                    <a:lstStyle/>
                    <a:p>
                      <a:pPr algn="l" fontAlgn="auto"/>
                      <a:r>
                        <a:rPr lang="zh-CN" altLang="en-US" sz="1200" b="0" dirty="0">
                          <a:effectLst/>
                          <a:latin typeface="微软雅黑" panose="020B0503020204020204" pitchFamily="34" charset="-122"/>
                          <a:ea typeface="微软雅黑" panose="020B0503020204020204" pitchFamily="34" charset="-122"/>
                          <a:sym typeface="微软雅黑" panose="020B0503020204020204" pitchFamily="34" charset="-122"/>
                        </a:rPr>
                        <a:t>   偏头痛</a:t>
                      </a:r>
                    </a:p>
                  </a:txBody>
                  <a:tcPr marL="0" marR="0" marT="0" marB="0" anchor="ctr">
                    <a:lnL w="12700" cap="flat" cmpd="sng" algn="ctr">
                      <a:noFill/>
                      <a:prstDash val="solid"/>
                      <a:round/>
                      <a:headEnd type="none" w="med" len="med"/>
                      <a:tailEnd type="none" w="med" len="med"/>
                    </a:lnL>
                    <a:solidFill>
                      <a:srgbClr val="EFF8F3"/>
                    </a:solidFill>
                  </a:tcPr>
                </a:tc>
                <a:tc>
                  <a:txBody>
                    <a:bodyPr/>
                    <a:lstStyle/>
                    <a:p>
                      <a:pPr algn="ctr" fontAlgn="auto"/>
                      <a:r>
                        <a:rPr lang="en-US" altLang="zh-CN" sz="1200" b="0" dirty="0">
                          <a:effectLst/>
                          <a:latin typeface="微软雅黑" panose="020B0503020204020204" pitchFamily="34" charset="-122"/>
                          <a:ea typeface="微软雅黑" panose="020B0503020204020204" pitchFamily="34" charset="-122"/>
                          <a:sym typeface="微软雅黑" panose="020B0503020204020204" pitchFamily="34" charset="-122"/>
                        </a:rPr>
                        <a:t>0~28%</a:t>
                      </a:r>
                    </a:p>
                  </a:txBody>
                  <a:tcPr marL="0" marR="0" marT="0" marB="0" anchor="ctr">
                    <a:solidFill>
                      <a:srgbClr val="EFF8F3"/>
                    </a:solidFill>
                  </a:tcPr>
                </a:tc>
                <a:tc>
                  <a:txBody>
                    <a:bodyPr/>
                    <a:lstStyle/>
                    <a:p>
                      <a:pPr algn="ctr" fontAlgn="auto"/>
                      <a:r>
                        <a:rPr lang="en-US" altLang="zh-CN" sz="1200" b="0">
                          <a:effectLst/>
                          <a:latin typeface="微软雅黑" panose="020B0503020204020204" pitchFamily="34" charset="-122"/>
                          <a:ea typeface="微软雅黑" panose="020B0503020204020204" pitchFamily="34" charset="-122"/>
                          <a:sym typeface="微软雅黑" panose="020B0503020204020204" pitchFamily="34" charset="-122"/>
                        </a:rPr>
                        <a:t>65~76%</a:t>
                      </a:r>
                    </a:p>
                  </a:txBody>
                  <a:tcPr marL="0" marR="0" marT="0" marB="0" anchor="ctr">
                    <a:lnR w="12700" cap="flat" cmpd="sng" algn="ctr">
                      <a:noFill/>
                      <a:prstDash val="solid"/>
                      <a:round/>
                      <a:headEnd type="none" w="med" len="med"/>
                      <a:tailEnd type="none" w="med" len="med"/>
                    </a:lnR>
                    <a:solidFill>
                      <a:srgbClr val="EFF8F3"/>
                    </a:solidFill>
                  </a:tcPr>
                </a:tc>
                <a:extLst>
                  <a:ext uri="{0D108BD9-81ED-4DB2-BD59-A6C34878D82A}">
                    <a16:rowId xmlns:a16="http://schemas.microsoft.com/office/drawing/2014/main" val="3672714982"/>
                  </a:ext>
                </a:extLst>
              </a:tr>
              <a:tr h="100520">
                <a:tc>
                  <a:txBody>
                    <a:bodyPr/>
                    <a:lstStyle/>
                    <a:p>
                      <a:pPr algn="l" fontAlgn="auto"/>
                      <a:r>
                        <a:rPr lang="zh-CN" altLang="en-US" sz="1200" b="0" dirty="0">
                          <a:effectLst/>
                          <a:latin typeface="微软雅黑" panose="020B0503020204020204" pitchFamily="34" charset="-122"/>
                          <a:ea typeface="微软雅黑" panose="020B0503020204020204" pitchFamily="34" charset="-122"/>
                          <a:sym typeface="微软雅黑" panose="020B0503020204020204" pitchFamily="34" charset="-122"/>
                        </a:rPr>
                        <a:t>   非偏头痛</a:t>
                      </a:r>
                    </a:p>
                  </a:txBody>
                  <a:tcPr marL="0" marR="0" marT="0" marB="0" anchor="ctr">
                    <a:lnL w="12700" cap="flat" cmpd="sng" algn="ctr">
                      <a:noFill/>
                      <a:prstDash val="solid"/>
                      <a:round/>
                      <a:headEnd type="none" w="med" len="med"/>
                      <a:tailEnd type="none" w="med" len="med"/>
                    </a:lnL>
                    <a:solidFill>
                      <a:srgbClr val="EFF8F3"/>
                    </a:solidFill>
                  </a:tcPr>
                </a:tc>
                <a:tc>
                  <a:txBody>
                    <a:bodyPr/>
                    <a:lstStyle/>
                    <a:p>
                      <a:pPr algn="ctr" fontAlgn="auto"/>
                      <a:r>
                        <a:rPr lang="en-US" altLang="zh-CN" sz="1200" b="0" dirty="0">
                          <a:effectLst/>
                          <a:latin typeface="微软雅黑" panose="020B0503020204020204" pitchFamily="34" charset="-122"/>
                          <a:ea typeface="微软雅黑" panose="020B0503020204020204" pitchFamily="34" charset="-122"/>
                          <a:sym typeface="微软雅黑" panose="020B0503020204020204" pitchFamily="34" charset="-122"/>
                        </a:rPr>
                        <a:t>6~41%</a:t>
                      </a:r>
                    </a:p>
                  </a:txBody>
                  <a:tcPr marL="0" marR="0" marT="0" marB="0" anchor="ctr">
                    <a:solidFill>
                      <a:srgbClr val="EFF8F3"/>
                    </a:solidFill>
                  </a:tcPr>
                </a:tc>
                <a:tc>
                  <a:txBody>
                    <a:bodyPr/>
                    <a:lstStyle/>
                    <a:p>
                      <a:pPr algn="ctr" fontAlgn="auto"/>
                      <a:r>
                        <a:rPr lang="en-US" altLang="zh-CN" sz="1200" b="0" dirty="0">
                          <a:effectLst/>
                          <a:latin typeface="微软雅黑" panose="020B0503020204020204" pitchFamily="34" charset="-122"/>
                          <a:ea typeface="微软雅黑" panose="020B0503020204020204" pitchFamily="34" charset="-122"/>
                          <a:sym typeface="微软雅黑" panose="020B0503020204020204" pitchFamily="34" charset="-122"/>
                        </a:rPr>
                        <a:t>0~26%</a:t>
                      </a:r>
                    </a:p>
                  </a:txBody>
                  <a:tcPr marL="0" marR="0" marT="0" marB="0" anchor="ctr">
                    <a:lnR w="12700" cap="flat" cmpd="sng" algn="ctr">
                      <a:noFill/>
                      <a:prstDash val="solid"/>
                      <a:round/>
                      <a:headEnd type="none" w="med" len="med"/>
                      <a:tailEnd type="none" w="med" len="med"/>
                    </a:lnR>
                    <a:solidFill>
                      <a:srgbClr val="EFF8F3"/>
                    </a:solidFill>
                  </a:tcPr>
                </a:tc>
                <a:extLst>
                  <a:ext uri="{0D108BD9-81ED-4DB2-BD59-A6C34878D82A}">
                    <a16:rowId xmlns:a16="http://schemas.microsoft.com/office/drawing/2014/main" val="1722210456"/>
                  </a:ext>
                </a:extLst>
              </a:tr>
              <a:tr h="100520">
                <a:tc>
                  <a:txBody>
                    <a:bodyPr/>
                    <a:lstStyle/>
                    <a:p>
                      <a:pPr algn="l" fontAlgn="auto"/>
                      <a:r>
                        <a:rPr lang="zh-CN" altLang="en-US" sz="1200" b="0" dirty="0">
                          <a:effectLst/>
                          <a:latin typeface="微软雅黑" panose="020B0503020204020204" pitchFamily="34" charset="-122"/>
                          <a:ea typeface="微软雅黑" panose="020B0503020204020204" pitchFamily="34" charset="-122"/>
                          <a:sym typeface="微软雅黑" panose="020B0503020204020204" pitchFamily="34" charset="-122"/>
                        </a:rPr>
                        <a:t>   眩晕</a:t>
                      </a:r>
                      <a:endParaRPr lang="en-US" altLang="zh-CN" sz="1200" b="0" dirty="0">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0" marR="0" marT="0" marB="0" anchor="ctr">
                    <a:lnL w="12700" cap="flat" cmpd="sng" algn="ctr">
                      <a:noFill/>
                      <a:prstDash val="solid"/>
                      <a:round/>
                      <a:headEnd type="none" w="med" len="med"/>
                      <a:tailEnd type="none" w="med" len="med"/>
                    </a:lnL>
                    <a:solidFill>
                      <a:srgbClr val="EFF8F3"/>
                    </a:solidFill>
                  </a:tcPr>
                </a:tc>
                <a:tc>
                  <a:txBody>
                    <a:bodyPr/>
                    <a:lstStyle/>
                    <a:p>
                      <a:pPr algn="ctr" fontAlgn="auto"/>
                      <a:r>
                        <a:rPr lang="en-US" altLang="zh-CN" sz="1200" b="0" dirty="0">
                          <a:effectLst/>
                          <a:latin typeface="微软雅黑" panose="020B0503020204020204" pitchFamily="34" charset="-122"/>
                          <a:ea typeface="微软雅黑" panose="020B0503020204020204" pitchFamily="34" charset="-122"/>
                          <a:sym typeface="微软雅黑" panose="020B0503020204020204" pitchFamily="34" charset="-122"/>
                        </a:rPr>
                        <a:t>90~100%</a:t>
                      </a:r>
                    </a:p>
                  </a:txBody>
                  <a:tcPr marL="0" marR="0" marT="0" marB="0" anchor="ctr">
                    <a:solidFill>
                      <a:srgbClr val="EFF8F3"/>
                    </a:solidFill>
                  </a:tcPr>
                </a:tc>
                <a:tc>
                  <a:txBody>
                    <a:bodyPr/>
                    <a:lstStyle/>
                    <a:p>
                      <a:pPr algn="ctr" fontAlgn="auto"/>
                      <a:r>
                        <a:rPr lang="en-US" altLang="zh-CN" sz="1200" b="0" dirty="0">
                          <a:effectLst/>
                          <a:latin typeface="微软雅黑" panose="020B0503020204020204" pitchFamily="34" charset="-122"/>
                          <a:ea typeface="微软雅黑" panose="020B0503020204020204" pitchFamily="34" charset="-122"/>
                          <a:sym typeface="微软雅黑" panose="020B0503020204020204" pitchFamily="34" charset="-122"/>
                        </a:rPr>
                        <a:t>38~80%</a:t>
                      </a:r>
                    </a:p>
                  </a:txBody>
                  <a:tcPr marL="0" marR="0" marT="0" marB="0" anchor="ctr">
                    <a:lnR w="12700" cap="flat" cmpd="sng" algn="ctr">
                      <a:noFill/>
                      <a:prstDash val="solid"/>
                      <a:round/>
                      <a:headEnd type="none" w="med" len="med"/>
                      <a:tailEnd type="none" w="med" len="med"/>
                    </a:lnR>
                    <a:solidFill>
                      <a:srgbClr val="EFF8F3"/>
                    </a:solidFill>
                  </a:tcPr>
                </a:tc>
                <a:extLst>
                  <a:ext uri="{0D108BD9-81ED-4DB2-BD59-A6C34878D82A}">
                    <a16:rowId xmlns:a16="http://schemas.microsoft.com/office/drawing/2014/main" val="4074564329"/>
                  </a:ext>
                </a:extLst>
              </a:tr>
              <a:tr h="100520">
                <a:tc gridSpan="3">
                  <a:txBody>
                    <a:bodyPr/>
                    <a:lstStyle/>
                    <a:p>
                      <a:pPr marL="0" algn="l" defTabSz="914400" rtl="0" eaLnBrk="1" fontAlgn="auto" latinLnBrk="0" hangingPunct="1"/>
                      <a:r>
                        <a:rPr lang="zh-CN" altLang="en-US" sz="1200" b="1" kern="0" dirty="0">
                          <a:solidFill>
                            <a:srgbClr val="C00000"/>
                          </a:solidFill>
                          <a:effectLst>
                            <a:glow rad="127000">
                              <a:prstClr val="white"/>
                            </a:glow>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耳蜗症状</a:t>
                      </a:r>
                      <a:endParaRPr lang="en-US" altLang="zh-CN" sz="1200" b="1" kern="0" dirty="0">
                        <a:solidFill>
                          <a:srgbClr val="C00000"/>
                        </a:solidFill>
                        <a:effectLst>
                          <a:glow rad="127000">
                            <a:prstClr val="white"/>
                          </a:glow>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solidFill>
                      <a:srgbClr val="EFF8F3"/>
                    </a:solidFill>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203318810"/>
                  </a:ext>
                </a:extLst>
              </a:tr>
              <a:tr h="100520">
                <a:tc>
                  <a:txBody>
                    <a:bodyPr/>
                    <a:lstStyle/>
                    <a:p>
                      <a:pPr algn="l" fontAlgn="auto"/>
                      <a:r>
                        <a:rPr lang="zh-CN" altLang="en-US" sz="1200" b="0" dirty="0">
                          <a:effectLst/>
                          <a:latin typeface="微软雅黑" panose="020B0503020204020204" pitchFamily="34" charset="-122"/>
                          <a:ea typeface="微软雅黑" panose="020B0503020204020204" pitchFamily="34" charset="-122"/>
                          <a:sym typeface="微软雅黑" panose="020B0503020204020204" pitchFamily="34" charset="-122"/>
                        </a:rPr>
                        <a:t>   耳鸣</a:t>
                      </a:r>
                    </a:p>
                  </a:txBody>
                  <a:tcPr marL="0" marR="0" marT="0" marB="0" anchor="ctr">
                    <a:lnL w="12700" cap="flat" cmpd="sng" algn="ctr">
                      <a:noFill/>
                      <a:prstDash val="solid"/>
                      <a:round/>
                      <a:headEnd type="none" w="med" len="med"/>
                      <a:tailEnd type="none" w="med" len="med"/>
                    </a:lnL>
                    <a:solidFill>
                      <a:srgbClr val="EFF8F3"/>
                    </a:solidFill>
                  </a:tcPr>
                </a:tc>
                <a:tc>
                  <a:txBody>
                    <a:bodyPr/>
                    <a:lstStyle/>
                    <a:p>
                      <a:pPr algn="ctr" fontAlgn="auto"/>
                      <a:r>
                        <a:rPr lang="en-US" altLang="zh-CN" sz="1200" b="0" dirty="0">
                          <a:effectLst/>
                          <a:latin typeface="微软雅黑" panose="020B0503020204020204" pitchFamily="34" charset="-122"/>
                          <a:ea typeface="微软雅黑" panose="020B0503020204020204" pitchFamily="34" charset="-122"/>
                          <a:sym typeface="微软雅黑" panose="020B0503020204020204" pitchFamily="34" charset="-122"/>
                        </a:rPr>
                        <a:t>72~98%</a:t>
                      </a:r>
                    </a:p>
                  </a:txBody>
                  <a:tcPr marL="0" marR="0" marT="0" marB="0" anchor="ctr">
                    <a:solidFill>
                      <a:srgbClr val="EFF8F3"/>
                    </a:solidFill>
                  </a:tcPr>
                </a:tc>
                <a:tc>
                  <a:txBody>
                    <a:bodyPr/>
                    <a:lstStyle/>
                    <a:p>
                      <a:pPr algn="ctr" fontAlgn="auto"/>
                      <a:r>
                        <a:rPr lang="en-US" altLang="zh-CN" sz="1200" b="0" dirty="0">
                          <a:effectLst/>
                          <a:latin typeface="微软雅黑" panose="020B0503020204020204" pitchFamily="34" charset="-122"/>
                          <a:ea typeface="微软雅黑" panose="020B0503020204020204" pitchFamily="34" charset="-122"/>
                          <a:sym typeface="微软雅黑" panose="020B0503020204020204" pitchFamily="34" charset="-122"/>
                        </a:rPr>
                        <a:t>0~61%</a:t>
                      </a:r>
                    </a:p>
                  </a:txBody>
                  <a:tcPr marL="0" marR="0" marT="0" marB="0" anchor="ctr">
                    <a:lnR w="12700" cap="flat" cmpd="sng" algn="ctr">
                      <a:noFill/>
                      <a:prstDash val="solid"/>
                      <a:round/>
                      <a:headEnd type="none" w="med" len="med"/>
                      <a:tailEnd type="none" w="med" len="med"/>
                    </a:lnR>
                    <a:solidFill>
                      <a:srgbClr val="EFF8F3"/>
                    </a:solidFill>
                  </a:tcPr>
                </a:tc>
                <a:extLst>
                  <a:ext uri="{0D108BD9-81ED-4DB2-BD59-A6C34878D82A}">
                    <a16:rowId xmlns:a16="http://schemas.microsoft.com/office/drawing/2014/main" val="1013649735"/>
                  </a:ext>
                </a:extLst>
              </a:tr>
              <a:tr h="100520">
                <a:tc>
                  <a:txBody>
                    <a:bodyPr/>
                    <a:lstStyle/>
                    <a:p>
                      <a:pPr algn="l" fontAlgn="auto"/>
                      <a:r>
                        <a:rPr lang="zh-CN" altLang="en-US" sz="1200" b="0" dirty="0">
                          <a:effectLst/>
                          <a:latin typeface="微软雅黑" panose="020B0503020204020204" pitchFamily="34" charset="-122"/>
                          <a:ea typeface="微软雅黑" panose="020B0503020204020204" pitchFamily="34" charset="-122"/>
                          <a:sym typeface="微软雅黑" panose="020B0503020204020204" pitchFamily="34" charset="-122"/>
                        </a:rPr>
                        <a:t>   耳胀</a:t>
                      </a:r>
                    </a:p>
                  </a:txBody>
                  <a:tcPr marL="0" marR="0" marT="0" marB="0" anchor="ctr">
                    <a:lnL w="12700" cap="flat" cmpd="sng" algn="ctr">
                      <a:noFill/>
                      <a:prstDash val="solid"/>
                      <a:round/>
                      <a:headEnd type="none" w="med" len="med"/>
                      <a:tailEnd type="none" w="med" len="med"/>
                    </a:lnL>
                    <a:solidFill>
                      <a:srgbClr val="EFF8F3"/>
                    </a:solidFill>
                  </a:tcPr>
                </a:tc>
                <a:tc>
                  <a:txBody>
                    <a:bodyPr/>
                    <a:lstStyle/>
                    <a:p>
                      <a:pPr algn="ctr" fontAlgn="auto"/>
                      <a:r>
                        <a:rPr lang="en-US" altLang="zh-CN" sz="1200" b="0" dirty="0">
                          <a:effectLst/>
                          <a:latin typeface="微软雅黑" panose="020B0503020204020204" pitchFamily="34" charset="-122"/>
                          <a:ea typeface="微软雅黑" panose="020B0503020204020204" pitchFamily="34" charset="-122"/>
                          <a:sym typeface="微软雅黑" panose="020B0503020204020204" pitchFamily="34" charset="-122"/>
                        </a:rPr>
                        <a:t>37~81%</a:t>
                      </a:r>
                    </a:p>
                  </a:txBody>
                  <a:tcPr marL="0" marR="0" marT="0" marB="0" anchor="ctr">
                    <a:solidFill>
                      <a:srgbClr val="EFF8F3"/>
                    </a:solidFill>
                  </a:tcPr>
                </a:tc>
                <a:tc>
                  <a:txBody>
                    <a:bodyPr/>
                    <a:lstStyle/>
                    <a:p>
                      <a:pPr algn="ctr" fontAlgn="auto"/>
                      <a:r>
                        <a:rPr lang="en-US" altLang="zh-CN" sz="1200" b="0" dirty="0">
                          <a:effectLst/>
                          <a:latin typeface="微软雅黑" panose="020B0503020204020204" pitchFamily="34" charset="-122"/>
                          <a:ea typeface="微软雅黑" panose="020B0503020204020204" pitchFamily="34" charset="-122"/>
                          <a:sym typeface="微软雅黑" panose="020B0503020204020204" pitchFamily="34" charset="-122"/>
                        </a:rPr>
                        <a:t>6~51%</a:t>
                      </a:r>
                    </a:p>
                  </a:txBody>
                  <a:tcPr marL="0" marR="0" marT="0" marB="0" anchor="ctr">
                    <a:lnR w="12700" cap="flat" cmpd="sng" algn="ctr">
                      <a:noFill/>
                      <a:prstDash val="solid"/>
                      <a:round/>
                      <a:headEnd type="none" w="med" len="med"/>
                      <a:tailEnd type="none" w="med" len="med"/>
                    </a:lnR>
                    <a:solidFill>
                      <a:srgbClr val="EFF8F3"/>
                    </a:solidFill>
                  </a:tcPr>
                </a:tc>
                <a:extLst>
                  <a:ext uri="{0D108BD9-81ED-4DB2-BD59-A6C34878D82A}">
                    <a16:rowId xmlns:a16="http://schemas.microsoft.com/office/drawing/2014/main" val="2007836897"/>
                  </a:ext>
                </a:extLst>
              </a:tr>
              <a:tr h="100520">
                <a:tc>
                  <a:txBody>
                    <a:bodyPr/>
                    <a:lstStyle/>
                    <a:p>
                      <a:pPr algn="l" fontAlgn="auto"/>
                      <a:r>
                        <a:rPr lang="zh-CN" altLang="en-US" sz="1200" b="0" dirty="0">
                          <a:effectLst/>
                          <a:latin typeface="微软雅黑" panose="020B0503020204020204" pitchFamily="34" charset="-122"/>
                          <a:ea typeface="微软雅黑" panose="020B0503020204020204" pitchFamily="34" charset="-122"/>
                          <a:sym typeface="微软雅黑" panose="020B0503020204020204" pitchFamily="34" charset="-122"/>
                        </a:rPr>
                        <a:t>   听力损失</a:t>
                      </a:r>
                    </a:p>
                  </a:txBody>
                  <a:tcPr marL="0" marR="0" marT="0" marB="0" anchor="ctr">
                    <a:lnL w="12700" cap="flat" cmpd="sng" algn="ctr">
                      <a:noFill/>
                      <a:prstDash val="solid"/>
                      <a:round/>
                      <a:headEnd type="none" w="med" len="med"/>
                      <a:tailEnd type="none" w="med" len="med"/>
                    </a:lnL>
                    <a:solidFill>
                      <a:srgbClr val="EFF8F3"/>
                    </a:solidFill>
                  </a:tcPr>
                </a:tc>
                <a:tc>
                  <a:txBody>
                    <a:bodyPr/>
                    <a:lstStyle/>
                    <a:p>
                      <a:pPr algn="ctr" fontAlgn="auto"/>
                      <a:r>
                        <a:rPr lang="en-US" altLang="zh-CN" sz="1200" b="0">
                          <a:effectLst/>
                          <a:latin typeface="微软雅黑" panose="020B0503020204020204" pitchFamily="34" charset="-122"/>
                          <a:ea typeface="微软雅黑" panose="020B0503020204020204" pitchFamily="34" charset="-122"/>
                          <a:sym typeface="微软雅黑" panose="020B0503020204020204" pitchFamily="34" charset="-122"/>
                        </a:rPr>
                        <a:t>54~100%</a:t>
                      </a:r>
                    </a:p>
                  </a:txBody>
                  <a:tcPr marL="0" marR="0" marT="0" marB="0" anchor="ctr">
                    <a:solidFill>
                      <a:srgbClr val="EFF8F3"/>
                    </a:solidFill>
                  </a:tcPr>
                </a:tc>
                <a:tc>
                  <a:txBody>
                    <a:bodyPr/>
                    <a:lstStyle/>
                    <a:p>
                      <a:pPr algn="ctr" fontAlgn="auto"/>
                      <a:r>
                        <a:rPr lang="en-US" altLang="zh-CN" sz="1200" b="0" dirty="0">
                          <a:effectLst/>
                          <a:latin typeface="微软雅黑" panose="020B0503020204020204" pitchFamily="34" charset="-122"/>
                          <a:ea typeface="微软雅黑" panose="020B0503020204020204" pitchFamily="34" charset="-122"/>
                          <a:sym typeface="微软雅黑" panose="020B0503020204020204" pitchFamily="34" charset="-122"/>
                        </a:rPr>
                        <a:t>0~79%</a:t>
                      </a:r>
                    </a:p>
                  </a:txBody>
                  <a:tcPr marL="0" marR="0" marT="0" marB="0" anchor="ctr">
                    <a:lnR w="12700" cap="flat" cmpd="sng" algn="ctr">
                      <a:noFill/>
                      <a:prstDash val="solid"/>
                      <a:round/>
                      <a:headEnd type="none" w="med" len="med"/>
                      <a:tailEnd type="none" w="med" len="med"/>
                    </a:lnR>
                    <a:solidFill>
                      <a:srgbClr val="EFF8F3"/>
                    </a:solidFill>
                  </a:tcPr>
                </a:tc>
                <a:extLst>
                  <a:ext uri="{0D108BD9-81ED-4DB2-BD59-A6C34878D82A}">
                    <a16:rowId xmlns:a16="http://schemas.microsoft.com/office/drawing/2014/main" val="3909631469"/>
                  </a:ext>
                </a:extLst>
              </a:tr>
              <a:tr h="100520">
                <a:tc gridSpan="3">
                  <a:txBody>
                    <a:bodyPr/>
                    <a:lstStyle/>
                    <a:p>
                      <a:pPr algn="l" fontAlgn="auto"/>
                      <a:r>
                        <a:rPr lang="zh-CN" altLang="en-US" sz="1200" b="0" dirty="0">
                          <a:effectLst/>
                          <a:latin typeface="微软雅黑" panose="020B0503020204020204" pitchFamily="34" charset="-122"/>
                          <a:ea typeface="微软雅黑" panose="020B0503020204020204" pitchFamily="34" charset="-122"/>
                          <a:sym typeface="微软雅黑" panose="020B0503020204020204" pitchFamily="34" charset="-122"/>
                        </a:rPr>
                        <a:t>伴随症状</a:t>
                      </a:r>
                      <a:endParaRPr lang="en-US" altLang="zh-CN" sz="1200" b="0" dirty="0">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2842570483"/>
                  </a:ext>
                </a:extLst>
              </a:tr>
              <a:tr h="100520">
                <a:tc>
                  <a:txBody>
                    <a:bodyPr/>
                    <a:lstStyle/>
                    <a:p>
                      <a:pPr algn="l" fontAlgn="auto"/>
                      <a:r>
                        <a:rPr lang="zh-CN" altLang="en-US" sz="1200" b="0" dirty="0">
                          <a:effectLst/>
                          <a:latin typeface="微软雅黑" panose="020B0503020204020204" pitchFamily="34" charset="-122"/>
                          <a:ea typeface="微软雅黑" panose="020B0503020204020204" pitchFamily="34" charset="-122"/>
                          <a:sym typeface="微软雅黑" panose="020B0503020204020204" pitchFamily="34" charset="-122"/>
                        </a:rPr>
                        <a:t>   恶心</a:t>
                      </a:r>
                    </a:p>
                  </a:txBody>
                  <a:tcPr marL="0" marR="0" marT="0" marB="0" anchor="ctr">
                    <a:lnL w="12700" cap="flat" cmpd="sng" algn="ctr">
                      <a:noFill/>
                      <a:prstDash val="solid"/>
                      <a:round/>
                      <a:headEnd type="none" w="med" len="med"/>
                      <a:tailEnd type="none" w="med" len="med"/>
                    </a:lnL>
                  </a:tcPr>
                </a:tc>
                <a:tc>
                  <a:txBody>
                    <a:bodyPr/>
                    <a:lstStyle/>
                    <a:p>
                      <a:pPr algn="ctr" fontAlgn="auto"/>
                      <a:r>
                        <a:rPr lang="en-US" altLang="zh-CN" sz="1200" b="0" dirty="0">
                          <a:effectLst/>
                          <a:latin typeface="微软雅黑" panose="020B0503020204020204" pitchFamily="34" charset="-122"/>
                          <a:ea typeface="微软雅黑" panose="020B0503020204020204" pitchFamily="34" charset="-122"/>
                          <a:sym typeface="微软雅黑" panose="020B0503020204020204" pitchFamily="34" charset="-122"/>
                        </a:rPr>
                        <a:t>20~91%</a:t>
                      </a:r>
                    </a:p>
                  </a:txBody>
                  <a:tcPr marL="0" marR="0" marT="0" marB="0" anchor="ctr"/>
                </a:tc>
                <a:tc>
                  <a:txBody>
                    <a:bodyPr/>
                    <a:lstStyle/>
                    <a:p>
                      <a:pPr algn="ctr" fontAlgn="auto"/>
                      <a:r>
                        <a:rPr lang="en-US" altLang="zh-CN" sz="1200" b="0">
                          <a:effectLst/>
                          <a:latin typeface="微软雅黑" panose="020B0503020204020204" pitchFamily="34" charset="-122"/>
                          <a:ea typeface="微软雅黑" panose="020B0503020204020204" pitchFamily="34" charset="-122"/>
                          <a:sym typeface="微软雅黑" panose="020B0503020204020204" pitchFamily="34" charset="-122"/>
                        </a:rPr>
                        <a:t>72~97%</a:t>
                      </a:r>
                    </a:p>
                  </a:txBody>
                  <a:tcPr marL="0" marR="0" marT="0" marB="0" anchor="ctr">
                    <a:lnR w="12700" cap="flat" cmpd="sng" algn="ctr">
                      <a:noFill/>
                      <a:prstDash val="solid"/>
                      <a:round/>
                      <a:headEnd type="none" w="med" len="med"/>
                      <a:tailEnd type="none" w="med" len="med"/>
                    </a:lnR>
                  </a:tcPr>
                </a:tc>
                <a:extLst>
                  <a:ext uri="{0D108BD9-81ED-4DB2-BD59-A6C34878D82A}">
                    <a16:rowId xmlns:a16="http://schemas.microsoft.com/office/drawing/2014/main" val="3272327661"/>
                  </a:ext>
                </a:extLst>
              </a:tr>
              <a:tr h="100520">
                <a:tc>
                  <a:txBody>
                    <a:bodyPr/>
                    <a:lstStyle/>
                    <a:p>
                      <a:pPr algn="l" fontAlgn="auto"/>
                      <a:r>
                        <a:rPr lang="zh-CN" altLang="en-US" sz="1200" b="0" dirty="0">
                          <a:effectLst/>
                          <a:latin typeface="微软雅黑" panose="020B0503020204020204" pitchFamily="34" charset="-122"/>
                          <a:ea typeface="微软雅黑" panose="020B0503020204020204" pitchFamily="34" charset="-122"/>
                          <a:sym typeface="微软雅黑" panose="020B0503020204020204" pitchFamily="34" charset="-122"/>
                        </a:rPr>
                        <a:t>   呕吐</a:t>
                      </a:r>
                    </a:p>
                  </a:txBody>
                  <a:tcPr marL="0" marR="0" marT="0" marB="0" anchor="ctr">
                    <a:lnL w="12700" cap="flat" cmpd="sng" algn="ctr">
                      <a:noFill/>
                      <a:prstDash val="solid"/>
                      <a:round/>
                      <a:headEnd type="none" w="med" len="med"/>
                      <a:tailEnd type="none" w="med" len="med"/>
                    </a:lnL>
                  </a:tcPr>
                </a:tc>
                <a:tc>
                  <a:txBody>
                    <a:bodyPr/>
                    <a:lstStyle/>
                    <a:p>
                      <a:pPr algn="ctr" fontAlgn="auto"/>
                      <a:r>
                        <a:rPr lang="en-US" altLang="zh-CN" sz="1200" b="0">
                          <a:effectLst/>
                          <a:latin typeface="微软雅黑" panose="020B0503020204020204" pitchFamily="34" charset="-122"/>
                          <a:ea typeface="微软雅黑" panose="020B0503020204020204" pitchFamily="34" charset="-122"/>
                          <a:sym typeface="微软雅黑" panose="020B0503020204020204" pitchFamily="34" charset="-122"/>
                        </a:rPr>
                        <a:t>20~74%</a:t>
                      </a:r>
                    </a:p>
                  </a:txBody>
                  <a:tcPr marL="0" marR="0" marT="0" marB="0" anchor="ctr"/>
                </a:tc>
                <a:tc>
                  <a:txBody>
                    <a:bodyPr/>
                    <a:lstStyle/>
                    <a:p>
                      <a:pPr algn="ctr" fontAlgn="auto"/>
                      <a:r>
                        <a:rPr lang="en-US" altLang="zh-CN" sz="1200" b="0">
                          <a:effectLst/>
                          <a:latin typeface="微软雅黑" panose="020B0503020204020204" pitchFamily="34" charset="-122"/>
                          <a:ea typeface="微软雅黑" panose="020B0503020204020204" pitchFamily="34" charset="-122"/>
                          <a:sym typeface="微软雅黑" panose="020B0503020204020204" pitchFamily="34" charset="-122"/>
                        </a:rPr>
                        <a:t>50~72%</a:t>
                      </a:r>
                    </a:p>
                  </a:txBody>
                  <a:tcPr marL="0" marR="0" marT="0" marB="0" anchor="ctr">
                    <a:lnR w="12700" cap="flat" cmpd="sng" algn="ctr">
                      <a:noFill/>
                      <a:prstDash val="solid"/>
                      <a:round/>
                      <a:headEnd type="none" w="med" len="med"/>
                      <a:tailEnd type="none" w="med" len="med"/>
                    </a:lnR>
                  </a:tcPr>
                </a:tc>
                <a:extLst>
                  <a:ext uri="{0D108BD9-81ED-4DB2-BD59-A6C34878D82A}">
                    <a16:rowId xmlns:a16="http://schemas.microsoft.com/office/drawing/2014/main" val="974123515"/>
                  </a:ext>
                </a:extLst>
              </a:tr>
              <a:tr h="100520">
                <a:tc>
                  <a:txBody>
                    <a:bodyPr/>
                    <a:lstStyle/>
                    <a:p>
                      <a:pPr algn="l" fontAlgn="auto"/>
                      <a:r>
                        <a:rPr lang="zh-CN" altLang="en-US" sz="1200" b="0" dirty="0">
                          <a:effectLst/>
                          <a:latin typeface="微软雅黑" panose="020B0503020204020204" pitchFamily="34" charset="-122"/>
                          <a:ea typeface="微软雅黑" panose="020B0503020204020204" pitchFamily="34" charset="-122"/>
                          <a:sym typeface="微软雅黑" panose="020B0503020204020204" pitchFamily="34" charset="-122"/>
                        </a:rPr>
                        <a:t>   畏光</a:t>
                      </a:r>
                    </a:p>
                  </a:txBody>
                  <a:tcPr marL="0" marR="0" marT="0" marB="0" anchor="ctr">
                    <a:lnL w="12700" cap="flat" cmpd="sng" algn="ctr">
                      <a:noFill/>
                      <a:prstDash val="solid"/>
                      <a:round/>
                      <a:headEnd type="none" w="med" len="med"/>
                      <a:tailEnd type="none" w="med" len="med"/>
                    </a:lnL>
                  </a:tcPr>
                </a:tc>
                <a:tc>
                  <a:txBody>
                    <a:bodyPr/>
                    <a:lstStyle/>
                    <a:p>
                      <a:pPr algn="ctr" fontAlgn="auto"/>
                      <a:r>
                        <a:rPr lang="en-US" altLang="zh-CN" sz="1200" b="0" dirty="0">
                          <a:effectLst/>
                          <a:latin typeface="微软雅黑" panose="020B0503020204020204" pitchFamily="34" charset="-122"/>
                          <a:ea typeface="微软雅黑" panose="020B0503020204020204" pitchFamily="34" charset="-122"/>
                          <a:sym typeface="微软雅黑" panose="020B0503020204020204" pitchFamily="34" charset="-122"/>
                        </a:rPr>
                        <a:t>40~52%</a:t>
                      </a:r>
                    </a:p>
                  </a:txBody>
                  <a:tcPr marL="0" marR="0" marT="0" marB="0" anchor="ctr"/>
                </a:tc>
                <a:tc>
                  <a:txBody>
                    <a:bodyPr/>
                    <a:lstStyle/>
                    <a:p>
                      <a:pPr algn="ctr" fontAlgn="auto"/>
                      <a:r>
                        <a:rPr lang="en-US" altLang="zh-CN" sz="1200" b="0">
                          <a:effectLst/>
                          <a:latin typeface="微软雅黑" panose="020B0503020204020204" pitchFamily="34" charset="-122"/>
                          <a:ea typeface="微软雅黑" panose="020B0503020204020204" pitchFamily="34" charset="-122"/>
                          <a:sym typeface="微软雅黑" panose="020B0503020204020204" pitchFamily="34" charset="-122"/>
                        </a:rPr>
                        <a:t>53~86%</a:t>
                      </a:r>
                    </a:p>
                  </a:txBody>
                  <a:tcPr marL="0" marR="0" marT="0" marB="0" anchor="ctr">
                    <a:lnR w="12700" cap="flat" cmpd="sng" algn="ctr">
                      <a:noFill/>
                      <a:prstDash val="solid"/>
                      <a:round/>
                      <a:headEnd type="none" w="med" len="med"/>
                      <a:tailEnd type="none" w="med" len="med"/>
                    </a:lnR>
                  </a:tcPr>
                </a:tc>
                <a:extLst>
                  <a:ext uri="{0D108BD9-81ED-4DB2-BD59-A6C34878D82A}">
                    <a16:rowId xmlns:a16="http://schemas.microsoft.com/office/drawing/2014/main" val="3926794268"/>
                  </a:ext>
                </a:extLst>
              </a:tr>
              <a:tr h="100520">
                <a:tc>
                  <a:txBody>
                    <a:bodyPr/>
                    <a:lstStyle/>
                    <a:p>
                      <a:pPr algn="l" fontAlgn="auto"/>
                      <a:r>
                        <a:rPr lang="zh-CN" altLang="en-US" sz="1200" b="0" dirty="0">
                          <a:effectLst/>
                          <a:latin typeface="微软雅黑" panose="020B0503020204020204" pitchFamily="34" charset="-122"/>
                          <a:ea typeface="微软雅黑" panose="020B0503020204020204" pitchFamily="34" charset="-122"/>
                          <a:sym typeface="微软雅黑" panose="020B0503020204020204" pitchFamily="34" charset="-122"/>
                        </a:rPr>
                        <a:t>   畏声</a:t>
                      </a:r>
                    </a:p>
                  </a:txBody>
                  <a:tcPr marL="0" marR="0" marT="0" marB="0" anchor="ctr">
                    <a:lnL w="12700" cap="flat" cmpd="sng" algn="ctr">
                      <a:noFill/>
                      <a:prstDash val="solid"/>
                      <a:round/>
                      <a:headEnd type="none" w="med" len="med"/>
                      <a:tailEnd type="none" w="med" len="med"/>
                    </a:lnL>
                  </a:tcPr>
                </a:tc>
                <a:tc>
                  <a:txBody>
                    <a:bodyPr/>
                    <a:lstStyle/>
                    <a:p>
                      <a:pPr algn="ctr" fontAlgn="auto"/>
                      <a:r>
                        <a:rPr lang="en-US" altLang="zh-CN" sz="1200" b="0" dirty="0">
                          <a:effectLst/>
                          <a:latin typeface="微软雅黑" panose="020B0503020204020204" pitchFamily="34" charset="-122"/>
                          <a:ea typeface="微软雅黑" panose="020B0503020204020204" pitchFamily="34" charset="-122"/>
                          <a:sym typeface="微软雅黑" panose="020B0503020204020204" pitchFamily="34" charset="-122"/>
                        </a:rPr>
                        <a:t>54~63%</a:t>
                      </a:r>
                    </a:p>
                  </a:txBody>
                  <a:tcPr marL="0" marR="0" marT="0" marB="0" anchor="ctr"/>
                </a:tc>
                <a:tc>
                  <a:txBody>
                    <a:bodyPr/>
                    <a:lstStyle/>
                    <a:p>
                      <a:pPr algn="ctr" fontAlgn="auto"/>
                      <a:r>
                        <a:rPr lang="en-US" altLang="zh-CN" sz="1200" b="0" dirty="0">
                          <a:effectLst/>
                          <a:latin typeface="微软雅黑" panose="020B0503020204020204" pitchFamily="34" charset="-122"/>
                          <a:ea typeface="微软雅黑" panose="020B0503020204020204" pitchFamily="34" charset="-122"/>
                          <a:sym typeface="微软雅黑" panose="020B0503020204020204" pitchFamily="34" charset="-122"/>
                        </a:rPr>
                        <a:t>10~82%</a:t>
                      </a:r>
                    </a:p>
                  </a:txBody>
                  <a:tcPr marL="0" marR="0" marT="0" marB="0" anchor="ctr">
                    <a:lnR w="12700" cap="flat" cmpd="sng" algn="ctr">
                      <a:noFill/>
                      <a:prstDash val="solid"/>
                      <a:round/>
                      <a:headEnd type="none" w="med" len="med"/>
                      <a:tailEnd type="none" w="med" len="med"/>
                    </a:lnR>
                  </a:tcPr>
                </a:tc>
                <a:extLst>
                  <a:ext uri="{0D108BD9-81ED-4DB2-BD59-A6C34878D82A}">
                    <a16:rowId xmlns:a16="http://schemas.microsoft.com/office/drawing/2014/main" val="3725978660"/>
                  </a:ext>
                </a:extLst>
              </a:tr>
              <a:tr h="100520">
                <a:tc>
                  <a:txBody>
                    <a:bodyPr/>
                    <a:lstStyle/>
                    <a:p>
                      <a:pPr algn="l" fontAlgn="auto"/>
                      <a:r>
                        <a:rPr lang="zh-CN" altLang="en-US" sz="1200" b="0" dirty="0">
                          <a:effectLst/>
                          <a:latin typeface="微软雅黑" panose="020B0503020204020204" pitchFamily="34" charset="-122"/>
                          <a:ea typeface="微软雅黑" panose="020B0503020204020204" pitchFamily="34" charset="-122"/>
                          <a:sym typeface="微软雅黑" panose="020B0503020204020204" pitchFamily="34" charset="-122"/>
                        </a:rPr>
                        <a:t>   既往晕动病史</a:t>
                      </a:r>
                      <a:endParaRPr lang="en-US" altLang="zh-CN" sz="1200" b="0" dirty="0">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0" marR="0" marT="0" marB="0" anchor="ctr">
                    <a:lnL w="12700" cap="flat" cmpd="sng" algn="ctr">
                      <a:noFill/>
                      <a:prstDash val="solid"/>
                      <a:round/>
                      <a:headEnd type="none" w="med" len="med"/>
                      <a:tailEnd type="none" w="med" len="med"/>
                    </a:lnL>
                  </a:tcPr>
                </a:tc>
                <a:tc>
                  <a:txBody>
                    <a:bodyPr/>
                    <a:lstStyle/>
                    <a:p>
                      <a:pPr algn="ctr" fontAlgn="auto"/>
                      <a:r>
                        <a:rPr lang="en-US" altLang="zh-CN" sz="1200" b="0" dirty="0">
                          <a:effectLst/>
                          <a:latin typeface="微软雅黑" panose="020B0503020204020204" pitchFamily="34" charset="-122"/>
                          <a:ea typeface="微软雅黑" panose="020B0503020204020204" pitchFamily="34" charset="-122"/>
                          <a:sym typeface="微软雅黑" panose="020B0503020204020204" pitchFamily="34" charset="-122"/>
                        </a:rPr>
                        <a:t>20~30%</a:t>
                      </a:r>
                    </a:p>
                  </a:txBody>
                  <a:tcPr marL="0" marR="0" marT="0" marB="0" anchor="ctr"/>
                </a:tc>
                <a:tc>
                  <a:txBody>
                    <a:bodyPr/>
                    <a:lstStyle/>
                    <a:p>
                      <a:pPr algn="ctr" fontAlgn="auto"/>
                      <a:r>
                        <a:rPr lang="en-US" altLang="zh-CN" sz="1200" b="0" dirty="0">
                          <a:effectLst/>
                          <a:latin typeface="微软雅黑" panose="020B0503020204020204" pitchFamily="34" charset="-122"/>
                          <a:ea typeface="微软雅黑" panose="020B0503020204020204" pitchFamily="34" charset="-122"/>
                          <a:sym typeface="微软雅黑" panose="020B0503020204020204" pitchFamily="34" charset="-122"/>
                        </a:rPr>
                        <a:t>33~62%</a:t>
                      </a:r>
                    </a:p>
                  </a:txBody>
                  <a:tcPr marL="0" marR="0" marT="0" marB="0" anchor="ctr">
                    <a:lnR w="12700" cap="flat" cmpd="sng" algn="ctr">
                      <a:noFill/>
                      <a:prstDash val="solid"/>
                      <a:round/>
                      <a:headEnd type="none" w="med" len="med"/>
                      <a:tailEnd type="none" w="med" len="med"/>
                    </a:lnR>
                  </a:tcPr>
                </a:tc>
                <a:extLst>
                  <a:ext uri="{0D108BD9-81ED-4DB2-BD59-A6C34878D82A}">
                    <a16:rowId xmlns:a16="http://schemas.microsoft.com/office/drawing/2014/main" val="1743987725"/>
                  </a:ext>
                </a:extLst>
              </a:tr>
              <a:tr h="100520">
                <a:tc>
                  <a:txBody>
                    <a:bodyPr/>
                    <a:lstStyle/>
                    <a:p>
                      <a:pPr algn="l" fontAlgn="auto"/>
                      <a:r>
                        <a:rPr lang="zh-CN" altLang="en-US" sz="1200" b="0" dirty="0">
                          <a:effectLst/>
                          <a:latin typeface="微软雅黑" panose="020B0503020204020204" pitchFamily="34" charset="-122"/>
                          <a:ea typeface="微软雅黑" panose="020B0503020204020204" pitchFamily="34" charset="-122"/>
                          <a:sym typeface="微软雅黑" panose="020B0503020204020204" pitchFamily="34" charset="-122"/>
                        </a:rPr>
                        <a:t>   偏头痛家族史</a:t>
                      </a:r>
                      <a:endParaRPr lang="en-US" altLang="zh-CN" sz="1200" b="0" dirty="0">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0" marR="0" marT="0" marB="0" anchor="ctr">
                    <a:lnL w="12700" cap="flat" cmpd="sng" algn="ctr">
                      <a:noFill/>
                      <a:prstDash val="solid"/>
                      <a:round/>
                      <a:headEnd type="none" w="med" len="med"/>
                      <a:tailEnd type="none" w="med" len="med"/>
                    </a:lnL>
                  </a:tcPr>
                </a:tc>
                <a:tc>
                  <a:txBody>
                    <a:bodyPr/>
                    <a:lstStyle/>
                    <a:p>
                      <a:pPr algn="ctr" fontAlgn="auto"/>
                      <a:r>
                        <a:rPr lang="en-US" altLang="zh-CN" sz="1200" b="0" dirty="0">
                          <a:effectLst/>
                          <a:latin typeface="微软雅黑" panose="020B0503020204020204" pitchFamily="34" charset="-122"/>
                          <a:ea typeface="微软雅黑" panose="020B0503020204020204" pitchFamily="34" charset="-122"/>
                          <a:sym typeface="微软雅黑" panose="020B0503020204020204" pitchFamily="34" charset="-122"/>
                        </a:rPr>
                        <a:t>16~26%</a:t>
                      </a:r>
                    </a:p>
                  </a:txBody>
                  <a:tcPr marL="0" marR="0" marT="0" marB="0" anchor="ctr"/>
                </a:tc>
                <a:tc>
                  <a:txBody>
                    <a:bodyPr/>
                    <a:lstStyle/>
                    <a:p>
                      <a:pPr algn="ctr" fontAlgn="auto"/>
                      <a:r>
                        <a:rPr lang="en-US" altLang="zh-CN" sz="1200" b="0" dirty="0">
                          <a:effectLst/>
                          <a:latin typeface="微软雅黑" panose="020B0503020204020204" pitchFamily="34" charset="-122"/>
                          <a:ea typeface="微软雅黑" panose="020B0503020204020204" pitchFamily="34" charset="-122"/>
                          <a:sym typeface="微软雅黑" panose="020B0503020204020204" pitchFamily="34" charset="-122"/>
                        </a:rPr>
                        <a:t>47~61%</a:t>
                      </a:r>
                    </a:p>
                  </a:txBody>
                  <a:tcPr marL="0" marR="0" marT="0" marB="0" anchor="ctr">
                    <a:lnR w="12700" cap="flat" cmpd="sng" algn="ctr">
                      <a:noFill/>
                      <a:prstDash val="solid"/>
                      <a:round/>
                      <a:headEnd type="none" w="med" len="med"/>
                      <a:tailEnd type="none" w="med" len="med"/>
                    </a:lnR>
                  </a:tcPr>
                </a:tc>
                <a:extLst>
                  <a:ext uri="{0D108BD9-81ED-4DB2-BD59-A6C34878D82A}">
                    <a16:rowId xmlns:a16="http://schemas.microsoft.com/office/drawing/2014/main" val="3177111482"/>
                  </a:ext>
                </a:extLst>
              </a:tr>
            </a:tbl>
          </a:graphicData>
        </a:graphic>
      </p:graphicFrame>
      <p:sp>
        <p:nvSpPr>
          <p:cNvPr id="34" name="文本占位符 2">
            <a:extLst>
              <a:ext uri="{FF2B5EF4-FFF2-40B4-BE49-F238E27FC236}">
                <a16:creationId xmlns:a16="http://schemas.microsoft.com/office/drawing/2014/main" id="{A704E102-DBE2-8905-1802-151F935C9BB8}"/>
              </a:ext>
            </a:extLst>
          </p:cNvPr>
          <p:cNvSpPr txBox="1">
            <a:spLocks/>
          </p:cNvSpPr>
          <p:nvPr/>
        </p:nvSpPr>
        <p:spPr>
          <a:xfrm>
            <a:off x="6324182" y="5230876"/>
            <a:ext cx="4911236" cy="493998"/>
          </a:xfrm>
          <a:prstGeom prst="rect">
            <a:avLst/>
          </a:prstGeom>
        </p:spPr>
        <p:txBody>
          <a:bodyPr>
            <a:normAutofit fontScale="92500"/>
          </a:bodyPr>
          <a:lstStyle>
            <a:lvl1pPr marL="228600" indent="-228600" algn="l" defTabSz="914400" rtl="0" eaLnBrk="1" latinLnBrk="0" hangingPunct="1">
              <a:lnSpc>
                <a:spcPct val="120000"/>
              </a:lnSpc>
              <a:spcBef>
                <a:spcPts val="0"/>
              </a:spcBef>
              <a:buFont typeface="Arial" panose="020B0604020202020204" pitchFamily="34" charset="0"/>
              <a:buChar char="•"/>
              <a:defRPr sz="18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zh-CN" altLang="en-US" sz="1000" dirty="0">
                <a:solidFill>
                  <a:prstClr val="black"/>
                </a:solidFill>
                <a:latin typeface="微软雅黑" panose="020B0503020204020204" pitchFamily="34" charset="-122"/>
                <a:sym typeface="微软雅黑" panose="020B0503020204020204" pitchFamily="34" charset="-122"/>
              </a:rPr>
              <a:t>回顾性研究，于</a:t>
            </a:r>
            <a:r>
              <a:rPr lang="en-US" altLang="zh-CN" sz="1000" dirty="0">
                <a:solidFill>
                  <a:prstClr val="black"/>
                </a:solidFill>
                <a:latin typeface="微软雅黑" panose="020B0503020204020204" pitchFamily="34" charset="-122"/>
                <a:sym typeface="微软雅黑" panose="020B0503020204020204" pitchFamily="34" charset="-122"/>
              </a:rPr>
              <a:t>2008-2009</a:t>
            </a:r>
            <a:r>
              <a:rPr lang="zh-CN" altLang="en-US" sz="1000" dirty="0">
                <a:solidFill>
                  <a:prstClr val="black"/>
                </a:solidFill>
                <a:latin typeface="微软雅黑" panose="020B0503020204020204" pitchFamily="34" charset="-122"/>
                <a:sym typeface="微软雅黑" panose="020B0503020204020204" pitchFamily="34" charset="-122"/>
              </a:rPr>
              <a:t>年在三级头晕门诊纳入</a:t>
            </a:r>
            <a:r>
              <a:rPr lang="en-US" altLang="zh-CN" sz="1000" dirty="0">
                <a:solidFill>
                  <a:prstClr val="black"/>
                </a:solidFill>
                <a:latin typeface="微软雅黑" panose="020B0503020204020204" pitchFamily="34" charset="-122"/>
                <a:sym typeface="微软雅黑" panose="020B0503020204020204" pitchFamily="34" charset="-122"/>
              </a:rPr>
              <a:t>147</a:t>
            </a:r>
            <a:r>
              <a:rPr lang="zh-CN" altLang="en-US" sz="1000" dirty="0">
                <a:solidFill>
                  <a:prstClr val="black"/>
                </a:solidFill>
                <a:latin typeface="微软雅黑" panose="020B0503020204020204" pitchFamily="34" charset="-122"/>
                <a:sym typeface="微软雅黑" panose="020B0503020204020204" pitchFamily="34" charset="-122"/>
              </a:rPr>
              <a:t>例连续诊断为梅尼埃病</a:t>
            </a:r>
            <a:r>
              <a:rPr lang="en-US" altLang="zh-CN" sz="1000" dirty="0">
                <a:solidFill>
                  <a:prstClr val="black"/>
                </a:solidFill>
                <a:latin typeface="微软雅黑" panose="020B0503020204020204" pitchFamily="34" charset="-122"/>
                <a:sym typeface="微软雅黑" panose="020B0503020204020204" pitchFamily="34" charset="-122"/>
              </a:rPr>
              <a:t>(MD)</a:t>
            </a:r>
            <a:r>
              <a:rPr lang="zh-CN" altLang="en-US" sz="1000" dirty="0">
                <a:solidFill>
                  <a:prstClr val="black"/>
                </a:solidFill>
                <a:latin typeface="微软雅黑" panose="020B0503020204020204" pitchFamily="34" charset="-122"/>
                <a:sym typeface="微软雅黑" panose="020B0503020204020204" pitchFamily="34" charset="-122"/>
              </a:rPr>
              <a:t>、前庭性偏头痛</a:t>
            </a:r>
            <a:r>
              <a:rPr lang="en-US" altLang="zh-CN" sz="1000" dirty="0">
                <a:solidFill>
                  <a:prstClr val="black"/>
                </a:solidFill>
                <a:latin typeface="微软雅黑" panose="020B0503020204020204" pitchFamily="34" charset="-122"/>
                <a:sym typeface="微软雅黑" panose="020B0503020204020204" pitchFamily="34" charset="-122"/>
              </a:rPr>
              <a:t>(VM)</a:t>
            </a:r>
            <a:r>
              <a:rPr lang="zh-CN" altLang="en-US" sz="1000" dirty="0">
                <a:solidFill>
                  <a:prstClr val="black"/>
                </a:solidFill>
                <a:latin typeface="微软雅黑" panose="020B0503020204020204" pitchFamily="34" charset="-122"/>
                <a:sym typeface="微软雅黑" panose="020B0503020204020204" pitchFamily="34" charset="-122"/>
              </a:rPr>
              <a:t>或梅尼埃病合并前庭性偏头痛</a:t>
            </a:r>
            <a:r>
              <a:rPr lang="en-US" altLang="zh-CN" sz="1000" dirty="0">
                <a:solidFill>
                  <a:prstClr val="black"/>
                </a:solidFill>
                <a:latin typeface="微软雅黑" panose="020B0503020204020204" pitchFamily="34" charset="-122"/>
                <a:sym typeface="微软雅黑" panose="020B0503020204020204" pitchFamily="34" charset="-122"/>
              </a:rPr>
              <a:t>(MDVM)</a:t>
            </a:r>
            <a:r>
              <a:rPr lang="zh-CN" altLang="en-US" sz="1000" dirty="0">
                <a:solidFill>
                  <a:prstClr val="black"/>
                </a:solidFill>
                <a:latin typeface="微软雅黑" panose="020B0503020204020204" pitchFamily="34" charset="-122"/>
                <a:sym typeface="微软雅黑" panose="020B0503020204020204" pitchFamily="34" charset="-122"/>
              </a:rPr>
              <a:t>，伴</a:t>
            </a:r>
            <a:r>
              <a:rPr lang="en-US" altLang="zh-CN" sz="1000" dirty="0">
                <a:solidFill>
                  <a:prstClr val="black"/>
                </a:solidFill>
                <a:latin typeface="微软雅黑" panose="020B0503020204020204" pitchFamily="34" charset="-122"/>
                <a:sym typeface="微软雅黑" panose="020B0503020204020204" pitchFamily="34" charset="-122"/>
              </a:rPr>
              <a:t>/</a:t>
            </a:r>
            <a:r>
              <a:rPr lang="zh-CN" altLang="en-US" sz="1000" dirty="0">
                <a:solidFill>
                  <a:prstClr val="black"/>
                </a:solidFill>
                <a:latin typeface="微软雅黑" panose="020B0503020204020204" pitchFamily="34" charset="-122"/>
                <a:sym typeface="微软雅黑" panose="020B0503020204020204" pitchFamily="34" charset="-122"/>
              </a:rPr>
              <a:t>不伴慢性主观性头晕</a:t>
            </a:r>
            <a:r>
              <a:rPr lang="en-US" altLang="zh-CN" sz="1000" dirty="0">
                <a:solidFill>
                  <a:prstClr val="black"/>
                </a:solidFill>
                <a:latin typeface="微软雅黑" panose="020B0503020204020204" pitchFamily="34" charset="-122"/>
                <a:sym typeface="微软雅黑" panose="020B0503020204020204" pitchFamily="34" charset="-122"/>
              </a:rPr>
              <a:t>(CSD)</a:t>
            </a:r>
            <a:r>
              <a:rPr lang="zh-CN" altLang="en-US" sz="1000" dirty="0">
                <a:solidFill>
                  <a:prstClr val="black"/>
                </a:solidFill>
                <a:latin typeface="微软雅黑" panose="020B0503020204020204" pitchFamily="34" charset="-122"/>
                <a:sym typeface="微软雅黑" panose="020B0503020204020204" pitchFamily="34" charset="-122"/>
              </a:rPr>
              <a:t>的患者</a:t>
            </a:r>
            <a:endParaRPr lang="zh-CN" altLang="en-US" sz="1000" baseline="30000" dirty="0">
              <a:solidFill>
                <a:prstClr val="black"/>
              </a:solidFill>
              <a:latin typeface="微软雅黑" panose="020B0503020204020204" pitchFamily="34" charset="-122"/>
              <a:sym typeface="微软雅黑" panose="020B0503020204020204" pitchFamily="34" charset="-122"/>
            </a:endParaRPr>
          </a:p>
        </p:txBody>
      </p:sp>
      <p:grpSp>
        <p:nvGrpSpPr>
          <p:cNvPr id="35" name="组合 34">
            <a:extLst>
              <a:ext uri="{FF2B5EF4-FFF2-40B4-BE49-F238E27FC236}">
                <a16:creationId xmlns:a16="http://schemas.microsoft.com/office/drawing/2014/main" id="{285DD33A-4376-E235-716B-9B14877633CF}"/>
              </a:ext>
            </a:extLst>
          </p:cNvPr>
          <p:cNvGrpSpPr/>
          <p:nvPr/>
        </p:nvGrpSpPr>
        <p:grpSpPr>
          <a:xfrm>
            <a:off x="6933511" y="2649961"/>
            <a:ext cx="3703623" cy="2431617"/>
            <a:chOff x="6829339" y="2353848"/>
            <a:chExt cx="3900921" cy="2561153"/>
          </a:xfrm>
        </p:grpSpPr>
        <p:grpSp>
          <p:nvGrpSpPr>
            <p:cNvPr id="36" name="组合 35">
              <a:extLst>
                <a:ext uri="{FF2B5EF4-FFF2-40B4-BE49-F238E27FC236}">
                  <a16:creationId xmlns:a16="http://schemas.microsoft.com/office/drawing/2014/main" id="{9ADA23A1-13E1-A10B-7FB8-AD451E214943}"/>
                </a:ext>
              </a:extLst>
            </p:cNvPr>
            <p:cNvGrpSpPr/>
            <p:nvPr/>
          </p:nvGrpSpPr>
          <p:grpSpPr>
            <a:xfrm>
              <a:off x="6829339" y="2353848"/>
              <a:ext cx="3900921" cy="2561153"/>
              <a:chOff x="6650745" y="2352014"/>
              <a:chExt cx="3900921" cy="2561153"/>
            </a:xfrm>
          </p:grpSpPr>
          <p:sp>
            <p:nvSpPr>
              <p:cNvPr id="39" name="椭圆 38">
                <a:extLst>
                  <a:ext uri="{FF2B5EF4-FFF2-40B4-BE49-F238E27FC236}">
                    <a16:creationId xmlns:a16="http://schemas.microsoft.com/office/drawing/2014/main" id="{1E062586-DA76-9C30-1169-E9343852F41E}"/>
                  </a:ext>
                </a:extLst>
              </p:cNvPr>
              <p:cNvSpPr/>
              <p:nvPr/>
            </p:nvSpPr>
            <p:spPr>
              <a:xfrm>
                <a:off x="6650745" y="2352014"/>
                <a:ext cx="2561153" cy="2561153"/>
              </a:xfrm>
              <a:prstGeom prst="ellipse">
                <a:avLst/>
              </a:prstGeom>
              <a:solidFill>
                <a:srgbClr val="C00000">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0" name="椭圆 39">
                <a:extLst>
                  <a:ext uri="{FF2B5EF4-FFF2-40B4-BE49-F238E27FC236}">
                    <a16:creationId xmlns:a16="http://schemas.microsoft.com/office/drawing/2014/main" id="{3727ECC5-75C1-3DF4-090A-51D83658ECF9}"/>
                  </a:ext>
                </a:extLst>
              </p:cNvPr>
              <p:cNvSpPr/>
              <p:nvPr/>
            </p:nvSpPr>
            <p:spPr>
              <a:xfrm>
                <a:off x="7990513" y="2352014"/>
                <a:ext cx="2561153" cy="2561153"/>
              </a:xfrm>
              <a:prstGeom prst="ellipse">
                <a:avLst/>
              </a:prstGeom>
              <a:solidFill>
                <a:srgbClr val="E2F0D9">
                  <a:alpha val="50196"/>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 name="文本占位符 2">
                <a:extLst>
                  <a:ext uri="{FF2B5EF4-FFF2-40B4-BE49-F238E27FC236}">
                    <a16:creationId xmlns:a16="http://schemas.microsoft.com/office/drawing/2014/main" id="{59FC02EC-C900-2866-5AD9-AF9922C84A46}"/>
                  </a:ext>
                </a:extLst>
              </p:cNvPr>
              <p:cNvSpPr txBox="1">
                <a:spLocks/>
              </p:cNvSpPr>
              <p:nvPr/>
            </p:nvSpPr>
            <p:spPr>
              <a:xfrm>
                <a:off x="6650745" y="2904371"/>
                <a:ext cx="1543873" cy="1456439"/>
              </a:xfrm>
              <a:prstGeom prst="rect">
                <a:avLst/>
              </a:prstGeom>
            </p:spPr>
            <p:txBody>
              <a:bodyPr vert="horz" lIns="91440" tIns="45720" rIns="91440" bIns="45720" rtlCol="0" anchor="ctr">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zh-CN" altLang="en-US" sz="1200" dirty="0">
                    <a:sym typeface="微软雅黑" panose="020B0503020204020204" pitchFamily="34" charset="-122"/>
                  </a:rPr>
                  <a:t>仅</a:t>
                </a:r>
                <a:r>
                  <a:rPr lang="en-US" altLang="zh-CN" sz="1200" dirty="0">
                    <a:sym typeface="微软雅黑" panose="020B0503020204020204" pitchFamily="34" charset="-122"/>
                  </a:rPr>
                  <a:t>MD</a:t>
                </a:r>
              </a:p>
              <a:p>
                <a:pPr marL="0" indent="0" algn="ctr">
                  <a:buNone/>
                </a:pPr>
                <a:r>
                  <a:rPr lang="en-US" altLang="zh-CN" sz="1200" dirty="0">
                    <a:sym typeface="微软雅黑" panose="020B0503020204020204" pitchFamily="34" charset="-122"/>
                  </a:rPr>
                  <a:t>55</a:t>
                </a:r>
                <a:r>
                  <a:rPr lang="zh-CN" altLang="en-US" sz="1200" dirty="0">
                    <a:sym typeface="微软雅黑" panose="020B0503020204020204" pitchFamily="34" charset="-122"/>
                  </a:rPr>
                  <a:t>例</a:t>
                </a:r>
              </a:p>
            </p:txBody>
          </p:sp>
          <p:sp>
            <p:nvSpPr>
              <p:cNvPr id="42" name="文本占位符 2">
                <a:extLst>
                  <a:ext uri="{FF2B5EF4-FFF2-40B4-BE49-F238E27FC236}">
                    <a16:creationId xmlns:a16="http://schemas.microsoft.com/office/drawing/2014/main" id="{32AE369A-51FA-845F-48D6-995F1988F801}"/>
                  </a:ext>
                </a:extLst>
              </p:cNvPr>
              <p:cNvSpPr txBox="1">
                <a:spLocks/>
              </p:cNvSpPr>
              <p:nvPr/>
            </p:nvSpPr>
            <p:spPr>
              <a:xfrm>
                <a:off x="8988605" y="2904371"/>
                <a:ext cx="1543873" cy="1456439"/>
              </a:xfrm>
              <a:prstGeom prst="rect">
                <a:avLst/>
              </a:prstGeom>
            </p:spPr>
            <p:txBody>
              <a:bodyPr vert="horz" lIns="91440" tIns="45720" rIns="91440" bIns="45720" rtlCol="0" anchor="ctr">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zh-CN" altLang="en-US" sz="1200" dirty="0">
                    <a:sym typeface="微软雅黑" panose="020B0503020204020204" pitchFamily="34" charset="-122"/>
                  </a:rPr>
                  <a:t>仅</a:t>
                </a:r>
                <a:r>
                  <a:rPr lang="en-US" altLang="zh-CN" sz="1200" dirty="0">
                    <a:sym typeface="微软雅黑" panose="020B0503020204020204" pitchFamily="34" charset="-122"/>
                  </a:rPr>
                  <a:t>VM</a:t>
                </a:r>
              </a:p>
              <a:p>
                <a:pPr marL="0" indent="0" algn="ctr">
                  <a:buNone/>
                </a:pPr>
                <a:r>
                  <a:rPr lang="en-US" altLang="zh-CN" sz="1200" dirty="0">
                    <a:sym typeface="微软雅黑" panose="020B0503020204020204" pitchFamily="34" charset="-122"/>
                  </a:rPr>
                  <a:t>71</a:t>
                </a:r>
                <a:r>
                  <a:rPr lang="zh-CN" altLang="en-US" sz="1200" dirty="0">
                    <a:sym typeface="微软雅黑" panose="020B0503020204020204" pitchFamily="34" charset="-122"/>
                  </a:rPr>
                  <a:t>例</a:t>
                </a:r>
              </a:p>
            </p:txBody>
          </p:sp>
          <p:sp>
            <p:nvSpPr>
              <p:cNvPr id="43" name="文本占位符 2">
                <a:extLst>
                  <a:ext uri="{FF2B5EF4-FFF2-40B4-BE49-F238E27FC236}">
                    <a16:creationId xmlns:a16="http://schemas.microsoft.com/office/drawing/2014/main" id="{AEDC55B6-DAD4-26CC-06BA-DF5DC95D539C}"/>
                  </a:ext>
                </a:extLst>
              </p:cNvPr>
              <p:cNvSpPr txBox="1">
                <a:spLocks/>
              </p:cNvSpPr>
              <p:nvPr/>
            </p:nvSpPr>
            <p:spPr>
              <a:xfrm>
                <a:off x="7815874" y="2904371"/>
                <a:ext cx="1543873" cy="1456439"/>
              </a:xfrm>
              <a:prstGeom prst="rect">
                <a:avLst/>
              </a:prstGeom>
            </p:spPr>
            <p:txBody>
              <a:bodyPr vert="horz" lIns="91440" tIns="45720" rIns="91440" bIns="45720" rtlCol="0" anchor="ctr">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altLang="zh-CN" sz="1200" b="1" dirty="0">
                    <a:solidFill>
                      <a:schemeClr val="bg1"/>
                    </a:solidFill>
                    <a:effectLst>
                      <a:outerShdw blurRad="38100" dist="38100" dir="2700000" algn="tl">
                        <a:srgbClr val="000000">
                          <a:alpha val="43137"/>
                        </a:srgbClr>
                      </a:outerShdw>
                    </a:effectLst>
                    <a:sym typeface="微软雅黑" panose="020B0503020204020204" pitchFamily="34" charset="-122"/>
                  </a:rPr>
                  <a:t>MDVM</a:t>
                </a:r>
              </a:p>
              <a:p>
                <a:pPr marL="0" indent="0" algn="ctr">
                  <a:buNone/>
                </a:pPr>
                <a:r>
                  <a:rPr lang="en-US" altLang="zh-CN" sz="1200" b="1" dirty="0">
                    <a:solidFill>
                      <a:schemeClr val="bg1"/>
                    </a:solidFill>
                    <a:effectLst>
                      <a:outerShdw blurRad="38100" dist="38100" dir="2700000" algn="tl">
                        <a:srgbClr val="000000">
                          <a:alpha val="43137"/>
                        </a:srgbClr>
                      </a:outerShdw>
                    </a:effectLst>
                    <a:sym typeface="微软雅黑" panose="020B0503020204020204" pitchFamily="34" charset="-122"/>
                  </a:rPr>
                  <a:t>21</a:t>
                </a:r>
                <a:r>
                  <a:rPr lang="zh-CN" altLang="en-US" sz="1200" b="1" dirty="0">
                    <a:solidFill>
                      <a:schemeClr val="bg1"/>
                    </a:solidFill>
                    <a:effectLst>
                      <a:outerShdw blurRad="38100" dist="38100" dir="2700000" algn="tl">
                        <a:srgbClr val="000000">
                          <a:alpha val="43137"/>
                        </a:srgbClr>
                      </a:outerShdw>
                    </a:effectLst>
                    <a:sym typeface="微软雅黑" panose="020B0503020204020204" pitchFamily="34" charset="-122"/>
                  </a:rPr>
                  <a:t>例</a:t>
                </a:r>
              </a:p>
            </p:txBody>
          </p:sp>
        </p:grpSp>
        <p:sp>
          <p:nvSpPr>
            <p:cNvPr id="37" name="文本占位符 2">
              <a:extLst>
                <a:ext uri="{FF2B5EF4-FFF2-40B4-BE49-F238E27FC236}">
                  <a16:creationId xmlns:a16="http://schemas.microsoft.com/office/drawing/2014/main" id="{F23D1D84-1C7E-C624-1F17-18F80690137B}"/>
                </a:ext>
              </a:extLst>
            </p:cNvPr>
            <p:cNvSpPr txBox="1">
              <a:spLocks/>
            </p:cNvSpPr>
            <p:nvPr/>
          </p:nvSpPr>
          <p:spPr>
            <a:xfrm>
              <a:off x="8941043" y="2440106"/>
              <a:ext cx="1543873" cy="656212"/>
            </a:xfrm>
            <a:prstGeom prst="rect">
              <a:avLst/>
            </a:prstGeom>
          </p:spPr>
          <p:txBody>
            <a:bodyPr vert="horz" lIns="91440" tIns="45720" rIns="91440" bIns="45720" rtlCol="0" anchor="ctr">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altLang="zh-CN" sz="1200" dirty="0">
                  <a:sym typeface="微软雅黑" panose="020B0503020204020204" pitchFamily="34" charset="-122"/>
                </a:rPr>
                <a:t>VM(n=92)</a:t>
              </a:r>
            </a:p>
          </p:txBody>
        </p:sp>
        <p:sp>
          <p:nvSpPr>
            <p:cNvPr id="38" name="文本占位符 2">
              <a:extLst>
                <a:ext uri="{FF2B5EF4-FFF2-40B4-BE49-F238E27FC236}">
                  <a16:creationId xmlns:a16="http://schemas.microsoft.com/office/drawing/2014/main" id="{C5D73499-D7A7-36FA-F300-0AFC642828FE}"/>
                </a:ext>
              </a:extLst>
            </p:cNvPr>
            <p:cNvSpPr txBox="1">
              <a:spLocks/>
            </p:cNvSpPr>
            <p:nvPr/>
          </p:nvSpPr>
          <p:spPr>
            <a:xfrm>
              <a:off x="7084277" y="2434756"/>
              <a:ext cx="1543873" cy="656212"/>
            </a:xfrm>
            <a:prstGeom prst="rect">
              <a:avLst/>
            </a:prstGeom>
          </p:spPr>
          <p:txBody>
            <a:bodyPr vert="horz" lIns="91440" tIns="45720" rIns="91440" bIns="45720" rtlCol="0" anchor="ctr">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altLang="zh-CN" sz="1200" dirty="0">
                  <a:sym typeface="微软雅黑" panose="020B0503020204020204" pitchFamily="34" charset="-122"/>
                </a:rPr>
                <a:t>MD(n=76)</a:t>
              </a:r>
            </a:p>
          </p:txBody>
        </p:sp>
      </p:grpSp>
      <p:sp>
        <p:nvSpPr>
          <p:cNvPr id="45" name="文本占位符 10">
            <a:extLst>
              <a:ext uri="{FF2B5EF4-FFF2-40B4-BE49-F238E27FC236}">
                <a16:creationId xmlns:a16="http://schemas.microsoft.com/office/drawing/2014/main" id="{D9D6CC8A-8B64-E5C7-4A43-9C3EC030155B}"/>
              </a:ext>
            </a:extLst>
          </p:cNvPr>
          <p:cNvSpPr txBox="1">
            <a:spLocks/>
          </p:cNvSpPr>
          <p:nvPr/>
        </p:nvSpPr>
        <p:spPr>
          <a:xfrm>
            <a:off x="6324182" y="1470849"/>
            <a:ext cx="4911236" cy="2018321"/>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600"/>
              </a:spcAft>
              <a:buNone/>
            </a:pPr>
            <a:r>
              <a:rPr lang="en-US" altLang="zh-CN" sz="1800" b="1" dirty="0">
                <a:solidFill>
                  <a:schemeClr val="accent1"/>
                </a:solidFill>
                <a:sym typeface="微软雅黑" panose="020B0503020204020204" pitchFamily="34" charset="-122"/>
              </a:rPr>
              <a:t>MD</a:t>
            </a:r>
            <a:r>
              <a:rPr lang="zh-CN" altLang="en-US" sz="1800" b="1" dirty="0">
                <a:solidFill>
                  <a:schemeClr val="accent1"/>
                </a:solidFill>
                <a:sym typeface="微软雅黑" panose="020B0503020204020204" pitchFamily="34" charset="-122"/>
              </a:rPr>
              <a:t>和</a:t>
            </a:r>
            <a:r>
              <a:rPr lang="en-US" altLang="zh-CN" sz="1800" b="1" dirty="0">
                <a:solidFill>
                  <a:schemeClr val="accent1"/>
                </a:solidFill>
                <a:sym typeface="微软雅黑" panose="020B0503020204020204" pitchFamily="34" charset="-122"/>
              </a:rPr>
              <a:t>VM</a:t>
            </a:r>
            <a:r>
              <a:rPr lang="zh-CN" altLang="en-US" sz="1800" b="1" dirty="0">
                <a:solidFill>
                  <a:schemeClr val="accent1"/>
                </a:solidFill>
                <a:sym typeface="微软雅黑" panose="020B0503020204020204" pitchFamily="34" charset="-122"/>
              </a:rPr>
              <a:t>可能</a:t>
            </a:r>
            <a:r>
              <a:rPr lang="zh-CN" altLang="en-US" sz="1800" b="1" dirty="0">
                <a:solidFill>
                  <a:srgbClr val="C00000"/>
                </a:solidFill>
                <a:sym typeface="微软雅黑" panose="020B0503020204020204" pitchFamily="34" charset="-122"/>
              </a:rPr>
              <a:t>同时存在，</a:t>
            </a:r>
            <a:r>
              <a:rPr lang="zh-CN" altLang="en-US" sz="1800" b="1" dirty="0">
                <a:solidFill>
                  <a:schemeClr val="accent1"/>
                </a:solidFill>
                <a:sym typeface="微软雅黑" panose="020B0503020204020204" pitchFamily="34" charset="-122"/>
              </a:rPr>
              <a:t>增加鉴别诊断难度</a:t>
            </a:r>
            <a:r>
              <a:rPr lang="en-US" altLang="zh-CN" sz="1800" b="1" baseline="30000" dirty="0">
                <a:solidFill>
                  <a:schemeClr val="accent1"/>
                </a:solidFill>
                <a:sym typeface="微软雅黑" panose="020B0503020204020204" pitchFamily="34" charset="-122"/>
              </a:rPr>
              <a:t>1</a:t>
            </a:r>
            <a:endParaRPr lang="en-US" altLang="zh-CN" sz="1800" b="1" dirty="0">
              <a:solidFill>
                <a:schemeClr val="accent1"/>
              </a:solidFill>
              <a:sym typeface="微软雅黑" panose="020B0503020204020204" pitchFamily="34" charset="-122"/>
            </a:endParaRPr>
          </a:p>
          <a:p>
            <a:pPr>
              <a:spcAft>
                <a:spcPts val="600"/>
              </a:spcAft>
            </a:pPr>
            <a:r>
              <a:rPr lang="zh-CN" altLang="en-US" sz="1700" b="1" dirty="0">
                <a:sym typeface="微软雅黑" panose="020B0503020204020204" pitchFamily="34" charset="-122"/>
              </a:rPr>
              <a:t>研究显示，</a:t>
            </a:r>
            <a:r>
              <a:rPr lang="en-US" altLang="zh-CN" sz="1700" b="1" dirty="0">
                <a:sym typeface="微软雅黑" panose="020B0503020204020204" pitchFamily="34" charset="-122"/>
              </a:rPr>
              <a:t>MD</a:t>
            </a:r>
            <a:r>
              <a:rPr lang="zh-CN" altLang="en-US" sz="1700" b="1" dirty="0">
                <a:sym typeface="微软雅黑" panose="020B0503020204020204" pitchFamily="34" charset="-122"/>
              </a:rPr>
              <a:t>合并</a:t>
            </a:r>
            <a:r>
              <a:rPr lang="en-US" altLang="zh-CN" sz="1700" b="1" dirty="0">
                <a:sym typeface="微软雅黑" panose="020B0503020204020204" pitchFamily="34" charset="-122"/>
              </a:rPr>
              <a:t>VM</a:t>
            </a:r>
            <a:r>
              <a:rPr lang="zh-CN" altLang="en-US" sz="1700" b="1" dirty="0">
                <a:sym typeface="微软雅黑" panose="020B0503020204020204" pitchFamily="34" charset="-122"/>
              </a:rPr>
              <a:t>的患者占诊断为</a:t>
            </a:r>
            <a:r>
              <a:rPr lang="en-US" altLang="zh-CN" sz="1700" b="1" dirty="0">
                <a:sym typeface="微软雅黑" panose="020B0503020204020204" pitchFamily="34" charset="-122"/>
              </a:rPr>
              <a:t>MD</a:t>
            </a:r>
            <a:r>
              <a:rPr lang="zh-CN" altLang="en-US" sz="1700" b="1" dirty="0">
                <a:sym typeface="微软雅黑" panose="020B0503020204020204" pitchFamily="34" charset="-122"/>
              </a:rPr>
              <a:t>者或</a:t>
            </a:r>
            <a:r>
              <a:rPr lang="en-US" altLang="zh-CN" sz="1700" b="1" dirty="0">
                <a:sym typeface="微软雅黑" panose="020B0503020204020204" pitchFamily="34" charset="-122"/>
              </a:rPr>
              <a:t>VM</a:t>
            </a:r>
            <a:r>
              <a:rPr lang="zh-CN" altLang="en-US" sz="1700" b="1" dirty="0">
                <a:sym typeface="微软雅黑" panose="020B0503020204020204" pitchFamily="34" charset="-122"/>
              </a:rPr>
              <a:t>者的</a:t>
            </a:r>
            <a:r>
              <a:rPr lang="en-US" altLang="zh-CN" sz="1700" b="1" dirty="0">
                <a:solidFill>
                  <a:srgbClr val="C00000"/>
                </a:solidFill>
                <a:sym typeface="微软雅黑" panose="020B0503020204020204" pitchFamily="34" charset="-122"/>
              </a:rPr>
              <a:t>23%~28%</a:t>
            </a:r>
            <a:r>
              <a:rPr lang="en-US" altLang="zh-CN" sz="1700" b="1" baseline="30000" dirty="0">
                <a:solidFill>
                  <a:srgbClr val="C00000"/>
                </a:solidFill>
                <a:sym typeface="微软雅黑" panose="020B0503020204020204" pitchFamily="34" charset="-122"/>
              </a:rPr>
              <a:t>2</a:t>
            </a:r>
            <a:endParaRPr lang="en-US" altLang="zh-CN" sz="1700" b="1" dirty="0">
              <a:solidFill>
                <a:srgbClr val="C00000"/>
              </a:solidFill>
              <a:sym typeface="微软雅黑" panose="020B0503020204020204" pitchFamily="34" charset="-122"/>
            </a:endParaRPr>
          </a:p>
        </p:txBody>
      </p:sp>
    </p:spTree>
    <p:extLst>
      <p:ext uri="{BB962C8B-B14F-4D97-AF65-F5344CB8AC3E}">
        <p14:creationId xmlns:p14="http://schemas.microsoft.com/office/powerpoint/2010/main" val="41621068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a:extLst>
              <a:ext uri="{FF2B5EF4-FFF2-40B4-BE49-F238E27FC236}">
                <a16:creationId xmlns:a16="http://schemas.microsoft.com/office/drawing/2014/main" id="{13CA9669-6A22-63E6-D7A2-AB5CEBD2A53D}"/>
              </a:ext>
            </a:extLst>
          </p:cNvPr>
          <p:cNvSpPr/>
          <p:nvPr/>
        </p:nvSpPr>
        <p:spPr>
          <a:xfrm>
            <a:off x="100968" y="193099"/>
            <a:ext cx="10236212" cy="709704"/>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9" name="圆角矩形 8">
            <a:extLst>
              <a:ext uri="{FF2B5EF4-FFF2-40B4-BE49-F238E27FC236}">
                <a16:creationId xmlns:a16="http://schemas.microsoft.com/office/drawing/2014/main" id="{9F468182-400E-5ECD-A1E2-242F2FE362D0}"/>
              </a:ext>
            </a:extLst>
          </p:cNvPr>
          <p:cNvSpPr/>
          <p:nvPr/>
        </p:nvSpPr>
        <p:spPr>
          <a:xfrm>
            <a:off x="268862" y="186802"/>
            <a:ext cx="99972"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圆角矩形 9">
            <a:extLst>
              <a:ext uri="{FF2B5EF4-FFF2-40B4-BE49-F238E27FC236}">
                <a16:creationId xmlns:a16="http://schemas.microsoft.com/office/drawing/2014/main" id="{E64860D9-FA0B-0403-3F13-7D251CF14A89}"/>
              </a:ext>
            </a:extLst>
          </p:cNvPr>
          <p:cNvSpPr/>
          <p:nvPr/>
        </p:nvSpPr>
        <p:spPr>
          <a:xfrm>
            <a:off x="443250" y="186802"/>
            <a:ext cx="45719"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 name="标题 1">
            <a:extLst>
              <a:ext uri="{FF2B5EF4-FFF2-40B4-BE49-F238E27FC236}">
                <a16:creationId xmlns:a16="http://schemas.microsoft.com/office/drawing/2014/main" id="{B1CF0260-4967-B2CA-0AF5-2A1248BF50B9}"/>
              </a:ext>
            </a:extLst>
          </p:cNvPr>
          <p:cNvSpPr>
            <a:spLocks noGrp="1"/>
          </p:cNvSpPr>
          <p:nvPr>
            <p:ph type="title"/>
          </p:nvPr>
        </p:nvSpPr>
        <p:spPr/>
        <p:txBody>
          <a:bodyPr/>
          <a:lstStyle/>
          <a:p>
            <a:r>
              <a:rPr lang="zh-CN" altLang="zh-CN" dirty="0">
                <a:solidFill>
                  <a:schemeClr val="bg1"/>
                </a:solidFill>
                <a:sym typeface="微软雅黑" panose="020B0503020204020204" pitchFamily="34" charset="-122"/>
              </a:rPr>
              <a:t>临床</a:t>
            </a:r>
            <a:r>
              <a:rPr lang="en-US" altLang="zh-CN" dirty="0">
                <a:solidFill>
                  <a:schemeClr val="bg1"/>
                </a:solidFill>
                <a:sym typeface="微软雅黑" panose="020B0503020204020204" pitchFamily="34" charset="-122"/>
              </a:rPr>
              <a:t>MD</a:t>
            </a:r>
            <a:r>
              <a:rPr lang="zh-CN" altLang="zh-CN" dirty="0">
                <a:solidFill>
                  <a:schemeClr val="bg1"/>
                </a:solidFill>
                <a:sym typeface="微软雅黑" panose="020B0503020204020204" pitchFamily="34" charset="-122"/>
              </a:rPr>
              <a:t>识别能力具有提升空间</a:t>
            </a:r>
            <a:endParaRPr lang="zh-CN" altLang="en-US" dirty="0">
              <a:solidFill>
                <a:schemeClr val="bg1"/>
              </a:solidFill>
              <a:sym typeface="微软雅黑" panose="020B0503020204020204" pitchFamily="34" charset="-122"/>
            </a:endParaRPr>
          </a:p>
        </p:txBody>
      </p:sp>
      <p:sp>
        <p:nvSpPr>
          <p:cNvPr id="5" name="文本占位符 4">
            <a:extLst>
              <a:ext uri="{FF2B5EF4-FFF2-40B4-BE49-F238E27FC236}">
                <a16:creationId xmlns:a16="http://schemas.microsoft.com/office/drawing/2014/main" id="{AE6919F0-EA3C-D464-F4B7-A2E3C7C2C438}"/>
              </a:ext>
            </a:extLst>
          </p:cNvPr>
          <p:cNvSpPr>
            <a:spLocks noGrp="1"/>
          </p:cNvSpPr>
          <p:nvPr>
            <p:ph type="body" sz="quarter" idx="13"/>
          </p:nvPr>
        </p:nvSpPr>
        <p:spPr>
          <a:xfrm>
            <a:off x="838200" y="1052736"/>
            <a:ext cx="10515600" cy="4680519"/>
          </a:xfrm>
        </p:spPr>
        <p:txBody>
          <a:bodyPr/>
          <a:lstStyle/>
          <a:p>
            <a:pPr marL="0" indent="0">
              <a:buNone/>
            </a:pPr>
            <a:r>
              <a:rPr lang="zh-CN" altLang="en-US" sz="1400" dirty="0">
                <a:solidFill>
                  <a:schemeClr val="accent1"/>
                </a:solidFill>
                <a:sym typeface="微软雅黑" panose="020B0503020204020204" pitchFamily="34" charset="-122"/>
              </a:rPr>
              <a:t>我国西北地区三级医院研究显示，眩晕头晕医学科</a:t>
            </a:r>
            <a:r>
              <a:rPr lang="en-US" altLang="zh-CN" sz="1400" dirty="0">
                <a:solidFill>
                  <a:schemeClr val="accent1"/>
                </a:solidFill>
                <a:sym typeface="微软雅黑" panose="020B0503020204020204" pitchFamily="34" charset="-122"/>
              </a:rPr>
              <a:t>(CVD)</a:t>
            </a:r>
            <a:r>
              <a:rPr lang="zh-CN" altLang="en-US" sz="1400" dirty="0">
                <a:solidFill>
                  <a:schemeClr val="accent1"/>
                </a:solidFill>
                <a:sym typeface="微软雅黑" panose="020B0503020204020204" pitchFamily="34" charset="-122"/>
              </a:rPr>
              <a:t>建立前后：</a:t>
            </a:r>
            <a:endParaRPr lang="en-US" altLang="zh-CN" sz="1400" dirty="0">
              <a:solidFill>
                <a:schemeClr val="accent1"/>
              </a:solidFill>
              <a:sym typeface="微软雅黑" panose="020B0503020204020204" pitchFamily="34" charset="-122"/>
            </a:endParaRPr>
          </a:p>
          <a:p>
            <a:r>
              <a:rPr lang="zh-CN" altLang="en-US" b="1" dirty="0">
                <a:sym typeface="微软雅黑" panose="020B0503020204020204" pitchFamily="34" charset="-122"/>
              </a:rPr>
              <a:t>诊断谱发生变化，提示可能存在</a:t>
            </a:r>
            <a:r>
              <a:rPr lang="en-US" altLang="zh-CN" b="1" dirty="0">
                <a:solidFill>
                  <a:srgbClr val="C00000"/>
                </a:solidFill>
                <a:sym typeface="微软雅黑" panose="020B0503020204020204" pitchFamily="34" charset="-122"/>
              </a:rPr>
              <a:t>MD</a:t>
            </a:r>
            <a:r>
              <a:rPr lang="zh-CN" altLang="zh-CN" b="1" dirty="0">
                <a:solidFill>
                  <a:srgbClr val="C00000"/>
                </a:solidFill>
                <a:sym typeface="微软雅黑" panose="020B0503020204020204" pitchFamily="34" charset="-122"/>
              </a:rPr>
              <a:t>误诊问题</a:t>
            </a:r>
            <a:r>
              <a:rPr lang="zh-CN" altLang="en-US" b="1" dirty="0">
                <a:solidFill>
                  <a:srgbClr val="C00000"/>
                </a:solidFill>
                <a:sym typeface="微软雅黑" panose="020B0503020204020204" pitchFamily="34" charset="-122"/>
              </a:rPr>
              <a:t>：</a:t>
            </a:r>
            <a:r>
              <a:rPr lang="zh-CN" altLang="en-US" b="1" dirty="0">
                <a:sym typeface="微软雅黑" panose="020B0503020204020204" pitchFamily="34" charset="-122"/>
              </a:rPr>
              <a:t>诊断率从</a:t>
            </a:r>
            <a:r>
              <a:rPr lang="en-US" altLang="zh-CN" b="1" dirty="0">
                <a:sym typeface="微软雅黑" panose="020B0503020204020204" pitchFamily="34" charset="-122"/>
              </a:rPr>
              <a:t>25.77%</a:t>
            </a:r>
            <a:r>
              <a:rPr lang="zh-CN" altLang="en-US" b="1" dirty="0">
                <a:sym typeface="微软雅黑" panose="020B0503020204020204" pitchFamily="34" charset="-122"/>
              </a:rPr>
              <a:t>到</a:t>
            </a:r>
            <a:r>
              <a:rPr lang="en-US" altLang="zh-CN" b="1" dirty="0">
                <a:sym typeface="微软雅黑" panose="020B0503020204020204" pitchFamily="34" charset="-122"/>
              </a:rPr>
              <a:t>14.22%(P</a:t>
            </a:r>
            <a:r>
              <a:rPr lang="zh-CN" altLang="en-US" b="1" dirty="0">
                <a:sym typeface="微软雅黑" panose="020B0503020204020204" pitchFamily="34" charset="-122"/>
              </a:rPr>
              <a:t>＜</a:t>
            </a:r>
            <a:r>
              <a:rPr lang="en-US" altLang="zh-CN" b="1" dirty="0">
                <a:sym typeface="微软雅黑" panose="020B0503020204020204" pitchFamily="34" charset="-122"/>
              </a:rPr>
              <a:t>0.001)</a:t>
            </a:r>
            <a:r>
              <a:rPr lang="zh-CN" altLang="en-US" b="1" dirty="0">
                <a:sym typeface="微软雅黑" panose="020B0503020204020204" pitchFamily="34" charset="-122"/>
              </a:rPr>
              <a:t>，由第一位降至第三位</a:t>
            </a:r>
            <a:endParaRPr lang="en-US" altLang="zh-CN" b="1" dirty="0">
              <a:sym typeface="微软雅黑" panose="020B0503020204020204" pitchFamily="34" charset="-122"/>
            </a:endParaRPr>
          </a:p>
          <a:p>
            <a:r>
              <a:rPr lang="zh-CN" altLang="en-US" b="1" dirty="0">
                <a:sym typeface="微软雅黑" panose="020B0503020204020204" pitchFamily="34" charset="-122"/>
              </a:rPr>
              <a:t>医学检查见差异，提示可能存在</a:t>
            </a:r>
            <a:r>
              <a:rPr lang="zh-CN" altLang="en-US" b="1" dirty="0">
                <a:solidFill>
                  <a:srgbClr val="C00000"/>
                </a:solidFill>
                <a:sym typeface="微软雅黑" panose="020B0503020204020204" pitchFamily="34" charset="-122"/>
              </a:rPr>
              <a:t>听</a:t>
            </a:r>
            <a:r>
              <a:rPr lang="en-US" altLang="zh-CN" b="1" dirty="0">
                <a:solidFill>
                  <a:srgbClr val="C00000"/>
                </a:solidFill>
                <a:sym typeface="微软雅黑" panose="020B0503020204020204" pitchFamily="34" charset="-122"/>
              </a:rPr>
              <a:t>-</a:t>
            </a:r>
            <a:r>
              <a:rPr lang="zh-CN" altLang="en-US" b="1" dirty="0">
                <a:solidFill>
                  <a:srgbClr val="C00000"/>
                </a:solidFill>
                <a:sym typeface="微软雅黑" panose="020B0503020204020204" pitchFamily="34" charset="-122"/>
              </a:rPr>
              <a:t>前庭相关检查使用不充分</a:t>
            </a:r>
            <a:r>
              <a:rPr lang="zh-CN" altLang="en-US" b="1" dirty="0">
                <a:sym typeface="微软雅黑" panose="020B0503020204020204" pitchFamily="34" charset="-122"/>
              </a:rPr>
              <a:t>等情况</a:t>
            </a:r>
          </a:p>
        </p:txBody>
      </p:sp>
      <p:sp>
        <p:nvSpPr>
          <p:cNvPr id="4" name="内容占位符 3">
            <a:extLst>
              <a:ext uri="{FF2B5EF4-FFF2-40B4-BE49-F238E27FC236}">
                <a16:creationId xmlns:a16="http://schemas.microsoft.com/office/drawing/2014/main" id="{C61FBBE1-07C3-9A2D-F65C-D5CBC1A10FD4}"/>
              </a:ext>
            </a:extLst>
          </p:cNvPr>
          <p:cNvSpPr>
            <a:spLocks noGrp="1"/>
          </p:cNvSpPr>
          <p:nvPr>
            <p:ph sz="quarter" idx="14"/>
          </p:nvPr>
        </p:nvSpPr>
        <p:spPr/>
        <p:txBody>
          <a:bodyPr/>
          <a:lstStyle/>
          <a:p>
            <a:r>
              <a:rPr lang="en-US" altLang="zh-CN" dirty="0">
                <a:sym typeface="微软雅黑" panose="020B0503020204020204" pitchFamily="34" charset="-122"/>
              </a:rPr>
              <a:t>Liu P, et al. Changing Paradigm for Vertigo/Dizziness Patients: a Retrospective Before-After Study from Tertiary Hospitals in Northwestern China. J Gen Intern Med. 2021;36(10):3064-3070. https://www.ncbi.nlm.nih.gov/pmc/articles/PMC8481407/</a:t>
            </a:r>
          </a:p>
        </p:txBody>
      </p:sp>
      <p:sp>
        <p:nvSpPr>
          <p:cNvPr id="6" name="矩形: 圆角 5">
            <a:extLst>
              <a:ext uri="{FF2B5EF4-FFF2-40B4-BE49-F238E27FC236}">
                <a16:creationId xmlns:a16="http://schemas.microsoft.com/office/drawing/2014/main" id="{E1EACFE4-9D5D-9DEB-0EDB-D1A2EA0F2B3E}"/>
              </a:ext>
            </a:extLst>
          </p:cNvPr>
          <p:cNvSpPr/>
          <p:nvPr/>
        </p:nvSpPr>
        <p:spPr>
          <a:xfrm>
            <a:off x="1039887" y="2031262"/>
            <a:ext cx="10112227" cy="3701994"/>
          </a:xfrm>
          <a:prstGeom prst="roundRect">
            <a:avLst>
              <a:gd name="adj" fmla="val 4346"/>
            </a:avLst>
          </a:prstGeom>
          <a:solidFill>
            <a:sysClr val="window" lastClr="FFFFFF"/>
          </a:solidFill>
          <a:ln w="12700" cap="flat" cmpd="sng" algn="ctr">
            <a:solidFill>
              <a:srgbClr val="D9D9D9"/>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aphicFrame>
        <p:nvGraphicFramePr>
          <p:cNvPr id="7" name="图表 6">
            <a:extLst>
              <a:ext uri="{FF2B5EF4-FFF2-40B4-BE49-F238E27FC236}">
                <a16:creationId xmlns:a16="http://schemas.microsoft.com/office/drawing/2014/main" id="{09C5BEF4-F22E-7F4B-6853-7759E684268B}"/>
              </a:ext>
            </a:extLst>
          </p:cNvPr>
          <p:cNvGraphicFramePr/>
          <p:nvPr>
            <p:extLst>
              <p:ext uri="{D42A27DB-BD31-4B8C-83A1-F6EECF244321}">
                <p14:modId xmlns:p14="http://schemas.microsoft.com/office/powerpoint/2010/main" val="56797001"/>
              </p:ext>
            </p:extLst>
          </p:nvPr>
        </p:nvGraphicFramePr>
        <p:xfrm>
          <a:off x="7081893" y="2429380"/>
          <a:ext cx="3754390" cy="2839306"/>
        </p:xfrm>
        <a:graphic>
          <a:graphicData uri="http://schemas.openxmlformats.org/drawingml/2006/chart">
            <c:chart xmlns:c="http://schemas.openxmlformats.org/drawingml/2006/chart" xmlns:r="http://schemas.openxmlformats.org/officeDocument/2006/relationships" r:id="rId3"/>
          </a:graphicData>
        </a:graphic>
      </p:graphicFrame>
      <p:sp>
        <p:nvSpPr>
          <p:cNvPr id="8" name="文本框 42">
            <a:extLst>
              <a:ext uri="{FF2B5EF4-FFF2-40B4-BE49-F238E27FC236}">
                <a16:creationId xmlns:a16="http://schemas.microsoft.com/office/drawing/2014/main" id="{FACFF61B-6C9D-7EE3-D8CE-791FB5CC59B2}"/>
              </a:ext>
            </a:extLst>
          </p:cNvPr>
          <p:cNvSpPr txBox="1"/>
          <p:nvPr/>
        </p:nvSpPr>
        <p:spPr>
          <a:xfrm>
            <a:off x="7123088" y="2114995"/>
            <a:ext cx="3672000" cy="279180"/>
          </a:xfrm>
          <a:prstGeom prst="rect">
            <a:avLst/>
          </a:prstGeom>
          <a:noFill/>
        </p:spPr>
        <p:txBody>
          <a:bodyPr wrap="square" lIns="90000" tIns="46800" rIns="90000" bIns="46800" rtlCol="0" anchor="ct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CVD</a:t>
            </a:r>
            <a:r>
              <a:rPr kumimoji="0" lang="zh-CN" altLang="en-US" sz="1200" b="0" i="0" u="none" strike="noStrike" kern="120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建立前后患者的医学检查差异</a:t>
            </a:r>
            <a:endParaRPr kumimoji="0" lang="zh-CN" altLang="en-US" sz="1200" b="0" i="0" u="none" strike="noStrike" kern="1200" cap="none" spc="0" normalizeH="0" baseline="30000" noProof="0" dirty="0">
              <a:ln>
                <a:noFill/>
              </a:ln>
              <a:solidFill>
                <a:schemeClr val="accent1"/>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42">
            <a:extLst>
              <a:ext uri="{FF2B5EF4-FFF2-40B4-BE49-F238E27FC236}">
                <a16:creationId xmlns:a16="http://schemas.microsoft.com/office/drawing/2014/main" id="{2B997D72-170D-75C6-F461-B067FC9B2F2A}"/>
              </a:ext>
            </a:extLst>
          </p:cNvPr>
          <p:cNvSpPr txBox="1"/>
          <p:nvPr/>
        </p:nvSpPr>
        <p:spPr>
          <a:xfrm>
            <a:off x="1831524" y="2114995"/>
            <a:ext cx="4540793" cy="279180"/>
          </a:xfrm>
          <a:prstGeom prst="rect">
            <a:avLst/>
          </a:prstGeom>
          <a:noFill/>
        </p:spPr>
        <p:txBody>
          <a:bodyPr wrap="square" lIns="90000" tIns="46800" rIns="90000" bIns="46800" rtlCol="0" anchor="ct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CVD</a:t>
            </a:r>
            <a:r>
              <a:rPr kumimoji="0" lang="zh-CN" altLang="en-US" sz="1200" b="0" i="0" u="none" strike="noStrike" kern="120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建立前后患者的诊断疾病谱变化</a:t>
            </a:r>
            <a:endParaRPr kumimoji="0" lang="zh-CN" altLang="en-US" sz="1200" b="0" i="0" u="none" strike="noStrike" kern="1200" cap="none" spc="0" normalizeH="0" baseline="30000" noProof="0" dirty="0">
              <a:ln>
                <a:noFill/>
              </a:ln>
              <a:solidFill>
                <a:schemeClr val="accent1"/>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aphicFrame>
        <p:nvGraphicFramePr>
          <p:cNvPr id="12" name="图表 11">
            <a:extLst>
              <a:ext uri="{FF2B5EF4-FFF2-40B4-BE49-F238E27FC236}">
                <a16:creationId xmlns:a16="http://schemas.microsoft.com/office/drawing/2014/main" id="{9A0D5B7A-20F9-A9C1-545C-7930D2F0EB00}"/>
              </a:ext>
            </a:extLst>
          </p:cNvPr>
          <p:cNvGraphicFramePr/>
          <p:nvPr>
            <p:extLst>
              <p:ext uri="{D42A27DB-BD31-4B8C-83A1-F6EECF244321}">
                <p14:modId xmlns:p14="http://schemas.microsoft.com/office/powerpoint/2010/main" val="4054026596"/>
              </p:ext>
            </p:extLst>
          </p:nvPr>
        </p:nvGraphicFramePr>
        <p:xfrm>
          <a:off x="1221624" y="2429381"/>
          <a:ext cx="5760592" cy="2839305"/>
        </p:xfrm>
        <a:graphic>
          <a:graphicData uri="http://schemas.openxmlformats.org/drawingml/2006/chart">
            <c:chart xmlns:c="http://schemas.openxmlformats.org/drawingml/2006/chart" xmlns:r="http://schemas.openxmlformats.org/officeDocument/2006/relationships" r:id="rId4"/>
          </a:graphicData>
        </a:graphic>
      </p:graphicFrame>
      <p:sp>
        <p:nvSpPr>
          <p:cNvPr id="13" name="文本占位符 2">
            <a:extLst>
              <a:ext uri="{FF2B5EF4-FFF2-40B4-BE49-F238E27FC236}">
                <a16:creationId xmlns:a16="http://schemas.microsoft.com/office/drawing/2014/main" id="{AF87A76A-9835-F940-57ED-29E46454D94A}"/>
              </a:ext>
            </a:extLst>
          </p:cNvPr>
          <p:cNvSpPr txBox="1">
            <a:spLocks/>
          </p:cNvSpPr>
          <p:nvPr/>
        </p:nvSpPr>
        <p:spPr>
          <a:xfrm>
            <a:off x="1139563" y="5021243"/>
            <a:ext cx="9912874" cy="645562"/>
          </a:xfrm>
          <a:prstGeom prst="rect">
            <a:avLst/>
          </a:prstGeom>
        </p:spPr>
        <p:txBody>
          <a:bodyPr anchor="b">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8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zh-CN" altLang="en-US" sz="1000" dirty="0">
                <a:solidFill>
                  <a:prstClr val="black"/>
                </a:solidFill>
                <a:latin typeface="微软雅黑" panose="020B0503020204020204" pitchFamily="34" charset="-122"/>
                <a:sym typeface="微软雅黑" panose="020B0503020204020204" pitchFamily="34" charset="-122"/>
              </a:rPr>
              <a:t>中国西北地区三级医院的回顾性前后研究，纳入以眩晕</a:t>
            </a:r>
            <a:r>
              <a:rPr lang="en-US" altLang="zh-CN" sz="1000" dirty="0">
                <a:solidFill>
                  <a:prstClr val="black"/>
                </a:solidFill>
                <a:latin typeface="微软雅黑" panose="020B0503020204020204" pitchFamily="34" charset="-122"/>
                <a:sym typeface="微软雅黑" panose="020B0503020204020204" pitchFamily="34" charset="-122"/>
              </a:rPr>
              <a:t>/</a:t>
            </a:r>
            <a:r>
              <a:rPr lang="zh-CN" altLang="en-US" sz="1000" dirty="0">
                <a:solidFill>
                  <a:prstClr val="black"/>
                </a:solidFill>
                <a:latin typeface="微软雅黑" panose="020B0503020204020204" pitchFamily="34" charset="-122"/>
                <a:sym typeface="微软雅黑" panose="020B0503020204020204" pitchFamily="34" charset="-122"/>
              </a:rPr>
              <a:t>头晕为主诉的</a:t>
            </a:r>
            <a:r>
              <a:rPr lang="en-US" altLang="zh-CN" sz="1000" dirty="0">
                <a:solidFill>
                  <a:prstClr val="black"/>
                </a:solidFill>
                <a:latin typeface="微软雅黑" panose="020B0503020204020204" pitchFamily="34" charset="-122"/>
                <a:sym typeface="微软雅黑" panose="020B0503020204020204" pitchFamily="34" charset="-122"/>
              </a:rPr>
              <a:t>29793</a:t>
            </a:r>
            <a:r>
              <a:rPr lang="zh-CN" altLang="en-US" sz="1000" dirty="0">
                <a:solidFill>
                  <a:prstClr val="black"/>
                </a:solidFill>
                <a:latin typeface="微软雅黑" panose="020B0503020204020204" pitchFamily="34" charset="-122"/>
                <a:sym typeface="微软雅黑" panose="020B0503020204020204" pitchFamily="34" charset="-122"/>
              </a:rPr>
              <a:t>例患者，分析</a:t>
            </a:r>
            <a:r>
              <a:rPr lang="en-US" altLang="zh-CN" sz="1000" dirty="0">
                <a:solidFill>
                  <a:prstClr val="black"/>
                </a:solidFill>
                <a:latin typeface="微软雅黑" panose="020B0503020204020204" pitchFamily="34" charset="-122"/>
                <a:sym typeface="微软雅黑" panose="020B0503020204020204" pitchFamily="34" charset="-122"/>
              </a:rPr>
              <a:t>2014-2018</a:t>
            </a:r>
            <a:r>
              <a:rPr lang="zh-CN" altLang="en-US" sz="1000" dirty="0">
                <a:solidFill>
                  <a:prstClr val="black"/>
                </a:solidFill>
                <a:latin typeface="微软雅黑" panose="020B0503020204020204" pitchFamily="34" charset="-122"/>
                <a:sym typeface="微软雅黑" panose="020B0503020204020204" pitchFamily="34" charset="-122"/>
              </a:rPr>
              <a:t>年间基于西北地区</a:t>
            </a:r>
            <a:r>
              <a:rPr lang="en-US" altLang="zh-CN" sz="1000" dirty="0">
                <a:solidFill>
                  <a:prstClr val="black"/>
                </a:solidFill>
                <a:latin typeface="微软雅黑" panose="020B0503020204020204" pitchFamily="34" charset="-122"/>
                <a:sym typeface="微软雅黑" panose="020B0503020204020204" pitchFamily="34" charset="-122"/>
              </a:rPr>
              <a:t>3</a:t>
            </a:r>
            <a:r>
              <a:rPr lang="zh-CN" altLang="en-US" sz="1000" dirty="0">
                <a:solidFill>
                  <a:prstClr val="black"/>
                </a:solidFill>
                <a:latin typeface="微软雅黑" panose="020B0503020204020204" pitchFamily="34" charset="-122"/>
                <a:sym typeface="微软雅黑" panose="020B0503020204020204" pitchFamily="34" charset="-122"/>
              </a:rPr>
              <a:t>家三级医院眩晕头晕医学科</a:t>
            </a:r>
            <a:r>
              <a:rPr lang="en-US" altLang="zh-CN" sz="1000" dirty="0">
                <a:solidFill>
                  <a:prstClr val="black"/>
                </a:solidFill>
                <a:latin typeface="微软雅黑" panose="020B0503020204020204" pitchFamily="34" charset="-122"/>
                <a:sym typeface="微软雅黑" panose="020B0503020204020204" pitchFamily="34" charset="-122"/>
              </a:rPr>
              <a:t>(CVD)</a:t>
            </a:r>
            <a:r>
              <a:rPr lang="zh-CN" altLang="en-US" sz="1000" dirty="0">
                <a:solidFill>
                  <a:prstClr val="black"/>
                </a:solidFill>
                <a:latin typeface="微软雅黑" panose="020B0503020204020204" pitchFamily="34" charset="-122"/>
                <a:sym typeface="微软雅黑" panose="020B0503020204020204" pitchFamily="34" charset="-122"/>
              </a:rPr>
              <a:t>建立前后</a:t>
            </a:r>
            <a:r>
              <a:rPr lang="en-US" altLang="zh-CN" sz="1000" dirty="0">
                <a:solidFill>
                  <a:prstClr val="black"/>
                </a:solidFill>
                <a:latin typeface="微软雅黑" panose="020B0503020204020204" pitchFamily="34" charset="-122"/>
                <a:sym typeface="微软雅黑" panose="020B0503020204020204" pitchFamily="34" charset="-122"/>
              </a:rPr>
              <a:t>4</a:t>
            </a:r>
            <a:r>
              <a:rPr lang="zh-CN" altLang="en-US" sz="1000" dirty="0">
                <a:solidFill>
                  <a:prstClr val="black"/>
                </a:solidFill>
                <a:latin typeface="微软雅黑" panose="020B0503020204020204" pitchFamily="34" charset="-122"/>
                <a:sym typeface="微软雅黑" panose="020B0503020204020204" pitchFamily="34" charset="-122"/>
              </a:rPr>
              <a:t>年数据库的变化，评估由多学科团队</a:t>
            </a:r>
            <a:r>
              <a:rPr lang="en-US" altLang="zh-CN" sz="1000" dirty="0">
                <a:solidFill>
                  <a:prstClr val="black"/>
                </a:solidFill>
                <a:latin typeface="微软雅黑" panose="020B0503020204020204" pitchFamily="34" charset="-122"/>
                <a:sym typeface="微软雅黑" panose="020B0503020204020204" pitchFamily="34" charset="-122"/>
              </a:rPr>
              <a:t>(MDT)</a:t>
            </a:r>
            <a:r>
              <a:rPr lang="zh-CN" altLang="en-US" sz="1000" dirty="0">
                <a:solidFill>
                  <a:prstClr val="black"/>
                </a:solidFill>
                <a:latin typeface="微软雅黑" panose="020B0503020204020204" pitchFamily="34" charset="-122"/>
                <a:sym typeface="微软雅黑" panose="020B0503020204020204" pitchFamily="34" charset="-122"/>
              </a:rPr>
              <a:t>实施的一种新的实践范例即眩晕头晕医学科对诊断疾病谱、医疗费用和患者满意度的影响</a:t>
            </a:r>
            <a:endParaRPr lang="en-US" altLang="zh-CN" sz="1000" dirty="0">
              <a:solidFill>
                <a:prstClr val="black"/>
              </a:solidFill>
              <a:latin typeface="微软雅黑" panose="020B0503020204020204" pitchFamily="34" charset="-122"/>
              <a:sym typeface="微软雅黑" panose="020B0503020204020204" pitchFamily="34" charset="-122"/>
            </a:endParaRPr>
          </a:p>
        </p:txBody>
      </p:sp>
      <p:sp>
        <p:nvSpPr>
          <p:cNvPr id="17" name="文本框 16">
            <a:extLst>
              <a:ext uri="{FF2B5EF4-FFF2-40B4-BE49-F238E27FC236}">
                <a16:creationId xmlns:a16="http://schemas.microsoft.com/office/drawing/2014/main" id="{51A95059-1F5A-4845-8B4B-AE53ED9B4FB2}"/>
              </a:ext>
            </a:extLst>
          </p:cNvPr>
          <p:cNvSpPr txBox="1"/>
          <p:nvPr/>
        </p:nvSpPr>
        <p:spPr>
          <a:xfrm>
            <a:off x="2535909" y="5749954"/>
            <a:ext cx="8616205" cy="215444"/>
          </a:xfrm>
          <a:prstGeom prst="rect">
            <a:avLst/>
          </a:prstGeom>
          <a:noFill/>
        </p:spPr>
        <p:txBody>
          <a:bodyPr wrap="square" rtlCol="0">
            <a:spAutoFit/>
          </a:bodyPr>
          <a:lstStyle/>
          <a:p>
            <a:pPr marR="0" lvl="0" algn="r" defTabSz="914400" rtl="0" eaLnBrk="1" fontAlgn="auto" latinLnBrk="0" hangingPunct="1">
              <a:lnSpc>
                <a:spcPct val="100000"/>
              </a:lnSpc>
              <a:spcBef>
                <a:spcPts val="0"/>
              </a:spcBef>
              <a:spcAft>
                <a:spcPts val="0"/>
              </a:spcAft>
              <a:buClrTx/>
              <a:buSzTx/>
              <a:tabLst/>
              <a:defRPr/>
            </a:pPr>
            <a:r>
              <a:rPr kumimoji="0" lang="en-US" altLang="zh-CN" sz="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BPPV</a:t>
            </a:r>
            <a:r>
              <a:rPr kumimoji="0" lang="zh-CN" altLang="en-US" sz="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，良性阵发性位置性眩晕；</a:t>
            </a:r>
            <a:r>
              <a:rPr kumimoji="0" lang="en-US" altLang="zh-CN" sz="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CSD</a:t>
            </a:r>
            <a:r>
              <a:rPr kumimoji="0" lang="zh-CN" altLang="en-US" sz="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，慢性主观性头晕；</a:t>
            </a:r>
            <a:r>
              <a:rPr kumimoji="0" lang="en-US" altLang="zh-CN" sz="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PPPD</a:t>
            </a:r>
            <a:r>
              <a:rPr kumimoji="0" lang="zh-CN" altLang="en-US" sz="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，持续性姿势</a:t>
            </a:r>
            <a:r>
              <a:rPr kumimoji="0" lang="en-US" altLang="zh-CN" sz="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r>
              <a:rPr kumimoji="0" lang="zh-CN" altLang="en-US" sz="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感知性头晕；</a:t>
            </a:r>
            <a:r>
              <a:rPr kumimoji="0" lang="en-US" altLang="zh-CN" sz="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HINTS</a:t>
            </a:r>
            <a:r>
              <a:rPr kumimoji="0" lang="zh-CN" altLang="en-US" sz="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，头脉冲、眼震和偏斜试验；</a:t>
            </a:r>
            <a:r>
              <a:rPr kumimoji="0" lang="en-US" altLang="zh-CN" sz="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ENG</a:t>
            </a:r>
            <a:r>
              <a:rPr kumimoji="0" lang="zh-CN" altLang="en-US" sz="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，眼震电图；</a:t>
            </a:r>
            <a:r>
              <a:rPr kumimoji="0" lang="en-US" altLang="zh-CN" sz="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VNG</a:t>
            </a:r>
            <a:r>
              <a:rPr kumimoji="0" lang="zh-CN" altLang="en-US" sz="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，视频眼震图</a:t>
            </a:r>
          </a:p>
        </p:txBody>
      </p:sp>
    </p:spTree>
    <p:extLst>
      <p:ext uri="{BB962C8B-B14F-4D97-AF65-F5344CB8AC3E}">
        <p14:creationId xmlns:p14="http://schemas.microsoft.com/office/powerpoint/2010/main" val="6648076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a:extLst>
              <a:ext uri="{FF2B5EF4-FFF2-40B4-BE49-F238E27FC236}">
                <a16:creationId xmlns:a16="http://schemas.microsoft.com/office/drawing/2014/main" id="{0DB9A932-C49A-1E3D-9592-651ACC1B7DA1}"/>
              </a:ext>
            </a:extLst>
          </p:cNvPr>
          <p:cNvSpPr/>
          <p:nvPr/>
        </p:nvSpPr>
        <p:spPr>
          <a:xfrm>
            <a:off x="100968" y="193099"/>
            <a:ext cx="10236212" cy="709704"/>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圆角矩形 4">
            <a:extLst>
              <a:ext uri="{FF2B5EF4-FFF2-40B4-BE49-F238E27FC236}">
                <a16:creationId xmlns:a16="http://schemas.microsoft.com/office/drawing/2014/main" id="{6356B1C6-55D5-16CF-F3F9-2AD30B14335C}"/>
              </a:ext>
            </a:extLst>
          </p:cNvPr>
          <p:cNvSpPr/>
          <p:nvPr/>
        </p:nvSpPr>
        <p:spPr>
          <a:xfrm>
            <a:off x="268862" y="186802"/>
            <a:ext cx="99972"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圆角矩形 5">
            <a:extLst>
              <a:ext uri="{FF2B5EF4-FFF2-40B4-BE49-F238E27FC236}">
                <a16:creationId xmlns:a16="http://schemas.microsoft.com/office/drawing/2014/main" id="{4BB45310-8162-1424-2C1E-C54612ECFF11}"/>
              </a:ext>
            </a:extLst>
          </p:cNvPr>
          <p:cNvSpPr/>
          <p:nvPr/>
        </p:nvSpPr>
        <p:spPr>
          <a:xfrm>
            <a:off x="443250" y="186802"/>
            <a:ext cx="45719"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7" name="图片 6">
            <a:extLst>
              <a:ext uri="{FF2B5EF4-FFF2-40B4-BE49-F238E27FC236}">
                <a16:creationId xmlns:a16="http://schemas.microsoft.com/office/drawing/2014/main" id="{F36313F6-FC9D-2CAB-89D7-17EE89821DD0}"/>
              </a:ext>
            </a:extLst>
          </p:cNvPr>
          <p:cNvPicPr>
            <a:picLocks noChangeAspect="1"/>
          </p:cNvPicPr>
          <p:nvPr/>
        </p:nvPicPr>
        <p:blipFill>
          <a:blip r:embed="rId3"/>
          <a:stretch>
            <a:fillRect/>
          </a:stretch>
        </p:blipFill>
        <p:spPr>
          <a:xfrm>
            <a:off x="4627271" y="2554854"/>
            <a:ext cx="2032947" cy="1665367"/>
          </a:xfrm>
          <a:prstGeom prst="rect">
            <a:avLst/>
          </a:prstGeom>
        </p:spPr>
      </p:pic>
      <p:sp>
        <p:nvSpPr>
          <p:cNvPr id="2" name="标题 1">
            <a:extLst>
              <a:ext uri="{FF2B5EF4-FFF2-40B4-BE49-F238E27FC236}">
                <a16:creationId xmlns:a16="http://schemas.microsoft.com/office/drawing/2014/main" id="{4DA3339D-E296-7F98-8F33-CFF9C5A17E22}"/>
              </a:ext>
            </a:extLst>
          </p:cNvPr>
          <p:cNvSpPr>
            <a:spLocks noGrp="1"/>
          </p:cNvSpPr>
          <p:nvPr>
            <p:ph type="title"/>
          </p:nvPr>
        </p:nvSpPr>
        <p:spPr/>
        <p:txBody>
          <a:bodyPr/>
          <a:lstStyle/>
          <a:p>
            <a:r>
              <a:rPr lang="zh-CN" altLang="zh-CN" dirty="0">
                <a:solidFill>
                  <a:schemeClr val="bg1"/>
                </a:solidFill>
                <a:sym typeface="微软雅黑" panose="020B0503020204020204" pitchFamily="34" charset="-122"/>
              </a:rPr>
              <a:t>直面</a:t>
            </a:r>
            <a:r>
              <a:rPr lang="en-US" altLang="zh-CN" dirty="0">
                <a:solidFill>
                  <a:schemeClr val="bg1"/>
                </a:solidFill>
                <a:sym typeface="微软雅黑" panose="020B0503020204020204" pitchFamily="34" charset="-122"/>
              </a:rPr>
              <a:t>MD</a:t>
            </a:r>
            <a:r>
              <a:rPr lang="zh-CN" altLang="zh-CN" dirty="0">
                <a:solidFill>
                  <a:schemeClr val="bg1"/>
                </a:solidFill>
                <a:sym typeface="微软雅黑" panose="020B0503020204020204" pitchFamily="34" charset="-122"/>
              </a:rPr>
              <a:t>临床</a:t>
            </a:r>
            <a:r>
              <a:rPr lang="zh-CN" altLang="en-US" dirty="0">
                <a:solidFill>
                  <a:schemeClr val="bg1"/>
                </a:solidFill>
                <a:sym typeface="微软雅黑" panose="020B0503020204020204" pitchFamily="34" charset="-122"/>
              </a:rPr>
              <a:t>精准</a:t>
            </a:r>
            <a:r>
              <a:rPr lang="zh-CN" altLang="zh-CN" dirty="0">
                <a:solidFill>
                  <a:schemeClr val="bg1"/>
                </a:solidFill>
                <a:sym typeface="微软雅黑" panose="020B0503020204020204" pitchFamily="34" charset="-122"/>
              </a:rPr>
              <a:t>诊疗挑战</a:t>
            </a:r>
            <a:endParaRPr lang="zh-CN" altLang="en-US" dirty="0">
              <a:solidFill>
                <a:schemeClr val="bg1"/>
              </a:solidFill>
              <a:sym typeface="微软雅黑" panose="020B0503020204020204" pitchFamily="34" charset="-122"/>
            </a:endParaRPr>
          </a:p>
        </p:txBody>
      </p:sp>
      <p:sp>
        <p:nvSpPr>
          <p:cNvPr id="4" name="内容占位符 3">
            <a:extLst>
              <a:ext uri="{FF2B5EF4-FFF2-40B4-BE49-F238E27FC236}">
                <a16:creationId xmlns:a16="http://schemas.microsoft.com/office/drawing/2014/main" id="{22D6A18E-B83C-D537-E43C-A3D29EB68C3C}"/>
              </a:ext>
            </a:extLst>
          </p:cNvPr>
          <p:cNvSpPr>
            <a:spLocks noGrp="1"/>
          </p:cNvSpPr>
          <p:nvPr>
            <p:ph sz="quarter" idx="14"/>
          </p:nvPr>
        </p:nvSpPr>
        <p:spPr/>
        <p:txBody>
          <a:bodyPr/>
          <a:lstStyle/>
          <a:p>
            <a:r>
              <a:rPr lang="en-US" altLang="zh-CN" dirty="0">
                <a:sym typeface="微软雅黑" panose="020B0503020204020204" pitchFamily="34" charset="-122"/>
              </a:rPr>
              <a:t>1. Mohseni-Dargah M, et al. Meniere's disease: Pathogenesis, treatments, and emerging approaches for an idiopathic bioenvironmental disorder. Environ Res. 2023 Dec 1;238(Pt 1):116972. https://www.sciencedirect.com/science/article/pii/S0013935123017760</a:t>
            </a:r>
          </a:p>
          <a:p>
            <a:r>
              <a:rPr lang="en-US" altLang="zh-CN" dirty="0">
                <a:sym typeface="微软雅黑" panose="020B0503020204020204" pitchFamily="34" charset="-122"/>
              </a:rPr>
              <a:t>2. </a:t>
            </a:r>
            <a:r>
              <a:rPr lang="zh-CN" altLang="en-US" dirty="0">
                <a:sym typeface="微软雅黑" panose="020B0503020204020204" pitchFamily="34" charset="-122"/>
              </a:rPr>
              <a:t>张中华</a:t>
            </a:r>
            <a:r>
              <a:rPr lang="en-US" altLang="zh-CN" dirty="0">
                <a:sym typeface="微软雅黑" panose="020B0503020204020204" pitchFamily="34" charset="-122"/>
              </a:rPr>
              <a:t>.</a:t>
            </a:r>
            <a:r>
              <a:rPr lang="zh-CN" altLang="en-US" dirty="0">
                <a:sym typeface="微软雅黑" panose="020B0503020204020204" pitchFamily="34" charset="-122"/>
              </a:rPr>
              <a:t>梅尼埃病患者疾病知识知晓率及健康教育需求调查</a:t>
            </a:r>
            <a:r>
              <a:rPr lang="en-US" altLang="zh-CN" dirty="0">
                <a:sym typeface="微软雅黑" panose="020B0503020204020204" pitchFamily="34" charset="-122"/>
              </a:rPr>
              <a:t>.</a:t>
            </a:r>
            <a:r>
              <a:rPr lang="zh-CN" altLang="en-US" dirty="0">
                <a:sym typeface="微软雅黑" panose="020B0503020204020204" pitchFamily="34" charset="-122"/>
              </a:rPr>
              <a:t>广东医学</a:t>
            </a:r>
            <a:r>
              <a:rPr lang="en-US" altLang="zh-CN" dirty="0">
                <a:sym typeface="微软雅黑" panose="020B0503020204020204" pitchFamily="34" charset="-122"/>
              </a:rPr>
              <a:t>,2014,35(18):2965-2967.</a:t>
            </a:r>
          </a:p>
          <a:p>
            <a:r>
              <a:rPr lang="en-US" altLang="zh-CN" dirty="0">
                <a:sym typeface="微软雅黑" panose="020B0503020204020204" pitchFamily="34" charset="-122"/>
              </a:rPr>
              <a:t>3. </a:t>
            </a:r>
            <a:r>
              <a:rPr lang="zh-CN" altLang="en-US" dirty="0">
                <a:sym typeface="微软雅黑" panose="020B0503020204020204" pitchFamily="34" charset="-122"/>
              </a:rPr>
              <a:t>单希征</a:t>
            </a:r>
            <a:r>
              <a:rPr lang="en-US" altLang="zh-CN" dirty="0">
                <a:sym typeface="微软雅黑" panose="020B0503020204020204" pitchFamily="34" charset="-122"/>
              </a:rPr>
              <a:t>.</a:t>
            </a:r>
            <a:r>
              <a:rPr lang="zh-CN" altLang="en-US" dirty="0">
                <a:sym typeface="微软雅黑" panose="020B0503020204020204" pitchFamily="34" charset="-122"/>
              </a:rPr>
              <a:t>眩晕的精准医疗</a:t>
            </a:r>
            <a:r>
              <a:rPr lang="en-US" altLang="zh-CN" dirty="0">
                <a:sym typeface="微软雅黑" panose="020B0503020204020204" pitchFamily="34" charset="-122"/>
              </a:rPr>
              <a:t>.</a:t>
            </a:r>
            <a:r>
              <a:rPr lang="zh-CN" altLang="en-US" dirty="0">
                <a:sym typeface="微软雅黑" panose="020B0503020204020204" pitchFamily="34" charset="-122"/>
              </a:rPr>
              <a:t>北京医学</a:t>
            </a:r>
            <a:r>
              <a:rPr lang="en-US" altLang="zh-CN" dirty="0">
                <a:sym typeface="微软雅黑" panose="020B0503020204020204" pitchFamily="34" charset="-122"/>
              </a:rPr>
              <a:t>,2017,39(8):755-757.</a:t>
            </a:r>
          </a:p>
          <a:p>
            <a:r>
              <a:rPr lang="en-US" altLang="zh-CN" dirty="0">
                <a:sym typeface="微软雅黑" panose="020B0503020204020204" pitchFamily="34" charset="-122"/>
              </a:rPr>
              <a:t>4. </a:t>
            </a:r>
            <a:r>
              <a:rPr lang="zh-CN" altLang="en-US" dirty="0">
                <a:sym typeface="微软雅黑" panose="020B0503020204020204" pitchFamily="34" charset="-122"/>
              </a:rPr>
              <a:t>陈超</a:t>
            </a:r>
            <a:r>
              <a:rPr lang="en-US" altLang="zh-CN" dirty="0">
                <a:sym typeface="微软雅黑" panose="020B0503020204020204" pitchFamily="34" charset="-122"/>
              </a:rPr>
              <a:t>,</a:t>
            </a:r>
            <a:r>
              <a:rPr lang="zh-CN" altLang="en-US" dirty="0">
                <a:sym typeface="微软雅黑" panose="020B0503020204020204" pitchFamily="34" charset="-122"/>
              </a:rPr>
              <a:t>党宝齐</a:t>
            </a:r>
            <a:r>
              <a:rPr lang="en-US" altLang="zh-CN" dirty="0">
                <a:sym typeface="微软雅黑" panose="020B0503020204020204" pitchFamily="34" charset="-122"/>
              </a:rPr>
              <a:t>.</a:t>
            </a:r>
            <a:r>
              <a:rPr lang="zh-CN" altLang="en-US" dirty="0">
                <a:sym typeface="微软雅黑" panose="020B0503020204020204" pitchFamily="34" charset="-122"/>
              </a:rPr>
              <a:t>误诊为梅尼埃病的后循环脑梗死</a:t>
            </a:r>
            <a:r>
              <a:rPr lang="en-US" altLang="zh-CN" dirty="0">
                <a:sym typeface="微软雅黑" panose="020B0503020204020204" pitchFamily="34" charset="-122"/>
              </a:rPr>
              <a:t>12</a:t>
            </a:r>
            <a:r>
              <a:rPr lang="zh-CN" altLang="en-US" dirty="0">
                <a:sym typeface="微软雅黑" panose="020B0503020204020204" pitchFamily="34" charset="-122"/>
              </a:rPr>
              <a:t>例临床反思</a:t>
            </a:r>
            <a:r>
              <a:rPr lang="en-US" altLang="zh-CN" dirty="0">
                <a:sym typeface="微软雅黑" panose="020B0503020204020204" pitchFamily="34" charset="-122"/>
              </a:rPr>
              <a:t>.</a:t>
            </a:r>
            <a:r>
              <a:rPr lang="zh-CN" altLang="en-US" dirty="0">
                <a:sym typeface="微软雅黑" panose="020B0503020204020204" pitchFamily="34" charset="-122"/>
              </a:rPr>
              <a:t>临床误诊误治</a:t>
            </a:r>
            <a:r>
              <a:rPr lang="en-US" altLang="zh-CN" dirty="0">
                <a:sym typeface="微软雅黑" panose="020B0503020204020204" pitchFamily="34" charset="-122"/>
              </a:rPr>
              <a:t>,2025,38(08):29-33.</a:t>
            </a:r>
          </a:p>
        </p:txBody>
      </p:sp>
      <p:grpSp>
        <p:nvGrpSpPr>
          <p:cNvPr id="122" name="组合 121">
            <a:extLst>
              <a:ext uri="{FF2B5EF4-FFF2-40B4-BE49-F238E27FC236}">
                <a16:creationId xmlns:a16="http://schemas.microsoft.com/office/drawing/2014/main" id="{DE47E848-9D88-11CE-897E-123DA98CA074}"/>
              </a:ext>
            </a:extLst>
          </p:cNvPr>
          <p:cNvGrpSpPr/>
          <p:nvPr/>
        </p:nvGrpSpPr>
        <p:grpSpPr>
          <a:xfrm>
            <a:off x="876300" y="1556477"/>
            <a:ext cx="10439400" cy="3673037"/>
            <a:chOff x="838200" y="1403210"/>
            <a:chExt cx="10439400" cy="3673037"/>
          </a:xfrm>
        </p:grpSpPr>
        <p:grpSp>
          <p:nvGrpSpPr>
            <p:cNvPr id="123" name="组合 122">
              <a:extLst>
                <a:ext uri="{FF2B5EF4-FFF2-40B4-BE49-F238E27FC236}">
                  <a16:creationId xmlns:a16="http://schemas.microsoft.com/office/drawing/2014/main" id="{B04412AD-534A-E6DA-71EB-F54EBFAE689C}"/>
                </a:ext>
              </a:extLst>
            </p:cNvPr>
            <p:cNvGrpSpPr/>
            <p:nvPr/>
          </p:nvGrpSpPr>
          <p:grpSpPr>
            <a:xfrm>
              <a:off x="838200" y="1403210"/>
              <a:ext cx="10439400" cy="3673037"/>
              <a:chOff x="838200" y="1403210"/>
              <a:chExt cx="10439400" cy="3673037"/>
            </a:xfrm>
          </p:grpSpPr>
          <p:sp>
            <p:nvSpPr>
              <p:cNvPr id="134" name="ComponentBackground1">
                <a:extLst>
                  <a:ext uri="{FF2B5EF4-FFF2-40B4-BE49-F238E27FC236}">
                    <a16:creationId xmlns:a16="http://schemas.microsoft.com/office/drawing/2014/main" id="{E784A28A-56EC-6B3E-F463-92C1653EFDB0}"/>
                  </a:ext>
                </a:extLst>
              </p:cNvPr>
              <p:cNvSpPr/>
              <p:nvPr/>
            </p:nvSpPr>
            <p:spPr>
              <a:xfrm>
                <a:off x="838200" y="1403210"/>
                <a:ext cx="3676317" cy="1730270"/>
              </a:xfrm>
              <a:prstGeom prst="roundRect">
                <a:avLst>
                  <a:gd name="adj" fmla="val 9203"/>
                </a:avLst>
              </a:prstGeom>
              <a:solidFill>
                <a:srgbClr val="F2F2F2">
                  <a:alpha val="50196"/>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35" name="ComponentBackground1">
                <a:extLst>
                  <a:ext uri="{FF2B5EF4-FFF2-40B4-BE49-F238E27FC236}">
                    <a16:creationId xmlns:a16="http://schemas.microsoft.com/office/drawing/2014/main" id="{44C18B28-BEFF-8FFB-7DD8-C6E91C65C4AF}"/>
                  </a:ext>
                </a:extLst>
              </p:cNvPr>
              <p:cNvSpPr/>
              <p:nvPr/>
            </p:nvSpPr>
            <p:spPr>
              <a:xfrm>
                <a:off x="838200" y="3345977"/>
                <a:ext cx="3676317" cy="1730270"/>
              </a:xfrm>
              <a:prstGeom prst="roundRect">
                <a:avLst>
                  <a:gd name="adj" fmla="val 9203"/>
                </a:avLst>
              </a:prstGeom>
              <a:solidFill>
                <a:srgbClr val="F2F2F2">
                  <a:alpha val="50196"/>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36" name="ComponentBackground1">
                <a:extLst>
                  <a:ext uri="{FF2B5EF4-FFF2-40B4-BE49-F238E27FC236}">
                    <a16:creationId xmlns:a16="http://schemas.microsoft.com/office/drawing/2014/main" id="{FE6A2CF8-8F99-4A6B-7DBE-EAE7546B6C67}"/>
                  </a:ext>
                </a:extLst>
              </p:cNvPr>
              <p:cNvSpPr/>
              <p:nvPr/>
            </p:nvSpPr>
            <p:spPr>
              <a:xfrm>
                <a:off x="7139937" y="2204679"/>
                <a:ext cx="4137663" cy="2070100"/>
              </a:xfrm>
              <a:prstGeom prst="roundRect">
                <a:avLst>
                  <a:gd name="adj" fmla="val 9203"/>
                </a:avLst>
              </a:prstGeom>
              <a:solidFill>
                <a:srgbClr val="F2F2F2">
                  <a:alpha val="50196"/>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nvGrpSpPr>
              <p:cNvPr id="137" name="组合 136">
                <a:extLst>
                  <a:ext uri="{FF2B5EF4-FFF2-40B4-BE49-F238E27FC236}">
                    <a16:creationId xmlns:a16="http://schemas.microsoft.com/office/drawing/2014/main" id="{D72BAC9D-2240-9B97-0D4F-BED9EC462D42}"/>
                  </a:ext>
                </a:extLst>
              </p:cNvPr>
              <p:cNvGrpSpPr/>
              <p:nvPr/>
            </p:nvGrpSpPr>
            <p:grpSpPr>
              <a:xfrm>
                <a:off x="4250923" y="1800733"/>
                <a:ext cx="3004355" cy="2854111"/>
                <a:chOff x="4593823" y="2635611"/>
                <a:chExt cx="3004355" cy="2854111"/>
              </a:xfrm>
            </p:grpSpPr>
            <p:sp>
              <p:nvSpPr>
                <p:cNvPr id="138" name="任意多边形: 形状 137">
                  <a:extLst>
                    <a:ext uri="{FF2B5EF4-FFF2-40B4-BE49-F238E27FC236}">
                      <a16:creationId xmlns:a16="http://schemas.microsoft.com/office/drawing/2014/main" id="{59A62291-C08F-60E3-C61B-4C7663076D00}"/>
                    </a:ext>
                  </a:extLst>
                </p:cNvPr>
                <p:cNvSpPr/>
                <p:nvPr/>
              </p:nvSpPr>
              <p:spPr bwMode="auto">
                <a:xfrm>
                  <a:off x="5039234" y="2635611"/>
                  <a:ext cx="2363028" cy="2854111"/>
                </a:xfrm>
                <a:custGeom>
                  <a:avLst/>
                  <a:gdLst>
                    <a:gd name="T0" fmla="*/ 839 w 2120"/>
                    <a:gd name="T1" fmla="*/ 0 h 2561"/>
                    <a:gd name="T2" fmla="*/ 0 w 2120"/>
                    <a:gd name="T3" fmla="*/ 313 h 2561"/>
                    <a:gd name="T4" fmla="*/ 101 w 2120"/>
                    <a:gd name="T5" fmla="*/ 429 h 2561"/>
                    <a:gd name="T6" fmla="*/ 839 w 2120"/>
                    <a:gd name="T7" fmla="*/ 154 h 2561"/>
                    <a:gd name="T8" fmla="*/ 1966 w 2120"/>
                    <a:gd name="T9" fmla="*/ 1281 h 2561"/>
                    <a:gd name="T10" fmla="*/ 839 w 2120"/>
                    <a:gd name="T11" fmla="*/ 2407 h 2561"/>
                    <a:gd name="T12" fmla="*/ 101 w 2120"/>
                    <a:gd name="T13" fmla="*/ 2132 h 2561"/>
                    <a:gd name="T14" fmla="*/ 0 w 2120"/>
                    <a:gd name="T15" fmla="*/ 2248 h 2561"/>
                    <a:gd name="T16" fmla="*/ 839 w 2120"/>
                    <a:gd name="T17" fmla="*/ 2561 h 2561"/>
                    <a:gd name="T18" fmla="*/ 2120 w 2120"/>
                    <a:gd name="T19" fmla="*/ 1281 h 2561"/>
                    <a:gd name="T20" fmla="*/ 839 w 2120"/>
                    <a:gd name="T21" fmla="*/ 0 h 2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20" h="2561">
                      <a:moveTo>
                        <a:pt x="839" y="0"/>
                      </a:moveTo>
                      <a:cubicBezTo>
                        <a:pt x="518" y="0"/>
                        <a:pt x="225" y="118"/>
                        <a:pt x="0" y="313"/>
                      </a:cubicBezTo>
                      <a:cubicBezTo>
                        <a:pt x="101" y="429"/>
                        <a:pt x="101" y="429"/>
                        <a:pt x="101" y="429"/>
                      </a:cubicBezTo>
                      <a:cubicBezTo>
                        <a:pt x="299" y="258"/>
                        <a:pt x="557" y="154"/>
                        <a:pt x="839" y="154"/>
                      </a:cubicBezTo>
                      <a:cubicBezTo>
                        <a:pt x="1462" y="154"/>
                        <a:pt x="1966" y="658"/>
                        <a:pt x="1966" y="1281"/>
                      </a:cubicBezTo>
                      <a:cubicBezTo>
                        <a:pt x="1966" y="1903"/>
                        <a:pt x="1462" y="2407"/>
                        <a:pt x="839" y="2407"/>
                      </a:cubicBezTo>
                      <a:cubicBezTo>
                        <a:pt x="557" y="2407"/>
                        <a:pt x="299" y="2303"/>
                        <a:pt x="101" y="2132"/>
                      </a:cubicBezTo>
                      <a:cubicBezTo>
                        <a:pt x="0" y="2248"/>
                        <a:pt x="0" y="2248"/>
                        <a:pt x="0" y="2248"/>
                      </a:cubicBezTo>
                      <a:cubicBezTo>
                        <a:pt x="225" y="2443"/>
                        <a:pt x="518" y="2561"/>
                        <a:pt x="839" y="2561"/>
                      </a:cubicBezTo>
                      <a:cubicBezTo>
                        <a:pt x="1547" y="2561"/>
                        <a:pt x="2120" y="1988"/>
                        <a:pt x="2120" y="1281"/>
                      </a:cubicBezTo>
                      <a:cubicBezTo>
                        <a:pt x="2120" y="573"/>
                        <a:pt x="1547" y="0"/>
                        <a:pt x="839" y="0"/>
                      </a:cubicBezTo>
                      <a:close/>
                    </a:path>
                  </a:pathLst>
                </a:custGeom>
                <a:solidFill>
                  <a:schemeClr val="tx2">
                    <a:alpha val="15000"/>
                  </a:schemeClr>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9" name="Number1">
                  <a:extLst>
                    <a:ext uri="{FF2B5EF4-FFF2-40B4-BE49-F238E27FC236}">
                      <a16:creationId xmlns:a16="http://schemas.microsoft.com/office/drawing/2014/main" id="{7C4B1090-ADFF-5EC5-3F5D-3EC0A91428C7}"/>
                    </a:ext>
                  </a:extLst>
                </p:cNvPr>
                <p:cNvSpPr/>
                <p:nvPr/>
              </p:nvSpPr>
              <p:spPr bwMode="auto">
                <a:xfrm>
                  <a:off x="4593823" y="2764710"/>
                  <a:ext cx="574448" cy="572842"/>
                </a:xfrm>
                <a:prstGeom prst="ellipse">
                  <a:avLst/>
                </a:prstGeom>
                <a:gradFill>
                  <a:gsLst>
                    <a:gs pos="0">
                      <a:srgbClr val="70AD47"/>
                    </a:gs>
                    <a:gs pos="50000">
                      <a:schemeClr val="accent1"/>
                    </a:gs>
                  </a:gsLst>
                  <a:lin ang="2700000" scaled="1"/>
                </a:gradFill>
                <a:ln>
                  <a:noFill/>
                </a:ln>
                <a:effectLst>
                  <a:outerShdw blurRad="177800" dist="152400" dir="27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kumimoji="1" lang="zh-CN" altLang="en-US" sz="120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0" name="Number2">
                  <a:extLst>
                    <a:ext uri="{FF2B5EF4-FFF2-40B4-BE49-F238E27FC236}">
                      <a16:creationId xmlns:a16="http://schemas.microsoft.com/office/drawing/2014/main" id="{0C6D7B96-4296-F7A5-FEF0-EEA951C9FF33}"/>
                    </a:ext>
                  </a:extLst>
                </p:cNvPr>
                <p:cNvSpPr/>
                <p:nvPr/>
              </p:nvSpPr>
              <p:spPr bwMode="auto">
                <a:xfrm>
                  <a:off x="7023730" y="3788067"/>
                  <a:ext cx="574448" cy="574446"/>
                </a:xfrm>
                <a:prstGeom prst="ellipse">
                  <a:avLst/>
                </a:prstGeom>
                <a:gradFill>
                  <a:gsLst>
                    <a:gs pos="0">
                      <a:srgbClr val="91D185"/>
                    </a:gs>
                    <a:gs pos="60000">
                      <a:srgbClr val="70AD47"/>
                    </a:gs>
                  </a:gsLst>
                  <a:lin ang="2700000" scaled="0"/>
                </a:gradFill>
                <a:ln>
                  <a:noFill/>
                </a:ln>
                <a:effectLst>
                  <a:outerShdw blurRad="177800" dist="152400" dir="2700000" algn="tl" rotWithShape="0">
                    <a:srgbClr val="91D185">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kumimoji="1" lang="zh-CN" altLang="en-US" sz="120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1" name="Number3">
                  <a:extLst>
                    <a:ext uri="{FF2B5EF4-FFF2-40B4-BE49-F238E27FC236}">
                      <a16:creationId xmlns:a16="http://schemas.microsoft.com/office/drawing/2014/main" id="{A4597174-AA04-591A-1624-5C889A07CFFA}"/>
                    </a:ext>
                  </a:extLst>
                </p:cNvPr>
                <p:cNvSpPr/>
                <p:nvPr/>
              </p:nvSpPr>
              <p:spPr bwMode="auto">
                <a:xfrm>
                  <a:off x="4593823" y="4787133"/>
                  <a:ext cx="574448" cy="572842"/>
                </a:xfrm>
                <a:prstGeom prst="ellipse">
                  <a:avLst/>
                </a:prstGeom>
                <a:gradFill>
                  <a:gsLst>
                    <a:gs pos="0">
                      <a:schemeClr val="accent3">
                        <a:lumMod val="60000"/>
                        <a:lumOff val="40000"/>
                      </a:schemeClr>
                    </a:gs>
                    <a:gs pos="50000">
                      <a:schemeClr val="accent3"/>
                    </a:gs>
                  </a:gsLst>
                  <a:lin ang="2700000" scaled="1"/>
                </a:gradFill>
                <a:ln>
                  <a:noFill/>
                </a:ln>
                <a:effectLst>
                  <a:outerShdw blurRad="177800" dist="152400" dir="2700000" algn="tl"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kumimoji="1" lang="zh-CN" altLang="en-US" sz="120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nvGrpSpPr>
            <p:cNvPr id="124" name="组合 123">
              <a:extLst>
                <a:ext uri="{FF2B5EF4-FFF2-40B4-BE49-F238E27FC236}">
                  <a16:creationId xmlns:a16="http://schemas.microsoft.com/office/drawing/2014/main" id="{6A52EAC1-1618-9AF1-7199-26AD79720A65}"/>
                </a:ext>
              </a:extLst>
            </p:cNvPr>
            <p:cNvGrpSpPr/>
            <p:nvPr/>
          </p:nvGrpSpPr>
          <p:grpSpPr>
            <a:xfrm>
              <a:off x="4375547" y="2038655"/>
              <a:ext cx="325199" cy="362281"/>
              <a:chOff x="-3140074" y="1252697"/>
              <a:chExt cx="923320" cy="1091691"/>
            </a:xfrm>
            <a:solidFill>
              <a:schemeClr val="bg1"/>
            </a:solidFill>
          </p:grpSpPr>
          <p:sp>
            <p:nvSpPr>
              <p:cNvPr id="127" name="任意多边形: 形状 126">
                <a:extLst>
                  <a:ext uri="{FF2B5EF4-FFF2-40B4-BE49-F238E27FC236}">
                    <a16:creationId xmlns:a16="http://schemas.microsoft.com/office/drawing/2014/main" id="{1805441B-CA8D-7F16-1F74-E55C1D5D0727}"/>
                  </a:ext>
                </a:extLst>
              </p:cNvPr>
              <p:cNvSpPr/>
              <p:nvPr/>
            </p:nvSpPr>
            <p:spPr>
              <a:xfrm>
                <a:off x="-3052718" y="1585497"/>
                <a:ext cx="736084" cy="758891"/>
              </a:xfrm>
              <a:custGeom>
                <a:avLst/>
                <a:gdLst>
                  <a:gd name="connsiteX0" fmla="*/ 180279 w 944564"/>
                  <a:gd name="connsiteY0" fmla="*/ 50785 h 633286"/>
                  <a:gd name="connsiteX1" fmla="*/ 315534 w 944564"/>
                  <a:gd name="connsiteY1" fmla="*/ 18114 h 633286"/>
                  <a:gd name="connsiteX2" fmla="*/ 212806 w 944564"/>
                  <a:gd name="connsiteY2" fmla="*/ 262383 h 633286"/>
                  <a:gd name="connsiteX3" fmla="*/ 315534 w 944564"/>
                  <a:gd name="connsiteY3" fmla="*/ 415640 h 633286"/>
                  <a:gd name="connsiteX4" fmla="*/ 733586 w 944564"/>
                  <a:gd name="connsiteY4" fmla="*/ 296292 h 633286"/>
                  <a:gd name="connsiteX5" fmla="*/ 944565 w 944564"/>
                  <a:gd name="connsiteY5" fmla="*/ 633286 h 633286"/>
                  <a:gd name="connsiteX6" fmla="*/ 301913 w 944564"/>
                  <a:gd name="connsiteY6" fmla="*/ 633286 h 633286"/>
                  <a:gd name="connsiteX7" fmla="*/ 281910 w 944564"/>
                  <a:gd name="connsiteY7" fmla="*/ 591805 h 633286"/>
                  <a:gd name="connsiteX8" fmla="*/ 18 w 944564"/>
                  <a:gd name="connsiteY8" fmla="*/ 327391 h 633286"/>
                  <a:gd name="connsiteX9" fmla="*/ 180279 w 944564"/>
                  <a:gd name="connsiteY9" fmla="*/ 50785 h 633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44564" h="633286">
                    <a:moveTo>
                      <a:pt x="180279" y="50785"/>
                    </a:moveTo>
                    <a:cubicBezTo>
                      <a:pt x="180279" y="50785"/>
                      <a:pt x="257764" y="-36845"/>
                      <a:pt x="315534" y="18114"/>
                    </a:cubicBezTo>
                    <a:cubicBezTo>
                      <a:pt x="373255" y="73073"/>
                      <a:pt x="268909" y="199661"/>
                      <a:pt x="212806" y="262383"/>
                    </a:cubicBezTo>
                    <a:cubicBezTo>
                      <a:pt x="190042" y="286814"/>
                      <a:pt x="216140" y="337345"/>
                      <a:pt x="315534" y="415640"/>
                    </a:cubicBezTo>
                    <a:cubicBezTo>
                      <a:pt x="333298" y="431166"/>
                      <a:pt x="650337" y="292958"/>
                      <a:pt x="733586" y="296292"/>
                    </a:cubicBezTo>
                    <a:cubicBezTo>
                      <a:pt x="816882" y="299626"/>
                      <a:pt x="914561" y="385684"/>
                      <a:pt x="944565" y="633286"/>
                    </a:cubicBezTo>
                    <a:lnTo>
                      <a:pt x="301913" y="633286"/>
                    </a:lnTo>
                    <a:cubicBezTo>
                      <a:pt x="301913" y="633286"/>
                      <a:pt x="309009" y="616761"/>
                      <a:pt x="281910" y="591805"/>
                    </a:cubicBezTo>
                    <a:cubicBezTo>
                      <a:pt x="254859" y="566802"/>
                      <a:pt x="2066" y="396923"/>
                      <a:pt x="18" y="327391"/>
                    </a:cubicBezTo>
                    <a:cubicBezTo>
                      <a:pt x="-2078" y="257811"/>
                      <a:pt x="180279" y="50785"/>
                      <a:pt x="180279" y="50785"/>
                    </a:cubicBezTo>
                    <a:close/>
                  </a:path>
                </a:pathLst>
              </a:custGeom>
              <a:grp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8" name="任意多边形: 形状 127">
                <a:extLst>
                  <a:ext uri="{FF2B5EF4-FFF2-40B4-BE49-F238E27FC236}">
                    <a16:creationId xmlns:a16="http://schemas.microsoft.com/office/drawing/2014/main" id="{361F68DC-CB5E-EA64-4CE0-646DDDF6EE37}"/>
                  </a:ext>
                </a:extLst>
              </p:cNvPr>
              <p:cNvSpPr/>
              <p:nvPr/>
            </p:nvSpPr>
            <p:spPr>
              <a:xfrm>
                <a:off x="-2821502" y="1515825"/>
                <a:ext cx="380261" cy="408908"/>
              </a:xfrm>
              <a:custGeom>
                <a:avLst/>
                <a:gdLst>
                  <a:gd name="connsiteX0" fmla="*/ 175784 w 380261"/>
                  <a:gd name="connsiteY0" fmla="*/ 0 h 408908"/>
                  <a:gd name="connsiteX1" fmla="*/ 52769 w 380261"/>
                  <a:gd name="connsiteY1" fmla="*/ 41434 h 408908"/>
                  <a:gd name="connsiteX2" fmla="*/ 92678 w 380261"/>
                  <a:gd name="connsiteY2" fmla="*/ 152638 h 408908"/>
                  <a:gd name="connsiteX3" fmla="*/ 0 w 380261"/>
                  <a:gd name="connsiteY3" fmla="*/ 308420 h 408908"/>
                  <a:gd name="connsiteX4" fmla="*/ 175832 w 380261"/>
                  <a:gd name="connsiteY4" fmla="*/ 408908 h 408908"/>
                  <a:gd name="connsiteX5" fmla="*/ 380262 w 380261"/>
                  <a:gd name="connsiteY5" fmla="*/ 204430 h 408908"/>
                  <a:gd name="connsiteX6" fmla="*/ 175784 w 380261"/>
                  <a:gd name="connsiteY6" fmla="*/ 0 h 408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0261" h="408908">
                    <a:moveTo>
                      <a:pt x="175784" y="0"/>
                    </a:moveTo>
                    <a:cubicBezTo>
                      <a:pt x="129540" y="0"/>
                      <a:pt x="87011" y="15526"/>
                      <a:pt x="52769" y="41434"/>
                    </a:cubicBezTo>
                    <a:cubicBezTo>
                      <a:pt x="77819" y="66532"/>
                      <a:pt x="100346" y="114205"/>
                      <a:pt x="92678" y="152638"/>
                    </a:cubicBezTo>
                    <a:cubicBezTo>
                      <a:pt x="83582" y="198215"/>
                      <a:pt x="31909" y="269129"/>
                      <a:pt x="0" y="308420"/>
                    </a:cubicBezTo>
                    <a:cubicBezTo>
                      <a:pt x="36704" y="370665"/>
                      <a:pt x="103570" y="408880"/>
                      <a:pt x="175832" y="408908"/>
                    </a:cubicBezTo>
                    <a:cubicBezTo>
                      <a:pt x="288748" y="408895"/>
                      <a:pt x="380275" y="317347"/>
                      <a:pt x="380262" y="204430"/>
                    </a:cubicBezTo>
                    <a:cubicBezTo>
                      <a:pt x="380249" y="91513"/>
                      <a:pt x="288701" y="-13"/>
                      <a:pt x="175784" y="0"/>
                    </a:cubicBezTo>
                    <a:close/>
                  </a:path>
                </a:pathLst>
              </a:custGeom>
              <a:grpFill/>
              <a:ln>
                <a:noFill/>
              </a:ln>
            </p:spPr>
            <p:txBody>
              <a:bodyPr vert="horz" wrap="square" lIns="91440" tIns="45720" rIns="91440" bIns="45720" numCol="1" anchor="t" anchorCtr="0" compatLnSpc="1"/>
              <a:lstStyle/>
              <a:p>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9" name="任意多边形: 形状 128">
                <a:extLst>
                  <a:ext uri="{FF2B5EF4-FFF2-40B4-BE49-F238E27FC236}">
                    <a16:creationId xmlns:a16="http://schemas.microsoft.com/office/drawing/2014/main" id="{3FE00D29-4228-F808-56E8-697CCB66067E}"/>
                  </a:ext>
                </a:extLst>
              </p:cNvPr>
              <p:cNvSpPr/>
              <p:nvPr/>
            </p:nvSpPr>
            <p:spPr>
              <a:xfrm>
                <a:off x="-2944383" y="1252697"/>
                <a:ext cx="80772" cy="80772"/>
              </a:xfrm>
              <a:custGeom>
                <a:avLst/>
                <a:gdLst>
                  <a:gd name="connsiteX0" fmla="*/ 0 w 80772"/>
                  <a:gd name="connsiteY0" fmla="*/ 40386 h 80772"/>
                  <a:gd name="connsiteX1" fmla="*/ 40386 w 80772"/>
                  <a:gd name="connsiteY1" fmla="*/ 80772 h 80772"/>
                  <a:gd name="connsiteX2" fmla="*/ 80772 w 80772"/>
                  <a:gd name="connsiteY2" fmla="*/ 40386 h 80772"/>
                  <a:gd name="connsiteX3" fmla="*/ 40386 w 80772"/>
                  <a:gd name="connsiteY3" fmla="*/ 0 h 80772"/>
                  <a:gd name="connsiteX4" fmla="*/ 0 w 80772"/>
                  <a:gd name="connsiteY4" fmla="*/ 40386 h 807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772" h="80772">
                    <a:moveTo>
                      <a:pt x="0" y="40386"/>
                    </a:moveTo>
                    <a:cubicBezTo>
                      <a:pt x="0" y="62691"/>
                      <a:pt x="18081" y="80772"/>
                      <a:pt x="40386" y="80772"/>
                    </a:cubicBezTo>
                    <a:cubicBezTo>
                      <a:pt x="62691" y="80772"/>
                      <a:pt x="80772" y="62691"/>
                      <a:pt x="80772" y="40386"/>
                    </a:cubicBezTo>
                    <a:cubicBezTo>
                      <a:pt x="80772" y="18081"/>
                      <a:pt x="62691" y="0"/>
                      <a:pt x="40386" y="0"/>
                    </a:cubicBezTo>
                    <a:cubicBezTo>
                      <a:pt x="18081" y="0"/>
                      <a:pt x="0" y="18081"/>
                      <a:pt x="0" y="40386"/>
                    </a:cubicBezTo>
                    <a:close/>
                  </a:path>
                </a:pathLst>
              </a:custGeom>
              <a:grp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0" name="任意多边形: 形状 129">
                <a:extLst>
                  <a:ext uri="{FF2B5EF4-FFF2-40B4-BE49-F238E27FC236}">
                    <a16:creationId xmlns:a16="http://schemas.microsoft.com/office/drawing/2014/main" id="{2BA25C36-A430-50F7-9C38-A17600F74802}"/>
                  </a:ext>
                </a:extLst>
              </p:cNvPr>
              <p:cNvSpPr/>
              <p:nvPr/>
            </p:nvSpPr>
            <p:spPr>
              <a:xfrm>
                <a:off x="-2389743" y="1293083"/>
                <a:ext cx="72866" cy="72866"/>
              </a:xfrm>
              <a:custGeom>
                <a:avLst/>
                <a:gdLst>
                  <a:gd name="connsiteX0" fmla="*/ 0 w 72866"/>
                  <a:gd name="connsiteY0" fmla="*/ 36433 h 72866"/>
                  <a:gd name="connsiteX1" fmla="*/ 36433 w 72866"/>
                  <a:gd name="connsiteY1" fmla="*/ 72866 h 72866"/>
                  <a:gd name="connsiteX2" fmla="*/ 72866 w 72866"/>
                  <a:gd name="connsiteY2" fmla="*/ 36433 h 72866"/>
                  <a:gd name="connsiteX3" fmla="*/ 36433 w 72866"/>
                  <a:gd name="connsiteY3" fmla="*/ 0 h 72866"/>
                  <a:gd name="connsiteX4" fmla="*/ 0 w 72866"/>
                  <a:gd name="connsiteY4" fmla="*/ 36433 h 728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866" h="72866">
                    <a:moveTo>
                      <a:pt x="0" y="36433"/>
                    </a:moveTo>
                    <a:cubicBezTo>
                      <a:pt x="0" y="56555"/>
                      <a:pt x="16312" y="72866"/>
                      <a:pt x="36433" y="72866"/>
                    </a:cubicBezTo>
                    <a:cubicBezTo>
                      <a:pt x="56555" y="72866"/>
                      <a:pt x="72866" y="56555"/>
                      <a:pt x="72866" y="36433"/>
                    </a:cubicBezTo>
                    <a:cubicBezTo>
                      <a:pt x="72866" y="16312"/>
                      <a:pt x="56555" y="0"/>
                      <a:pt x="36433" y="0"/>
                    </a:cubicBezTo>
                    <a:cubicBezTo>
                      <a:pt x="16312" y="0"/>
                      <a:pt x="0" y="16312"/>
                      <a:pt x="0" y="36433"/>
                    </a:cubicBezTo>
                    <a:close/>
                  </a:path>
                </a:pathLst>
              </a:custGeom>
              <a:grp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1" name="任意多边形: 形状 130">
                <a:extLst>
                  <a:ext uri="{FF2B5EF4-FFF2-40B4-BE49-F238E27FC236}">
                    <a16:creationId xmlns:a16="http://schemas.microsoft.com/office/drawing/2014/main" id="{9E83CA2B-6CD3-67B9-D1BF-0823A05F982E}"/>
                  </a:ext>
                </a:extLst>
              </p:cNvPr>
              <p:cNvSpPr/>
              <p:nvPr/>
            </p:nvSpPr>
            <p:spPr>
              <a:xfrm>
                <a:off x="-3106785" y="1650747"/>
                <a:ext cx="54578" cy="54578"/>
              </a:xfrm>
              <a:custGeom>
                <a:avLst/>
                <a:gdLst>
                  <a:gd name="connsiteX0" fmla="*/ 0 w 54578"/>
                  <a:gd name="connsiteY0" fmla="*/ 27289 h 54578"/>
                  <a:gd name="connsiteX1" fmla="*/ 27289 w 54578"/>
                  <a:gd name="connsiteY1" fmla="*/ 54578 h 54578"/>
                  <a:gd name="connsiteX2" fmla="*/ 54578 w 54578"/>
                  <a:gd name="connsiteY2" fmla="*/ 27289 h 54578"/>
                  <a:gd name="connsiteX3" fmla="*/ 27289 w 54578"/>
                  <a:gd name="connsiteY3" fmla="*/ 0 h 54578"/>
                  <a:gd name="connsiteX4" fmla="*/ 0 w 54578"/>
                  <a:gd name="connsiteY4" fmla="*/ 27289 h 545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578" h="54578">
                    <a:moveTo>
                      <a:pt x="0" y="27289"/>
                    </a:moveTo>
                    <a:cubicBezTo>
                      <a:pt x="0" y="42360"/>
                      <a:pt x="12218" y="54578"/>
                      <a:pt x="27289" y="54578"/>
                    </a:cubicBezTo>
                    <a:cubicBezTo>
                      <a:pt x="42360" y="54578"/>
                      <a:pt x="54578" y="42360"/>
                      <a:pt x="54578" y="27289"/>
                    </a:cubicBezTo>
                    <a:cubicBezTo>
                      <a:pt x="54578" y="12218"/>
                      <a:pt x="42360" y="0"/>
                      <a:pt x="27289" y="0"/>
                    </a:cubicBezTo>
                    <a:cubicBezTo>
                      <a:pt x="12218" y="0"/>
                      <a:pt x="0" y="12218"/>
                      <a:pt x="0" y="27289"/>
                    </a:cubicBezTo>
                    <a:close/>
                  </a:path>
                </a:pathLst>
              </a:custGeom>
              <a:grp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2" name="任意多边形: 形状 131">
                <a:extLst>
                  <a:ext uri="{FF2B5EF4-FFF2-40B4-BE49-F238E27FC236}">
                    <a16:creationId xmlns:a16="http://schemas.microsoft.com/office/drawing/2014/main" id="{284D0A4A-D0D4-3499-04BE-5270B11EDAF7}"/>
                  </a:ext>
                </a:extLst>
              </p:cNvPr>
              <p:cNvSpPr/>
              <p:nvPr/>
            </p:nvSpPr>
            <p:spPr>
              <a:xfrm>
                <a:off x="-3140074" y="1398429"/>
                <a:ext cx="923320" cy="245819"/>
              </a:xfrm>
              <a:custGeom>
                <a:avLst/>
                <a:gdLst>
                  <a:gd name="connsiteX0" fmla="*/ 78819 w 923320"/>
                  <a:gd name="connsiteY0" fmla="*/ 210979 h 245819"/>
                  <a:gd name="connsiteX1" fmla="*/ 0 w 923320"/>
                  <a:gd name="connsiteY1" fmla="*/ 123254 h 245819"/>
                  <a:gd name="connsiteX2" fmla="*/ 168783 w 923320"/>
                  <a:gd name="connsiteY2" fmla="*/ 0 h 245819"/>
                  <a:gd name="connsiteX3" fmla="*/ 33337 w 923320"/>
                  <a:gd name="connsiteY3" fmla="*/ 124587 h 245819"/>
                  <a:gd name="connsiteX4" fmla="*/ 78819 w 923320"/>
                  <a:gd name="connsiteY4" fmla="*/ 210979 h 245819"/>
                  <a:gd name="connsiteX5" fmla="*/ 836105 w 923320"/>
                  <a:gd name="connsiteY5" fmla="*/ 51054 h 245819"/>
                  <a:gd name="connsiteX6" fmla="*/ 914924 w 923320"/>
                  <a:gd name="connsiteY6" fmla="*/ 167640 h 245819"/>
                  <a:gd name="connsiteX7" fmla="*/ 721471 w 923320"/>
                  <a:gd name="connsiteY7" fmla="*/ 244650 h 245819"/>
                  <a:gd name="connsiteX8" fmla="*/ 861298 w 923320"/>
                  <a:gd name="connsiteY8" fmla="*/ 144018 h 245819"/>
                  <a:gd name="connsiteX9" fmla="*/ 836105 w 923320"/>
                  <a:gd name="connsiteY9" fmla="*/ 51054 h 245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23320" h="245819">
                    <a:moveTo>
                      <a:pt x="78819" y="210979"/>
                    </a:moveTo>
                    <a:cubicBezTo>
                      <a:pt x="78819" y="210979"/>
                      <a:pt x="0" y="189881"/>
                      <a:pt x="0" y="123254"/>
                    </a:cubicBezTo>
                    <a:cubicBezTo>
                      <a:pt x="0" y="56626"/>
                      <a:pt x="82725" y="11668"/>
                      <a:pt x="168783" y="0"/>
                    </a:cubicBezTo>
                    <a:cubicBezTo>
                      <a:pt x="168783" y="0"/>
                      <a:pt x="25146" y="56531"/>
                      <a:pt x="33337" y="124587"/>
                    </a:cubicBezTo>
                    <a:cubicBezTo>
                      <a:pt x="39624" y="177498"/>
                      <a:pt x="78819" y="210979"/>
                      <a:pt x="78819" y="210979"/>
                    </a:cubicBezTo>
                    <a:close/>
                    <a:moveTo>
                      <a:pt x="836105" y="51054"/>
                    </a:moveTo>
                    <a:cubicBezTo>
                      <a:pt x="836105" y="51054"/>
                      <a:pt x="955453" y="73819"/>
                      <a:pt x="914924" y="167640"/>
                    </a:cubicBezTo>
                    <a:cubicBezTo>
                      <a:pt x="874395" y="261461"/>
                      <a:pt x="721471" y="244650"/>
                      <a:pt x="721471" y="244650"/>
                    </a:cubicBezTo>
                    <a:cubicBezTo>
                      <a:pt x="721471" y="244650"/>
                      <a:pt x="854631" y="191738"/>
                      <a:pt x="861298" y="144018"/>
                    </a:cubicBezTo>
                    <a:cubicBezTo>
                      <a:pt x="867966" y="96298"/>
                      <a:pt x="836105" y="51054"/>
                      <a:pt x="836105" y="51054"/>
                    </a:cubicBezTo>
                    <a:close/>
                  </a:path>
                </a:pathLst>
              </a:custGeom>
              <a:grp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3" name="任意多边形: 形状 132">
                <a:extLst>
                  <a:ext uri="{FF2B5EF4-FFF2-40B4-BE49-F238E27FC236}">
                    <a16:creationId xmlns:a16="http://schemas.microsoft.com/office/drawing/2014/main" id="{F8CF7BE9-2537-3187-564B-AB2394C5C266}"/>
                  </a:ext>
                </a:extLst>
              </p:cNvPr>
              <p:cNvSpPr/>
              <p:nvPr/>
            </p:nvSpPr>
            <p:spPr>
              <a:xfrm>
                <a:off x="-2996597" y="1382721"/>
                <a:ext cx="667623" cy="198064"/>
              </a:xfrm>
              <a:custGeom>
                <a:avLst/>
                <a:gdLst>
                  <a:gd name="connsiteX0" fmla="*/ 32211 w 667623"/>
                  <a:gd name="connsiteY0" fmla="*/ 198064 h 198064"/>
                  <a:gd name="connsiteX1" fmla="*/ 58024 w 667623"/>
                  <a:gd name="connsiteY1" fmla="*/ 61476 h 198064"/>
                  <a:gd name="connsiteX2" fmla="*/ 667624 w 667623"/>
                  <a:gd name="connsiteY2" fmla="*/ 147248 h 198064"/>
                  <a:gd name="connsiteX3" fmla="*/ 333820 w 667623"/>
                  <a:gd name="connsiteY3" fmla="*/ 45664 h 198064"/>
                  <a:gd name="connsiteX4" fmla="*/ 32211 w 667623"/>
                  <a:gd name="connsiteY4" fmla="*/ 198064 h 1980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7623" h="198064">
                    <a:moveTo>
                      <a:pt x="32211" y="198064"/>
                    </a:moveTo>
                    <a:cubicBezTo>
                      <a:pt x="32211" y="198064"/>
                      <a:pt x="-55229" y="137247"/>
                      <a:pt x="58024" y="61476"/>
                    </a:cubicBezTo>
                    <a:cubicBezTo>
                      <a:pt x="171276" y="-14296"/>
                      <a:pt x="633476" y="-53253"/>
                      <a:pt x="667624" y="147248"/>
                    </a:cubicBezTo>
                    <a:cubicBezTo>
                      <a:pt x="667624" y="147248"/>
                      <a:pt x="631810" y="34806"/>
                      <a:pt x="333820" y="45664"/>
                    </a:cubicBezTo>
                    <a:cubicBezTo>
                      <a:pt x="101934" y="54094"/>
                      <a:pt x="-9128" y="95671"/>
                      <a:pt x="32211" y="198064"/>
                    </a:cubicBezTo>
                    <a:close/>
                  </a:path>
                </a:pathLst>
              </a:custGeom>
              <a:grp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25" name="male-surgeon-wearing-uniform_27189">
              <a:extLst>
                <a:ext uri="{FF2B5EF4-FFF2-40B4-BE49-F238E27FC236}">
                  <a16:creationId xmlns:a16="http://schemas.microsoft.com/office/drawing/2014/main" id="{990BE075-8F72-E6F3-1309-0B9FD67216BD}"/>
                </a:ext>
              </a:extLst>
            </p:cNvPr>
            <p:cNvSpPr/>
            <p:nvPr/>
          </p:nvSpPr>
          <p:spPr>
            <a:xfrm>
              <a:off x="4365120" y="4058037"/>
              <a:ext cx="312195" cy="361278"/>
            </a:xfrm>
            <a:custGeom>
              <a:avLst/>
              <a:gdLst>
                <a:gd name="connsiteX0" fmla="*/ 432940 w 523855"/>
                <a:gd name="connsiteY0" fmla="*/ 541220 h 606215"/>
                <a:gd name="connsiteX1" fmla="*/ 324978 w 523855"/>
                <a:gd name="connsiteY1" fmla="*/ 554804 h 606215"/>
                <a:gd name="connsiteX2" fmla="*/ 319572 w 523855"/>
                <a:gd name="connsiteY2" fmla="*/ 578837 h 606215"/>
                <a:gd name="connsiteX3" fmla="*/ 352361 w 523855"/>
                <a:gd name="connsiteY3" fmla="*/ 582320 h 606215"/>
                <a:gd name="connsiteX4" fmla="*/ 442358 w 523855"/>
                <a:gd name="connsiteY4" fmla="*/ 563860 h 606215"/>
                <a:gd name="connsiteX5" fmla="*/ 78707 w 523855"/>
                <a:gd name="connsiteY5" fmla="*/ 536518 h 606215"/>
                <a:gd name="connsiteX6" fmla="*/ 69114 w 523855"/>
                <a:gd name="connsiteY6" fmla="*/ 559158 h 606215"/>
                <a:gd name="connsiteX7" fmla="*/ 159112 w 523855"/>
                <a:gd name="connsiteY7" fmla="*/ 577618 h 606215"/>
                <a:gd name="connsiteX8" fmla="*/ 192076 w 523855"/>
                <a:gd name="connsiteY8" fmla="*/ 574135 h 606215"/>
                <a:gd name="connsiteX9" fmla="*/ 186669 w 523855"/>
                <a:gd name="connsiteY9" fmla="*/ 550102 h 606215"/>
                <a:gd name="connsiteX10" fmla="*/ 78707 w 523855"/>
                <a:gd name="connsiteY10" fmla="*/ 536518 h 606215"/>
                <a:gd name="connsiteX11" fmla="*/ 138705 w 523855"/>
                <a:gd name="connsiteY11" fmla="*/ 327713 h 606215"/>
                <a:gd name="connsiteX12" fmla="*/ 255388 w 523855"/>
                <a:gd name="connsiteY12" fmla="*/ 549057 h 606215"/>
                <a:gd name="connsiteX13" fmla="*/ 385151 w 523855"/>
                <a:gd name="connsiteY13" fmla="*/ 327713 h 606215"/>
                <a:gd name="connsiteX14" fmla="*/ 522588 w 523855"/>
                <a:gd name="connsiteY14" fmla="*/ 486189 h 606215"/>
                <a:gd name="connsiteX15" fmla="*/ 491892 w 523855"/>
                <a:gd name="connsiteY15" fmla="*/ 566472 h 606215"/>
                <a:gd name="connsiteX16" fmla="*/ 261841 w 523855"/>
                <a:gd name="connsiteY16" fmla="*/ 606178 h 606215"/>
                <a:gd name="connsiteX17" fmla="*/ 31790 w 523855"/>
                <a:gd name="connsiteY17" fmla="*/ 566472 h 606215"/>
                <a:gd name="connsiteX18" fmla="*/ 1268 w 523855"/>
                <a:gd name="connsiteY18" fmla="*/ 486189 h 606215"/>
                <a:gd name="connsiteX19" fmla="*/ 138705 w 523855"/>
                <a:gd name="connsiteY19" fmla="*/ 327713 h 606215"/>
                <a:gd name="connsiteX20" fmla="*/ 253158 w 523855"/>
                <a:gd name="connsiteY20" fmla="*/ 145372 h 606215"/>
                <a:gd name="connsiteX21" fmla="*/ 256646 w 523855"/>
                <a:gd name="connsiteY21" fmla="*/ 145372 h 606215"/>
                <a:gd name="connsiteX22" fmla="*/ 359544 w 523855"/>
                <a:gd name="connsiteY22" fmla="*/ 178980 h 606215"/>
                <a:gd name="connsiteX23" fmla="*/ 379426 w 523855"/>
                <a:gd name="connsiteY23" fmla="*/ 198657 h 606215"/>
                <a:gd name="connsiteX24" fmla="*/ 379949 w 523855"/>
                <a:gd name="connsiteY24" fmla="*/ 208583 h 606215"/>
                <a:gd name="connsiteX25" fmla="*/ 252809 w 523855"/>
                <a:gd name="connsiteY25" fmla="*/ 366524 h 606215"/>
                <a:gd name="connsiteX26" fmla="*/ 125843 w 523855"/>
                <a:gd name="connsiteY26" fmla="*/ 208583 h 606215"/>
                <a:gd name="connsiteX27" fmla="*/ 126192 w 523855"/>
                <a:gd name="connsiteY27" fmla="*/ 201269 h 606215"/>
                <a:gd name="connsiteX28" fmla="*/ 149213 w 523855"/>
                <a:gd name="connsiteY28" fmla="*/ 178980 h 606215"/>
                <a:gd name="connsiteX29" fmla="*/ 253158 w 523855"/>
                <a:gd name="connsiteY29" fmla="*/ 145372 h 606215"/>
                <a:gd name="connsiteX30" fmla="*/ 246878 w 523855"/>
                <a:gd name="connsiteY30" fmla="*/ 48909 h 606215"/>
                <a:gd name="connsiteX31" fmla="*/ 258390 w 523855"/>
                <a:gd name="connsiteY31" fmla="*/ 48909 h 606215"/>
                <a:gd name="connsiteX32" fmla="*/ 258390 w 523855"/>
                <a:gd name="connsiteY32" fmla="*/ 63174 h 606215"/>
                <a:gd name="connsiteX33" fmla="*/ 273042 w 523855"/>
                <a:gd name="connsiteY33" fmla="*/ 63174 h 606215"/>
                <a:gd name="connsiteX34" fmla="*/ 273042 w 523855"/>
                <a:gd name="connsiteY34" fmla="*/ 74655 h 606215"/>
                <a:gd name="connsiteX35" fmla="*/ 258390 w 523855"/>
                <a:gd name="connsiteY35" fmla="*/ 74655 h 606215"/>
                <a:gd name="connsiteX36" fmla="*/ 258390 w 523855"/>
                <a:gd name="connsiteY36" fmla="*/ 88920 h 606215"/>
                <a:gd name="connsiteX37" fmla="*/ 246878 w 523855"/>
                <a:gd name="connsiteY37" fmla="*/ 88920 h 606215"/>
                <a:gd name="connsiteX38" fmla="*/ 246878 w 523855"/>
                <a:gd name="connsiteY38" fmla="*/ 74655 h 606215"/>
                <a:gd name="connsiteX39" fmla="*/ 232749 w 523855"/>
                <a:gd name="connsiteY39" fmla="*/ 74655 h 606215"/>
                <a:gd name="connsiteX40" fmla="*/ 232749 w 523855"/>
                <a:gd name="connsiteY40" fmla="*/ 63174 h 606215"/>
                <a:gd name="connsiteX41" fmla="*/ 246878 w 523855"/>
                <a:gd name="connsiteY41" fmla="*/ 63174 h 606215"/>
                <a:gd name="connsiteX42" fmla="*/ 234147 w 523855"/>
                <a:gd name="connsiteY42" fmla="*/ 30068 h 606215"/>
                <a:gd name="connsiteX43" fmla="*/ 209207 w 523855"/>
                <a:gd name="connsiteY43" fmla="*/ 54970 h 606215"/>
                <a:gd name="connsiteX44" fmla="*/ 217927 w 523855"/>
                <a:gd name="connsiteY44" fmla="*/ 74126 h 606215"/>
                <a:gd name="connsiteX45" fmla="*/ 253332 w 523855"/>
                <a:gd name="connsiteY45" fmla="*/ 107735 h 606215"/>
                <a:gd name="connsiteX46" fmla="*/ 287865 w 523855"/>
                <a:gd name="connsiteY46" fmla="*/ 74126 h 606215"/>
                <a:gd name="connsiteX47" fmla="*/ 296585 w 523855"/>
                <a:gd name="connsiteY47" fmla="*/ 54970 h 606215"/>
                <a:gd name="connsiteX48" fmla="*/ 271645 w 523855"/>
                <a:gd name="connsiteY48" fmla="*/ 30068 h 606215"/>
                <a:gd name="connsiteX49" fmla="*/ 252809 w 523855"/>
                <a:gd name="connsiteY49" fmla="*/ 38601 h 606215"/>
                <a:gd name="connsiteX50" fmla="*/ 234147 w 523855"/>
                <a:gd name="connsiteY50" fmla="*/ 30068 h 606215"/>
                <a:gd name="connsiteX51" fmla="*/ 261473 w 523855"/>
                <a:gd name="connsiteY51" fmla="*/ 458 h 606215"/>
                <a:gd name="connsiteX52" fmla="*/ 371058 w 523855"/>
                <a:gd name="connsiteY52" fmla="*/ 40865 h 606215"/>
                <a:gd name="connsiteX53" fmla="*/ 371058 w 523855"/>
                <a:gd name="connsiteY53" fmla="*/ 162590 h 606215"/>
                <a:gd name="connsiteX54" fmla="*/ 251414 w 523855"/>
                <a:gd name="connsiteY54" fmla="*/ 123756 h 606215"/>
                <a:gd name="connsiteX55" fmla="*/ 134734 w 523855"/>
                <a:gd name="connsiteY55" fmla="*/ 162590 h 606215"/>
                <a:gd name="connsiteX56" fmla="*/ 134734 w 523855"/>
                <a:gd name="connsiteY56" fmla="*/ 40865 h 606215"/>
                <a:gd name="connsiteX57" fmla="*/ 261473 w 523855"/>
                <a:gd name="connsiteY57" fmla="*/ 458 h 606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523855" h="606215">
                  <a:moveTo>
                    <a:pt x="432940" y="541220"/>
                  </a:moveTo>
                  <a:cubicBezTo>
                    <a:pt x="432242" y="541395"/>
                    <a:pt x="373640" y="565775"/>
                    <a:pt x="324978" y="554804"/>
                  </a:cubicBezTo>
                  <a:lnTo>
                    <a:pt x="319572" y="578837"/>
                  </a:lnTo>
                  <a:cubicBezTo>
                    <a:pt x="330385" y="581275"/>
                    <a:pt x="341548" y="582320"/>
                    <a:pt x="352361" y="582320"/>
                  </a:cubicBezTo>
                  <a:cubicBezTo>
                    <a:pt x="398232" y="582320"/>
                    <a:pt x="440265" y="564731"/>
                    <a:pt x="442358" y="563860"/>
                  </a:cubicBezTo>
                  <a:close/>
                  <a:moveTo>
                    <a:pt x="78707" y="536518"/>
                  </a:moveTo>
                  <a:lnTo>
                    <a:pt x="69114" y="559158"/>
                  </a:lnTo>
                  <a:cubicBezTo>
                    <a:pt x="71207" y="560029"/>
                    <a:pt x="113241" y="577618"/>
                    <a:pt x="159112" y="577618"/>
                  </a:cubicBezTo>
                  <a:cubicBezTo>
                    <a:pt x="170100" y="577618"/>
                    <a:pt x="181088" y="576573"/>
                    <a:pt x="192076" y="574135"/>
                  </a:cubicBezTo>
                  <a:lnTo>
                    <a:pt x="186669" y="550102"/>
                  </a:lnTo>
                  <a:cubicBezTo>
                    <a:pt x="138008" y="561073"/>
                    <a:pt x="79230" y="536693"/>
                    <a:pt x="78707" y="536518"/>
                  </a:cubicBezTo>
                  <a:close/>
                  <a:moveTo>
                    <a:pt x="138705" y="327713"/>
                  </a:moveTo>
                  <a:lnTo>
                    <a:pt x="255388" y="549057"/>
                  </a:lnTo>
                  <a:lnTo>
                    <a:pt x="385151" y="327713"/>
                  </a:lnTo>
                  <a:cubicBezTo>
                    <a:pt x="385151" y="327713"/>
                    <a:pt x="492415" y="337291"/>
                    <a:pt x="522588" y="486189"/>
                  </a:cubicBezTo>
                  <a:cubicBezTo>
                    <a:pt x="527995" y="512834"/>
                    <a:pt x="515786" y="553411"/>
                    <a:pt x="491892" y="566472"/>
                  </a:cubicBezTo>
                  <a:cubicBezTo>
                    <a:pt x="456311" y="585977"/>
                    <a:pt x="388290" y="607223"/>
                    <a:pt x="261841" y="606178"/>
                  </a:cubicBezTo>
                  <a:cubicBezTo>
                    <a:pt x="135391" y="607223"/>
                    <a:pt x="67545" y="585977"/>
                    <a:pt x="31790" y="566472"/>
                  </a:cubicBezTo>
                  <a:cubicBezTo>
                    <a:pt x="8070" y="553411"/>
                    <a:pt x="-4139" y="512834"/>
                    <a:pt x="1268" y="486189"/>
                  </a:cubicBezTo>
                  <a:cubicBezTo>
                    <a:pt x="31441" y="337291"/>
                    <a:pt x="138705" y="327713"/>
                    <a:pt x="138705" y="327713"/>
                  </a:cubicBezTo>
                  <a:close/>
                  <a:moveTo>
                    <a:pt x="253158" y="145372"/>
                  </a:moveTo>
                  <a:lnTo>
                    <a:pt x="256646" y="145372"/>
                  </a:lnTo>
                  <a:cubicBezTo>
                    <a:pt x="323617" y="145372"/>
                    <a:pt x="357800" y="177239"/>
                    <a:pt x="359544" y="178980"/>
                  </a:cubicBezTo>
                  <a:lnTo>
                    <a:pt x="379426" y="198657"/>
                  </a:lnTo>
                  <a:cubicBezTo>
                    <a:pt x="379775" y="201966"/>
                    <a:pt x="379949" y="205275"/>
                    <a:pt x="379949" y="208583"/>
                  </a:cubicBezTo>
                  <a:cubicBezTo>
                    <a:pt x="379949" y="278586"/>
                    <a:pt x="323093" y="366524"/>
                    <a:pt x="252809" y="366524"/>
                  </a:cubicBezTo>
                  <a:cubicBezTo>
                    <a:pt x="182699" y="366524"/>
                    <a:pt x="125843" y="278586"/>
                    <a:pt x="125843" y="208583"/>
                  </a:cubicBezTo>
                  <a:cubicBezTo>
                    <a:pt x="125843" y="206145"/>
                    <a:pt x="126017" y="203707"/>
                    <a:pt x="126192" y="201269"/>
                  </a:cubicBezTo>
                  <a:lnTo>
                    <a:pt x="149213" y="178980"/>
                  </a:lnTo>
                  <a:cubicBezTo>
                    <a:pt x="150434" y="177761"/>
                    <a:pt x="183571" y="146591"/>
                    <a:pt x="253158" y="145372"/>
                  </a:cubicBezTo>
                  <a:close/>
                  <a:moveTo>
                    <a:pt x="246878" y="48909"/>
                  </a:moveTo>
                  <a:lnTo>
                    <a:pt x="258390" y="48909"/>
                  </a:lnTo>
                  <a:lnTo>
                    <a:pt x="258390" y="63174"/>
                  </a:lnTo>
                  <a:lnTo>
                    <a:pt x="273042" y="63174"/>
                  </a:lnTo>
                  <a:lnTo>
                    <a:pt x="273042" y="74655"/>
                  </a:lnTo>
                  <a:lnTo>
                    <a:pt x="258390" y="74655"/>
                  </a:lnTo>
                  <a:lnTo>
                    <a:pt x="258390" y="88920"/>
                  </a:lnTo>
                  <a:lnTo>
                    <a:pt x="246878" y="88920"/>
                  </a:lnTo>
                  <a:lnTo>
                    <a:pt x="246878" y="74655"/>
                  </a:lnTo>
                  <a:lnTo>
                    <a:pt x="232749" y="74655"/>
                  </a:lnTo>
                  <a:lnTo>
                    <a:pt x="232749" y="63174"/>
                  </a:lnTo>
                  <a:lnTo>
                    <a:pt x="246878" y="63174"/>
                  </a:lnTo>
                  <a:close/>
                  <a:moveTo>
                    <a:pt x="234147" y="30068"/>
                  </a:moveTo>
                  <a:cubicBezTo>
                    <a:pt x="220369" y="30068"/>
                    <a:pt x="209207" y="41213"/>
                    <a:pt x="209207" y="54970"/>
                  </a:cubicBezTo>
                  <a:cubicBezTo>
                    <a:pt x="209207" y="62633"/>
                    <a:pt x="212520" y="69424"/>
                    <a:pt x="217927" y="74126"/>
                  </a:cubicBezTo>
                  <a:lnTo>
                    <a:pt x="253332" y="107735"/>
                  </a:lnTo>
                  <a:lnTo>
                    <a:pt x="287865" y="74126"/>
                  </a:lnTo>
                  <a:cubicBezTo>
                    <a:pt x="293272" y="69424"/>
                    <a:pt x="296585" y="62633"/>
                    <a:pt x="296585" y="54970"/>
                  </a:cubicBezTo>
                  <a:cubicBezTo>
                    <a:pt x="296585" y="41213"/>
                    <a:pt x="285423" y="30068"/>
                    <a:pt x="271645" y="30068"/>
                  </a:cubicBezTo>
                  <a:cubicBezTo>
                    <a:pt x="264145" y="30068"/>
                    <a:pt x="257518" y="33377"/>
                    <a:pt x="252809" y="38601"/>
                  </a:cubicBezTo>
                  <a:cubicBezTo>
                    <a:pt x="248274" y="33377"/>
                    <a:pt x="241647" y="30068"/>
                    <a:pt x="234147" y="30068"/>
                  </a:cubicBezTo>
                  <a:close/>
                  <a:moveTo>
                    <a:pt x="261473" y="458"/>
                  </a:moveTo>
                  <a:cubicBezTo>
                    <a:pt x="324935" y="4948"/>
                    <a:pt x="371058" y="40865"/>
                    <a:pt x="371058" y="40865"/>
                  </a:cubicBezTo>
                  <a:lnTo>
                    <a:pt x="371058" y="162590"/>
                  </a:lnTo>
                  <a:cubicBezTo>
                    <a:pt x="371058" y="162590"/>
                    <a:pt x="330595" y="122363"/>
                    <a:pt x="251414" y="123756"/>
                  </a:cubicBezTo>
                  <a:cubicBezTo>
                    <a:pt x="172232" y="124975"/>
                    <a:pt x="134734" y="162590"/>
                    <a:pt x="134734" y="162590"/>
                  </a:cubicBezTo>
                  <a:lnTo>
                    <a:pt x="134734" y="40865"/>
                  </a:lnTo>
                  <a:cubicBezTo>
                    <a:pt x="179077" y="6385"/>
                    <a:pt x="223396" y="-2235"/>
                    <a:pt x="261473" y="458"/>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6" name="male-surgeon-wearing-uniform_27189">
              <a:extLst>
                <a:ext uri="{FF2B5EF4-FFF2-40B4-BE49-F238E27FC236}">
                  <a16:creationId xmlns:a16="http://schemas.microsoft.com/office/drawing/2014/main" id="{B05867D5-DAAE-5729-821A-8C54110C38D4}"/>
                </a:ext>
              </a:extLst>
            </p:cNvPr>
            <p:cNvSpPr/>
            <p:nvPr/>
          </p:nvSpPr>
          <p:spPr>
            <a:xfrm>
              <a:off x="6787415" y="3059363"/>
              <a:ext cx="361278" cy="360732"/>
            </a:xfrm>
            <a:custGeom>
              <a:avLst/>
              <a:gdLst>
                <a:gd name="connsiteX0" fmla="*/ 459823 w 607639"/>
                <a:gd name="connsiteY0" fmla="*/ 403211 h 606722"/>
                <a:gd name="connsiteX1" fmla="*/ 607639 w 607639"/>
                <a:gd name="connsiteY1" fmla="*/ 550734 h 606722"/>
                <a:gd name="connsiteX2" fmla="*/ 551574 w 607639"/>
                <a:gd name="connsiteY2" fmla="*/ 606722 h 606722"/>
                <a:gd name="connsiteX3" fmla="*/ 403846 w 607639"/>
                <a:gd name="connsiteY3" fmla="*/ 459110 h 606722"/>
                <a:gd name="connsiteX4" fmla="*/ 459823 w 607639"/>
                <a:gd name="connsiteY4" fmla="*/ 403211 h 606722"/>
                <a:gd name="connsiteX5" fmla="*/ 217970 w 607639"/>
                <a:gd name="connsiteY5" fmla="*/ 158290 h 606722"/>
                <a:gd name="connsiteX6" fmla="*/ 217970 w 607639"/>
                <a:gd name="connsiteY6" fmla="*/ 217647 h 606722"/>
                <a:gd name="connsiteX7" fmla="*/ 158522 w 607639"/>
                <a:gd name="connsiteY7" fmla="*/ 217647 h 606722"/>
                <a:gd name="connsiteX8" fmla="*/ 158522 w 607639"/>
                <a:gd name="connsiteY8" fmla="*/ 257189 h 606722"/>
                <a:gd name="connsiteX9" fmla="*/ 217970 w 607639"/>
                <a:gd name="connsiteY9" fmla="*/ 257189 h 606722"/>
                <a:gd name="connsiteX10" fmla="*/ 217970 w 607639"/>
                <a:gd name="connsiteY10" fmla="*/ 316546 h 606722"/>
                <a:gd name="connsiteX11" fmla="*/ 257572 w 607639"/>
                <a:gd name="connsiteY11" fmla="*/ 316546 h 606722"/>
                <a:gd name="connsiteX12" fmla="*/ 257572 w 607639"/>
                <a:gd name="connsiteY12" fmla="*/ 257189 h 606722"/>
                <a:gd name="connsiteX13" fmla="*/ 317020 w 607639"/>
                <a:gd name="connsiteY13" fmla="*/ 257189 h 606722"/>
                <a:gd name="connsiteX14" fmla="*/ 317020 w 607639"/>
                <a:gd name="connsiteY14" fmla="*/ 217647 h 606722"/>
                <a:gd name="connsiteX15" fmla="*/ 257572 w 607639"/>
                <a:gd name="connsiteY15" fmla="*/ 217647 h 606722"/>
                <a:gd name="connsiteX16" fmla="*/ 257572 w 607639"/>
                <a:gd name="connsiteY16" fmla="*/ 158290 h 606722"/>
                <a:gd name="connsiteX17" fmla="*/ 237726 w 607639"/>
                <a:gd name="connsiteY17" fmla="*/ 98933 h 606722"/>
                <a:gd name="connsiteX18" fmla="*/ 376467 w 607639"/>
                <a:gd name="connsiteY18" fmla="*/ 237374 h 606722"/>
                <a:gd name="connsiteX19" fmla="*/ 237726 w 607639"/>
                <a:gd name="connsiteY19" fmla="*/ 375903 h 606722"/>
                <a:gd name="connsiteX20" fmla="*/ 99074 w 607639"/>
                <a:gd name="connsiteY20" fmla="*/ 237374 h 606722"/>
                <a:gd name="connsiteX21" fmla="*/ 237726 w 607639"/>
                <a:gd name="connsiteY21" fmla="*/ 98933 h 606722"/>
                <a:gd name="connsiteX22" fmla="*/ 237726 w 607639"/>
                <a:gd name="connsiteY22" fmla="*/ 59366 h 606722"/>
                <a:gd name="connsiteX23" fmla="*/ 59454 w 607639"/>
                <a:gd name="connsiteY23" fmla="*/ 237373 h 606722"/>
                <a:gd name="connsiteX24" fmla="*/ 237726 w 607639"/>
                <a:gd name="connsiteY24" fmla="*/ 415470 h 606722"/>
                <a:gd name="connsiteX25" fmla="*/ 416087 w 607639"/>
                <a:gd name="connsiteY25" fmla="*/ 237373 h 606722"/>
                <a:gd name="connsiteX26" fmla="*/ 237726 w 607639"/>
                <a:gd name="connsiteY26" fmla="*/ 59366 h 606722"/>
                <a:gd name="connsiteX27" fmla="*/ 237726 w 607639"/>
                <a:gd name="connsiteY27" fmla="*/ 0 h 606722"/>
                <a:gd name="connsiteX28" fmla="*/ 475540 w 607639"/>
                <a:gd name="connsiteY28" fmla="*/ 237373 h 606722"/>
                <a:gd name="connsiteX29" fmla="*/ 237726 w 607639"/>
                <a:gd name="connsiteY29" fmla="*/ 474835 h 606722"/>
                <a:gd name="connsiteX30" fmla="*/ 0 w 607639"/>
                <a:gd name="connsiteY30" fmla="*/ 237373 h 606722"/>
                <a:gd name="connsiteX31" fmla="*/ 237726 w 607639"/>
                <a:gd name="connsiteY31"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7639" h="606722">
                  <a:moveTo>
                    <a:pt x="459823" y="403211"/>
                  </a:moveTo>
                  <a:lnTo>
                    <a:pt x="607639" y="550734"/>
                  </a:lnTo>
                  <a:lnTo>
                    <a:pt x="551574" y="606722"/>
                  </a:lnTo>
                  <a:lnTo>
                    <a:pt x="403846" y="459110"/>
                  </a:lnTo>
                  <a:cubicBezTo>
                    <a:pt x="425026" y="443291"/>
                    <a:pt x="443982" y="424362"/>
                    <a:pt x="459823" y="403211"/>
                  </a:cubicBezTo>
                  <a:close/>
                  <a:moveTo>
                    <a:pt x="217970" y="158290"/>
                  </a:moveTo>
                  <a:lnTo>
                    <a:pt x="217970" y="217647"/>
                  </a:lnTo>
                  <a:lnTo>
                    <a:pt x="158522" y="217647"/>
                  </a:lnTo>
                  <a:lnTo>
                    <a:pt x="158522" y="257189"/>
                  </a:lnTo>
                  <a:lnTo>
                    <a:pt x="217970" y="257189"/>
                  </a:lnTo>
                  <a:lnTo>
                    <a:pt x="217970" y="316546"/>
                  </a:lnTo>
                  <a:lnTo>
                    <a:pt x="257572" y="316546"/>
                  </a:lnTo>
                  <a:lnTo>
                    <a:pt x="257572" y="257189"/>
                  </a:lnTo>
                  <a:lnTo>
                    <a:pt x="317020" y="257189"/>
                  </a:lnTo>
                  <a:lnTo>
                    <a:pt x="317020" y="217647"/>
                  </a:lnTo>
                  <a:lnTo>
                    <a:pt x="257572" y="217647"/>
                  </a:lnTo>
                  <a:lnTo>
                    <a:pt x="257572" y="158290"/>
                  </a:lnTo>
                  <a:close/>
                  <a:moveTo>
                    <a:pt x="237726" y="98933"/>
                  </a:moveTo>
                  <a:cubicBezTo>
                    <a:pt x="314261" y="98933"/>
                    <a:pt x="376467" y="161045"/>
                    <a:pt x="376467" y="237374"/>
                  </a:cubicBezTo>
                  <a:cubicBezTo>
                    <a:pt x="376467" y="313792"/>
                    <a:pt x="314261" y="375903"/>
                    <a:pt x="237726" y="375903"/>
                  </a:cubicBezTo>
                  <a:cubicBezTo>
                    <a:pt x="161281" y="375903"/>
                    <a:pt x="99074" y="313792"/>
                    <a:pt x="99074" y="237374"/>
                  </a:cubicBezTo>
                  <a:cubicBezTo>
                    <a:pt x="99074" y="161045"/>
                    <a:pt x="161281" y="98933"/>
                    <a:pt x="237726" y="98933"/>
                  </a:cubicBezTo>
                  <a:close/>
                  <a:moveTo>
                    <a:pt x="237726" y="59366"/>
                  </a:moveTo>
                  <a:cubicBezTo>
                    <a:pt x="139467" y="59366"/>
                    <a:pt x="59454" y="139260"/>
                    <a:pt x="59454" y="237373"/>
                  </a:cubicBezTo>
                  <a:cubicBezTo>
                    <a:pt x="59454" y="335575"/>
                    <a:pt x="139467" y="415470"/>
                    <a:pt x="237726" y="415470"/>
                  </a:cubicBezTo>
                  <a:cubicBezTo>
                    <a:pt x="336073" y="415470"/>
                    <a:pt x="416087" y="335575"/>
                    <a:pt x="416087" y="237373"/>
                  </a:cubicBezTo>
                  <a:cubicBezTo>
                    <a:pt x="416087" y="139260"/>
                    <a:pt x="336073" y="59366"/>
                    <a:pt x="237726" y="59366"/>
                  </a:cubicBezTo>
                  <a:close/>
                  <a:moveTo>
                    <a:pt x="237726" y="0"/>
                  </a:moveTo>
                  <a:cubicBezTo>
                    <a:pt x="368826" y="0"/>
                    <a:pt x="475540" y="106467"/>
                    <a:pt x="475540" y="237373"/>
                  </a:cubicBezTo>
                  <a:cubicBezTo>
                    <a:pt x="475540" y="368280"/>
                    <a:pt x="368826" y="474835"/>
                    <a:pt x="237726" y="474835"/>
                  </a:cubicBezTo>
                  <a:cubicBezTo>
                    <a:pt x="106625" y="474835"/>
                    <a:pt x="0" y="368280"/>
                    <a:pt x="0" y="237373"/>
                  </a:cubicBezTo>
                  <a:cubicBezTo>
                    <a:pt x="0" y="106467"/>
                    <a:pt x="106625" y="0"/>
                    <a:pt x="23772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42" name="组合 141">
            <a:extLst>
              <a:ext uri="{FF2B5EF4-FFF2-40B4-BE49-F238E27FC236}">
                <a16:creationId xmlns:a16="http://schemas.microsoft.com/office/drawing/2014/main" id="{47AFE6BB-2EF1-71C5-39CE-2EE82476C442}"/>
              </a:ext>
            </a:extLst>
          </p:cNvPr>
          <p:cNvGrpSpPr/>
          <p:nvPr/>
        </p:nvGrpSpPr>
        <p:grpSpPr>
          <a:xfrm>
            <a:off x="7377985" y="2404483"/>
            <a:ext cx="3755160" cy="2034323"/>
            <a:chOff x="7598178" y="2128290"/>
            <a:chExt cx="3755160" cy="2034323"/>
          </a:xfrm>
        </p:grpSpPr>
        <p:sp>
          <p:nvSpPr>
            <p:cNvPr id="143" name="文本占位符 2">
              <a:extLst>
                <a:ext uri="{FF2B5EF4-FFF2-40B4-BE49-F238E27FC236}">
                  <a16:creationId xmlns:a16="http://schemas.microsoft.com/office/drawing/2014/main" id="{553827BC-97F0-FBBF-8C59-8C283E07C449}"/>
                </a:ext>
              </a:extLst>
            </p:cNvPr>
            <p:cNvSpPr txBox="1">
              <a:spLocks/>
            </p:cNvSpPr>
            <p:nvPr/>
          </p:nvSpPr>
          <p:spPr>
            <a:xfrm>
              <a:off x="7598178" y="2540001"/>
              <a:ext cx="3755160" cy="1622612"/>
            </a:xfrm>
            <a:prstGeom prst="rect">
              <a:avLst/>
            </a:prstGeom>
          </p:spPr>
          <p:txBody>
            <a:bodyPr vert="horz" lIns="91440" tIns="45720" rIns="91440" bIns="45720" rtlCol="0" anchor="t">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400" dirty="0">
                  <a:sym typeface="微软雅黑" panose="020B0503020204020204" pitchFamily="34" charset="-122"/>
                </a:rPr>
                <a:t>症状多样且具有异质性，严重程度和组合可能因人而异</a:t>
              </a:r>
              <a:r>
                <a:rPr lang="en-US" altLang="zh-CN" sz="1400" baseline="30000" dirty="0">
                  <a:sym typeface="微软雅黑" panose="020B0503020204020204" pitchFamily="34" charset="-122"/>
                </a:rPr>
                <a:t>1</a:t>
              </a:r>
            </a:p>
            <a:p>
              <a:r>
                <a:rPr lang="en-US" altLang="zh-CN" sz="1400" dirty="0">
                  <a:sym typeface="微软雅黑" panose="020B0503020204020204" pitchFamily="34" charset="-122"/>
                </a:rPr>
                <a:t>MD</a:t>
              </a:r>
              <a:r>
                <a:rPr lang="zh-CN" altLang="en-US" sz="1400" dirty="0">
                  <a:sym typeface="微软雅黑" panose="020B0503020204020204" pitchFamily="34" charset="-122"/>
                </a:rPr>
                <a:t>症状可能与其他内耳疾病重叠</a:t>
              </a:r>
              <a:r>
                <a:rPr lang="en-US" altLang="zh-CN" sz="1400" baseline="30000" dirty="0">
                  <a:sym typeface="微软雅黑" panose="020B0503020204020204" pitchFamily="34" charset="-122"/>
                </a:rPr>
                <a:t>1</a:t>
              </a:r>
              <a:endParaRPr lang="en-US" altLang="zh-CN" sz="1400" dirty="0">
                <a:sym typeface="微软雅黑" panose="020B0503020204020204" pitchFamily="34" charset="-122"/>
              </a:endParaRPr>
            </a:p>
            <a:p>
              <a:r>
                <a:rPr lang="zh-CN" altLang="en-US" sz="1400" dirty="0">
                  <a:sym typeface="微软雅黑" panose="020B0503020204020204" pitchFamily="34" charset="-122"/>
                </a:rPr>
                <a:t>目前尚无针对</a:t>
              </a:r>
              <a:r>
                <a:rPr lang="en-US" altLang="zh-CN" sz="1400" dirty="0">
                  <a:sym typeface="微软雅黑" panose="020B0503020204020204" pitchFamily="34" charset="-122"/>
                </a:rPr>
                <a:t>MD</a:t>
              </a:r>
              <a:r>
                <a:rPr lang="zh-CN" altLang="en-US" sz="1400" dirty="0">
                  <a:sym typeface="微软雅黑" panose="020B0503020204020204" pitchFamily="34" charset="-122"/>
                </a:rPr>
                <a:t>的明确检测，通常据病史、症状和排除其他疾病进行诊断</a:t>
              </a:r>
              <a:r>
                <a:rPr lang="en-US" altLang="zh-CN" sz="1400" baseline="30000" dirty="0">
                  <a:sym typeface="微软雅黑" panose="020B0503020204020204" pitchFamily="34" charset="-122"/>
                </a:rPr>
                <a:t>1</a:t>
              </a:r>
              <a:endParaRPr lang="en-US" altLang="zh-CN" sz="1400" dirty="0">
                <a:sym typeface="微软雅黑" panose="020B0503020204020204" pitchFamily="34" charset="-122"/>
              </a:endParaRPr>
            </a:p>
            <a:p>
              <a:endParaRPr lang="en-US" altLang="zh-CN" dirty="0">
                <a:sym typeface="微软雅黑" panose="020B0503020204020204" pitchFamily="34" charset="-122"/>
              </a:endParaRPr>
            </a:p>
          </p:txBody>
        </p:sp>
        <p:sp>
          <p:nvSpPr>
            <p:cNvPr id="144" name="文本占位符 2">
              <a:extLst>
                <a:ext uri="{FF2B5EF4-FFF2-40B4-BE49-F238E27FC236}">
                  <a16:creationId xmlns:a16="http://schemas.microsoft.com/office/drawing/2014/main" id="{EF68EC65-DFEA-BB1A-B2F9-31D69C3F9797}"/>
                </a:ext>
              </a:extLst>
            </p:cNvPr>
            <p:cNvSpPr txBox="1">
              <a:spLocks/>
            </p:cNvSpPr>
            <p:nvPr/>
          </p:nvSpPr>
          <p:spPr>
            <a:xfrm>
              <a:off x="7848600" y="2128290"/>
              <a:ext cx="3504738" cy="535387"/>
            </a:xfrm>
            <a:prstGeom prst="rect">
              <a:avLst/>
            </a:prstGeom>
          </p:spPr>
          <p:txBody>
            <a:bodyPr vert="horz" lIns="91440" tIns="45720" rIns="91440" bIns="45720" rtlCol="0" anchor="ctr">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b="1" kern="0" dirty="0">
                  <a:solidFill>
                    <a:schemeClr val="accent1"/>
                  </a:solidFill>
                  <a:effectLst>
                    <a:glow rad="127000">
                      <a:prstClr val="white"/>
                    </a:glow>
                    <a:outerShdw blurRad="38100" dist="38100" dir="2700000" algn="tl">
                      <a:srgbClr val="000000">
                        <a:alpha val="43137"/>
                      </a:srgbClr>
                    </a:outerShdw>
                  </a:effectLst>
                  <a:sym typeface="微软雅黑" panose="020B0503020204020204" pitchFamily="34" charset="-122"/>
                </a:rPr>
                <a:t>疾病本身特点</a:t>
              </a:r>
              <a:endParaRPr lang="en-US" altLang="zh-CN" b="1" kern="0" dirty="0">
                <a:solidFill>
                  <a:schemeClr val="accent1"/>
                </a:solidFill>
                <a:effectLst>
                  <a:glow rad="127000">
                    <a:prstClr val="white"/>
                  </a:glow>
                  <a:outerShdw blurRad="38100" dist="38100" dir="2700000" algn="tl">
                    <a:srgbClr val="000000">
                      <a:alpha val="43137"/>
                    </a:srgbClr>
                  </a:outerShdw>
                </a:effectLst>
                <a:sym typeface="微软雅黑" panose="020B0503020204020204" pitchFamily="34" charset="-122"/>
              </a:endParaRPr>
            </a:p>
          </p:txBody>
        </p:sp>
      </p:grpSp>
      <p:grpSp>
        <p:nvGrpSpPr>
          <p:cNvPr id="145" name="组合 144">
            <a:extLst>
              <a:ext uri="{FF2B5EF4-FFF2-40B4-BE49-F238E27FC236}">
                <a16:creationId xmlns:a16="http://schemas.microsoft.com/office/drawing/2014/main" id="{55173B53-48B2-2CDE-5EE7-1021591EE911}"/>
              </a:ext>
            </a:extLst>
          </p:cNvPr>
          <p:cNvGrpSpPr/>
          <p:nvPr/>
        </p:nvGrpSpPr>
        <p:grpSpPr>
          <a:xfrm>
            <a:off x="990602" y="1629499"/>
            <a:ext cx="3308824" cy="2034323"/>
            <a:chOff x="7598178" y="2128290"/>
            <a:chExt cx="3755160" cy="2034323"/>
          </a:xfrm>
        </p:grpSpPr>
        <p:sp>
          <p:nvSpPr>
            <p:cNvPr id="146" name="文本占位符 2">
              <a:extLst>
                <a:ext uri="{FF2B5EF4-FFF2-40B4-BE49-F238E27FC236}">
                  <a16:creationId xmlns:a16="http://schemas.microsoft.com/office/drawing/2014/main" id="{BB726FC3-874E-1E45-2902-2B1A6050588B}"/>
                </a:ext>
              </a:extLst>
            </p:cNvPr>
            <p:cNvSpPr txBox="1">
              <a:spLocks/>
            </p:cNvSpPr>
            <p:nvPr/>
          </p:nvSpPr>
          <p:spPr>
            <a:xfrm>
              <a:off x="7598178" y="2540001"/>
              <a:ext cx="3755160" cy="1622612"/>
            </a:xfrm>
            <a:prstGeom prst="rect">
              <a:avLst/>
            </a:prstGeom>
          </p:spPr>
          <p:txBody>
            <a:bodyPr vert="horz" lIns="91440" tIns="45720" rIns="91440" bIns="45720" rtlCol="0" anchor="t">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400" dirty="0">
                  <a:sym typeface="微软雅黑" panose="020B0503020204020204" pitchFamily="34" charset="-122"/>
                </a:rPr>
                <a:t>门诊梅尼埃病患者对疾病的知晓可能不足</a:t>
              </a:r>
              <a:r>
                <a:rPr lang="en-US" altLang="zh-CN" sz="1400" baseline="30000" dirty="0">
                  <a:sym typeface="微软雅黑" panose="020B0503020204020204" pitchFamily="34" charset="-122"/>
                </a:rPr>
                <a:t>2</a:t>
              </a:r>
            </a:p>
            <a:p>
              <a:r>
                <a:rPr lang="zh-CN" altLang="en-US" sz="1400" dirty="0">
                  <a:sym typeface="微软雅黑" panose="020B0503020204020204" pitchFamily="34" charset="-122"/>
                </a:rPr>
                <a:t>患者凭借想象主观判断挂号，可能经过多个科室、多家医院就诊</a:t>
              </a:r>
              <a:r>
                <a:rPr lang="en-US" altLang="zh-CN" sz="1400" baseline="30000" dirty="0">
                  <a:sym typeface="微软雅黑" panose="020B0503020204020204" pitchFamily="34" charset="-122"/>
                </a:rPr>
                <a:t>3</a:t>
              </a:r>
              <a:endParaRPr lang="en-US" altLang="zh-CN" sz="1400" dirty="0">
                <a:sym typeface="微软雅黑" panose="020B0503020204020204" pitchFamily="34" charset="-122"/>
              </a:endParaRPr>
            </a:p>
          </p:txBody>
        </p:sp>
        <p:sp>
          <p:nvSpPr>
            <p:cNvPr id="147" name="文本占位符 2">
              <a:extLst>
                <a:ext uri="{FF2B5EF4-FFF2-40B4-BE49-F238E27FC236}">
                  <a16:creationId xmlns:a16="http://schemas.microsoft.com/office/drawing/2014/main" id="{58F560D9-B9CB-FF19-D335-CC007B9A0339}"/>
                </a:ext>
              </a:extLst>
            </p:cNvPr>
            <p:cNvSpPr txBox="1">
              <a:spLocks/>
            </p:cNvSpPr>
            <p:nvPr/>
          </p:nvSpPr>
          <p:spPr>
            <a:xfrm>
              <a:off x="7848600" y="2128290"/>
              <a:ext cx="3504738" cy="535387"/>
            </a:xfrm>
            <a:prstGeom prst="rect">
              <a:avLst/>
            </a:prstGeom>
          </p:spPr>
          <p:txBody>
            <a:bodyPr vert="horz" lIns="91440" tIns="45720" rIns="91440" bIns="45720" rtlCol="0" anchor="ctr">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b="1" kern="0" dirty="0">
                  <a:solidFill>
                    <a:schemeClr val="accent1"/>
                  </a:solidFill>
                  <a:effectLst>
                    <a:glow rad="127000">
                      <a:prstClr val="white"/>
                    </a:glow>
                    <a:outerShdw blurRad="38100" dist="38100" dir="2700000" algn="tl">
                      <a:srgbClr val="000000">
                        <a:alpha val="43137"/>
                      </a:srgbClr>
                    </a:outerShdw>
                  </a:effectLst>
                  <a:sym typeface="微软雅黑" panose="020B0503020204020204" pitchFamily="34" charset="-122"/>
                </a:rPr>
                <a:t>患者就诊障碍</a:t>
              </a:r>
            </a:p>
          </p:txBody>
        </p:sp>
      </p:grpSp>
      <p:grpSp>
        <p:nvGrpSpPr>
          <p:cNvPr id="8" name="组合 7">
            <a:extLst>
              <a:ext uri="{FF2B5EF4-FFF2-40B4-BE49-F238E27FC236}">
                <a16:creationId xmlns:a16="http://schemas.microsoft.com/office/drawing/2014/main" id="{3F999571-2815-126A-C285-D132A8E2D903}"/>
              </a:ext>
            </a:extLst>
          </p:cNvPr>
          <p:cNvGrpSpPr/>
          <p:nvPr/>
        </p:nvGrpSpPr>
        <p:grpSpPr>
          <a:xfrm>
            <a:off x="990602" y="3476097"/>
            <a:ext cx="3308824" cy="2034323"/>
            <a:chOff x="7598178" y="2128290"/>
            <a:chExt cx="3755160" cy="2034323"/>
          </a:xfrm>
        </p:grpSpPr>
        <p:sp>
          <p:nvSpPr>
            <p:cNvPr id="9" name="文本占位符 2">
              <a:extLst>
                <a:ext uri="{FF2B5EF4-FFF2-40B4-BE49-F238E27FC236}">
                  <a16:creationId xmlns:a16="http://schemas.microsoft.com/office/drawing/2014/main" id="{BFFC9F0C-C625-C06A-F1EA-36B840FF98FA}"/>
                </a:ext>
              </a:extLst>
            </p:cNvPr>
            <p:cNvSpPr txBox="1">
              <a:spLocks/>
            </p:cNvSpPr>
            <p:nvPr/>
          </p:nvSpPr>
          <p:spPr>
            <a:xfrm>
              <a:off x="7598178" y="2540001"/>
              <a:ext cx="3755160" cy="1622612"/>
            </a:xfrm>
            <a:prstGeom prst="rect">
              <a:avLst/>
            </a:prstGeom>
          </p:spPr>
          <p:txBody>
            <a:bodyPr vert="horz" lIns="91440" tIns="45720" rIns="91440" bIns="45720" rtlCol="0" anchor="t">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600"/>
                </a:spcAft>
              </a:pPr>
              <a:r>
                <a:rPr lang="zh-CN" altLang="en-US" sz="1400" dirty="0">
                  <a:sym typeface="微软雅黑" panose="020B0503020204020204" pitchFamily="34" charset="-122"/>
                </a:rPr>
                <a:t>各个专科医生擅长及关注领域可能存在局限性</a:t>
              </a:r>
              <a:r>
                <a:rPr lang="en-US" altLang="zh-CN" sz="1400" baseline="30000" dirty="0">
                  <a:sym typeface="微软雅黑" panose="020B0503020204020204" pitchFamily="34" charset="-122"/>
                </a:rPr>
                <a:t>3</a:t>
              </a:r>
            </a:p>
            <a:p>
              <a:pPr>
                <a:spcAft>
                  <a:spcPts val="600"/>
                </a:spcAft>
              </a:pPr>
              <a:r>
                <a:rPr lang="zh-CN" altLang="en-US" sz="1400" dirty="0">
                  <a:sym typeface="微软雅黑" panose="020B0503020204020204" pitchFamily="34" charset="-122"/>
                </a:rPr>
                <a:t>若诊断方面缺少经验，全面分析病史病情存难度，查体可能不完整等</a:t>
              </a:r>
              <a:r>
                <a:rPr lang="en-US" altLang="zh-CN" sz="1400" baseline="30000" dirty="0">
                  <a:sym typeface="微软雅黑" panose="020B0503020204020204" pitchFamily="34" charset="-122"/>
                </a:rPr>
                <a:t>4</a:t>
              </a:r>
              <a:endParaRPr lang="en-US" altLang="zh-CN" sz="1400" dirty="0">
                <a:sym typeface="微软雅黑" panose="020B0503020204020204" pitchFamily="34" charset="-122"/>
              </a:endParaRPr>
            </a:p>
          </p:txBody>
        </p:sp>
        <p:sp>
          <p:nvSpPr>
            <p:cNvPr id="10" name="文本占位符 2">
              <a:extLst>
                <a:ext uri="{FF2B5EF4-FFF2-40B4-BE49-F238E27FC236}">
                  <a16:creationId xmlns:a16="http://schemas.microsoft.com/office/drawing/2014/main" id="{B788150C-0BCC-92B9-E0A2-A6FFA0EEC7F4}"/>
                </a:ext>
              </a:extLst>
            </p:cNvPr>
            <p:cNvSpPr txBox="1">
              <a:spLocks/>
            </p:cNvSpPr>
            <p:nvPr/>
          </p:nvSpPr>
          <p:spPr>
            <a:xfrm>
              <a:off x="7848600" y="2128290"/>
              <a:ext cx="3504738" cy="535387"/>
            </a:xfrm>
            <a:prstGeom prst="rect">
              <a:avLst/>
            </a:prstGeom>
          </p:spPr>
          <p:txBody>
            <a:bodyPr vert="horz" lIns="91440" tIns="45720" rIns="91440" bIns="45720" rtlCol="0" anchor="ctr">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120000"/>
                </a:lnSpc>
                <a:spcBef>
                  <a:spcPts val="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120000"/>
                </a:lnSpc>
                <a:spcBef>
                  <a:spcPts val="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b="1" kern="0" dirty="0">
                  <a:solidFill>
                    <a:schemeClr val="accent1"/>
                  </a:solidFill>
                  <a:effectLst>
                    <a:glow rad="127000">
                      <a:prstClr val="white"/>
                    </a:glow>
                    <a:outerShdw blurRad="38100" dist="38100" dir="2700000" algn="tl">
                      <a:srgbClr val="000000">
                        <a:alpha val="43137"/>
                      </a:srgbClr>
                    </a:outerShdw>
                  </a:effectLst>
                  <a:sym typeface="微软雅黑" panose="020B0503020204020204" pitchFamily="34" charset="-122"/>
                </a:rPr>
                <a:t>医生诊疗挑战</a:t>
              </a:r>
              <a:endParaRPr lang="en-US" altLang="zh-CN" b="1" kern="0" dirty="0">
                <a:solidFill>
                  <a:schemeClr val="accent1"/>
                </a:solidFill>
                <a:effectLst>
                  <a:glow rad="127000">
                    <a:prstClr val="white"/>
                  </a:glow>
                  <a:outerShdw blurRad="38100" dist="38100" dir="2700000" algn="tl">
                    <a:srgbClr val="000000">
                      <a:alpha val="43137"/>
                    </a:srgbClr>
                  </a:outerShdw>
                </a:effectLst>
                <a:sym typeface="微软雅黑" panose="020B0503020204020204" pitchFamily="34" charset="-122"/>
              </a:endParaRPr>
            </a:p>
          </p:txBody>
        </p:sp>
      </p:grpSp>
    </p:spTree>
    <p:extLst>
      <p:ext uri="{BB962C8B-B14F-4D97-AF65-F5344CB8AC3E}">
        <p14:creationId xmlns:p14="http://schemas.microsoft.com/office/powerpoint/2010/main" val="247471576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PP_MARK_KEY" val="340e61b4-8e4e-40c9-b152-ff7f7246c3c4"/>
  <p:tag name="COMMONDATA" val="eyJoZGlkIjoiNWM4NmY5NDk4YmNlNzZlMTliZjJjODhhYTgwZDIxZjIifQ=="/>
</p:tagLst>
</file>

<file path=ppt/tags/tag10.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5"/>
  <p:tag name="KSO_WM_UNIT_FILL_TYPE" val="1"/>
</p:tagLst>
</file>

<file path=ppt/tags/tag11.xml><?xml version="1.0" encoding="utf-8"?>
<p:tagLst xmlns:a="http://schemas.openxmlformats.org/drawingml/2006/main" xmlns:r="http://schemas.openxmlformats.org/officeDocument/2006/relationships" xmlns:p="http://schemas.openxmlformats.org/presentationml/2006/main">
  <p:tag name="MH" val="20161217101242"/>
  <p:tag name="MH_LIBRARY" val="GRAPHIC"/>
  <p:tag name="MH_ORDER" val="TextBox 35"/>
</p:tagLst>
</file>

<file path=ppt/tags/tag12.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5"/>
  <p:tag name="KSO_WM_UNIT_FILL_TYPE" val="1"/>
</p:tagLst>
</file>

<file path=ppt/tags/tag13.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5"/>
  <p:tag name="KSO_WM_UNIT_FILL_TYPE" val="1"/>
</p:tagLst>
</file>

<file path=ppt/tags/tag14.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5"/>
  <p:tag name="KSO_WM_UNIT_FILL_TYPE" val="1"/>
</p:tagLst>
</file>

<file path=ppt/tags/tag15.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SHADOW_SCHEMECOLOR_INDEX_BRIGHTNESS" val="0"/>
  <p:tag name="KSO_WM_UNIT_SHADOW_SCHEMECOLOR_INDEX" val="5"/>
</p:tagLst>
</file>

<file path=ppt/tags/tag16.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5"/>
  <p:tag name="KSO_WM_UNIT_FILL_TYPE" val="1"/>
</p:tagLst>
</file>

<file path=ppt/tags/tag17.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5"/>
  <p:tag name="KSO_WM_UNIT_FILL_TYPE" val="1"/>
</p:tagLst>
</file>

<file path=ppt/tags/tag18.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5"/>
  <p:tag name="KSO_WM_UNIT_FILL_TYPE" val="1"/>
</p:tagLst>
</file>

<file path=ppt/tags/tag19.xml><?xml version="1.0" encoding="utf-8"?>
<p:tagLst xmlns:a="http://schemas.openxmlformats.org/drawingml/2006/main" xmlns:r="http://schemas.openxmlformats.org/officeDocument/2006/relationships" xmlns:p="http://schemas.openxmlformats.org/presentationml/2006/main">
  <p:tag name="MH" val="20161217101242"/>
  <p:tag name="MH_LIBRARY" val="GRAPHIC"/>
  <p:tag name="MH_ORDER" val="TextBox 35"/>
</p:tagLst>
</file>

<file path=ppt/tags/tag2.xml><?xml version="1.0" encoding="utf-8"?>
<p:tagLst xmlns:a="http://schemas.openxmlformats.org/drawingml/2006/main" xmlns:r="http://schemas.openxmlformats.org/officeDocument/2006/relationships" xmlns:p="http://schemas.openxmlformats.org/presentationml/2006/main">
  <p:tag name="MH_OLD_SHAPE_ID" val="2"/>
  <p:tag name="REFSHAPE" val="209656568"/>
</p:tagLst>
</file>

<file path=ppt/tags/tag20.xml><?xml version="1.0" encoding="utf-8"?>
<p:tagLst xmlns:a="http://schemas.openxmlformats.org/drawingml/2006/main" xmlns:r="http://schemas.openxmlformats.org/officeDocument/2006/relationships" xmlns:p="http://schemas.openxmlformats.org/presentationml/2006/main">
  <p:tag name="TABLE_ENDDRAG_ORIGIN_RECT" val="672*297"/>
  <p:tag name="TABLE_ENDDRAG_RECT" val="144*120*672*297"/>
</p:tagLst>
</file>

<file path=ppt/tags/tag21.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SHADOW_SCHEMECOLOR_INDEX_BRIGHTNESS" val="0"/>
  <p:tag name="KSO_WM_UNIT_SHADOW_SCHEMECOLOR_INDEX" val="5"/>
</p:tagLst>
</file>

<file path=ppt/tags/tag22.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SHADOW_SCHEMECOLOR_INDEX_BRIGHTNESS" val="0"/>
  <p:tag name="KSO_WM_UNIT_SHADOW_SCHEMECOLOR_INDEX" val="5"/>
</p:tagLst>
</file>

<file path=ppt/tags/tag23.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SHADOW_SCHEMECOLOR_INDEX_BRIGHTNESS" val="0"/>
  <p:tag name="KSO_WM_UNIT_SHADOW_SCHEMECOLOR_INDEX" val="5"/>
</p:tagLst>
</file>

<file path=ppt/tags/tag24.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SHADOW_SCHEMECOLOR_INDEX_BRIGHTNESS" val="0"/>
  <p:tag name="KSO_WM_UNIT_SHADOW_SCHEMECOLOR_INDEX" val="5"/>
</p:tagLst>
</file>

<file path=ppt/tags/tag25.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5"/>
  <p:tag name="KSO_WM_UNIT_FILL_TYPE" val="1"/>
</p:tagLst>
</file>

<file path=ppt/tags/tag26.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5"/>
  <p:tag name="KSO_WM_UNIT_FILL_TYPE" val="1"/>
</p:tagLst>
</file>

<file path=ppt/tags/tag27.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5"/>
  <p:tag name="KSO_WM_UNIT_FILL_TYPE" val="1"/>
</p:tagLst>
</file>

<file path=ppt/tags/tag2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4*l_h_i*1_1_3"/>
  <p:tag name="KSO_WM_UNIT_LAYERLEVEL" val="1_1_1"/>
  <p:tag name="KSO_WM_UNIT_HIGHLIGHT" val="0"/>
  <p:tag name="KSO_WM_UNIT_COMPATIBLE" val="0"/>
  <p:tag name="KSO_WM_UNIT_ISCONTENTSTITLE" val="0"/>
  <p:tag name="KSO_WM_UNIT_NOCLEAR" val="0"/>
  <p:tag name="KSO_WM_UNIT_DIAGRAM_ISNUMVISUAL" val="0"/>
  <p:tag name="KSO_WM_UNIT_DIAGRAM_ISREFERUNIT" val="0"/>
  <p:tag name="KSO_WM_DIAGRAM_GROUP_CODE" val="l1-1"/>
  <p:tag name="KSO_WM_UNIT_TYPE" val="l_h_i"/>
  <p:tag name="KSO_WM_UNIT_INDEX" val="1_1_3"/>
  <p:tag name="KSO_WM_UNIT_LINE_FORE_SCHEMECOLOR_INDEX" val="14"/>
  <p:tag name="KSO_WM_UNIT_LINE_FILL_TYPE" val="2"/>
  <p:tag name="KSO_WM_UNIT_TEXT_FILL_FORE_SCHEMECOLOR_INDEX" val="14"/>
  <p:tag name="KSO_WM_UNIT_TEXT_FILL_TYPE" val="1"/>
</p:tagLst>
</file>

<file path=ppt/tags/tag2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4*l_h_i*1_1_3"/>
  <p:tag name="KSO_WM_UNIT_LAYERLEVEL" val="1_1_1"/>
  <p:tag name="KSO_WM_UNIT_HIGHLIGHT" val="0"/>
  <p:tag name="KSO_WM_UNIT_COMPATIBLE" val="0"/>
  <p:tag name="KSO_WM_UNIT_ISCONTENTSTITLE" val="0"/>
  <p:tag name="KSO_WM_UNIT_NOCLEAR" val="0"/>
  <p:tag name="KSO_WM_UNIT_DIAGRAM_ISNUMVISUAL" val="0"/>
  <p:tag name="KSO_WM_UNIT_DIAGRAM_ISREFERUNIT" val="0"/>
  <p:tag name="KSO_WM_DIAGRAM_GROUP_CODE" val="l1-1"/>
  <p:tag name="KSO_WM_UNIT_TYPE" val="l_h_i"/>
  <p:tag name="KSO_WM_UNIT_INDEX" val="1_1_3"/>
  <p:tag name="KSO_WM_UNIT_LINE_FORE_SCHEMECOLOR_INDEX" val="14"/>
  <p:tag name="KSO_WM_UNIT_LINE_FILL_TYPE" val="2"/>
  <p:tag name="KSO_WM_UNIT_TEXT_FILL_FORE_SCHEMECOLOR_INDEX" val="14"/>
  <p:tag name="KSO_WM_UNIT_TEXT_FILL_TYPE" val="1"/>
</p:tagLst>
</file>

<file path=ppt/tags/tag3.xml><?xml version="1.0" encoding="utf-8"?>
<p:tagLst xmlns:a="http://schemas.openxmlformats.org/drawingml/2006/main" xmlns:r="http://schemas.openxmlformats.org/officeDocument/2006/relationships" xmlns:p="http://schemas.openxmlformats.org/presentationml/2006/main">
  <p:tag name="MH_OLD_SHAPE_ID" val="5"/>
  <p:tag name="REFSHAPE" val="210819960"/>
</p:tagLst>
</file>

<file path=ppt/tags/tag4.xml><?xml version="1.0" encoding="utf-8"?>
<p:tagLst xmlns:a="http://schemas.openxmlformats.org/drawingml/2006/main" xmlns:r="http://schemas.openxmlformats.org/officeDocument/2006/relationships" xmlns:p="http://schemas.openxmlformats.org/presentationml/2006/main">
  <p:tag name="MH_OLD_SHAPE_ID" val="2"/>
  <p:tag name="REFSHAPE" val="209656568"/>
</p:tagLst>
</file>

<file path=ppt/tags/tag5.xml><?xml version="1.0" encoding="utf-8"?>
<p:tagLst xmlns:a="http://schemas.openxmlformats.org/drawingml/2006/main" xmlns:r="http://schemas.openxmlformats.org/officeDocument/2006/relationships" xmlns:p="http://schemas.openxmlformats.org/presentationml/2006/main">
  <p:tag name="MH_OLD_SHAPE_ID" val="5"/>
  <p:tag name="REFSHAPE" val="210819960"/>
</p:tagLst>
</file>

<file path=ppt/tags/tag6.xml><?xml version="1.0" encoding="utf-8"?>
<p:tagLst xmlns:a="http://schemas.openxmlformats.org/drawingml/2006/main" xmlns:r="http://schemas.openxmlformats.org/officeDocument/2006/relationships" xmlns:p="http://schemas.openxmlformats.org/presentationml/2006/main">
  <p:tag name="MH" val="20161217101242"/>
  <p:tag name="MH_LIBRARY" val="GRAPHIC"/>
  <p:tag name="MH_ORDER" val="TextBox 35"/>
</p:tagLst>
</file>

<file path=ppt/tags/tag7.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SHADOW_SCHEMECOLOR_INDEX_BRIGHTNESS" val="0"/>
  <p:tag name="KSO_WM_UNIT_SHADOW_SCHEMECOLOR_INDEX" val="5"/>
</p:tagLst>
</file>

<file path=ppt/tags/tag8.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5"/>
  <p:tag name="KSO_WM_UNIT_FILL_TYPE" val="1"/>
</p:tagLst>
</file>

<file path=ppt/tags/tag9.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5"/>
  <p:tag name="KSO_WM_UNIT_FILL_TYPE" val="1"/>
</p:tagLst>
</file>

<file path=ppt/theme/theme1.xml><?xml version="1.0" encoding="utf-8"?>
<a:theme xmlns:a="http://schemas.openxmlformats.org/drawingml/2006/main" name="1_Office 主题​​">
  <a:themeElements>
    <a:clrScheme name="自定义 21">
      <a:dk1>
        <a:srgbClr val="000000"/>
      </a:dk1>
      <a:lt1>
        <a:srgbClr val="FFFFFF"/>
      </a:lt1>
      <a:dk2>
        <a:srgbClr val="44546A"/>
      </a:dk2>
      <a:lt2>
        <a:srgbClr val="E7E6E6"/>
      </a:lt2>
      <a:accent1>
        <a:srgbClr val="0A7F28"/>
      </a:accent1>
      <a:accent2>
        <a:srgbClr val="ED7D31"/>
      </a:accent2>
      <a:accent3>
        <a:srgbClr val="A5A5A5"/>
      </a:accent3>
      <a:accent4>
        <a:srgbClr val="FFC000"/>
      </a:accent4>
      <a:accent5>
        <a:srgbClr val="91D185"/>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宋体"/>
        <a:ea typeface=""/>
        <a:cs typeface=""/>
        <a:font script="Jpan" typeface="游ゴシック Light"/>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宋体"/>
        <a:ea typeface=""/>
        <a:cs typeface=""/>
        <a:font script="Jpan" typeface="游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3">
    <a:majorFont>
      <a:latin typeface="微软雅黑"/>
      <a:ea typeface="微软雅黑"/>
      <a:cs typeface=""/>
    </a:majorFont>
    <a:minorFont>
      <a:latin typeface="微软雅黑"/>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3">
    <a:majorFont>
      <a:latin typeface="微软雅黑"/>
      <a:ea typeface="微软雅黑"/>
      <a:cs typeface=""/>
    </a:majorFont>
    <a:minorFont>
      <a:latin typeface="微软雅黑"/>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43326</TotalTime>
  <Words>24345</Words>
  <Application>Microsoft Office PowerPoint</Application>
  <PresentationFormat>宽屏</PresentationFormat>
  <Paragraphs>866</Paragraphs>
  <Slides>34</Slides>
  <Notes>34</Notes>
  <HiddenSlides>2</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34</vt:i4>
      </vt:variant>
    </vt:vector>
  </HeadingPairs>
  <TitlesOfParts>
    <vt:vector size="40" baseType="lpstr">
      <vt:lpstr>宋体</vt:lpstr>
      <vt:lpstr>微软雅黑</vt:lpstr>
      <vt:lpstr>Arial</vt:lpstr>
      <vt:lpstr>Calibri</vt:lpstr>
      <vt:lpstr>Wingdings</vt:lpstr>
      <vt:lpstr>1_Office 主题​​</vt:lpstr>
      <vt:lpstr>聆音辨异，鉴本求真： 梅尼埃病规范性诊疗思考</vt:lpstr>
      <vt:lpstr>PowerPoint 演示文稿</vt:lpstr>
      <vt:lpstr>眩晕/头晕临床高发，MD等多种病因需获关注</vt:lpstr>
      <vt:lpstr>梅尼埃病(MD)：常见的耳源性眩晕疾病</vt:lpstr>
      <vt:lpstr>MD病因不明，多种致病与诱发因素参与内淋巴积水产生</vt:lpstr>
      <vt:lpstr>随病程进展，MD临床特征逐渐显现</vt:lpstr>
      <vt:lpstr>MD与前庭性偏头痛临床表现高度重叠，增加鉴别难度</vt:lpstr>
      <vt:lpstr>临床MD识别能力具有提升空间</vt:lpstr>
      <vt:lpstr>直面MD临床精准诊疗挑战</vt:lpstr>
      <vt:lpstr>PowerPoint 演示文稿</vt:lpstr>
      <vt:lpstr>重视MD诊断：全面评估与综合诊断结合以明确眩晕病因</vt:lpstr>
      <vt:lpstr>问诊：完整详实的MD病史调查必不可少</vt:lpstr>
      <vt:lpstr>临床表现：典型四联征是MD诊断的重要依据</vt:lpstr>
      <vt:lpstr>检查：临床酌情进行基本检查和可选检查</vt:lpstr>
      <vt:lpstr>完成基本检查，优先捕捉感音神经性听力下降</vt:lpstr>
      <vt:lpstr>必要时听-前庭功能检查：辅助诊断MD或评估疾病进程</vt:lpstr>
      <vt:lpstr>影像学检查：直观形态学依据，排除诊断或验证内淋巴积水</vt:lpstr>
      <vt:lpstr>PowerPoint 演示文稿</vt:lpstr>
      <vt:lpstr>明确MD分级诊断</vt:lpstr>
      <vt:lpstr>临床诊断：按照听力损失程度进行临床分期</vt:lpstr>
      <vt:lpstr>积极鉴别诊断，防范误诊漏诊发生</vt:lpstr>
      <vt:lpstr>重点鉴别与MD临床表现极为相似的前庭性偏头痛</vt:lpstr>
      <vt:lpstr>鉴别恶性中枢性眩晕：后循环缺血</vt:lpstr>
      <vt:lpstr>鉴别诊断：伴听力障碍的周围性眩晕</vt:lpstr>
      <vt:lpstr>鉴别表现耳蜗-前庭症状的占位病变：前庭神经鞘瘤</vt:lpstr>
      <vt:lpstr>鉴别引起内耳及前庭损害的药物中毒性眩晕</vt:lpstr>
      <vt:lpstr>鉴别其他积水性内耳病分型：迟发性/继发性膜迷路积水</vt:lpstr>
      <vt:lpstr>MD针对性治疗：有效控制症状，保留内耳功能</vt:lpstr>
      <vt:lpstr>急性发作期及间歇期治疗方案</vt:lpstr>
      <vt:lpstr>MD诊治流程思考：更少检查，更准确诊疗</vt:lpstr>
      <vt:lpstr>病例分享</vt:lpstr>
      <vt:lpstr>病例分享</vt:lpstr>
      <vt:lpstr>总结</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张晓婷</dc:creator>
  <cp:lastModifiedBy>Yuri Huang</cp:lastModifiedBy>
  <cp:revision>3612</cp:revision>
  <dcterms:created xsi:type="dcterms:W3CDTF">2023-06-27T06:42:00Z</dcterms:created>
  <dcterms:modified xsi:type="dcterms:W3CDTF">2025-09-04T09:34:48Z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2052-12.1.0.15374</vt:lpwstr>
  </property>
  <property fmtid="{D5CDD505-2E9C-101B-9397-08002B2CF9AE}" pid="3" name="ICV">
    <vt:lpwstr>20BCB67398F441C385E0F8317FF248D3_12</vt:lpwstr>
  </property>
</Properties>
</file>