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14_FB7D751B.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30_9253EE89.xml" ContentType="application/vnd.ms-powerpoint.comments+xml"/>
  <Override PartName="/ppt/notesSlides/notesSlide5.xml" ContentType="application/vnd.openxmlformats-officedocument.presentationml.notesSlide+xml"/>
  <Override PartName="/ppt/comments/modernComment_132_4D810E65.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33_C7505088.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34_CDEE37D7.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72" r:id="rId1"/>
  </p:sldMasterIdLst>
  <p:notesMasterIdLst>
    <p:notesMasterId r:id="rId19"/>
  </p:notesMasterIdLst>
  <p:sldIdLst>
    <p:sldId id="315" r:id="rId2"/>
    <p:sldId id="276" r:id="rId3"/>
    <p:sldId id="305" r:id="rId4"/>
    <p:sldId id="311" r:id="rId5"/>
    <p:sldId id="318" r:id="rId6"/>
    <p:sldId id="304" r:id="rId7"/>
    <p:sldId id="306" r:id="rId8"/>
    <p:sldId id="312" r:id="rId9"/>
    <p:sldId id="316" r:id="rId10"/>
    <p:sldId id="307" r:id="rId11"/>
    <p:sldId id="313" r:id="rId12"/>
    <p:sldId id="308" r:id="rId13"/>
    <p:sldId id="317" r:id="rId14"/>
    <p:sldId id="309" r:id="rId15"/>
    <p:sldId id="310" r:id="rId16"/>
    <p:sldId id="314" r:id="rId17"/>
    <p:sldId id="319" r:id="rId18"/>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4042" userDrawn="1">
          <p15:clr>
            <a:srgbClr val="A4A3A4"/>
          </p15:clr>
        </p15:guide>
        <p15:guide id="3" pos="278" userDrawn="1">
          <p15:clr>
            <a:srgbClr val="A4A3A4"/>
          </p15:clr>
        </p15:guide>
        <p15:guide id="4" orient="horz" pos="312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C7DB725-9A9B-C396-C736-75AC1EA997BD}" name="Leah Liu" initials="倩刘" userId="S::leah.liu@synthasiachina.com::aae0a9ef-2a37-4241-a10b-5f1a1a13caae" providerId="AD"/>
  <p188:author id="{3CDAAC43-880C-CBD1-0346-3E5A982628F7}" name="Fiona Geng" initials="艳耿" userId="S::fiona.geng@synthasiachina.com::9112cba0-ebb1-435b-897b-e31b7caedbab" providerId="AD"/>
  <p188:author id="{7FC7C568-ED9E-36CC-82A6-570ABF3F8CE3}" name="Ming Yao" initials="MY" userId="75641a123f0de5f5" providerId="Windows Live"/>
  <p188:author id="{ED05DE9E-5C4A-F2EF-0AD8-2ABA9805D94A}" name="Yuri Huang" initials="YH" userId="4887f81f67b7406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F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08" autoAdjust="0"/>
    <p:restoredTop sz="95625" autoAdjust="0"/>
  </p:normalViewPr>
  <p:slideViewPr>
    <p:cSldViewPr snapToGrid="0" showGuides="1">
      <p:cViewPr>
        <p:scale>
          <a:sx n="150" d="100"/>
          <a:sy n="150" d="100"/>
        </p:scale>
        <p:origin x="384" y="-3869"/>
      </p:cViewPr>
      <p:guideLst>
        <p:guide pos="4042"/>
        <p:guide pos="278"/>
        <p:guide orient="horz" pos="3120"/>
      </p:guideLst>
    </p:cSldViewPr>
  </p:slideViewPr>
  <p:notesTextViewPr>
    <p:cViewPr>
      <p:scale>
        <a:sx n="100" d="100"/>
        <a:sy n="100" d="100"/>
      </p:scale>
      <p:origin x="0" y="0"/>
    </p:cViewPr>
  </p:notesTextViewPr>
  <p:sorterViewPr>
    <p:cViewPr>
      <p:scale>
        <a:sx n="200" d="100"/>
        <a:sy n="200" d="100"/>
      </p:scale>
      <p:origin x="0" y="0"/>
    </p:cViewPr>
  </p:sorterViewPr>
  <p:notesViewPr>
    <p:cSldViewPr snapToGrid="0" showGuides="1">
      <p:cViewPr varScale="1">
        <p:scale>
          <a:sx n="62" d="100"/>
          <a:sy n="62" d="100"/>
        </p:scale>
        <p:origin x="2664" y="5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modernComment_114_FB7D751B.xml><?xml version="1.0" encoding="utf-8"?>
<p188:cmLst xmlns:a="http://schemas.openxmlformats.org/drawingml/2006/main" xmlns:r="http://schemas.openxmlformats.org/officeDocument/2006/relationships" xmlns:p188="http://schemas.microsoft.com/office/powerpoint/2018/8/main">
  <p188:cm id="{56A8713D-AD16-418C-ACA4-AF08DA11D3AD}" authorId="{0C7DB725-9A9B-C396-C736-75AC1EA997BD}" created="2025-09-02T06:37:53.108">
    <ac:deMkLst xmlns:ac="http://schemas.microsoft.com/office/drawing/2013/main/command">
      <pc:docMk xmlns:pc="http://schemas.microsoft.com/office/powerpoint/2013/main/command"/>
      <pc:sldMk xmlns:pc="http://schemas.microsoft.com/office/powerpoint/2013/main/command" cId="4219303195" sldId="276"/>
      <ac:spMk id="2" creationId="{93E297E0-D103-AAF4-DA81-F21EA69B34D3}"/>
    </ac:deMkLst>
    <p188:replyLst>
      <p188:reply id="{5706DBF5-D81E-4931-BC66-CEF4609662F5}" authorId="{7FC7C568-ED9E-36CC-82A6-570ABF3F8CE3}" created="2025-09-05T06:33:48.418">
        <p188:txBody>
          <a:bodyPr/>
          <a:lstStyle/>
          <a:p>
            <a:r>
              <a:rPr lang="zh-CN" altLang="en-US"/>
              <a:t>已汇总至p1</a:t>
            </a:r>
          </a:p>
        </p188:txBody>
      </p188:reply>
    </p188:replyLst>
    <p188:txBody>
      <a:bodyPr/>
      <a:lstStyle/>
      <a:p>
        <a:r>
          <a:rPr lang="zh-CN" altLang="en-US"/>
          <a:t>所有讨论题目出一个简版</a:t>
        </a:r>
      </a:p>
    </p188:txBody>
  </p188:cm>
  <p188:cm id="{9E060EA4-D355-4104-840F-361CBC23120A}" authorId="{3CDAAC43-880C-CBD1-0346-3E5A982628F7}" created="2025-09-19T05:40:46.984">
    <ac:txMkLst xmlns:ac="http://schemas.microsoft.com/office/drawing/2013/main/command">
      <pc:docMk xmlns:pc="http://schemas.microsoft.com/office/powerpoint/2013/main/command"/>
      <pc:sldMk xmlns:pc="http://schemas.microsoft.com/office/powerpoint/2013/main/command" cId="4219303195" sldId="276"/>
      <ac:spMk id="3" creationId="{CBD12BCB-24C8-8760-4AB7-4780FA7E38E8}"/>
      <ac:txMk cp="0" len="3">
        <ac:context len="4" hash="1422533587"/>
      </ac:txMk>
    </ac:txMkLst>
    <p188:pos x="1807750" y="335255"/>
    <p188:replyLst>
      <p188:reply id="{3049B130-24BF-4464-81E4-DD654C47C1BC}" authorId="{7FC7C568-ED9E-36CC-82A6-570ABF3F8CE3}" created="2025-09-23T09:04:39.016">
        <p188:txBody>
          <a:bodyPr/>
          <a:lstStyle/>
          <a:p>
            <a:r>
              <a:rPr lang="zh-CN" altLang="en-US"/>
              <a:t>已调整，增加当前管理方式相关内容</a:t>
            </a:r>
          </a:p>
        </p188:txBody>
      </p188:reply>
    </p188:replyLst>
    <p188:txBody>
      <a:bodyPr/>
      <a:lstStyle/>
      <a:p>
        <a:r>
          <a:rPr lang="zh-CN" altLang="en-US"/>
          <a:t>在该问题之下，是否可以讨论一下目前对青少年抑郁的主要管理方式。比如不同严重程度的治疗策略，儿童给药是否严格按照适应症，儿童用药的安全性怎么样，目前有哪些比较好的管理模式或者正在探索中的模式之类问题。总而言之，通过对这些问题的问询，达到全面了解当前青少年抑郁治疗中未满足的需求的目的。</a:t>
        </a:r>
      </a:p>
    </p188:txBody>
  </p188:cm>
</p188:cmLst>
</file>

<file path=ppt/comments/modernComment_130_9253EE89.xml><?xml version="1.0" encoding="utf-8"?>
<p188:cmLst xmlns:a="http://schemas.openxmlformats.org/drawingml/2006/main" xmlns:r="http://schemas.openxmlformats.org/officeDocument/2006/relationships" xmlns:p188="http://schemas.microsoft.com/office/powerpoint/2018/8/main">
  <p188:cm id="{C01F6BE9-C9F7-4A90-8429-CD16F69ED159}" authorId="{3CDAAC43-880C-CBD1-0346-3E5A982628F7}" created="2025-09-19T05:44:22.359">
    <pc:sldMkLst xmlns:pc="http://schemas.microsoft.com/office/powerpoint/2013/main/command">
      <pc:docMk/>
      <pc:sldMk cId="2454974089" sldId="304"/>
    </pc:sldMkLst>
    <p188:replyLst>
      <p188:reply id="{D3BBE9C6-9AFB-476F-9E72-878CBD06A853}" authorId="{7FC7C568-ED9E-36CC-82A6-570ABF3F8CE3}" created="2025-09-23T09:05:04.277">
        <p188:txBody>
          <a:bodyPr/>
          <a:lstStyle/>
          <a:p>
            <a:r>
              <a:rPr lang="zh-CN" altLang="en-US"/>
              <a:t>已调整，增加氟西汀适应症及用法用量相关内容</a:t>
            </a:r>
          </a:p>
        </p188:txBody>
      </p188:reply>
    </p188:replyLst>
    <p188:txBody>
      <a:bodyPr/>
      <a:lstStyle/>
      <a:p>
        <a:r>
          <a:rPr lang="zh-CN" altLang="en-US"/>
          <a:t>在这个问题之下，可否对青少年用药的经验做一些介绍，比如人群选择，时机选择，是否联合，用法用量，安全性事件监测等，总而言之，达到路优泰如何更好的在青少年抑郁中应用的目的。</a:t>
        </a:r>
      </a:p>
    </p188:txBody>
  </p188:cm>
</p188:cmLst>
</file>

<file path=ppt/comments/modernComment_132_4D810E65.xml><?xml version="1.0" encoding="utf-8"?>
<p188:cmLst xmlns:a="http://schemas.openxmlformats.org/drawingml/2006/main" xmlns:r="http://schemas.openxmlformats.org/officeDocument/2006/relationships" xmlns:p188="http://schemas.microsoft.com/office/powerpoint/2018/8/main">
  <p188:cm id="{4CD05C48-644F-42FF-BE37-4C320A7F42CF}" authorId="{0C7DB725-9A9B-C396-C736-75AC1EA997BD}" created="2025-09-02T06:34:22.550">
    <ac:txMkLst xmlns:ac="http://schemas.microsoft.com/office/drawing/2013/main/command">
      <pc:docMk xmlns:pc="http://schemas.microsoft.com/office/powerpoint/2013/main/command"/>
      <pc:sldMk xmlns:pc="http://schemas.microsoft.com/office/powerpoint/2013/main/command" cId="1300303461" sldId="306"/>
      <ac:spMk id="3" creationId="{7C9BE5A3-D708-2A6B-F13C-7592358898B7}"/>
      <ac:txMk cp="735" len="21">
        <ac:context len="874" hash="3520220861"/>
      </ac:txMk>
    </ac:txMkLst>
    <p188:pos x="5795169" y="4370387"/>
    <p188:replyLst>
      <p188:reply id="{020D7569-BF9C-4089-A1BB-DDA8BFD5C343}" authorId="{7FC7C568-ED9E-36CC-82A6-570ABF3F8CE3}" created="2025-09-05T06:34:11.191">
        <p188:txBody>
          <a:bodyPr/>
          <a:lstStyle/>
          <a:p>
            <a:r>
              <a:rPr lang="zh-CN" altLang="en-US"/>
              <a:t>已替换指南</a:t>
            </a:r>
          </a:p>
        </p188:txBody>
      </p188:reply>
    </p188:replyLst>
    <p188:txBody>
      <a:bodyPr/>
      <a:lstStyle/>
      <a:p>
        <a:r>
          <a:rPr lang="zh-CN" altLang="en-US"/>
          <a:t>《2018圣约翰草提取物共识》青少年儿童推荐</a:t>
        </a:r>
      </a:p>
    </p188:txBody>
  </p188:cm>
</p188:cmLst>
</file>

<file path=ppt/comments/modernComment_133_C7505088.xml><?xml version="1.0" encoding="utf-8"?>
<p188:cmLst xmlns:a="http://schemas.openxmlformats.org/drawingml/2006/main" xmlns:r="http://schemas.openxmlformats.org/officeDocument/2006/relationships" xmlns:p188="http://schemas.microsoft.com/office/powerpoint/2018/8/main">
  <p188:cm id="{761DF874-037C-4FA5-A882-038E18BAEE51}" authorId="{3CDAAC43-880C-CBD1-0346-3E5A982628F7}" created="2025-09-19T05:47:16.369">
    <pc:sldMkLst xmlns:pc="http://schemas.microsoft.com/office/powerpoint/2013/main/command">
      <pc:docMk/>
      <pc:sldMk cId="3343929480" sldId="307"/>
    </pc:sldMkLst>
    <p188:replyLst>
      <p188:reply id="{A55123E6-43E0-41E5-87F0-A74322C86468}" authorId="{7FC7C568-ED9E-36CC-82A6-570ABF3F8CE3}" created="2025-09-23T09:05:35.447">
        <p188:txBody>
          <a:bodyPr/>
          <a:lstStyle/>
          <a:p>
            <a:r>
              <a:rPr lang="zh-CN" altLang="en-US"/>
              <a:t>已调整，拓展适应症增加躯体症状障碍，见问题四</a:t>
            </a:r>
          </a:p>
        </p188:txBody>
      </p188:reply>
    </p188:replyLst>
    <p188:txBody>
      <a:bodyPr/>
      <a:lstStyle/>
      <a:p>
        <a:r>
          <a:rPr lang="zh-CN" altLang="en-US"/>
          <a:t>在该问题之下，是否有可能讨论一下对路优泰拓展适应症的见解。例如对于能和安慰剂做出组间差异的可能性，起效时间等。</a:t>
        </a:r>
      </a:p>
    </p188:txBody>
  </p188:cm>
</p188:cmLst>
</file>

<file path=ppt/comments/modernComment_134_CDEE37D7.xml><?xml version="1.0" encoding="utf-8"?>
<p188:cmLst xmlns:a="http://schemas.openxmlformats.org/drawingml/2006/main" xmlns:r="http://schemas.openxmlformats.org/officeDocument/2006/relationships" xmlns:p188="http://schemas.microsoft.com/office/powerpoint/2018/8/main">
  <p188:cm id="{496B4AB1-FA4C-4E3E-8568-B17295298205}" authorId="{0C7DB725-9A9B-C396-C736-75AC1EA997BD}" created="2025-09-02T06:36:19.998">
    <ac:txMkLst xmlns:ac="http://schemas.microsoft.com/office/drawing/2013/main/command">
      <pc:docMk xmlns:pc="http://schemas.microsoft.com/office/powerpoint/2013/main/command"/>
      <pc:sldMk xmlns:pc="http://schemas.microsoft.com/office/powerpoint/2013/main/command" cId="3454941143" sldId="308"/>
      <ac:spMk id="3" creationId="{A01AB02B-4FC7-0CB7-DF7F-8C0ACCA9DCA4}"/>
      <ac:txMk cp="729" len="170">
        <ac:context len="900" hash="4099729340"/>
      </ac:txMk>
    </ac:txMkLst>
    <p188:pos x="5995194" y="4370387"/>
    <p188:replyLst>
      <p188:reply id="{DC54CE42-6EE5-4087-9FED-26F0E65772AB}" authorId="{7FC7C568-ED9E-36CC-82A6-570ABF3F8CE3}" created="2025-09-05T06:34:21.508">
        <p188:txBody>
          <a:bodyPr/>
          <a:lstStyle/>
          <a:p>
            <a:r>
              <a:rPr lang="zh-CN" altLang="en-US"/>
              <a:t>已调整</a:t>
            </a:r>
          </a:p>
        </p188:txBody>
      </p188:reply>
    </p188:replyLst>
    <p188:txBody>
      <a:bodyPr/>
      <a:lstStyle/>
      <a:p>
        <a:r>
          <a:rPr lang="zh-CN" altLang="en-US"/>
          <a:t>引用期刊影响力太低</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1FB6DC-8AEF-4FC0-9B4A-2F3DF9EE4238}" type="datetimeFigureOut">
              <a:rPr lang="zh-CN" altLang="en-US" smtClean="0"/>
              <a:t>2025/9/28</a:t>
            </a:fld>
            <a:endParaRPr lang="zh-CN" altLang="en-US"/>
          </a:p>
        </p:txBody>
      </p:sp>
      <p:sp>
        <p:nvSpPr>
          <p:cNvPr id="4" name="幻灯片图像占位符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E41177-0CA2-405D-BB26-2EA8F02020CE}" type="slidenum">
              <a:rPr lang="zh-CN" altLang="en-US" smtClean="0"/>
              <a:t>‹#›</a:t>
            </a:fld>
            <a:endParaRPr lang="zh-CN" altLang="en-US"/>
          </a:p>
        </p:txBody>
      </p:sp>
    </p:spTree>
    <p:extLst>
      <p:ext uri="{BB962C8B-B14F-4D97-AF65-F5344CB8AC3E}">
        <p14:creationId xmlns:p14="http://schemas.microsoft.com/office/powerpoint/2010/main" val="1478577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灯片编号占位符 3"/>
          <p:cNvSpPr>
            <a:spLocks noGrp="1"/>
          </p:cNvSpPr>
          <p:nvPr>
            <p:ph type="sldNum" sz="quarter" idx="5"/>
          </p:nvPr>
        </p:nvSpPr>
        <p:spPr/>
        <p:txBody>
          <a:bodyPr/>
          <a:lstStyle/>
          <a:p>
            <a:fld id="{4FE41177-0CA2-405D-BB26-2EA8F02020CE}" type="slidenum">
              <a:rPr lang="zh-CN" altLang="en-US" smtClean="0"/>
              <a:t>2</a:t>
            </a:fld>
            <a:endParaRPr lang="zh-CN" altLang="en-US"/>
          </a:p>
        </p:txBody>
      </p:sp>
    </p:spTree>
    <p:extLst>
      <p:ext uri="{BB962C8B-B14F-4D97-AF65-F5344CB8AC3E}">
        <p14:creationId xmlns:p14="http://schemas.microsoft.com/office/powerpoint/2010/main" val="3303974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41177-0CA2-405D-BB26-2EA8F02020CE}" type="slidenum">
              <a:rPr lang="zh-CN" altLang="en-US" smtClean="0"/>
              <a:t>14</a:t>
            </a:fld>
            <a:endParaRPr lang="zh-CN" altLang="en-US"/>
          </a:p>
        </p:txBody>
      </p:sp>
    </p:spTree>
    <p:extLst>
      <p:ext uri="{BB962C8B-B14F-4D97-AF65-F5344CB8AC3E}">
        <p14:creationId xmlns:p14="http://schemas.microsoft.com/office/powerpoint/2010/main" val="3992873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7E744-E892-2A50-7F87-A5C4BDC00D6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5A541F-3D97-041F-32F1-4DA7A9F088A6}"/>
              </a:ext>
            </a:extLst>
          </p:cNvPr>
          <p:cNvSpPr>
            <a:spLocks noGrp="1" noRot="1" noChangeAspect="1"/>
          </p:cNvSpPr>
          <p:nvPr>
            <p:ph type="sldImg"/>
          </p:nvPr>
        </p:nvSpPr>
        <p:spPr/>
      </p:sp>
      <p:sp>
        <p:nvSpPr>
          <p:cNvPr id="4" name="灯片编号占位符 3">
            <a:extLst>
              <a:ext uri="{FF2B5EF4-FFF2-40B4-BE49-F238E27FC236}">
                <a16:creationId xmlns:a16="http://schemas.microsoft.com/office/drawing/2014/main" id="{B670D98D-4664-47FB-DDDD-63F315787755}"/>
              </a:ext>
            </a:extLst>
          </p:cNvPr>
          <p:cNvSpPr>
            <a:spLocks noGrp="1"/>
          </p:cNvSpPr>
          <p:nvPr>
            <p:ph type="sldNum" sz="quarter" idx="5"/>
          </p:nvPr>
        </p:nvSpPr>
        <p:spPr/>
        <p:txBody>
          <a:bodyPr/>
          <a:lstStyle/>
          <a:p>
            <a:fld id="{4FE41177-0CA2-405D-BB26-2EA8F02020CE}" type="slidenum">
              <a:rPr lang="zh-CN" altLang="en-US" smtClean="0"/>
              <a:t>15</a:t>
            </a:fld>
            <a:endParaRPr lang="zh-CN" altLang="en-US"/>
          </a:p>
        </p:txBody>
      </p:sp>
      <p:sp>
        <p:nvSpPr>
          <p:cNvPr id="6" name="备注占位符 5">
            <a:extLst>
              <a:ext uri="{FF2B5EF4-FFF2-40B4-BE49-F238E27FC236}">
                <a16:creationId xmlns:a16="http://schemas.microsoft.com/office/drawing/2014/main" id="{71CEA88E-B82F-5ADA-C5B8-447DF9F91F77}"/>
              </a:ext>
            </a:extLst>
          </p:cNvPr>
          <p:cNvSpPr>
            <a:spLocks noGrp="1"/>
          </p:cNvSpPr>
          <p:nvPr>
            <p:ph type="body" sz="quarter" idx="3"/>
          </p:nvPr>
        </p:nvSpPr>
        <p:spPr/>
        <p:txBody>
          <a:bodyPr/>
          <a:lstStyle/>
          <a:p>
            <a:endParaRPr lang="zh-CN" altLang="en-US"/>
          </a:p>
        </p:txBody>
      </p:sp>
    </p:spTree>
    <p:extLst>
      <p:ext uri="{BB962C8B-B14F-4D97-AF65-F5344CB8AC3E}">
        <p14:creationId xmlns:p14="http://schemas.microsoft.com/office/powerpoint/2010/main" val="609765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113D6-3D31-E49D-ECFF-EF8C9A19EDD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4DBD4C8-F378-A28A-ABBE-0CB03362E5CA}"/>
              </a:ext>
            </a:extLst>
          </p:cNvPr>
          <p:cNvSpPr>
            <a:spLocks noGrp="1" noRot="1" noChangeAspect="1"/>
          </p:cNvSpPr>
          <p:nvPr>
            <p:ph type="sldImg"/>
          </p:nvPr>
        </p:nvSpPr>
        <p:spPr/>
      </p:sp>
      <p:sp>
        <p:nvSpPr>
          <p:cNvPr id="4" name="灯片编号占位符 3">
            <a:extLst>
              <a:ext uri="{FF2B5EF4-FFF2-40B4-BE49-F238E27FC236}">
                <a16:creationId xmlns:a16="http://schemas.microsoft.com/office/drawing/2014/main" id="{35507BBF-2FA4-602B-2D5D-5A43984780D6}"/>
              </a:ext>
            </a:extLst>
          </p:cNvPr>
          <p:cNvSpPr>
            <a:spLocks noGrp="1"/>
          </p:cNvSpPr>
          <p:nvPr>
            <p:ph type="sldNum" sz="quarter" idx="5"/>
          </p:nvPr>
        </p:nvSpPr>
        <p:spPr/>
        <p:txBody>
          <a:bodyPr/>
          <a:lstStyle/>
          <a:p>
            <a:fld id="{4FE41177-0CA2-405D-BB26-2EA8F02020CE}" type="slidenum">
              <a:rPr lang="zh-CN" altLang="en-US" smtClean="0"/>
              <a:t>16</a:t>
            </a:fld>
            <a:endParaRPr lang="zh-CN" altLang="en-US"/>
          </a:p>
        </p:txBody>
      </p:sp>
      <p:sp>
        <p:nvSpPr>
          <p:cNvPr id="6" name="备注占位符 5">
            <a:extLst>
              <a:ext uri="{FF2B5EF4-FFF2-40B4-BE49-F238E27FC236}">
                <a16:creationId xmlns:a16="http://schemas.microsoft.com/office/drawing/2014/main" id="{F3BF4530-1011-5C14-7482-42D0595DEE3B}"/>
              </a:ext>
            </a:extLst>
          </p:cNvPr>
          <p:cNvSpPr>
            <a:spLocks noGrp="1"/>
          </p:cNvSpPr>
          <p:nvPr>
            <p:ph type="body" sz="quarter" idx="3"/>
          </p:nvPr>
        </p:nvSpPr>
        <p:spPr/>
        <p:txBody>
          <a:bodyPr/>
          <a:lstStyle/>
          <a:p>
            <a:endParaRPr lang="zh-CN" altLang="en-US"/>
          </a:p>
        </p:txBody>
      </p:sp>
    </p:spTree>
    <p:extLst>
      <p:ext uri="{BB962C8B-B14F-4D97-AF65-F5344CB8AC3E}">
        <p14:creationId xmlns:p14="http://schemas.microsoft.com/office/powerpoint/2010/main" val="2107246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931B3-89CF-4FED-2B3A-4CBF2D92316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88EE1AA-9E8F-70A4-CE8F-5A4E58DA01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BA8BDF9-608F-E207-8251-1DEFB89CAAE9}"/>
              </a:ext>
            </a:extLst>
          </p:cNvPr>
          <p:cNvSpPr>
            <a:spLocks noGrp="1"/>
          </p:cNvSpPr>
          <p:nvPr>
            <p:ph type="body" idx="1"/>
          </p:nvPr>
        </p:nvSpPr>
        <p:spPr/>
        <p:txBody>
          <a:bodyPr/>
          <a:lstStyle/>
          <a:p>
            <a:pPr marL="0" indent="0">
              <a:buFont typeface="Arial" panose="020B0604020202020204" pitchFamily="34" charset="0"/>
              <a:buNone/>
            </a:pPr>
            <a:endParaRPr lang="zh-CN" altLang="en-US" dirty="0"/>
          </a:p>
        </p:txBody>
      </p:sp>
      <p:sp>
        <p:nvSpPr>
          <p:cNvPr id="4" name="灯片编号占位符 3">
            <a:extLst>
              <a:ext uri="{FF2B5EF4-FFF2-40B4-BE49-F238E27FC236}">
                <a16:creationId xmlns:a16="http://schemas.microsoft.com/office/drawing/2014/main" id="{C0905E75-2977-049E-D3E0-2DB19BEB4791}"/>
              </a:ext>
            </a:extLst>
          </p:cNvPr>
          <p:cNvSpPr>
            <a:spLocks noGrp="1"/>
          </p:cNvSpPr>
          <p:nvPr>
            <p:ph type="sldNum" sz="quarter" idx="5"/>
          </p:nvPr>
        </p:nvSpPr>
        <p:spPr/>
        <p:txBody>
          <a:bodyPr/>
          <a:lstStyle/>
          <a:p>
            <a:fld id="{4FE41177-0CA2-405D-BB26-2EA8F02020CE}" type="slidenum">
              <a:rPr lang="zh-CN" altLang="en-US" smtClean="0"/>
              <a:t>3</a:t>
            </a:fld>
            <a:endParaRPr lang="zh-CN" altLang="en-US"/>
          </a:p>
        </p:txBody>
      </p:sp>
    </p:spTree>
    <p:extLst>
      <p:ext uri="{BB962C8B-B14F-4D97-AF65-F5344CB8AC3E}">
        <p14:creationId xmlns:p14="http://schemas.microsoft.com/office/powerpoint/2010/main" val="500345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32C94-522D-AECD-934D-A61289B6DCE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98E81C-64D3-54AB-51C2-80152F097C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7B6DED9-D5E3-8CD1-0CB4-D7DC7528DD97}"/>
              </a:ext>
            </a:extLst>
          </p:cNvPr>
          <p:cNvSpPr>
            <a:spLocks noGrp="1"/>
          </p:cNvSpPr>
          <p:nvPr>
            <p:ph type="body" idx="1"/>
          </p:nvPr>
        </p:nvSpPr>
        <p:spPr/>
        <p:txBody>
          <a:bodyPr/>
          <a:lstStyle/>
          <a:p>
            <a:pPr marL="0" indent="0">
              <a:buFont typeface="Arial" panose="020B0604020202020204" pitchFamily="34" charset="0"/>
              <a:buNone/>
            </a:pPr>
            <a:endParaRPr lang="zh-CN" altLang="en-US" dirty="0"/>
          </a:p>
        </p:txBody>
      </p:sp>
      <p:sp>
        <p:nvSpPr>
          <p:cNvPr id="4" name="灯片编号占位符 3">
            <a:extLst>
              <a:ext uri="{FF2B5EF4-FFF2-40B4-BE49-F238E27FC236}">
                <a16:creationId xmlns:a16="http://schemas.microsoft.com/office/drawing/2014/main" id="{798F61E6-27F8-ECF0-2072-412F51400037}"/>
              </a:ext>
            </a:extLst>
          </p:cNvPr>
          <p:cNvSpPr>
            <a:spLocks noGrp="1"/>
          </p:cNvSpPr>
          <p:nvPr>
            <p:ph type="sldNum" sz="quarter" idx="5"/>
          </p:nvPr>
        </p:nvSpPr>
        <p:spPr/>
        <p:txBody>
          <a:bodyPr/>
          <a:lstStyle/>
          <a:p>
            <a:fld id="{4FE41177-0CA2-405D-BB26-2EA8F02020CE}" type="slidenum">
              <a:rPr lang="zh-CN" altLang="en-US" smtClean="0"/>
              <a:t>4</a:t>
            </a:fld>
            <a:endParaRPr lang="zh-CN" altLang="en-US"/>
          </a:p>
        </p:txBody>
      </p:sp>
    </p:spTree>
    <p:extLst>
      <p:ext uri="{BB962C8B-B14F-4D97-AF65-F5344CB8AC3E}">
        <p14:creationId xmlns:p14="http://schemas.microsoft.com/office/powerpoint/2010/main" val="2954485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41177-0CA2-405D-BB26-2EA8F02020CE}" type="slidenum">
              <a:rPr lang="zh-CN" altLang="en-US" smtClean="0"/>
              <a:t>6</a:t>
            </a:fld>
            <a:endParaRPr lang="zh-CN" altLang="en-US"/>
          </a:p>
        </p:txBody>
      </p:sp>
    </p:spTree>
    <p:extLst>
      <p:ext uri="{BB962C8B-B14F-4D97-AF65-F5344CB8AC3E}">
        <p14:creationId xmlns:p14="http://schemas.microsoft.com/office/powerpoint/2010/main" val="4087546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36989-4B17-1AA0-8226-D98D2E01AAC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3FA4AA4-DD64-32A3-DA9E-97579A29085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F24CF6A-ED96-223E-4814-4B511FFBBEC7}"/>
              </a:ext>
            </a:extLst>
          </p:cNvPr>
          <p:cNvSpPr>
            <a:spLocks noGrp="1"/>
          </p:cNvSpPr>
          <p:nvPr>
            <p:ph type="body" idx="1"/>
          </p:nvPr>
        </p:nvSpPr>
        <p:spPr/>
        <p:txBody>
          <a:bodyPr/>
          <a:lstStyle/>
          <a:p>
            <a:pPr marL="0" indent="0">
              <a:buFont typeface="Arial" panose="020B0604020202020204" pitchFamily="34" charset="0"/>
              <a:buNone/>
            </a:pPr>
            <a:endParaRPr lang="zh-CN" altLang="en-US" dirty="0"/>
          </a:p>
        </p:txBody>
      </p:sp>
      <p:sp>
        <p:nvSpPr>
          <p:cNvPr id="4" name="灯片编号占位符 3">
            <a:extLst>
              <a:ext uri="{FF2B5EF4-FFF2-40B4-BE49-F238E27FC236}">
                <a16:creationId xmlns:a16="http://schemas.microsoft.com/office/drawing/2014/main" id="{16EBB9F2-28A4-5542-A5D3-DE0D08807736}"/>
              </a:ext>
            </a:extLst>
          </p:cNvPr>
          <p:cNvSpPr>
            <a:spLocks noGrp="1"/>
          </p:cNvSpPr>
          <p:nvPr>
            <p:ph type="sldNum" sz="quarter" idx="5"/>
          </p:nvPr>
        </p:nvSpPr>
        <p:spPr/>
        <p:txBody>
          <a:bodyPr/>
          <a:lstStyle/>
          <a:p>
            <a:fld id="{4FE41177-0CA2-405D-BB26-2EA8F02020CE}" type="slidenum">
              <a:rPr lang="zh-CN" altLang="en-US" smtClean="0"/>
              <a:t>7</a:t>
            </a:fld>
            <a:endParaRPr lang="zh-CN" altLang="en-US"/>
          </a:p>
        </p:txBody>
      </p:sp>
    </p:spTree>
    <p:extLst>
      <p:ext uri="{BB962C8B-B14F-4D97-AF65-F5344CB8AC3E}">
        <p14:creationId xmlns:p14="http://schemas.microsoft.com/office/powerpoint/2010/main" val="2766183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106C7-F66F-FF1B-8491-35E74A604D9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37201F6-24DD-F9D0-D607-0CCA019A967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948D49E-4CF7-6D09-14C2-9A15A8E1A267}"/>
              </a:ext>
            </a:extLst>
          </p:cNvPr>
          <p:cNvSpPr>
            <a:spLocks noGrp="1"/>
          </p:cNvSpPr>
          <p:nvPr>
            <p:ph type="body" idx="1"/>
          </p:nvPr>
        </p:nvSpPr>
        <p:spPr/>
        <p:txBody>
          <a:bodyPr/>
          <a:lstStyle/>
          <a:p>
            <a:pPr marL="0" indent="0">
              <a:buFont typeface="Arial" panose="020B0604020202020204" pitchFamily="34" charset="0"/>
              <a:buNone/>
            </a:pPr>
            <a:endParaRPr lang="zh-CN" altLang="en-US" dirty="0"/>
          </a:p>
        </p:txBody>
      </p:sp>
      <p:sp>
        <p:nvSpPr>
          <p:cNvPr id="4" name="灯片编号占位符 3">
            <a:extLst>
              <a:ext uri="{FF2B5EF4-FFF2-40B4-BE49-F238E27FC236}">
                <a16:creationId xmlns:a16="http://schemas.microsoft.com/office/drawing/2014/main" id="{197E4D9B-CF2B-16A1-F542-CB07CAF8F14D}"/>
              </a:ext>
            </a:extLst>
          </p:cNvPr>
          <p:cNvSpPr>
            <a:spLocks noGrp="1"/>
          </p:cNvSpPr>
          <p:nvPr>
            <p:ph type="sldNum" sz="quarter" idx="5"/>
          </p:nvPr>
        </p:nvSpPr>
        <p:spPr/>
        <p:txBody>
          <a:bodyPr/>
          <a:lstStyle/>
          <a:p>
            <a:fld id="{4FE41177-0CA2-405D-BB26-2EA8F02020CE}" type="slidenum">
              <a:rPr lang="zh-CN" altLang="en-US" smtClean="0"/>
              <a:t>8</a:t>
            </a:fld>
            <a:endParaRPr lang="zh-CN" altLang="en-US"/>
          </a:p>
        </p:txBody>
      </p:sp>
    </p:spTree>
    <p:extLst>
      <p:ext uri="{BB962C8B-B14F-4D97-AF65-F5344CB8AC3E}">
        <p14:creationId xmlns:p14="http://schemas.microsoft.com/office/powerpoint/2010/main" val="1696356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E41177-0CA2-405D-BB26-2EA8F02020CE}" type="slidenum">
              <a:rPr lang="zh-CN" altLang="en-US" smtClean="0"/>
              <a:t>10</a:t>
            </a:fld>
            <a:endParaRPr lang="zh-CN" altLang="en-US"/>
          </a:p>
        </p:txBody>
      </p:sp>
    </p:spTree>
    <p:extLst>
      <p:ext uri="{BB962C8B-B14F-4D97-AF65-F5344CB8AC3E}">
        <p14:creationId xmlns:p14="http://schemas.microsoft.com/office/powerpoint/2010/main" val="2778563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04E97-BCB7-A834-B1AB-0CE961CA225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EEC9107-B397-1919-34FE-553D887D3667}"/>
              </a:ext>
            </a:extLst>
          </p:cNvPr>
          <p:cNvSpPr>
            <a:spLocks noGrp="1" noRot="1" noChangeAspect="1"/>
          </p:cNvSpPr>
          <p:nvPr>
            <p:ph type="sldImg"/>
          </p:nvPr>
        </p:nvSpPr>
        <p:spPr/>
      </p:sp>
      <p:sp>
        <p:nvSpPr>
          <p:cNvPr id="4" name="灯片编号占位符 3">
            <a:extLst>
              <a:ext uri="{FF2B5EF4-FFF2-40B4-BE49-F238E27FC236}">
                <a16:creationId xmlns:a16="http://schemas.microsoft.com/office/drawing/2014/main" id="{899FE088-A5C0-41B4-A098-BB7B4C914FE7}"/>
              </a:ext>
            </a:extLst>
          </p:cNvPr>
          <p:cNvSpPr>
            <a:spLocks noGrp="1"/>
          </p:cNvSpPr>
          <p:nvPr>
            <p:ph type="sldNum" sz="quarter" idx="5"/>
          </p:nvPr>
        </p:nvSpPr>
        <p:spPr/>
        <p:txBody>
          <a:bodyPr/>
          <a:lstStyle/>
          <a:p>
            <a:fld id="{4FE41177-0CA2-405D-BB26-2EA8F02020CE}" type="slidenum">
              <a:rPr lang="zh-CN" altLang="en-US" smtClean="0"/>
              <a:t>11</a:t>
            </a:fld>
            <a:endParaRPr lang="zh-CN" altLang="en-US"/>
          </a:p>
        </p:txBody>
      </p:sp>
      <p:sp>
        <p:nvSpPr>
          <p:cNvPr id="6" name="备注占位符 5">
            <a:extLst>
              <a:ext uri="{FF2B5EF4-FFF2-40B4-BE49-F238E27FC236}">
                <a16:creationId xmlns:a16="http://schemas.microsoft.com/office/drawing/2014/main" id="{30A562A4-7BE3-EA64-31D1-80302648355C}"/>
              </a:ext>
            </a:extLst>
          </p:cNvPr>
          <p:cNvSpPr>
            <a:spLocks noGrp="1"/>
          </p:cNvSpPr>
          <p:nvPr>
            <p:ph type="body" sz="quarter" idx="3"/>
          </p:nvPr>
        </p:nvSpPr>
        <p:spPr/>
        <p:txBody>
          <a:bodyPr/>
          <a:lstStyle/>
          <a:p>
            <a:endParaRPr lang="zh-CN" altLang="en-US"/>
          </a:p>
        </p:txBody>
      </p:sp>
    </p:spTree>
    <p:extLst>
      <p:ext uri="{BB962C8B-B14F-4D97-AF65-F5344CB8AC3E}">
        <p14:creationId xmlns:p14="http://schemas.microsoft.com/office/powerpoint/2010/main" val="2804064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12775-8489-E74D-5A47-085E60A6A0C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4AFA31-5864-C9A2-5677-5B752BB5AEC7}"/>
              </a:ext>
            </a:extLst>
          </p:cNvPr>
          <p:cNvSpPr>
            <a:spLocks noGrp="1" noRot="1" noChangeAspect="1"/>
          </p:cNvSpPr>
          <p:nvPr>
            <p:ph type="sldImg"/>
          </p:nvPr>
        </p:nvSpPr>
        <p:spPr/>
      </p:sp>
      <p:sp>
        <p:nvSpPr>
          <p:cNvPr id="4" name="灯片编号占位符 3">
            <a:extLst>
              <a:ext uri="{FF2B5EF4-FFF2-40B4-BE49-F238E27FC236}">
                <a16:creationId xmlns:a16="http://schemas.microsoft.com/office/drawing/2014/main" id="{525536E6-B201-A8C4-E1B0-D476391ACCB7}"/>
              </a:ext>
            </a:extLst>
          </p:cNvPr>
          <p:cNvSpPr>
            <a:spLocks noGrp="1"/>
          </p:cNvSpPr>
          <p:nvPr>
            <p:ph type="sldNum" sz="quarter" idx="5"/>
          </p:nvPr>
        </p:nvSpPr>
        <p:spPr/>
        <p:txBody>
          <a:bodyPr/>
          <a:lstStyle/>
          <a:p>
            <a:fld id="{4FE41177-0CA2-405D-BB26-2EA8F02020CE}" type="slidenum">
              <a:rPr lang="zh-CN" altLang="en-US" smtClean="0"/>
              <a:t>12</a:t>
            </a:fld>
            <a:endParaRPr lang="zh-CN" altLang="en-US"/>
          </a:p>
        </p:txBody>
      </p:sp>
      <p:sp>
        <p:nvSpPr>
          <p:cNvPr id="6" name="备注占位符 5">
            <a:extLst>
              <a:ext uri="{FF2B5EF4-FFF2-40B4-BE49-F238E27FC236}">
                <a16:creationId xmlns:a16="http://schemas.microsoft.com/office/drawing/2014/main" id="{0C7AA4A0-EBC7-9C33-07AB-B018612091EF}"/>
              </a:ext>
            </a:extLst>
          </p:cNvPr>
          <p:cNvSpPr>
            <a:spLocks noGrp="1"/>
          </p:cNvSpPr>
          <p:nvPr>
            <p:ph type="body" sz="quarter" idx="3"/>
          </p:nvPr>
        </p:nvSpPr>
        <p:spPr/>
        <p:txBody>
          <a:bodyPr/>
          <a:lstStyle/>
          <a:p>
            <a:endParaRPr lang="zh-CN" altLang="en-US"/>
          </a:p>
        </p:txBody>
      </p:sp>
    </p:spTree>
    <p:extLst>
      <p:ext uri="{BB962C8B-B14F-4D97-AF65-F5344CB8AC3E}">
        <p14:creationId xmlns:p14="http://schemas.microsoft.com/office/powerpoint/2010/main" val="452865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1829820370"/>
      </p:ext>
    </p:extLst>
  </p:cSld>
  <p:clrMapOvr>
    <a:masterClrMapping/>
  </p:clrMapOvr>
  <p:extLst>
    <p:ext uri="{DCECCB84-F9BA-43D5-87BE-67443E8EF086}">
      <p15:sldGuideLst xmlns:p15="http://schemas.microsoft.com/office/powerpoint/2012/main">
        <p15:guide id="1" orient="horz" pos="3120" userDrawn="1">
          <p15:clr>
            <a:srgbClr val="FBAE40"/>
          </p15:clr>
        </p15:guide>
        <p15:guide id="2"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4102639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296955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userDrawn="1">
  <p:cSld name="Title Slide">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flipH="1">
            <a:off x="0" y="0"/>
            <a:ext cx="6858000" cy="9906000"/>
          </a:xfrm>
          <a:prstGeom prst="rect">
            <a:avLst/>
          </a:prstGeom>
          <a:blipFill>
            <a:blip r:embed="rId2">
              <a:duotone>
                <a:schemeClr val="accent1">
                  <a:shade val="45000"/>
                  <a:satMod val="135000"/>
                </a:schemeClr>
                <a:prstClr val="white"/>
              </a:duotone>
              <a:alphaModFix amt="50000"/>
            </a:blip>
            <a:srcRect/>
            <a:stretch>
              <a:fillRect l="-45313" t="-20718" r="-4343" b="-61276"/>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标题 50"/>
          <p:cNvSpPr>
            <a:spLocks noGrp="1"/>
          </p:cNvSpPr>
          <p:nvPr>
            <p:ph type="ctrTitle" hasCustomPrompt="1"/>
          </p:nvPr>
        </p:nvSpPr>
        <p:spPr>
          <a:xfrm>
            <a:off x="590428" y="1485900"/>
            <a:ext cx="5670000" cy="3640000"/>
          </a:xfrm>
          <a:prstGeom prst="rect">
            <a:avLst/>
          </a:prstGeom>
        </p:spPr>
        <p:txBody>
          <a:bodyPr wrap="square" anchor="b">
            <a:normAutofit/>
          </a:bodyPr>
          <a:lstStyle>
            <a:lvl1pPr algn="ctr">
              <a:lnSpc>
                <a:spcPct val="100000"/>
              </a:lnSpc>
              <a:defRPr sz="3038">
                <a:ln w="19050">
                  <a:noFill/>
                </a:ln>
                <a:solidFill>
                  <a:schemeClr val="tx1"/>
                </a:solidFill>
              </a:defRPr>
            </a:lvl1pPr>
          </a:lstStyle>
          <a:p>
            <a:pPr lvl="0"/>
            <a:r>
              <a:rPr lang="zh-CN" altLang="en-US" dirty="0"/>
              <a:t>Click to add title</a:t>
            </a:r>
            <a:endParaRPr lang="en-US" dirty="0"/>
          </a:p>
        </p:txBody>
      </p:sp>
      <p:sp>
        <p:nvSpPr>
          <p:cNvPr id="52" name="副标题 51"/>
          <p:cNvSpPr>
            <a:spLocks noGrp="1"/>
          </p:cNvSpPr>
          <p:nvPr>
            <p:ph type="subTitle" sz="quarter" idx="1" hasCustomPrompt="1"/>
          </p:nvPr>
        </p:nvSpPr>
        <p:spPr>
          <a:xfrm>
            <a:off x="590428" y="5258997"/>
            <a:ext cx="5670000" cy="1300000"/>
          </a:xfrm>
          <a:prstGeom prst="round2DiagRect">
            <a:avLst>
              <a:gd name="adj1" fmla="val 0"/>
              <a:gd name="adj2" fmla="val 0"/>
            </a:avLst>
          </a:prstGeom>
          <a:noFill/>
          <a:ln>
            <a:noFill/>
          </a:ln>
          <a:effectLst/>
        </p:spPr>
        <p:txBody>
          <a:bodyPr vert="horz" wrap="square" lIns="91440" tIns="45720" rIns="91440" bIns="45720" rtlCol="0" anchor="t" anchorCtr="0">
            <a:normAutofit/>
          </a:bodyPr>
          <a:lstStyle>
            <a:lvl1pPr marL="0" indent="0" algn="ctr">
              <a:lnSpc>
                <a:spcPct val="100000"/>
              </a:lnSpc>
              <a:buNone/>
              <a:defRPr lang="en-US" sz="1350" strike="noStrike" spc="169" dirty="0">
                <a:solidFill>
                  <a:schemeClr val="tx1"/>
                </a:solidFill>
                <a:latin typeface="+mj-lt"/>
              </a:defRPr>
            </a:lvl1pPr>
          </a:lstStyle>
          <a:p>
            <a:pPr lvl="0"/>
            <a:r>
              <a:rPr lang="zh-CN" altLang="en-US" dirty="0"/>
              <a:t>Click to add subtitle</a:t>
            </a:r>
            <a:endParaRPr lang="en-US" dirty="0"/>
          </a:p>
        </p:txBody>
      </p:sp>
    </p:spTree>
    <p:extLst>
      <p:ext uri="{BB962C8B-B14F-4D97-AF65-F5344CB8AC3E}">
        <p14:creationId xmlns:p14="http://schemas.microsoft.com/office/powerpoint/2010/main" val="196105047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8" name="文本占位符 7">
            <a:extLst>
              <a:ext uri="{FF2B5EF4-FFF2-40B4-BE49-F238E27FC236}">
                <a16:creationId xmlns:a16="http://schemas.microsoft.com/office/drawing/2014/main" id="{7F8805B6-5181-9EB7-5FDA-61FBC329646D}"/>
              </a:ext>
            </a:extLst>
          </p:cNvPr>
          <p:cNvSpPr>
            <a:spLocks noGrp="1"/>
          </p:cNvSpPr>
          <p:nvPr>
            <p:ph type="body" sz="quarter" idx="10"/>
          </p:nvPr>
        </p:nvSpPr>
        <p:spPr>
          <a:xfrm>
            <a:off x="471488" y="8878888"/>
            <a:ext cx="5915025" cy="887412"/>
          </a:xfrm>
        </p:spPr>
        <p:txBody>
          <a:bodyPr>
            <a:normAutofit/>
          </a:bodyPr>
          <a:lstStyle>
            <a:lvl1pPr marL="72000" indent="-72000">
              <a:spcBef>
                <a:spcPts val="0"/>
              </a:spcBef>
              <a:buFont typeface="+mj-lt"/>
              <a:buAutoNum type="arabicPeriod"/>
              <a:defRPr sz="800"/>
            </a:lvl1pPr>
            <a:lvl2pPr marL="72000" indent="-72000">
              <a:spcBef>
                <a:spcPts val="0"/>
              </a:spcBef>
              <a:buFont typeface="+mj-lt"/>
              <a:buAutoNum type="arabicPeriod"/>
              <a:defRPr sz="800"/>
            </a:lvl2pPr>
            <a:lvl3pPr marL="72000" indent="-72000">
              <a:spcBef>
                <a:spcPts val="0"/>
              </a:spcBef>
              <a:buFont typeface="+mj-lt"/>
              <a:buAutoNum type="arabicPeriod"/>
              <a:defRPr sz="800"/>
            </a:lvl3pPr>
            <a:lvl4pPr marL="72000" indent="-72000">
              <a:spcBef>
                <a:spcPts val="0"/>
              </a:spcBef>
              <a:buFont typeface="+mj-lt"/>
              <a:buAutoNum type="arabicPeriod"/>
              <a:defRPr sz="800"/>
            </a:lvl4pPr>
            <a:lvl5pPr marL="72000" indent="-72000">
              <a:spcBef>
                <a:spcPts val="0"/>
              </a:spcBef>
              <a:buFont typeface="+mj-lt"/>
              <a:buAutoNum type="arabicPeriod"/>
              <a:defRPr sz="800"/>
            </a:lvl5pPr>
          </a:lstStyle>
          <a:p>
            <a:pPr lvl="0"/>
            <a:r>
              <a:rPr lang="zh-CN" altLang="en-US" dirty="0"/>
              <a:t>单击此处编辑母版文本样式</a:t>
            </a:r>
          </a:p>
        </p:txBody>
      </p:sp>
    </p:spTree>
    <p:extLst>
      <p:ext uri="{BB962C8B-B14F-4D97-AF65-F5344CB8AC3E}">
        <p14:creationId xmlns:p14="http://schemas.microsoft.com/office/powerpoint/2010/main" val="1725302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5" name="Footer Placeholder 4"/>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523163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1782684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472381" y="3618442"/>
            <a:ext cx="2901255"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3471863" y="3618442"/>
            <a:ext cx="2915543" cy="532218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8" name="Footer Placeholder 7"/>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4060551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4" name="Footer Placeholder 3"/>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3090585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3" name="Footer Placeholder 2"/>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38468185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3906137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471488" y="9181397"/>
            <a:ext cx="1543050" cy="527403"/>
          </a:xfrm>
          <a:prstGeom prst="rect">
            <a:avLst/>
          </a:prstGeom>
        </p:spPr>
        <p:txBody>
          <a:bodyPr/>
          <a:lstStyle/>
          <a:p>
            <a:fld id="{A4992F8C-1A8A-4D0A-B03A-1FB38CA3D0DB}" type="datetimeFigureOut">
              <a:rPr lang="zh-CN" altLang="en-US" smtClean="0"/>
              <a:t>2025/9/28</a:t>
            </a:fld>
            <a:endParaRPr lang="zh-CN" altLang="en-US"/>
          </a:p>
        </p:txBody>
      </p:sp>
      <p:sp>
        <p:nvSpPr>
          <p:cNvPr id="6" name="Footer Placeholder 5"/>
          <p:cNvSpPr>
            <a:spLocks noGrp="1"/>
          </p:cNvSpPr>
          <p:nvPr>
            <p:ph type="ftr" sz="quarter" idx="11"/>
          </p:nvPr>
        </p:nvSpPr>
        <p:spPr>
          <a:xfrm>
            <a:off x="2271713" y="9181397"/>
            <a:ext cx="2314575" cy="527403"/>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4843463" y="9181397"/>
            <a:ext cx="1543050" cy="527403"/>
          </a:xfrm>
          <a:prstGeom prst="rect">
            <a:avLst/>
          </a:prstGeom>
        </p:spPr>
        <p:txBody>
          <a:bodyPr/>
          <a:lstStyle/>
          <a:p>
            <a:fld id="{EA28CC7A-C3AB-4F54-9957-6439FAA720E4}" type="slidenum">
              <a:rPr lang="zh-CN" altLang="en-US" smtClean="0"/>
              <a:t>‹#›</a:t>
            </a:fld>
            <a:endParaRPr lang="zh-CN" altLang="en-US"/>
          </a:p>
        </p:txBody>
      </p:sp>
    </p:spTree>
    <p:extLst>
      <p:ext uri="{BB962C8B-B14F-4D97-AF65-F5344CB8AC3E}">
        <p14:creationId xmlns:p14="http://schemas.microsoft.com/office/powerpoint/2010/main" val="3040961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2637014"/>
            <a:ext cx="5915025" cy="61323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Tree>
    <p:extLst>
      <p:ext uri="{BB962C8B-B14F-4D97-AF65-F5344CB8AC3E}">
        <p14:creationId xmlns:p14="http://schemas.microsoft.com/office/powerpoint/2010/main" val="45397816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20" userDrawn="1">
          <p15:clr>
            <a:srgbClr val="F26B43"/>
          </p15:clr>
        </p15:guide>
        <p15:guide id="2" pos="2160" userDrawn="1">
          <p15:clr>
            <a:srgbClr val="F26B43"/>
          </p15:clr>
        </p15:guide>
        <p15:guide id="3" orient="horz" pos="5524" userDrawn="1">
          <p15:clr>
            <a:srgbClr val="F26B43"/>
          </p15:clr>
        </p15:guide>
        <p15:guide id="4" pos="278" userDrawn="1">
          <p15:clr>
            <a:srgbClr val="F26B43"/>
          </p15:clr>
        </p15:guide>
        <p15:guide id="5" pos="4042" userDrawn="1">
          <p15:clr>
            <a:srgbClr val="F26B43"/>
          </p15:clr>
        </p15:guide>
        <p15:guide id="6" orient="horz" pos="716" userDrawn="1">
          <p15:clr>
            <a:srgbClr val="F26B43"/>
          </p15:clr>
        </p15:guide>
        <p15:guide id="7" orient="horz" pos="262" userDrawn="1">
          <p15:clr>
            <a:srgbClr val="F26B43"/>
          </p15:clr>
        </p15:guide>
        <p15:guide id="8" orient="horz" pos="82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33_C7505088.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4_CDEE37D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18/10/relationships/comments" Target="../comments/modernComment_114_FB7D751B.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18/10/relationships/comments" Target="../comments/modernComment_130_9253EE89.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32_4D810E6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db.yaozh.com/instruct/34448.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64DF697E-4F93-85F4-0C98-A95AC3006C3D}"/>
              </a:ext>
            </a:extLst>
          </p:cNvPr>
          <p:cNvSpPr/>
          <p:nvPr/>
        </p:nvSpPr>
        <p:spPr>
          <a:xfrm>
            <a:off x="441325" y="1316038"/>
            <a:ext cx="5975350" cy="7453312"/>
          </a:xfrm>
          <a:prstGeom prst="roundRect">
            <a:avLst>
              <a:gd name="adj" fmla="val 7508"/>
            </a:avLst>
          </a:prstGeom>
          <a:solidFill>
            <a:schemeClr val="bg1"/>
          </a:solidFill>
          <a:ln w="0">
            <a:no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013">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a:extLst>
              <a:ext uri="{FF2B5EF4-FFF2-40B4-BE49-F238E27FC236}">
                <a16:creationId xmlns:a16="http://schemas.microsoft.com/office/drawing/2014/main" id="{7915ABFA-05FB-D8F6-DF88-0A304F15300C}"/>
              </a:ext>
            </a:extLst>
          </p:cNvPr>
          <p:cNvSpPr>
            <a:spLocks noGrp="1"/>
          </p:cNvSpPr>
          <p:nvPr>
            <p:ph type="ctrTitle"/>
          </p:nvPr>
        </p:nvSpPr>
        <p:spPr>
          <a:xfrm>
            <a:off x="441326" y="1326446"/>
            <a:ext cx="5975350" cy="7442903"/>
          </a:xfrm>
        </p:spPr>
        <p:txBody>
          <a:bodyPr anchor="t">
            <a:normAutofit/>
          </a:bodyPr>
          <a:lstStyle/>
          <a:p>
            <a:pPr algn="l">
              <a:lnSpc>
                <a:spcPct val="150000"/>
              </a:lnSpc>
            </a:pPr>
            <a:r>
              <a:rPr lang="zh-CN" altLang="en-US" sz="2000" dirty="0"/>
              <a:t>问题一、当前，青少年儿童抑郁障碍的患病率持续上升，如何看待此类</a:t>
            </a:r>
            <a:r>
              <a:rPr lang="zh-CN" altLang="en-US" sz="2000"/>
              <a:t>现象，现在的临床治疗有哪些未被满足的需求？</a:t>
            </a:r>
            <a:br>
              <a:rPr lang="en-US" altLang="zh-CN" sz="2000" dirty="0"/>
            </a:br>
            <a:br>
              <a:rPr lang="en-US" altLang="zh-CN" sz="2000" dirty="0"/>
            </a:br>
            <a:r>
              <a:rPr lang="zh-CN" altLang="en-US" sz="2000" dirty="0"/>
              <a:t>问题二、圣</a:t>
            </a:r>
            <a:r>
              <a:rPr lang="en-US" altLang="zh-CN" sz="2000" dirty="0"/>
              <a:t>·</a:t>
            </a:r>
            <a:r>
              <a:rPr lang="zh-CN" altLang="en-US" sz="2000" dirty="0"/>
              <a:t>约翰草提取物（</a:t>
            </a:r>
            <a:r>
              <a:rPr lang="zh-CN" altLang="en-US" sz="2000"/>
              <a:t>路优泰</a:t>
            </a:r>
            <a:r>
              <a:rPr lang="en-US" altLang="zh-CN" sz="2000" baseline="30000"/>
              <a:t>® </a:t>
            </a:r>
            <a:r>
              <a:rPr lang="zh-CN" altLang="en-US" sz="2000"/>
              <a:t>）</a:t>
            </a:r>
            <a:r>
              <a:rPr lang="zh-CN" altLang="en-US" sz="2000" dirty="0"/>
              <a:t>多重抗抑郁作用明确，其在青少年儿童抑郁障碍方面的疗效证据有哪些？</a:t>
            </a:r>
            <a:br>
              <a:rPr lang="zh-CN" altLang="en-US" sz="2000" dirty="0"/>
            </a:br>
            <a:br>
              <a:rPr lang="en-US" altLang="zh-CN" sz="2000" dirty="0"/>
            </a:br>
            <a:r>
              <a:rPr lang="zh-CN" altLang="en-US" sz="2000" dirty="0"/>
              <a:t>问题三、</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青少年儿童使用抗抑郁药物有哪些不良反应？路优泰</a:t>
            </a:r>
            <a:r>
              <a:rPr lang="en-US" altLang="zh-CN" sz="2000" baseline="30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的安全性特征如何评估？</a:t>
            </a:r>
            <a:br>
              <a:rPr lang="en-US" altLang="zh-CN" sz="2000" dirty="0"/>
            </a:br>
            <a:br>
              <a:rPr lang="en-US" altLang="zh-CN" sz="2000" dirty="0"/>
            </a:br>
            <a:r>
              <a:rPr lang="zh-CN" altLang="en-US" sz="2000" dirty="0"/>
              <a:t>问题四、如何充分利用路优泰</a:t>
            </a:r>
            <a:r>
              <a:rPr lang="en-US" altLang="zh-CN" sz="2000" baseline="30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t>药物特性，探索青少年儿童情绪障碍的未来发展方向？</a:t>
            </a:r>
            <a:br>
              <a:rPr lang="zh-CN" altLang="en-US" sz="2000" dirty="0"/>
            </a:br>
            <a:endParaRPr lang="zh-CN" altLang="en-US" sz="2000" dirty="0"/>
          </a:p>
        </p:txBody>
      </p:sp>
      <p:sp>
        <p:nvSpPr>
          <p:cNvPr id="4" name="文本框 3">
            <a:extLst>
              <a:ext uri="{FF2B5EF4-FFF2-40B4-BE49-F238E27FC236}">
                <a16:creationId xmlns:a16="http://schemas.microsoft.com/office/drawing/2014/main" id="{172ABF1B-4B05-212B-4F28-D7D11164B5E7}"/>
              </a:ext>
            </a:extLst>
          </p:cNvPr>
          <p:cNvSpPr txBox="1"/>
          <p:nvPr/>
        </p:nvSpPr>
        <p:spPr>
          <a:xfrm>
            <a:off x="441325" y="674985"/>
            <a:ext cx="5975350" cy="461665"/>
          </a:xfrm>
          <a:prstGeom prst="rect">
            <a:avLst/>
          </a:prstGeom>
          <a:noFill/>
        </p:spPr>
        <p:txBody>
          <a:bodyPr wrap="square" rtlCol="0">
            <a:spAutoFit/>
          </a:bodyPr>
          <a:lstStyle/>
          <a:p>
            <a:r>
              <a:rPr lang="zh-CN" altLang="en-US" sz="2400" b="1"/>
              <a:t>讨论题目</a:t>
            </a:r>
          </a:p>
        </p:txBody>
      </p:sp>
    </p:spTree>
    <p:extLst>
      <p:ext uri="{BB962C8B-B14F-4D97-AF65-F5344CB8AC3E}">
        <p14:creationId xmlns:p14="http://schemas.microsoft.com/office/powerpoint/2010/main" val="3674125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1FCF1-08C3-CCE5-8250-A6767425C0CD}"/>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5D67C4D3-B9C8-75B4-95FC-6A6FABC75418}"/>
              </a:ext>
            </a:extLst>
          </p:cNvPr>
          <p:cNvGrpSpPr/>
          <p:nvPr/>
        </p:nvGrpSpPr>
        <p:grpSpPr>
          <a:xfrm>
            <a:off x="533188" y="2420302"/>
            <a:ext cx="5791623" cy="5065396"/>
            <a:chOff x="533188" y="3094755"/>
            <a:chExt cx="5791623" cy="5065396"/>
          </a:xfrm>
        </p:grpSpPr>
        <p:grpSp>
          <p:nvGrpSpPr>
            <p:cNvPr id="5" name="组合 4">
              <a:extLst>
                <a:ext uri="{FF2B5EF4-FFF2-40B4-BE49-F238E27FC236}">
                  <a16:creationId xmlns:a16="http://schemas.microsoft.com/office/drawing/2014/main" id="{93789A09-5AF3-3702-91F7-052D189F0659}"/>
                </a:ext>
              </a:extLst>
            </p:cNvPr>
            <p:cNvGrpSpPr/>
            <p:nvPr/>
          </p:nvGrpSpPr>
          <p:grpSpPr>
            <a:xfrm>
              <a:off x="533188" y="3898246"/>
              <a:ext cx="5791623" cy="4261905"/>
              <a:chOff x="533189" y="3898246"/>
              <a:chExt cx="5791623" cy="4261905"/>
            </a:xfrm>
          </p:grpSpPr>
          <p:sp>
            <p:nvSpPr>
              <p:cNvPr id="7" name="矩形: 圆角 6">
                <a:extLst>
                  <a:ext uri="{FF2B5EF4-FFF2-40B4-BE49-F238E27FC236}">
                    <a16:creationId xmlns:a16="http://schemas.microsoft.com/office/drawing/2014/main" id="{9C40FC4A-A68D-D303-6A57-8B34396159F3}"/>
                  </a:ext>
                </a:extLst>
              </p:cNvPr>
              <p:cNvSpPr/>
              <p:nvPr/>
            </p:nvSpPr>
            <p:spPr>
              <a:xfrm>
                <a:off x="533189" y="3898246"/>
                <a:ext cx="5791623" cy="4261905"/>
              </a:xfrm>
              <a:prstGeom prst="roundRect">
                <a:avLst>
                  <a:gd name="adj" fmla="val 7508"/>
                </a:avLst>
              </a:prstGeom>
              <a:solidFill>
                <a:schemeClr val="bg1"/>
              </a:solidFill>
              <a:ln w="0">
                <a:no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013">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内容占位符 2">
                <a:extLst>
                  <a:ext uri="{FF2B5EF4-FFF2-40B4-BE49-F238E27FC236}">
                    <a16:creationId xmlns:a16="http://schemas.microsoft.com/office/drawing/2014/main" id="{2524EA7D-D4DA-9FEA-4090-EA640DD4D07F}"/>
                  </a:ext>
                </a:extLst>
              </p:cNvPr>
              <p:cNvSpPr txBox="1">
                <a:spLocks/>
              </p:cNvSpPr>
              <p:nvPr/>
            </p:nvSpPr>
            <p:spPr>
              <a:xfrm>
                <a:off x="824068" y="5155356"/>
                <a:ext cx="5217918" cy="1747684"/>
              </a:xfrm>
              <a:prstGeom prst="round2DiagRect">
                <a:avLst>
                  <a:gd name="adj1" fmla="val 0"/>
                  <a:gd name="adj2" fmla="val 0"/>
                </a:avLst>
              </a:prstGeom>
            </p:spPr>
            <p:txBody>
              <a:bodyPr vert="horz" lIns="51435" tIns="25718" rIns="51435" bIns="25718" rtlCol="0" anchor="ctr">
                <a:noAutofit/>
              </a:bodyPr>
              <a:lstStyle>
                <a:lvl1pPr marL="457200" indent="-457200">
                  <a:lnSpc>
                    <a:spcPct val="90000"/>
                  </a:lnSpc>
                  <a:spcBef>
                    <a:spcPts val="0"/>
                  </a:spcBef>
                  <a:spcAft>
                    <a:spcPts val="1200"/>
                  </a:spcAft>
                  <a:buFont typeface="+mj-lt"/>
                  <a:buAutoNum type="arabicPeriod"/>
                  <a:defRPr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鉴于青少年儿童处于特殊发育阶段，其药代动力学与药效学特征显著异于成人。路优泰</a:t>
                </a:r>
                <a:r>
                  <a:rPr lang="en-US" altLang="zh-CN" baseline="30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在该人群应用的安全性特征，应如何评估与管理？</a:t>
                </a:r>
              </a:p>
            </p:txBody>
          </p:sp>
        </p:grpSp>
        <p:sp>
          <p:nvSpPr>
            <p:cNvPr id="6" name="文本框 5">
              <a:extLst>
                <a:ext uri="{FF2B5EF4-FFF2-40B4-BE49-F238E27FC236}">
                  <a16:creationId xmlns:a16="http://schemas.microsoft.com/office/drawing/2014/main" id="{606B5429-3100-7A9C-961F-AE3AC26307AC}"/>
                </a:ext>
              </a:extLst>
            </p:cNvPr>
            <p:cNvSpPr txBox="1"/>
            <p:nvPr/>
          </p:nvSpPr>
          <p:spPr>
            <a:xfrm>
              <a:off x="2220553" y="3094755"/>
              <a:ext cx="2416892" cy="461665"/>
            </a:xfrm>
            <a:prstGeom prst="rect">
              <a:avLst/>
            </a:prstGeom>
            <a:noFill/>
          </p:spPr>
          <p:txBody>
            <a:bodyPr wrap="square" rtlCol="0">
              <a:spAutoFit/>
            </a:bodyPr>
            <a:lstStyle/>
            <a:p>
              <a:pPr algn="ctr"/>
              <a:r>
                <a:rPr lang="zh-CN" altLang="en-US" sz="2400" b="1">
                  <a:latin typeface="微软雅黑" panose="020B0503020204020204" pitchFamily="34" charset="-122"/>
                  <a:ea typeface="微软雅黑" panose="020B0503020204020204" pitchFamily="34" charset="-122"/>
                  <a:sym typeface="微软雅黑" panose="020B0503020204020204" pitchFamily="34" charset="-122"/>
                </a:rPr>
                <a:t>问题三</a:t>
              </a:r>
              <a:endParaRPr lang="zh-CN" altLang="en-US" sz="24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3343929480"/>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42BB6-7542-5E13-8059-B5A84204787F}"/>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323635FC-C20E-66D8-B164-3AF947434953}"/>
              </a:ext>
            </a:extLst>
          </p:cNvPr>
          <p:cNvSpPr txBox="1"/>
          <p:nvPr/>
        </p:nvSpPr>
        <p:spPr>
          <a:xfrm>
            <a:off x="441325" y="423545"/>
            <a:ext cx="5975350" cy="700898"/>
          </a:xfrm>
          <a:prstGeom prst="rect">
            <a:avLst/>
          </a:prstGeom>
          <a:noFill/>
        </p:spPr>
        <p:txBody>
          <a:bodyPr wrap="square" rtlCol="0" anchor="ctr">
            <a:spAutoFit/>
          </a:bodyPr>
          <a:lstStyle>
            <a:defPPr>
              <a:defRPr lang="en-US"/>
            </a:defPPr>
            <a:lvl1pPr>
              <a:lnSpc>
                <a:spcPct val="130000"/>
              </a:lnSpc>
              <a:defRPr sz="1600" b="1"/>
            </a:lvl1pPr>
          </a:lstStyle>
          <a:p>
            <a:r>
              <a:rPr lang="zh-CN" altLang="en-US"/>
              <a:t>青少年儿童的药代动力学与成人比较有何不同，该人群使用抗抑郁药物有哪些不良反应？</a:t>
            </a:r>
            <a:r>
              <a:rPr lang="zh-CN" altLang="en-US">
                <a:latin typeface="微软雅黑" panose="020B0503020204020204" pitchFamily="34" charset="-122"/>
                <a:ea typeface="微软雅黑" panose="020B0503020204020204" pitchFamily="34" charset="-122"/>
                <a:sym typeface="微软雅黑" panose="020B0503020204020204" pitchFamily="34" charset="-122"/>
              </a:rPr>
              <a:t>路优泰</a:t>
            </a:r>
            <a:r>
              <a:rPr lang="en-US" altLang="zh-CN" baseline="30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a:t>的安全性特征如何评估？</a:t>
            </a:r>
          </a:p>
        </p:txBody>
      </p:sp>
      <p:sp>
        <p:nvSpPr>
          <p:cNvPr id="3" name="文本框 2">
            <a:extLst>
              <a:ext uri="{FF2B5EF4-FFF2-40B4-BE49-F238E27FC236}">
                <a16:creationId xmlns:a16="http://schemas.microsoft.com/office/drawing/2014/main" id="{AB8FCDA9-7E1F-9ABD-FF72-30B08945984F}"/>
              </a:ext>
            </a:extLst>
          </p:cNvPr>
          <p:cNvSpPr txBox="1"/>
          <p:nvPr/>
        </p:nvSpPr>
        <p:spPr>
          <a:xfrm>
            <a:off x="441325" y="1316038"/>
            <a:ext cx="5975350" cy="7538346"/>
          </a:xfrm>
          <a:prstGeom prst="rect">
            <a:avLst/>
          </a:prstGeom>
          <a:noFill/>
        </p:spPr>
        <p:txBody>
          <a:bodyPr wrap="square" rtlCol="0">
            <a:spAutoFit/>
          </a:bodyPr>
          <a:lstStyle>
            <a:defPPr>
              <a:defRPr lang="en-US"/>
            </a:defPPr>
            <a:lvl1pPr>
              <a:lnSpc>
                <a:spcPct val="150000"/>
              </a:lnSpc>
              <a:defRPr sz="1400"/>
            </a:lvl1pPr>
          </a:lstStyle>
          <a:p>
            <a:pPr algn="just"/>
            <a:r>
              <a:rPr lang="en-US" altLang="zh-CN" sz="1200" b="1" dirty="0"/>
              <a:t>1.</a:t>
            </a:r>
            <a:r>
              <a:rPr lang="zh-CN" altLang="en-US" sz="1200" b="1" dirty="0"/>
              <a:t>青少年儿童药代动力学特征</a:t>
            </a:r>
            <a:endParaRPr lang="en-US" altLang="zh-CN" sz="1200" b="1" dirty="0"/>
          </a:p>
          <a:p>
            <a:pPr marL="285750" indent="-285750" algn="just">
              <a:buFont typeface="Arial" panose="020B0604020202020204" pitchFamily="34" charset="0"/>
              <a:buChar char="•"/>
            </a:pPr>
            <a:r>
              <a:rPr lang="zh-CN" altLang="en-US" sz="1200" b="1" dirty="0"/>
              <a:t>药代动力学和药学特征的显著差异</a:t>
            </a:r>
            <a:r>
              <a:rPr lang="zh-CN" altLang="en-US" sz="1200" dirty="0"/>
              <a:t>：儿童、青少年与成人的药代动力学和药学特征存在显著差异。儿童体内水分含量高、脂肪比例低，影响药物的分布容积；肝酶</a:t>
            </a:r>
            <a:r>
              <a:rPr lang="zh-CN" altLang="en-US" sz="1200"/>
              <a:t>系统（如</a:t>
            </a:r>
            <a:r>
              <a:rPr lang="en-US" altLang="zh-CN" sz="1200" dirty="0"/>
              <a:t>CYP450</a:t>
            </a:r>
            <a:r>
              <a:rPr lang="zh-CN" altLang="en-US" sz="1200" dirty="0"/>
              <a:t>）和肾功能尚未完全发育，导致药物代谢和清除率较低，半衰期延长。青少年处于过渡期，生理参数逐渐接近成人，但仍存在</a:t>
            </a:r>
            <a:r>
              <a:rPr lang="zh-CN" altLang="en-US" sz="1200"/>
              <a:t>个体差异。成人器官功能成熟，药代动力学参数相对稳定。</a:t>
            </a:r>
            <a:r>
              <a:rPr lang="zh-CN" altLang="en-US" sz="1200" b="1"/>
              <a:t>这些</a:t>
            </a:r>
            <a:r>
              <a:rPr lang="zh-CN" altLang="en-US" sz="1200" b="1" dirty="0"/>
              <a:t>差异在药物研发和临床用药中需特别注意，以确保</a:t>
            </a:r>
            <a:r>
              <a:rPr lang="zh-CN" altLang="en-US" sz="1200" b="1"/>
              <a:t>安全有效</a:t>
            </a:r>
            <a:r>
              <a:rPr lang="en-US" altLang="zh-CN" sz="1200" baseline="30000"/>
              <a:t>1 </a:t>
            </a:r>
            <a:r>
              <a:rPr lang="zh-CN" altLang="en-US" sz="1200"/>
              <a:t>。</a:t>
            </a:r>
            <a:endParaRPr lang="en-US" altLang="zh-CN" sz="1200" dirty="0"/>
          </a:p>
          <a:p>
            <a:pPr algn="just"/>
            <a:r>
              <a:rPr lang="en-US" altLang="zh-CN" sz="1200" b="1"/>
              <a:t>2.</a:t>
            </a:r>
            <a:r>
              <a:rPr lang="zh-CN" altLang="en-US" sz="1200" b="1"/>
              <a:t> 青少年</a:t>
            </a:r>
            <a:r>
              <a:rPr lang="zh-CN" altLang="en-US" sz="1200" b="1" dirty="0"/>
              <a:t>儿童抗抑郁药物的不良反应</a:t>
            </a:r>
            <a:endParaRPr lang="en-US" altLang="zh-CN" sz="1200" b="1" dirty="0"/>
          </a:p>
          <a:p>
            <a:pPr marL="285750" indent="-285750" algn="just">
              <a:buFont typeface="Arial" panose="020B0604020202020204" pitchFamily="34" charset="0"/>
              <a:buChar char="•"/>
            </a:pPr>
            <a:r>
              <a:rPr lang="zh-CN" altLang="en-US" sz="1200" b="1"/>
              <a:t>抗</a:t>
            </a:r>
            <a:r>
              <a:rPr lang="zh-CN" altLang="en-US" sz="1200" b="1" dirty="0"/>
              <a:t>抑郁药物不良反应发生率</a:t>
            </a:r>
            <a:r>
              <a:rPr lang="zh-CN" altLang="en-US" sz="1200" b="1"/>
              <a:t>高</a:t>
            </a:r>
            <a:r>
              <a:rPr lang="zh-CN" altLang="en-US" sz="1200"/>
              <a:t>：临床常用的抗抑郁药物有选择性</a:t>
            </a:r>
            <a:r>
              <a:rPr lang="en-US" altLang="zh-CN" sz="1200"/>
              <a:t>SSRIs</a:t>
            </a:r>
            <a:r>
              <a:rPr lang="zh-CN" altLang="en-US" sz="1200"/>
              <a:t>、</a:t>
            </a:r>
            <a:r>
              <a:rPr lang="en-US" altLang="zh-CN" sz="1200"/>
              <a:t>SNRIs</a:t>
            </a:r>
            <a:r>
              <a:rPr lang="zh-CN" altLang="en-US" sz="1200"/>
              <a:t>、</a:t>
            </a:r>
            <a:r>
              <a:rPr lang="en-US" altLang="zh-CN" sz="1200"/>
              <a:t>NASSA</a:t>
            </a:r>
            <a:r>
              <a:rPr lang="zh-CN" altLang="en-US" sz="1200"/>
              <a:t>及其他新型类型。然而，抗</a:t>
            </a:r>
            <a:r>
              <a:rPr lang="zh-CN" altLang="en-US" sz="1200" dirty="0"/>
              <a:t>抑</a:t>
            </a:r>
            <a:r>
              <a:rPr lang="zh-CN" altLang="en-US" sz="1200"/>
              <a:t>郁药可</a:t>
            </a:r>
            <a:r>
              <a:rPr lang="zh-CN" altLang="en-US" sz="1200" dirty="0"/>
              <a:t>导致一系列不良</a:t>
            </a:r>
            <a:r>
              <a:rPr lang="zh-CN" altLang="en-US" sz="1200"/>
              <a:t>反应，进</a:t>
            </a:r>
            <a:r>
              <a:rPr lang="zh-CN" altLang="en-US" sz="1200" dirty="0"/>
              <a:t>而影响治疗依从性，甚至会出现严重不良反应或药源性疾病。治疗过程中，</a:t>
            </a:r>
            <a:r>
              <a:rPr lang="zh-CN" altLang="en-US" sz="1200" b="1" dirty="0"/>
              <a:t>抗抑郁药物的副作用发生</a:t>
            </a:r>
            <a:r>
              <a:rPr lang="zh-CN" altLang="en-US" sz="1200" b="1"/>
              <a:t>率高达</a:t>
            </a:r>
            <a:r>
              <a:rPr lang="en-US" altLang="zh-CN" sz="1200" b="1" dirty="0"/>
              <a:t>31%~</a:t>
            </a:r>
            <a:r>
              <a:rPr lang="en-US" altLang="zh-CN" sz="1200" b="1"/>
              <a:t>60%</a:t>
            </a:r>
            <a:r>
              <a:rPr lang="zh-CN" altLang="en-US" sz="1200"/>
              <a:t>。事实上，临床医生可能严重低估抗抑郁药的不良反应，＞</a:t>
            </a:r>
            <a:r>
              <a:rPr lang="en-US" altLang="zh-CN" sz="1200"/>
              <a:t>80%</a:t>
            </a:r>
            <a:r>
              <a:rPr lang="zh-CN" altLang="en-US" sz="1200"/>
              <a:t>患者至少出现</a:t>
            </a:r>
            <a:r>
              <a:rPr lang="en-US" altLang="zh-CN" sz="1200"/>
              <a:t>1</a:t>
            </a:r>
            <a:r>
              <a:rPr lang="zh-CN" altLang="en-US" sz="1200"/>
              <a:t>种不良反应，平均每例患者出现</a:t>
            </a:r>
            <a:r>
              <a:rPr lang="en-US" altLang="zh-CN" sz="1200"/>
              <a:t>4</a:t>
            </a:r>
            <a:r>
              <a:rPr lang="zh-CN" altLang="en-US" sz="1200"/>
              <a:t>种不良反应，其中很多不良反应对患者造成显著的困扰，甚至影响到日常功能</a:t>
            </a:r>
            <a:r>
              <a:rPr lang="en-US" altLang="zh-CN" sz="1200" baseline="30000"/>
              <a:t>2</a:t>
            </a:r>
            <a:r>
              <a:rPr lang="zh-CN" altLang="en-US" sz="1200"/>
              <a:t>。</a:t>
            </a:r>
            <a:endParaRPr lang="en-US" altLang="zh-CN" sz="1200" dirty="0"/>
          </a:p>
          <a:p>
            <a:pPr marL="285750" indent="-285750" algn="just">
              <a:buFont typeface="Arial" panose="020B0604020202020204" pitchFamily="34" charset="0"/>
              <a:buChar char="•"/>
            </a:pPr>
            <a:r>
              <a:rPr lang="zh-CN" altLang="en-US" sz="1200" b="1"/>
              <a:t>青少年儿童使用抗抑郁药物常</a:t>
            </a:r>
            <a:r>
              <a:rPr lang="zh-CN" altLang="en-US" sz="1200" b="1" dirty="0"/>
              <a:t>见不良反</a:t>
            </a:r>
            <a:r>
              <a:rPr lang="zh-CN" altLang="en-US" sz="1200" b="1"/>
              <a:t>应：</a:t>
            </a:r>
            <a:r>
              <a:rPr lang="zh-CN" altLang="en-US" sz="1200"/>
              <a:t>研究对某中心</a:t>
            </a:r>
            <a:r>
              <a:rPr lang="en-US" altLang="zh-CN" sz="1200"/>
              <a:t>4</a:t>
            </a:r>
            <a:r>
              <a:rPr lang="zh-CN" altLang="en-US" sz="1200"/>
              <a:t>年余使用精神药物儿童青少年患者中发生不良反应（</a:t>
            </a:r>
            <a:r>
              <a:rPr lang="en-US" altLang="zh-CN" sz="1200"/>
              <a:t>ADR</a:t>
            </a:r>
            <a:r>
              <a:rPr lang="zh-CN" altLang="en-US" sz="1200"/>
              <a:t>）患者进行回顾性调查，发现引起</a:t>
            </a:r>
            <a:r>
              <a:rPr lang="en-US" altLang="zh-CN" sz="1200"/>
              <a:t>ADR</a:t>
            </a:r>
            <a:r>
              <a:rPr lang="zh-CN" altLang="en-US" sz="1200"/>
              <a:t>的多为抗精神病药（</a:t>
            </a:r>
            <a:r>
              <a:rPr lang="en-US" altLang="zh-CN" sz="1200"/>
              <a:t>73.27%</a:t>
            </a:r>
            <a:r>
              <a:rPr lang="zh-CN" altLang="en-US" sz="1200"/>
              <a:t>）；</a:t>
            </a:r>
            <a:r>
              <a:rPr lang="en-US" altLang="zh-CN" sz="1200"/>
              <a:t>ADR</a:t>
            </a:r>
            <a:r>
              <a:rPr lang="zh-CN" altLang="en-US" sz="1200"/>
              <a:t>主要发生在用药</a:t>
            </a:r>
            <a:r>
              <a:rPr lang="en-US" altLang="zh-CN" sz="1200"/>
              <a:t>1</a:t>
            </a:r>
            <a:r>
              <a:rPr lang="zh-CN" altLang="en-US" sz="1200"/>
              <a:t>个月（</a:t>
            </a:r>
            <a:r>
              <a:rPr lang="en-US" altLang="zh-CN" sz="1200"/>
              <a:t>72.28</a:t>
            </a:r>
            <a:r>
              <a:rPr lang="zh-CN" altLang="en-US" sz="1200"/>
              <a:t>％）</a:t>
            </a:r>
            <a:r>
              <a:rPr lang="en-US" altLang="zh-CN" sz="1200" baseline="30000"/>
              <a:t>3</a:t>
            </a:r>
            <a:r>
              <a:rPr lang="zh-CN" altLang="en-US" sz="1200"/>
              <a:t>。一</a:t>
            </a:r>
            <a:r>
              <a:rPr lang="zh-CN" altLang="en-US" sz="1200" dirty="0"/>
              <a:t>项分析法国药物警戒数据库的研究显</a:t>
            </a:r>
            <a:r>
              <a:rPr lang="zh-CN" altLang="en-US" sz="1200"/>
              <a:t>示，在</a:t>
            </a:r>
            <a:r>
              <a:rPr lang="en-US" altLang="zh-CN" sz="1200"/>
              <a:t>1985-2016</a:t>
            </a:r>
            <a:r>
              <a:rPr lang="zh-CN" altLang="en-US" sz="1200"/>
              <a:t>年期间，</a:t>
            </a:r>
            <a:r>
              <a:rPr lang="en-US" altLang="zh-CN" sz="1200" b="1"/>
              <a:t>49.3</a:t>
            </a:r>
            <a:r>
              <a:rPr lang="en-US" altLang="zh-CN" sz="1200" b="1" dirty="0"/>
              <a:t>%</a:t>
            </a:r>
            <a:r>
              <a:rPr lang="zh-CN" altLang="en-US" sz="1200" b="1" dirty="0"/>
              <a:t>青少年在使用抗抑郁药物时出现不良反应</a:t>
            </a:r>
            <a:r>
              <a:rPr lang="zh-CN" altLang="en-US" sz="1200" dirty="0"/>
              <a:t>，</a:t>
            </a:r>
            <a:r>
              <a:rPr lang="zh-CN" altLang="en-US" sz="1200" b="1" dirty="0"/>
              <a:t>最常见的表现为神经精神异常、胃肠道反</a:t>
            </a:r>
            <a:r>
              <a:rPr lang="zh-CN" altLang="en-US" sz="1200" b="1"/>
              <a:t>应等</a:t>
            </a:r>
            <a:r>
              <a:rPr lang="en-US" altLang="zh-CN" sz="1200" baseline="30000"/>
              <a:t>4</a:t>
            </a:r>
            <a:r>
              <a:rPr lang="zh-CN" altLang="en-US" sz="1200"/>
              <a:t>。</a:t>
            </a:r>
            <a:endParaRPr lang="en-US" altLang="zh-CN" sz="1200" dirty="0"/>
          </a:p>
          <a:p>
            <a:pPr marL="285750" indent="-285750" algn="just">
              <a:buFont typeface="Arial" panose="020B0604020202020204" pitchFamily="34" charset="0"/>
              <a:buChar char="•"/>
            </a:pPr>
            <a:r>
              <a:rPr lang="zh-CN" altLang="en-US" sz="1200" b="1" dirty="0"/>
              <a:t>警惕自杀等严重不良反应</a:t>
            </a:r>
            <a:r>
              <a:rPr lang="zh-CN" altLang="en-US" sz="1200" dirty="0"/>
              <a:t>：需要警惕抗抑郁药物可能引发的自杀等严重不良</a:t>
            </a:r>
            <a:r>
              <a:rPr lang="zh-CN" altLang="en-US" sz="1200"/>
              <a:t>反应，</a:t>
            </a:r>
            <a:r>
              <a:rPr lang="en-US" altLang="zh-CN" sz="1200"/>
              <a:t>Meta</a:t>
            </a:r>
            <a:r>
              <a:rPr lang="zh-CN" altLang="en-US" sz="1200"/>
              <a:t>分析纳入</a:t>
            </a:r>
            <a:r>
              <a:rPr lang="en-US" altLang="zh-CN" sz="1200"/>
              <a:t>25</a:t>
            </a:r>
            <a:r>
              <a:rPr lang="zh-CN" altLang="en-US" sz="1200"/>
              <a:t>项报告抗抑郁药物不良事件的</a:t>
            </a:r>
            <a:r>
              <a:rPr lang="en-US" altLang="zh-CN" sz="1200"/>
              <a:t>RCT</a:t>
            </a:r>
            <a:r>
              <a:rPr lang="zh-CN" altLang="en-US" sz="1200"/>
              <a:t>研究，结果发现，</a:t>
            </a:r>
            <a:r>
              <a:rPr lang="zh-CN" altLang="en-US" sz="1200" b="1"/>
              <a:t>与安慰药比较，抗抑郁药物引起儿童青少年自杀或增加自杀风险的概率明显增加</a:t>
            </a:r>
            <a:r>
              <a:rPr lang="zh-CN" altLang="en-US" sz="1200"/>
              <a:t>。</a:t>
            </a:r>
            <a:r>
              <a:rPr lang="en-US" altLang="zh-CN" sz="1200"/>
              <a:t>2004</a:t>
            </a:r>
            <a:r>
              <a:rPr lang="zh-CN" altLang="en-US" sz="1200"/>
              <a:t>年，美国食品药品管理局</a:t>
            </a:r>
            <a:r>
              <a:rPr lang="en-US" altLang="zh-CN" sz="1200"/>
              <a:t>(FDA) </a:t>
            </a:r>
            <a:r>
              <a:rPr lang="zh-CN" altLang="en-US" sz="1200"/>
              <a:t>首次对青少年使用抗抑郁药发出黑框警告。</a:t>
            </a:r>
            <a:r>
              <a:rPr lang="zh-CN" altLang="en-US" sz="1200" b="1"/>
              <a:t>这可能是因为青少年患者更容易冲动、激越、激惹，从而发生冲动性自杀</a:t>
            </a:r>
            <a:r>
              <a:rPr lang="zh-CN" altLang="en-US" sz="1200"/>
              <a:t>。已经有很多研究发现这些现象，包括某些循证医学的结论已经证明，提示医生对青少年使用抗抑郁药物时，应该关注青少年自杀倾向</a:t>
            </a:r>
            <a:r>
              <a:rPr lang="en-US" altLang="zh-CN" sz="1200" baseline="30000"/>
              <a:t>2</a:t>
            </a:r>
            <a:r>
              <a:rPr lang="zh-CN" altLang="en-US" sz="1200"/>
              <a:t>。</a:t>
            </a:r>
            <a:endParaRPr lang="en-US" altLang="zh-CN" sz="1200" dirty="0"/>
          </a:p>
        </p:txBody>
      </p:sp>
      <p:sp>
        <p:nvSpPr>
          <p:cNvPr id="5" name="文本框 4">
            <a:extLst>
              <a:ext uri="{FF2B5EF4-FFF2-40B4-BE49-F238E27FC236}">
                <a16:creationId xmlns:a16="http://schemas.microsoft.com/office/drawing/2014/main" id="{6551B2F7-D8EF-1B9A-3FEE-FB4B639FF09B}"/>
              </a:ext>
            </a:extLst>
          </p:cNvPr>
          <p:cNvSpPr txBox="1"/>
          <p:nvPr/>
        </p:nvSpPr>
        <p:spPr>
          <a:xfrm>
            <a:off x="441325" y="8769351"/>
            <a:ext cx="5898515" cy="1136650"/>
          </a:xfrm>
          <a:prstGeom prst="rect">
            <a:avLst/>
          </a:prstGeom>
        </p:spPr>
        <p:txBody>
          <a:bodyPr vert="horz" lIns="91440" tIns="45720" rIns="91440" bIns="45720" rtlCol="0">
            <a:noAutofit/>
          </a:bodyPr>
          <a:lstStyle>
            <a:defPPr>
              <a:defRPr lang="en-US"/>
            </a:defPPr>
            <a:lvl1pPr marL="72000" indent="-72000" defTabSz="685800">
              <a:lnSpc>
                <a:spcPct val="100000"/>
              </a:lnSpc>
              <a:spcBef>
                <a:spcPts val="0"/>
              </a:spcBef>
              <a:buFont typeface="+mj-lt"/>
              <a:buAutoNum type="arabicPeriod" startAt="10"/>
              <a:defRPr sz="700"/>
            </a:lvl1pPr>
            <a:lvl2pPr marL="72000" indent="-72000" defTabSz="685800">
              <a:lnSpc>
                <a:spcPct val="90000"/>
              </a:lnSpc>
              <a:spcBef>
                <a:spcPts val="0"/>
              </a:spcBef>
              <a:buFont typeface="+mj-lt"/>
              <a:buAutoNum type="arabicPeriod"/>
              <a:defRPr sz="800"/>
            </a:lvl2pPr>
            <a:lvl3pPr marL="72000" indent="-72000" defTabSz="685800">
              <a:lnSpc>
                <a:spcPct val="90000"/>
              </a:lnSpc>
              <a:spcBef>
                <a:spcPts val="0"/>
              </a:spcBef>
              <a:buFont typeface="+mj-lt"/>
              <a:buAutoNum type="arabicPeriod"/>
              <a:defRPr sz="800"/>
            </a:lvl3pPr>
            <a:lvl4pPr marL="72000" indent="-72000" defTabSz="685800">
              <a:lnSpc>
                <a:spcPct val="90000"/>
              </a:lnSpc>
              <a:spcBef>
                <a:spcPts val="0"/>
              </a:spcBef>
              <a:buFont typeface="+mj-lt"/>
              <a:buAutoNum type="arabicPeriod"/>
              <a:defRPr sz="800"/>
            </a:lvl4pPr>
            <a:lvl5pPr marL="72000" indent="-72000" defTabSz="685800">
              <a:lnSpc>
                <a:spcPct val="90000"/>
              </a:lnSpc>
              <a:spcBef>
                <a:spcPts val="0"/>
              </a:spcBef>
              <a:buFont typeface="+mj-lt"/>
              <a:buAutoNum type="arabicPeriod"/>
              <a:defRPr sz="80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indent="0">
              <a:buNone/>
            </a:pPr>
            <a:r>
              <a:rPr lang="en-US" altLang="zh-CN" sz="600"/>
              <a:t>1.</a:t>
            </a:r>
            <a:r>
              <a:rPr lang="zh-CN" altLang="en-US" sz="600"/>
              <a:t>刘莉, 等. 儿科人群的药代动力学研究[J]. 中国临床药理学杂志,2014,30(3):238-241.</a:t>
            </a:r>
            <a:endParaRPr lang="en-US" altLang="zh-CN" sz="600"/>
          </a:p>
          <a:p>
            <a:pPr marL="0" indent="0">
              <a:buNone/>
            </a:pPr>
            <a:r>
              <a:rPr lang="en-US" altLang="zh-CN" sz="600"/>
              <a:t>2.</a:t>
            </a:r>
            <a:r>
              <a:rPr lang="zh-CN" altLang="en-US" sz="600"/>
              <a:t>朱建峰</a:t>
            </a:r>
            <a:r>
              <a:rPr lang="en-US" altLang="zh-CN" sz="600"/>
              <a:t>,</a:t>
            </a:r>
            <a:r>
              <a:rPr lang="zh-CN" altLang="en-US" sz="600"/>
              <a:t>金卫东</a:t>
            </a:r>
            <a:r>
              <a:rPr lang="en-US" altLang="zh-CN" sz="600"/>
              <a:t>. </a:t>
            </a:r>
            <a:r>
              <a:rPr lang="zh-CN" altLang="en-US" sz="600"/>
              <a:t>抗抑郁药物的不良反应</a:t>
            </a:r>
            <a:r>
              <a:rPr lang="en-US" altLang="zh-CN" sz="600"/>
              <a:t>[J]. </a:t>
            </a:r>
            <a:r>
              <a:rPr lang="zh-CN" altLang="en-US" sz="600"/>
              <a:t>医药导报</a:t>
            </a:r>
            <a:r>
              <a:rPr lang="en-US" altLang="zh-CN" sz="600"/>
              <a:t>,2018,37(10):1198-1202. </a:t>
            </a:r>
          </a:p>
          <a:p>
            <a:pPr marL="0" indent="0">
              <a:buNone/>
            </a:pPr>
            <a:r>
              <a:rPr lang="en-US" altLang="zh-CN" sz="600"/>
              <a:t>3.</a:t>
            </a:r>
            <a:r>
              <a:rPr lang="zh-CN" altLang="en-US" sz="600"/>
              <a:t>阎得胜</a:t>
            </a:r>
            <a:r>
              <a:rPr lang="en-US" altLang="zh-CN" sz="600"/>
              <a:t>,</a:t>
            </a:r>
            <a:r>
              <a:rPr lang="zh-CN" altLang="en-US" sz="600"/>
              <a:t> 等</a:t>
            </a:r>
            <a:r>
              <a:rPr lang="en-US" altLang="zh-CN" sz="600"/>
              <a:t>.</a:t>
            </a:r>
            <a:r>
              <a:rPr lang="zh-CN" altLang="en-US" sz="600"/>
              <a:t>儿童青少年患者使用精神药物的不良反应</a:t>
            </a:r>
            <a:r>
              <a:rPr lang="en-US" altLang="zh-CN" sz="600"/>
              <a:t>101</a:t>
            </a:r>
            <a:r>
              <a:rPr lang="zh-CN" altLang="en-US" sz="600"/>
              <a:t>例分析</a:t>
            </a:r>
            <a:r>
              <a:rPr lang="en-US" altLang="zh-CN" sz="600"/>
              <a:t>[J].</a:t>
            </a:r>
            <a:r>
              <a:rPr lang="zh-CN" altLang="en-US" sz="600"/>
              <a:t>临床精神医学杂志</a:t>
            </a:r>
            <a:r>
              <a:rPr lang="en-US" altLang="zh-CN" sz="600"/>
              <a:t>,2020,30(02):112-114.</a:t>
            </a:r>
          </a:p>
          <a:p>
            <a:pPr marL="0" indent="0">
              <a:buNone/>
            </a:pPr>
            <a:r>
              <a:rPr lang="en-US" altLang="zh-CN" sz="600"/>
              <a:t>4.Barthez S, et al. Adverse drug reactions in infants, children and adolescents exposed to antidepressants: a French pharmacovigilance study. Eur J Clin Pharmacol. 2020;76(11):1591-1599. </a:t>
            </a:r>
          </a:p>
          <a:p>
            <a:pPr marL="0" indent="0">
              <a:buNone/>
            </a:pPr>
            <a:r>
              <a:rPr lang="en-US" altLang="zh-CN" sz="600"/>
              <a:t>5.</a:t>
            </a:r>
            <a:r>
              <a:rPr lang="zh-CN" altLang="en-US" sz="600"/>
              <a:t>张进唯</a:t>
            </a:r>
            <a:r>
              <a:rPr lang="en-US" altLang="zh-CN" sz="600"/>
              <a:t>,</a:t>
            </a:r>
            <a:r>
              <a:rPr lang="zh-CN" altLang="en-US" sz="600"/>
              <a:t>汤亚南</a:t>
            </a:r>
            <a:r>
              <a:rPr lang="en-US" altLang="zh-CN" sz="600"/>
              <a:t>,</a:t>
            </a:r>
            <a:r>
              <a:rPr lang="zh-CN" altLang="en-US" sz="600"/>
              <a:t>周鹏翔</a:t>
            </a:r>
            <a:r>
              <a:rPr lang="en-US" altLang="zh-CN" sz="600"/>
              <a:t>. </a:t>
            </a:r>
            <a:r>
              <a:rPr lang="zh-CN" altLang="en-US" sz="600"/>
              <a:t>关注儿童及青少年抑郁障碍</a:t>
            </a:r>
            <a:r>
              <a:rPr lang="en-US" altLang="zh-CN" sz="600"/>
              <a:t>,</a:t>
            </a:r>
            <a:r>
              <a:rPr lang="zh-CN" altLang="en-US" sz="600"/>
              <a:t>守护合理用药</a:t>
            </a:r>
            <a:r>
              <a:rPr lang="en-US" altLang="zh-CN" sz="600"/>
              <a:t>[J]. </a:t>
            </a:r>
            <a:r>
              <a:rPr lang="zh-CN" altLang="en-US" sz="600"/>
              <a:t>中国合理用药探索</a:t>
            </a:r>
            <a:r>
              <a:rPr lang="en-US" altLang="zh-CN" sz="600"/>
              <a:t>,2025,22(2):142-145. </a:t>
            </a:r>
          </a:p>
          <a:p>
            <a:pPr marL="0" indent="0">
              <a:buNone/>
            </a:pPr>
            <a:r>
              <a:rPr lang="en-US" altLang="zh-CN" sz="600"/>
              <a:t>6.</a:t>
            </a:r>
            <a:r>
              <a:rPr lang="zh-CN" altLang="en-US" sz="600"/>
              <a:t>行浩然,等. 青少年抑郁症使用抗抑郁药物的临床进展[J]. 昆明医科大学学报,2024,45(7):168-176</a:t>
            </a:r>
            <a:r>
              <a:rPr lang="en-US" altLang="zh-CN" sz="600"/>
              <a:t>.</a:t>
            </a:r>
          </a:p>
          <a:p>
            <a:pPr marL="0" indent="0">
              <a:buNone/>
            </a:pPr>
            <a:r>
              <a:rPr lang="en-US" altLang="zh-CN" sz="600"/>
              <a:t>7.</a:t>
            </a:r>
            <a:r>
              <a:rPr lang="zh-CN" altLang="en-US" sz="600"/>
              <a:t>饶燕晓</a:t>
            </a:r>
            <a:r>
              <a:rPr lang="en-US" altLang="zh-CN" sz="600"/>
              <a:t>,</a:t>
            </a:r>
            <a:r>
              <a:rPr lang="zh-CN" altLang="en-US" sz="600"/>
              <a:t> 等</a:t>
            </a:r>
            <a:r>
              <a:rPr lang="en-US" altLang="zh-CN" sz="600"/>
              <a:t>. </a:t>
            </a:r>
            <a:r>
              <a:rPr lang="zh-CN" altLang="en-US" sz="600"/>
              <a:t>抗抑郁药物治疗青少年儿童抑郁症疗效和耐受性的网状</a:t>
            </a:r>
            <a:r>
              <a:rPr lang="en-US" altLang="zh-CN" sz="600"/>
              <a:t>meta</a:t>
            </a:r>
            <a:r>
              <a:rPr lang="zh-CN" altLang="en-US" sz="600"/>
              <a:t>分析</a:t>
            </a:r>
            <a:r>
              <a:rPr lang="en-US" altLang="zh-CN" sz="600"/>
              <a:t>[J]. </a:t>
            </a:r>
            <a:r>
              <a:rPr lang="zh-CN" altLang="en-US" sz="600"/>
              <a:t>浙江大学学报（医学版）</a:t>
            </a:r>
            <a:r>
              <a:rPr lang="en-US" altLang="zh-CN" sz="600"/>
              <a:t>,2022,51(4):480-490.</a:t>
            </a:r>
          </a:p>
          <a:p>
            <a:pPr marL="0" indent="0">
              <a:buNone/>
            </a:pPr>
            <a:r>
              <a:rPr lang="en-US" altLang="zh-CN" sz="600"/>
              <a:t>8.</a:t>
            </a:r>
            <a:r>
              <a:rPr lang="zh-CN" altLang="en-US" sz="600"/>
              <a:t>张咪雪</a:t>
            </a:r>
            <a:r>
              <a:rPr lang="en-US" altLang="zh-CN" sz="600"/>
              <a:t>,</a:t>
            </a:r>
            <a:r>
              <a:rPr lang="zh-CN" altLang="en-US" sz="600"/>
              <a:t>刘莎</a:t>
            </a:r>
            <a:r>
              <a:rPr lang="en-US" altLang="zh-CN" sz="600"/>
              <a:t>. </a:t>
            </a:r>
            <a:r>
              <a:rPr lang="zh-CN" altLang="en-US" sz="600"/>
              <a:t>抑郁症的药物治疗新进展</a:t>
            </a:r>
            <a:r>
              <a:rPr lang="en-US" altLang="zh-CN" sz="600"/>
              <a:t>[J]. </a:t>
            </a:r>
            <a:r>
              <a:rPr lang="zh-CN" altLang="en-US" sz="600"/>
              <a:t>重庆医科大学学报</a:t>
            </a:r>
            <a:r>
              <a:rPr lang="en-US" altLang="zh-CN" sz="600"/>
              <a:t>,2024,49(5):631-637. </a:t>
            </a:r>
          </a:p>
          <a:p>
            <a:pPr marL="0" indent="0">
              <a:buNone/>
            </a:pPr>
            <a:r>
              <a:rPr lang="en-US" altLang="zh-CN" sz="600"/>
              <a:t>9.《</a:t>
            </a:r>
            <a:r>
              <a:rPr lang="zh-CN" altLang="en-US" sz="600"/>
              <a:t>中成药治疗优势病种临床应用指南</a:t>
            </a:r>
            <a:r>
              <a:rPr lang="en-US" altLang="zh-CN" sz="600"/>
              <a:t>》</a:t>
            </a:r>
            <a:r>
              <a:rPr lang="zh-CN" altLang="en-US" sz="600"/>
              <a:t>标准化项目组</a:t>
            </a:r>
            <a:r>
              <a:rPr lang="en-US" altLang="zh-CN" sz="600"/>
              <a:t>. </a:t>
            </a:r>
            <a:r>
              <a:rPr lang="zh-CN" altLang="en-US" sz="600"/>
              <a:t>中成药治疗抑郁障碍临床应用指南</a:t>
            </a:r>
            <a:r>
              <a:rPr lang="en-US" altLang="zh-CN" sz="600"/>
              <a:t>(2022</a:t>
            </a:r>
            <a:r>
              <a:rPr lang="zh-CN" altLang="en-US" sz="600"/>
              <a:t>年</a:t>
            </a:r>
            <a:r>
              <a:rPr lang="en-US" altLang="zh-CN" sz="600"/>
              <a:t>)[J]. </a:t>
            </a:r>
            <a:r>
              <a:rPr lang="zh-CN" altLang="en-US" sz="600"/>
              <a:t>中国中西医结合杂志</a:t>
            </a:r>
            <a:r>
              <a:rPr lang="en-US" altLang="zh-CN" sz="600"/>
              <a:t>,2023,43(5):527-541. </a:t>
            </a:r>
          </a:p>
          <a:p>
            <a:pPr marL="0" indent="0">
              <a:buNone/>
            </a:pPr>
            <a:r>
              <a:rPr lang="da-DK" altLang="zh-CN" sz="600"/>
              <a:t>10.Linde K, et al. St John's wort for major depression. Cochrane Database Syst Rev. 2008;2008(4):CD000448. </a:t>
            </a:r>
          </a:p>
          <a:p>
            <a:pPr marL="0" indent="0">
              <a:buNone/>
            </a:pPr>
            <a:r>
              <a:rPr lang="en-US" altLang="zh-CN" sz="600"/>
              <a:t>11. Apaydin EA, et al. A systematic review of St. John's wort for major depressive disorder. Syst Rev. 2016;5(1):148. Published 2016 Sep 2.</a:t>
            </a:r>
          </a:p>
          <a:p>
            <a:pPr marL="0" indent="0">
              <a:buNone/>
            </a:pPr>
            <a:endParaRPr lang="da-DK" altLang="zh-CN" sz="600"/>
          </a:p>
        </p:txBody>
      </p:sp>
    </p:spTree>
    <p:extLst>
      <p:ext uri="{BB962C8B-B14F-4D97-AF65-F5344CB8AC3E}">
        <p14:creationId xmlns:p14="http://schemas.microsoft.com/office/powerpoint/2010/main" val="3067493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E3451-F19A-17FA-83FE-B3BF8426586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01AB02B-4FC7-0CB7-DF7F-8C0ACCA9DCA4}"/>
              </a:ext>
            </a:extLst>
          </p:cNvPr>
          <p:cNvSpPr txBox="1"/>
          <p:nvPr/>
        </p:nvSpPr>
        <p:spPr>
          <a:xfrm>
            <a:off x="441325" y="1320882"/>
            <a:ext cx="5975350" cy="7815345"/>
          </a:xfrm>
          <a:prstGeom prst="rect">
            <a:avLst/>
          </a:prstGeom>
          <a:noFill/>
        </p:spPr>
        <p:txBody>
          <a:bodyPr wrap="square" rtlCol="0">
            <a:spAutoFit/>
          </a:bodyPr>
          <a:lstStyle>
            <a:defPPr>
              <a:defRPr lang="en-US"/>
            </a:defPPr>
            <a:lvl1pPr>
              <a:lnSpc>
                <a:spcPct val="150000"/>
              </a:lnSpc>
              <a:defRPr sz="1400"/>
            </a:lvl1pPr>
          </a:lstStyle>
          <a:p>
            <a:pPr algn="just"/>
            <a:r>
              <a:rPr lang="en-US" altLang="zh-CN" sz="1200" b="1" dirty="0"/>
              <a:t>3.</a:t>
            </a:r>
            <a:r>
              <a:rPr lang="zh-CN" altLang="en-US" sz="1200" b="1" dirty="0"/>
              <a:t>青少年儿童使用抗抑郁药物依从性低、耐受性差</a:t>
            </a:r>
            <a:endParaRPr lang="en-US" altLang="zh-CN" sz="1200" b="1" dirty="0"/>
          </a:p>
          <a:p>
            <a:pPr marL="285750" indent="-285750" algn="just">
              <a:buFont typeface="Arial" panose="020B0604020202020204" pitchFamily="34" charset="0"/>
              <a:buChar char="•"/>
            </a:pPr>
            <a:r>
              <a:rPr lang="zh-CN" altLang="en-US" sz="1200" b="1" dirty="0"/>
              <a:t>“时间错位”现象，影响依从性</a:t>
            </a:r>
            <a:r>
              <a:rPr lang="zh-CN" altLang="en-US" sz="1200" dirty="0"/>
              <a:t>：</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服药的前</a:t>
            </a:r>
            <a:r>
              <a:rPr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周，因一线治疗药物氟西汀、艾司西酞普兰等</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SSRIs</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类药物的疗效与不良反应的时间错位现象，即治疗效果在治疗初期呈现渐进性增强的特点，通常在持续用</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药</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2~4</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后才能达到最佳疗效。</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然而，与</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之形成对比的是，药物相关不良反应往往在治疗初期</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）最为显著，随后逐渐减</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轻。这一现象直</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接影响了患儿的治疗依从性</a:t>
            </a:r>
            <a:r>
              <a:rPr lang="en-US" altLang="zh-CN" sz="1200" baseline="300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5</a:t>
            </a:r>
            <a:r>
              <a:rPr lang="zh-CN" alt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b="1" dirty="0"/>
          </a:p>
          <a:p>
            <a:pPr marL="285750" indent="-285750" algn="just">
              <a:buFont typeface="Arial" panose="020B0604020202020204" pitchFamily="34" charset="0"/>
              <a:buChar char="•"/>
            </a:pPr>
            <a:r>
              <a:rPr lang="zh-CN" altLang="en-US" sz="1200" b="1" dirty="0"/>
              <a:t>抗抑郁药物耐受性不佳</a:t>
            </a:r>
            <a:r>
              <a:rPr lang="zh-CN" altLang="en-US" sz="1200" dirty="0"/>
              <a:t>：青少年抑郁症患者有其独特的易感因素，因此患病率更高、疗效不佳且依从性较低</a:t>
            </a:r>
            <a:r>
              <a:rPr lang="en-US" altLang="zh-CN" sz="1200" baseline="30000" dirty="0"/>
              <a:t>6</a:t>
            </a:r>
            <a:r>
              <a:rPr lang="zh-CN" altLang="en-US" sz="1200" dirty="0"/>
              <a:t>。</a:t>
            </a:r>
            <a:r>
              <a:rPr lang="en-US" altLang="zh-CN" sz="1200" dirty="0"/>
              <a:t>Meta</a:t>
            </a:r>
            <a:r>
              <a:rPr lang="zh-CN" altLang="en-US" sz="1200"/>
              <a:t>分析为比较多种抗抑郁药治疗儿童青少年抑郁症的疗效及耐受性，纳入</a:t>
            </a:r>
            <a:r>
              <a:rPr lang="en-US" altLang="zh-CN" sz="1200"/>
              <a:t>32</a:t>
            </a:r>
            <a:r>
              <a:rPr lang="zh-CN" altLang="en-US" sz="1200"/>
              <a:t>篇文献的随机对照试验研究，涉及阿米替林、氟西汀等</a:t>
            </a:r>
            <a:r>
              <a:rPr lang="en-US" altLang="zh-CN" sz="1200"/>
              <a:t>13</a:t>
            </a:r>
            <a:r>
              <a:rPr lang="zh-CN" altLang="en-US" sz="1200"/>
              <a:t>种抗抑郁药，分析显示，丙</a:t>
            </a:r>
            <a:r>
              <a:rPr lang="zh-CN" altLang="en-US" sz="1200" dirty="0"/>
              <a:t>咪嗪、舍曲林、文拉法辛、度洛西汀、帕罗西汀的不耐受发生率显著高于安慰剂，其中以度洛西汀和文拉法辛的耐受性较差</a:t>
            </a:r>
            <a:r>
              <a:rPr lang="en-US" altLang="zh-CN" sz="1200" baseline="30000"/>
              <a:t>7</a:t>
            </a:r>
            <a:r>
              <a:rPr lang="zh-CN" altLang="en-US" sz="1200"/>
              <a:t>。</a:t>
            </a:r>
            <a:endParaRPr lang="en-US" altLang="zh-CN" sz="1200" dirty="0"/>
          </a:p>
          <a:p>
            <a:pPr algn="just"/>
            <a:r>
              <a:rPr lang="en-US" altLang="zh-CN" sz="1200" b="1" dirty="0"/>
              <a:t>4.</a:t>
            </a:r>
            <a:r>
              <a:rPr lang="zh-CN" altLang="en-US" sz="1200" b="1" dirty="0"/>
              <a:t>圣</a:t>
            </a:r>
            <a:r>
              <a:rPr lang="en-US" altLang="zh-CN" sz="1200" b="1" dirty="0"/>
              <a:t>·</a:t>
            </a:r>
            <a:r>
              <a:rPr lang="zh-CN" altLang="en-US" sz="1200" b="1" dirty="0"/>
              <a:t>约翰草提取物（路优泰</a:t>
            </a:r>
            <a:r>
              <a:rPr lang="en-US" altLang="zh-CN" sz="1200" b="1" baseline="30000" dirty="0"/>
              <a:t>®</a:t>
            </a:r>
            <a:r>
              <a:rPr lang="zh-CN" altLang="en-US" sz="1200" b="1" dirty="0"/>
              <a:t>）用于治疗青少年儿童，安全性良好</a:t>
            </a:r>
            <a:endParaRPr lang="en-US" altLang="zh-CN" sz="1200" b="1" dirty="0"/>
          </a:p>
          <a:p>
            <a:pPr marL="285750" indent="-285750" algn="just">
              <a:buFont typeface="Arial" panose="020B0604020202020204" pitchFamily="34" charset="0"/>
              <a:buChar char="•"/>
            </a:pP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天然植物药，安全性良好</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lgn="just">
              <a:buFont typeface="Wingdings" panose="05000000000000000000" pitchFamily="2" charset="2"/>
              <a:buChar char="ü"/>
            </a:pP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圣</a:t>
            </a:r>
            <a:r>
              <a:rPr lang="en-US" altLang="zh-CN"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约翰草提取物作为天然植物药，因耐受性良好、不良反应少见，常用于治疗轻中度抑郁症</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8-9</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。针对成人抑郁症患者，</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Meta</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分析纳入</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29</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项试验</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(5489</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例患者</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，旨在探讨圣</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约翰草提取物与安慰剂或标准抗抑郁药在抑郁症疗效和不良反应方面是否存在差异，结果显示，</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与</a:t>
            </a:r>
            <a:r>
              <a:rPr lang="en-US" altLang="zh-CN"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SSRIs</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相比，接受圣</a:t>
            </a:r>
            <a:r>
              <a:rPr lang="en-US" altLang="zh-CN"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约翰草提取物治疗的患者因不良反应退出试验的风险显著更低，其风险降低约</a:t>
            </a:r>
            <a:r>
              <a:rPr lang="en-US" altLang="zh-CN"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47%</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10</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lgn="just">
              <a:buFont typeface="Wingdings" panose="05000000000000000000" pitchFamily="2" charset="2"/>
              <a:buChar char="ü"/>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研究系统评估圣</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约翰草提取物在≥</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18</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岁人群中治疗抑郁症的效果，结果显示，圣</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约翰草提取物不良事件少于常规抗抑郁药，与安慰剂相当</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11</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。此外，圣</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约翰草提取物适用于抑郁症长期治疗，</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在为期</a:t>
            </a:r>
            <a:r>
              <a:rPr lang="en-US" altLang="zh-CN"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52</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周的长期维持治疗研究中，不良事件发生率与安慰剂相当，安全性良好</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285750" indent="-285750" algn="just">
              <a:buFont typeface="Arial" panose="020B0604020202020204" pitchFamily="34" charset="0"/>
              <a:buChar char="•"/>
            </a:pP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路优泰</a:t>
            </a:r>
            <a:r>
              <a:rPr lang="en-US" altLang="zh-CN" sz="1200" b="1"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治疗青少年抑郁症患者，安全性良好</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lgn="just">
              <a:buFont typeface="Wingdings" panose="05000000000000000000" pitchFamily="2" charset="2"/>
              <a:buChar char="ü"/>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治疗</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34</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18</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岁的青少年抑郁症患者，治疗</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6</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周，有</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例出现轻度的胃部不适和腹泻，</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例出现睡眠过多，反应均轻微，</a:t>
            </a: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未经过任何处理自行消失</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13</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lgn="just">
              <a:buFont typeface="Wingdings" panose="05000000000000000000" pitchFamily="2" charset="2"/>
              <a:buChar char="ü"/>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治疗</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77</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11~18</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岁抑郁症患者</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8</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周，不良反应有嗜睡</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例，上腹部疼痛</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例，恶心呕吐</a:t>
            </a:r>
            <a:r>
              <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2</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例。患者的体重、实验室检查、心电图均无明显异常</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14</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p:txBody>
      </p:sp>
      <p:sp>
        <p:nvSpPr>
          <p:cNvPr id="7" name="文本框 6">
            <a:extLst>
              <a:ext uri="{FF2B5EF4-FFF2-40B4-BE49-F238E27FC236}">
                <a16:creationId xmlns:a16="http://schemas.microsoft.com/office/drawing/2014/main" id="{31186F68-A355-EEE0-E5F0-CF88AEC241CE}"/>
              </a:ext>
            </a:extLst>
          </p:cNvPr>
          <p:cNvSpPr txBox="1"/>
          <p:nvPr/>
        </p:nvSpPr>
        <p:spPr>
          <a:xfrm>
            <a:off x="441324" y="8769350"/>
            <a:ext cx="5975351" cy="1200329"/>
          </a:xfrm>
          <a:prstGeom prst="rect">
            <a:avLst/>
          </a:prstGeom>
          <a:noFill/>
        </p:spPr>
        <p:txBody>
          <a:bodyPr wrap="square">
            <a:spAutoFit/>
          </a:bodyPr>
          <a:lstStyle/>
          <a:p>
            <a:pPr marL="0" indent="0">
              <a:buNone/>
            </a:pPr>
            <a:r>
              <a:rPr lang="da-DK" altLang="zh-CN" sz="600"/>
              <a:t>12. Kasper S, et al. Continuation and long-term maintenance treatment with Hypericum extract WS 5570 after recovery from an acute episode of moderate depression--a double-blind, randomized, placebo controlled long-term trial. Eur Neuropsychopharmacol. 2008;18(11):803-813.</a:t>
            </a:r>
          </a:p>
          <a:p>
            <a:pPr marL="0" indent="0">
              <a:buNone/>
            </a:pPr>
            <a:r>
              <a:rPr lang="en-US" altLang="zh-CN" sz="600"/>
              <a:t>13.</a:t>
            </a:r>
            <a:r>
              <a:rPr lang="zh-CN" altLang="en-US" sz="600"/>
              <a:t>房伟</a:t>
            </a:r>
            <a:r>
              <a:rPr lang="en-US" altLang="zh-CN" sz="600"/>
              <a:t>,</a:t>
            </a:r>
            <a:r>
              <a:rPr lang="zh-CN" altLang="en-US" sz="600"/>
              <a:t>等</a:t>
            </a:r>
            <a:r>
              <a:rPr lang="en-US" altLang="zh-CN" sz="600"/>
              <a:t>.</a:t>
            </a:r>
            <a:r>
              <a:rPr lang="zh-CN" altLang="en-US" sz="600"/>
              <a:t>路优泰治疗首发青少年抑郁症的临床研究</a:t>
            </a:r>
            <a:r>
              <a:rPr lang="en-US" altLang="zh-CN" sz="600"/>
              <a:t>[J].</a:t>
            </a:r>
            <a:r>
              <a:rPr lang="zh-CN" altLang="en-US" sz="600"/>
              <a:t>中国实用神经疾病杂志</a:t>
            </a:r>
            <a:r>
              <a:rPr lang="en-US" altLang="zh-CN" sz="600"/>
              <a:t>,2009,12(21)83-84.</a:t>
            </a:r>
          </a:p>
          <a:p>
            <a:r>
              <a:rPr lang="en-US" altLang="zh-CN" sz="600"/>
              <a:t>14.</a:t>
            </a:r>
            <a:r>
              <a:rPr lang="zh-CN" altLang="en-US" sz="600"/>
              <a:t>周玉明</a:t>
            </a:r>
            <a:r>
              <a:rPr lang="en-US" altLang="zh-CN" sz="600"/>
              <a:t>,</a:t>
            </a:r>
            <a:r>
              <a:rPr lang="zh-CN" altLang="en-US" sz="600"/>
              <a:t>等</a:t>
            </a:r>
            <a:r>
              <a:rPr lang="en-US" altLang="zh-CN" sz="600"/>
              <a:t>.</a:t>
            </a:r>
            <a:r>
              <a:rPr lang="zh-CN" altLang="en-US" sz="600"/>
              <a:t>圣</a:t>
            </a:r>
            <a:r>
              <a:rPr lang="en-US" altLang="zh-CN" sz="600"/>
              <a:t>·</a:t>
            </a:r>
            <a:r>
              <a:rPr lang="zh-CN" altLang="en-US" sz="600"/>
              <a:t>约翰草提取物治疗青少年抑郁症开放性研究</a:t>
            </a:r>
            <a:r>
              <a:rPr lang="en-US" altLang="zh-CN" sz="600"/>
              <a:t>[J].</a:t>
            </a:r>
            <a:r>
              <a:rPr lang="zh-CN" altLang="en-US" sz="600"/>
              <a:t>临床心身疾病杂志</a:t>
            </a:r>
            <a:r>
              <a:rPr lang="en-US" altLang="zh-CN" sz="600"/>
              <a:t>,2009,15(1)3-5. </a:t>
            </a:r>
          </a:p>
          <a:p>
            <a:r>
              <a:rPr lang="en-US" altLang="zh-CN" sz="600"/>
              <a:t>15. Simeon J, et al. Open-label pilot study of St. John's wort in adolescent depression. J Child Adolesc Psychopharmacol. 2005;15(2):293-301. </a:t>
            </a:r>
          </a:p>
          <a:p>
            <a:r>
              <a:rPr lang="en-US" altLang="zh-CN" sz="600"/>
              <a:t>16.</a:t>
            </a:r>
            <a:r>
              <a:rPr lang="zh-CN" altLang="en-US" sz="600"/>
              <a:t>于恩庆</a:t>
            </a:r>
            <a:r>
              <a:rPr lang="en-US" altLang="zh-CN" sz="600"/>
              <a:t>,</a:t>
            </a:r>
            <a:r>
              <a:rPr lang="zh-CN" altLang="en-US" sz="600"/>
              <a:t>等</a:t>
            </a:r>
            <a:r>
              <a:rPr lang="en-US" altLang="zh-CN" sz="600"/>
              <a:t>.</a:t>
            </a:r>
            <a:r>
              <a:rPr lang="zh-CN" altLang="en-US" sz="600"/>
              <a:t>支持性心理治疗合并抗抑郁剂路优泰治疗青少年学生抑郁障碍对照研究</a:t>
            </a:r>
            <a:r>
              <a:rPr lang="en-US" altLang="zh-CN" sz="600"/>
              <a:t>[J].</a:t>
            </a:r>
            <a:r>
              <a:rPr lang="zh-CN" altLang="en-US" sz="600"/>
              <a:t>神经疾病与精神卫生</a:t>
            </a:r>
            <a:r>
              <a:rPr lang="en-US" altLang="zh-CN" sz="600"/>
              <a:t>,2006,6(1)44-45.</a:t>
            </a:r>
          </a:p>
          <a:p>
            <a:r>
              <a:rPr lang="en-US" altLang="zh-CN" sz="600"/>
              <a:t>17. Hübner WD, Kirste T. Experience with St John's Wort (Hypericum perforatum) in children under 12 years with symptoms of depression and psychovegetative disturbances. Phytother Res. 2001;15(4):367-370. </a:t>
            </a:r>
          </a:p>
          <a:p>
            <a:r>
              <a:rPr lang="en-US" altLang="zh-CN" sz="600"/>
              <a:t>18.</a:t>
            </a:r>
            <a:r>
              <a:rPr lang="zh-CN" altLang="en-US" sz="600"/>
              <a:t> 李彬</a:t>
            </a:r>
            <a:r>
              <a:rPr lang="en-US" altLang="zh-CN" sz="600"/>
              <a:t>,</a:t>
            </a:r>
            <a:r>
              <a:rPr lang="zh-CN" altLang="en-US" sz="600"/>
              <a:t>吴江颖</a:t>
            </a:r>
            <a:r>
              <a:rPr lang="en-US" altLang="zh-CN" sz="600"/>
              <a:t>. </a:t>
            </a:r>
            <a:r>
              <a:rPr lang="zh-CN" altLang="en-US" sz="600"/>
              <a:t>圣</a:t>
            </a:r>
            <a:r>
              <a:rPr lang="en-US" altLang="zh-CN" sz="600"/>
              <a:t>·</a:t>
            </a:r>
            <a:r>
              <a:rPr lang="zh-CN" altLang="en-US" sz="600"/>
              <a:t>约翰草提取物治疗低龄儿童情绪障碍</a:t>
            </a:r>
            <a:r>
              <a:rPr lang="en-US" altLang="zh-CN" sz="600"/>
              <a:t>34</a:t>
            </a:r>
            <a:r>
              <a:rPr lang="zh-CN" altLang="en-US" sz="600"/>
              <a:t>例分析</a:t>
            </a:r>
            <a:r>
              <a:rPr lang="en-US" altLang="zh-CN" sz="600"/>
              <a:t>[J]. </a:t>
            </a:r>
            <a:r>
              <a:rPr lang="zh-CN" altLang="en-US" sz="600"/>
              <a:t>中国误诊学杂志</a:t>
            </a:r>
            <a:r>
              <a:rPr lang="en-US" altLang="zh-CN" sz="600"/>
              <a:t>,2009,9(13)3215-3215.</a:t>
            </a:r>
          </a:p>
          <a:p>
            <a:r>
              <a:rPr lang="en-US" altLang="zh-CN" sz="600"/>
              <a:t>19.《</a:t>
            </a:r>
            <a:r>
              <a:rPr lang="zh-CN" altLang="en-US" sz="600"/>
              <a:t>青少年抑郁障碍中西医结合防治指南</a:t>
            </a:r>
            <a:r>
              <a:rPr lang="en-US" altLang="zh-CN" sz="600"/>
              <a:t>》</a:t>
            </a:r>
            <a:r>
              <a:rPr lang="zh-CN" altLang="en-US" sz="600"/>
              <a:t>编写组</a:t>
            </a:r>
            <a:r>
              <a:rPr lang="en-US" altLang="zh-CN" sz="600"/>
              <a:t>,</a:t>
            </a:r>
            <a:r>
              <a:rPr lang="zh-CN" altLang="en-US" sz="600"/>
              <a:t>等</a:t>
            </a:r>
            <a:r>
              <a:rPr lang="en-US" altLang="zh-CN" sz="600"/>
              <a:t>. </a:t>
            </a:r>
            <a:r>
              <a:rPr lang="zh-CN" altLang="en-US" sz="600"/>
              <a:t>青少年抑郁障碍中西医结合防治指南</a:t>
            </a:r>
            <a:r>
              <a:rPr lang="en-US" altLang="zh-CN" sz="600"/>
              <a:t>[J]. </a:t>
            </a:r>
            <a:r>
              <a:rPr lang="zh-CN" altLang="en-US" sz="600"/>
              <a:t>北京中医药大学学报</a:t>
            </a:r>
            <a:r>
              <a:rPr lang="en-US" altLang="zh-CN" sz="600"/>
              <a:t>,2024,47(6):874-888. </a:t>
            </a:r>
          </a:p>
          <a:p>
            <a:r>
              <a:rPr lang="en-US" altLang="zh-CN" sz="600"/>
              <a:t>20.Popper CW. Mood disorders in youth: exercise, light therapy, and pharmacologic complementary and integrative approaches. Child Adolesc Psychiatr Clin N Am. 2013;22(3):403-v. </a:t>
            </a:r>
          </a:p>
        </p:txBody>
      </p:sp>
    </p:spTree>
    <p:extLst>
      <p:ext uri="{BB962C8B-B14F-4D97-AF65-F5344CB8AC3E}">
        <p14:creationId xmlns:p14="http://schemas.microsoft.com/office/powerpoint/2010/main" val="3454941143"/>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E7624D33-3ED0-6D00-CBAB-EBB8B5D7B917}"/>
              </a:ext>
            </a:extLst>
          </p:cNvPr>
          <p:cNvSpPr txBox="1"/>
          <p:nvPr/>
        </p:nvSpPr>
        <p:spPr>
          <a:xfrm>
            <a:off x="441325" y="1316038"/>
            <a:ext cx="5975350" cy="8092344"/>
          </a:xfrm>
          <a:prstGeom prst="rect">
            <a:avLst/>
          </a:prstGeom>
          <a:noFill/>
        </p:spPr>
        <p:txBody>
          <a:bodyPr wrap="square" rtlCol="0">
            <a:spAutoFit/>
          </a:bodyPr>
          <a:lstStyle>
            <a:defPPr>
              <a:defRPr lang="en-US"/>
            </a:defPPr>
            <a:lvl1pPr algn="just">
              <a:lnSpc>
                <a:spcPct val="150000"/>
              </a:lnSpc>
              <a:defRPr sz="1400" b="1"/>
            </a:lvl1pPr>
          </a:lstStyle>
          <a:p>
            <a:pPr marL="457200" indent="-285750">
              <a:buFont typeface="Wingdings" panose="05000000000000000000" pitchFamily="2" charset="2"/>
              <a:buChar char="ü"/>
            </a:pP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一项为期</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8</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周的开放式研究评估圣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对青少年抑郁症患者的安全性，结果显示，患者报告的最常见的不良反应是烦躁不安，口干，噩梦，精神混乱、注意力丧失，恶心，劳累和疲乏。无研究参与者因不良事件而退出。治疗前后实验室检查和心电图均正常</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15</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buFont typeface="Wingdings" panose="05000000000000000000" pitchFamily="2" charset="2"/>
              <a:buChar char="ü"/>
            </a:pP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支持性心理治疗合并抗抑郁剂路优泰</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治疗青少年学生抑郁障碍对照研究显示，联合治疗研究组中，个别患者出现恶心、睡眠不良及皮肤过敏反应，经调整药量和服用方法后能坚持服用</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16</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285750" indent="-285750">
              <a:buFont typeface="Arial" panose="020B0604020202020204" pitchFamily="34" charset="0"/>
              <a:buChar char="•"/>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儿童抑郁障障碍患者使用路优泰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的安全性数据：</a:t>
            </a:r>
            <a:endParaRPr lang="en-US" altLang="zh-CN"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buFont typeface="Wingdings" panose="05000000000000000000" pitchFamily="2" charset="2"/>
              <a:buChar char="ü"/>
            </a:pP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一项多中心上市后监测研究，首次调查圣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约翰草提取物对</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101</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12</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岁以下轻中度抑郁症状患者的价值，结果显示，</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患者耐受性良好，未报告不良事件</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17</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pPr marL="457200" indent="-285750">
              <a:buFont typeface="Wingdings" panose="05000000000000000000" pitchFamily="2" charset="2"/>
              <a:buChar char="ü"/>
            </a:pP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研究显示，对于</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34</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例</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6~12</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岁低龄情绪障碍患者，路优泰</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治疗组至治疗结束，药物副反应发生率为</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14.71%</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副反应轻微，不影响治疗</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18</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endPar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a:p>
            <a:r>
              <a:rPr lang="en-US" altLang="zh-CN" sz="1200"/>
              <a:t>5.</a:t>
            </a:r>
            <a:r>
              <a:rPr lang="zh-CN" altLang="en-US" sz="1200"/>
              <a:t>抗抑郁药物治疗管理</a:t>
            </a:r>
            <a:endParaRPr lang="en-US" altLang="zh-CN" sz="1200"/>
          </a:p>
          <a:p>
            <a:pPr marL="285750" indent="-285750">
              <a:buFont typeface="Arial" panose="020B0604020202020204" pitchFamily="34" charset="0"/>
              <a:buChar char="•"/>
            </a:pPr>
            <a:r>
              <a:rPr lang="zh-CN" altLang="en-US" sz="1200"/>
              <a:t>足疗程治疗避免复燃</a:t>
            </a:r>
            <a:r>
              <a:rPr lang="zh-CN" altLang="en-US" sz="1200" b="0"/>
              <a:t>：为了避免认识误区导致的药物使用安全性问题，建议抑郁障碍的治疗应尽可能单一用药，并强调足量足疗程治疗。由于青少年儿童抑郁症易反复发作，在急性期治疗症状缓解之后，患者应持续维持治疗</a:t>
            </a:r>
            <a:r>
              <a:rPr lang="en-US" altLang="zh-CN" sz="1200" b="0"/>
              <a:t>6</a:t>
            </a:r>
            <a:r>
              <a:rPr lang="zh-CN" altLang="en-US" sz="1200" b="0"/>
              <a:t>～</a:t>
            </a:r>
            <a:r>
              <a:rPr lang="en-US" altLang="zh-CN" sz="1200" b="0"/>
              <a:t>12</a:t>
            </a:r>
            <a:r>
              <a:rPr lang="zh-CN" altLang="en-US" sz="1200" b="0"/>
              <a:t>月，以防复燃</a:t>
            </a:r>
            <a:r>
              <a:rPr lang="en-US" altLang="zh-CN" sz="1200" b="0" baseline="30000"/>
              <a:t>19</a:t>
            </a:r>
            <a:r>
              <a:rPr lang="zh-CN" altLang="en-US" sz="1200" b="0"/>
              <a:t>。</a:t>
            </a:r>
            <a:endParaRPr lang="en-US" altLang="zh-CN" sz="1200" b="0"/>
          </a:p>
          <a:p>
            <a:pPr marL="285750" indent="-285750">
              <a:buFont typeface="Arial" panose="020B0604020202020204" pitchFamily="34" charset="0"/>
              <a:buChar char="•"/>
            </a:pPr>
            <a:r>
              <a:rPr lang="zh-CN" altLang="en-US" sz="1200"/>
              <a:t>长期坚持用药避免复发</a:t>
            </a:r>
            <a:r>
              <a:rPr lang="zh-CN" altLang="en-US" sz="1200" b="0"/>
              <a:t>：就儿童及青少年抑郁障碍群体而言，其复发风险不容忽视，复发率维持在</a:t>
            </a:r>
            <a:r>
              <a:rPr lang="en-US" altLang="zh-CN" sz="1200" b="0"/>
              <a:t>40%~70%</a:t>
            </a:r>
            <a:r>
              <a:rPr lang="zh-CN" altLang="en-US" sz="1200" b="0"/>
              <a:t>，其中治疗后</a:t>
            </a:r>
            <a:r>
              <a:rPr lang="en-US" altLang="zh-CN" sz="1200" b="0"/>
              <a:t>1~2</a:t>
            </a:r>
            <a:r>
              <a:rPr lang="zh-CN" altLang="en-US" sz="1200" b="0"/>
              <a:t>年复发率为</a:t>
            </a:r>
            <a:r>
              <a:rPr lang="en-US" altLang="zh-CN" sz="1200" b="0"/>
              <a:t>40%~50%</a:t>
            </a:r>
            <a:r>
              <a:rPr lang="zh-CN" altLang="en-US" sz="1200" b="0"/>
              <a:t>，</a:t>
            </a:r>
            <a:r>
              <a:rPr lang="en-US" altLang="zh-CN" sz="1200" b="0"/>
              <a:t>5</a:t>
            </a:r>
            <a:r>
              <a:rPr lang="zh-CN" altLang="en-US" sz="1200" b="0"/>
              <a:t>年累计复发率可达</a:t>
            </a:r>
            <a:r>
              <a:rPr lang="en-US" altLang="zh-CN" sz="1200" b="0"/>
              <a:t>70%</a:t>
            </a:r>
            <a:r>
              <a:rPr lang="zh-CN" altLang="en-US" sz="1200" b="0"/>
              <a:t>；临床观察发现，治疗过程中患儿或监护人擅自调整药物治疗方案，是导致疾病复发的重要危险因素</a:t>
            </a:r>
            <a:r>
              <a:rPr lang="en-US" altLang="zh-CN" sz="1200" b="0" baseline="30000"/>
              <a:t>5</a:t>
            </a:r>
            <a:r>
              <a:rPr lang="zh-CN" altLang="en-US" sz="1200" b="0"/>
              <a:t>。因此，选择患者及家属接受度高，可坚持长期应用的药物至关重要。</a:t>
            </a:r>
            <a:endParaRPr lang="en-US" altLang="zh-CN" sz="1200" b="0"/>
          </a:p>
          <a:p>
            <a:pPr marL="285750" indent="-285750">
              <a:buFont typeface="Arial" panose="020B0604020202020204" pitchFamily="34" charset="0"/>
              <a:buChar char="•"/>
            </a:pPr>
            <a:r>
              <a:rPr lang="zh-CN" altLang="en-US" sz="1200"/>
              <a:t>定期监测药物不良反应：</a:t>
            </a:r>
            <a:r>
              <a:rPr lang="zh-CN" altLang="en-US" sz="1200" b="0"/>
              <a:t>治疗过程中，应定期监测患者血常规、血生化等指标</a:t>
            </a:r>
            <a:r>
              <a:rPr lang="en-US" altLang="zh-CN" sz="1200" b="0" baseline="30000"/>
              <a:t>5</a:t>
            </a:r>
            <a:r>
              <a:rPr lang="zh-CN" altLang="en-US" sz="1200" b="0"/>
              <a:t>。研究显示，</a:t>
            </a:r>
            <a:r>
              <a:rPr lang="zh-CN" altLang="en-US" sz="1200"/>
              <a:t>路优泰</a:t>
            </a:r>
            <a:r>
              <a:rPr lang="en-US" altLang="zh-CN" sz="1200" baseline="30000">
                <a:sym typeface="微软雅黑" panose="020B0503020204020204" pitchFamily="34" charset="-122"/>
              </a:rPr>
              <a:t>®</a:t>
            </a:r>
            <a:r>
              <a:rPr lang="zh-CN" altLang="en-US" sz="1200"/>
              <a:t>安全性良好，治疗过程中，患者的血常规、血生化指标及心电图、脑电图无异常改变</a:t>
            </a:r>
            <a:r>
              <a:rPr lang="en-US" altLang="zh-CN" sz="1200" b="0" baseline="30000"/>
              <a:t>14</a:t>
            </a:r>
            <a:r>
              <a:rPr lang="zh-CN" altLang="en-US" sz="1200" b="0" baseline="30000"/>
              <a:t>，</a:t>
            </a:r>
            <a:r>
              <a:rPr lang="en-US" altLang="zh-CN" sz="1200" b="0" baseline="30000"/>
              <a:t>15</a:t>
            </a:r>
            <a:r>
              <a:rPr lang="zh-CN" altLang="en-US" sz="1200" b="0"/>
              <a:t>。</a:t>
            </a:r>
            <a:endParaRPr lang="en-US" altLang="zh-CN" sz="1200" b="0"/>
          </a:p>
          <a:p>
            <a:pPr marL="285750" indent="-285750">
              <a:buFont typeface="Arial" panose="020B0604020202020204" pitchFamily="34" charset="0"/>
              <a:buChar char="•"/>
            </a:pPr>
            <a:r>
              <a:rPr lang="zh-CN" altLang="en-US" sz="1200"/>
              <a:t>路优泰</a:t>
            </a:r>
            <a:r>
              <a:rPr lang="en-US" altLang="zh-CN" sz="1200" baseline="30000"/>
              <a:t>®</a:t>
            </a:r>
            <a:r>
              <a:rPr lang="zh-CN" altLang="en-US" sz="1200"/>
              <a:t>接受度及依从性良好：</a:t>
            </a:r>
            <a:r>
              <a:rPr lang="en-US" altLang="zh-CN" sz="1200" b="0"/>
              <a:t>SSRIs</a:t>
            </a:r>
            <a:r>
              <a:rPr lang="zh-CN" altLang="en-US" sz="1200" b="0"/>
              <a:t>类药物的疗效与不良反应的时间错位现象。直接影响治疗依从性，可导致疾病的复发，应密切监测，及时调整</a:t>
            </a:r>
            <a:r>
              <a:rPr lang="en-US" altLang="zh-CN" sz="1200" b="0" baseline="30000"/>
              <a:t>5</a:t>
            </a:r>
            <a:r>
              <a:rPr lang="zh-CN" altLang="en-US" sz="1200" b="0"/>
              <a:t>。而路优泰</a:t>
            </a:r>
            <a:r>
              <a:rPr lang="en-US" altLang="zh-CN" sz="1200" b="0" baseline="30000">
                <a:sym typeface="微软雅黑" panose="020B0503020204020204" pitchFamily="34" charset="-122"/>
              </a:rPr>
              <a:t>®</a:t>
            </a:r>
            <a:r>
              <a:rPr lang="zh-CN" altLang="en-US" sz="1200" b="0"/>
              <a:t>药物上市后长期监测研究发现，</a:t>
            </a:r>
            <a:r>
              <a:rPr lang="zh-CN" altLang="en-US" sz="1200"/>
              <a:t>随治疗时间延长，对疗效评为“良</a:t>
            </a:r>
            <a:r>
              <a:rPr lang="en-US" altLang="zh-CN" sz="1200"/>
              <a:t>/</a:t>
            </a:r>
            <a:r>
              <a:rPr lang="zh-CN" altLang="en-US" sz="1200"/>
              <a:t>好”的医生比例随之增加，路优泰</a:t>
            </a:r>
            <a:r>
              <a:rPr lang="en-US" altLang="zh-CN" sz="1200" baseline="30000">
                <a:sym typeface="微软雅黑" panose="020B0503020204020204" pitchFamily="34" charset="-122"/>
              </a:rPr>
              <a:t>®</a:t>
            </a:r>
            <a:r>
              <a:rPr lang="zh-CN" altLang="en-US" sz="1200"/>
              <a:t>接受度良好</a:t>
            </a:r>
            <a:r>
              <a:rPr lang="en-US" altLang="zh-CN" sz="1200" b="0" baseline="30000"/>
              <a:t>17</a:t>
            </a:r>
            <a:r>
              <a:rPr lang="zh-CN" altLang="en-US" sz="1200" b="0"/>
              <a:t>。</a:t>
            </a:r>
            <a:r>
              <a:rPr lang="zh-CN" altLang="en-US" sz="1200"/>
              <a:t>路优泰</a:t>
            </a:r>
            <a:r>
              <a:rPr lang="en-US" altLang="zh-CN" sz="1200" baseline="30000">
                <a:sym typeface="微软雅黑" panose="020B0503020204020204" pitchFamily="34" charset="-122"/>
              </a:rPr>
              <a:t>®</a:t>
            </a:r>
            <a:r>
              <a:rPr lang="zh-CN" altLang="en-US" sz="1200"/>
              <a:t>适用于强烈不接受药物治疗的人群，疗效显著，且成本相对较低</a:t>
            </a:r>
            <a:r>
              <a:rPr lang="en-US" altLang="zh-CN" sz="1200" b="0" baseline="30000"/>
              <a:t>20</a:t>
            </a:r>
            <a:r>
              <a:rPr lang="zh-CN" altLang="en-US" sz="1200" b="0"/>
              <a:t>。</a:t>
            </a:r>
            <a:endParaRPr lang="en-US" altLang="zh-CN" sz="1200" b="0"/>
          </a:p>
        </p:txBody>
      </p:sp>
    </p:spTree>
    <p:extLst>
      <p:ext uri="{BB962C8B-B14F-4D97-AF65-F5344CB8AC3E}">
        <p14:creationId xmlns:p14="http://schemas.microsoft.com/office/powerpoint/2010/main" val="2097392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AA534-DEAE-1DFC-A370-1FC54D14CCF0}"/>
            </a:ext>
          </a:extLst>
        </p:cNvPr>
        <p:cNvGrpSpPr/>
        <p:nvPr/>
      </p:nvGrpSpPr>
      <p:grpSpPr>
        <a:xfrm>
          <a:off x="0" y="0"/>
          <a:ext cx="0" cy="0"/>
          <a:chOff x="0" y="0"/>
          <a:chExt cx="0" cy="0"/>
        </a:xfrm>
      </p:grpSpPr>
      <p:grpSp>
        <p:nvGrpSpPr>
          <p:cNvPr id="4" name="组合 3">
            <a:extLst>
              <a:ext uri="{FF2B5EF4-FFF2-40B4-BE49-F238E27FC236}">
                <a16:creationId xmlns:a16="http://schemas.microsoft.com/office/drawing/2014/main" id="{14C0DAB0-8276-496B-2E3C-27D32965F98E}"/>
              </a:ext>
            </a:extLst>
          </p:cNvPr>
          <p:cNvGrpSpPr/>
          <p:nvPr/>
        </p:nvGrpSpPr>
        <p:grpSpPr>
          <a:xfrm>
            <a:off x="533188" y="2420302"/>
            <a:ext cx="5791623" cy="5065396"/>
            <a:chOff x="533188" y="3094755"/>
            <a:chExt cx="5791623" cy="5065396"/>
          </a:xfrm>
        </p:grpSpPr>
        <p:grpSp>
          <p:nvGrpSpPr>
            <p:cNvPr id="5" name="组合 4">
              <a:extLst>
                <a:ext uri="{FF2B5EF4-FFF2-40B4-BE49-F238E27FC236}">
                  <a16:creationId xmlns:a16="http://schemas.microsoft.com/office/drawing/2014/main" id="{8327F52E-736F-B6B5-F9E3-DB736EE59601}"/>
                </a:ext>
              </a:extLst>
            </p:cNvPr>
            <p:cNvGrpSpPr/>
            <p:nvPr/>
          </p:nvGrpSpPr>
          <p:grpSpPr>
            <a:xfrm>
              <a:off x="533188" y="3898246"/>
              <a:ext cx="5791623" cy="4261905"/>
              <a:chOff x="533189" y="3898246"/>
              <a:chExt cx="5791623" cy="4261905"/>
            </a:xfrm>
          </p:grpSpPr>
          <p:sp>
            <p:nvSpPr>
              <p:cNvPr id="7" name="矩形: 圆角 6">
                <a:extLst>
                  <a:ext uri="{FF2B5EF4-FFF2-40B4-BE49-F238E27FC236}">
                    <a16:creationId xmlns:a16="http://schemas.microsoft.com/office/drawing/2014/main" id="{63152669-4B52-D57E-8288-31C3367709BB}"/>
                  </a:ext>
                </a:extLst>
              </p:cNvPr>
              <p:cNvSpPr/>
              <p:nvPr/>
            </p:nvSpPr>
            <p:spPr>
              <a:xfrm>
                <a:off x="533189" y="3898246"/>
                <a:ext cx="5791623" cy="4261905"/>
              </a:xfrm>
              <a:prstGeom prst="roundRect">
                <a:avLst>
                  <a:gd name="adj" fmla="val 7508"/>
                </a:avLst>
              </a:prstGeom>
              <a:solidFill>
                <a:schemeClr val="bg1"/>
              </a:solidFill>
              <a:ln w="0">
                <a:no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013">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内容占位符 2">
                <a:extLst>
                  <a:ext uri="{FF2B5EF4-FFF2-40B4-BE49-F238E27FC236}">
                    <a16:creationId xmlns:a16="http://schemas.microsoft.com/office/drawing/2014/main" id="{7BD56E92-D2C9-B2C7-5400-850B4F1368EF}"/>
                  </a:ext>
                </a:extLst>
              </p:cNvPr>
              <p:cNvSpPr txBox="1">
                <a:spLocks/>
              </p:cNvSpPr>
              <p:nvPr/>
            </p:nvSpPr>
            <p:spPr>
              <a:xfrm>
                <a:off x="824068" y="5155356"/>
                <a:ext cx="5217918" cy="1747684"/>
              </a:xfrm>
              <a:prstGeom prst="round2DiagRect">
                <a:avLst>
                  <a:gd name="adj1" fmla="val 0"/>
                  <a:gd name="adj2" fmla="val 0"/>
                </a:avLst>
              </a:prstGeom>
            </p:spPr>
            <p:txBody>
              <a:bodyPr vert="horz" lIns="51435" tIns="25718" rIns="51435" bIns="25718" rtlCol="0" anchor="ctr">
                <a:noAutofit/>
              </a:bodyPr>
              <a:lstStyle>
                <a:lvl1pPr marL="457200" indent="-457200">
                  <a:lnSpc>
                    <a:spcPct val="90000"/>
                  </a:lnSpc>
                  <a:spcBef>
                    <a:spcPts val="0"/>
                  </a:spcBef>
                  <a:spcAft>
                    <a:spcPts val="1200"/>
                  </a:spcAft>
                  <a:buFont typeface="+mj-lt"/>
                  <a:buAutoNum type="arabicPeriod"/>
                  <a:defRPr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lnSpc>
                    <a:spcPct val="150000"/>
                  </a:lnSpc>
                  <a:buFont typeface="Arial" panose="020B0604020202020204" pitchFamily="34" charset="0"/>
                  <a:buChar char="•"/>
                </a:pPr>
                <a:r>
                  <a:rPr lang="zh-CN" altLang="en-US">
                    <a:latin typeface="微软雅黑" panose="020B0503020204020204" pitchFamily="34" charset="-122"/>
                    <a:ea typeface="微软雅黑" panose="020B0503020204020204" pitchFamily="34" charset="-122"/>
                    <a:sym typeface="微软雅黑" panose="020B0503020204020204" pitchFamily="34" charset="-122"/>
                  </a:rPr>
                  <a:t>如何探索青少年儿童抑郁障碍的未来发展方向</a:t>
                </a:r>
                <a:r>
                  <a:rPr lang="en-US" altLang="zh-CN">
                    <a:latin typeface="微软雅黑" panose="020B0503020204020204" pitchFamily="34" charset="-122"/>
                    <a:ea typeface="微软雅黑" panose="020B0503020204020204" pitchFamily="34" charset="-122"/>
                    <a:sym typeface="微软雅黑" panose="020B0503020204020204" pitchFamily="34" charset="-122"/>
                  </a:rPr>
                  <a:t>?</a:t>
                </a:r>
                <a:r>
                  <a:rPr lang="zh-CN" altLang="en-US">
                    <a:latin typeface="微软雅黑" panose="020B0503020204020204" pitchFamily="34" charset="-122"/>
                    <a:ea typeface="微软雅黑" panose="020B0503020204020204" pitchFamily="34" charset="-122"/>
                    <a:sym typeface="微软雅黑" panose="020B0503020204020204" pitchFamily="34" charset="-122"/>
                  </a:rPr>
                  <a:t>探索过程中，如何充分路优泰</a:t>
                </a:r>
                <a:r>
                  <a:rPr lang="en-US" altLang="zh-CN" baseline="300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a:latin typeface="微软雅黑" panose="020B0503020204020204" pitchFamily="34" charset="-122"/>
                    <a:ea typeface="微软雅黑" panose="020B0503020204020204" pitchFamily="34" charset="-122"/>
                    <a:sym typeface="微软雅黑" panose="020B0503020204020204" pitchFamily="34" charset="-122"/>
                  </a:rPr>
                  <a:t>药物特性发挥更多作用，还可应用于哪些情绪障碍疾病？</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文本框 5">
              <a:extLst>
                <a:ext uri="{FF2B5EF4-FFF2-40B4-BE49-F238E27FC236}">
                  <a16:creationId xmlns:a16="http://schemas.microsoft.com/office/drawing/2014/main" id="{5A954DD2-CCAC-B312-173A-3397A6D5F15F}"/>
                </a:ext>
              </a:extLst>
            </p:cNvPr>
            <p:cNvSpPr txBox="1"/>
            <p:nvPr/>
          </p:nvSpPr>
          <p:spPr>
            <a:xfrm>
              <a:off x="2220553" y="3094755"/>
              <a:ext cx="2416892" cy="461665"/>
            </a:xfrm>
            <a:prstGeom prst="rect">
              <a:avLst/>
            </a:prstGeom>
            <a:noFill/>
          </p:spPr>
          <p:txBody>
            <a:bodyPr wrap="square" rtlCol="0">
              <a:spAutoFit/>
            </a:bodyPr>
            <a:lstStyle/>
            <a:p>
              <a:pPr algn="ctr"/>
              <a:r>
                <a:rPr lang="zh-CN" altLang="en-US" sz="2400" b="1">
                  <a:latin typeface="微软雅黑" panose="020B0503020204020204" pitchFamily="34" charset="-122"/>
                  <a:ea typeface="微软雅黑" panose="020B0503020204020204" pitchFamily="34" charset="-122"/>
                  <a:sym typeface="微软雅黑" panose="020B0503020204020204" pitchFamily="34" charset="-122"/>
                </a:rPr>
                <a:t>问题四</a:t>
              </a:r>
              <a:endParaRPr lang="zh-CN" altLang="en-US" sz="24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48408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56DE1-7A6F-0860-A311-425DB509A5E5}"/>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01B78B8C-68E1-FDDF-FA7B-AA2F8ACC20D8}"/>
              </a:ext>
            </a:extLst>
          </p:cNvPr>
          <p:cNvSpPr txBox="1"/>
          <p:nvPr/>
        </p:nvSpPr>
        <p:spPr>
          <a:xfrm>
            <a:off x="441325" y="425498"/>
            <a:ext cx="5975350" cy="700898"/>
          </a:xfrm>
          <a:prstGeom prst="rect">
            <a:avLst/>
          </a:prstGeom>
          <a:noFill/>
        </p:spPr>
        <p:txBody>
          <a:bodyPr wrap="square" rtlCol="0" anchor="ctr">
            <a:spAutoFit/>
          </a:bodyPr>
          <a:lstStyle>
            <a:defPPr>
              <a:defRPr lang="en-US"/>
            </a:defPPr>
            <a:lvl1pPr>
              <a:lnSpc>
                <a:spcPct val="130000"/>
              </a:lnSpc>
              <a:defRPr sz="1600" b="1"/>
            </a:lvl1pPr>
          </a:lstStyle>
          <a:p>
            <a:r>
              <a:rPr lang="zh-CN" altLang="en-US"/>
              <a:t>如何充分利用路优泰</a:t>
            </a:r>
            <a:r>
              <a:rPr lang="en-US" altLang="zh-CN" baseline="30000"/>
              <a:t>®</a:t>
            </a:r>
            <a:r>
              <a:rPr lang="zh-CN" altLang="en-US"/>
              <a:t>药物特性，探索青少年儿童情绪障碍的未来发展方向？</a:t>
            </a:r>
          </a:p>
        </p:txBody>
      </p:sp>
      <p:sp>
        <p:nvSpPr>
          <p:cNvPr id="3" name="文本框 2">
            <a:extLst>
              <a:ext uri="{FF2B5EF4-FFF2-40B4-BE49-F238E27FC236}">
                <a16:creationId xmlns:a16="http://schemas.microsoft.com/office/drawing/2014/main" id="{0258ADD8-185D-8D1B-664D-B64D1B81B93D}"/>
              </a:ext>
            </a:extLst>
          </p:cNvPr>
          <p:cNvSpPr txBox="1"/>
          <p:nvPr/>
        </p:nvSpPr>
        <p:spPr>
          <a:xfrm>
            <a:off x="441325" y="1316038"/>
            <a:ext cx="5883275" cy="7538346"/>
          </a:xfrm>
          <a:prstGeom prst="rect">
            <a:avLst/>
          </a:prstGeom>
          <a:noFill/>
        </p:spPr>
        <p:txBody>
          <a:bodyPr wrap="square" rtlCol="0">
            <a:spAutoFit/>
          </a:bodyPr>
          <a:lstStyle>
            <a:defPPr>
              <a:defRPr lang="en-US"/>
            </a:defPPr>
            <a:lvl1pPr>
              <a:lnSpc>
                <a:spcPct val="150000"/>
              </a:lnSpc>
              <a:defRPr sz="1400"/>
            </a:lvl1pPr>
          </a:lstStyle>
          <a:p>
            <a:pPr algn="just"/>
            <a:r>
              <a:rPr lang="en-US" altLang="zh-CN" sz="1200" b="1"/>
              <a:t>1.</a:t>
            </a:r>
            <a:r>
              <a:rPr lang="zh-CN" altLang="en-US" sz="1200" b="1" dirty="0"/>
              <a:t>青少年儿童抑郁</a:t>
            </a:r>
            <a:r>
              <a:rPr lang="zh-CN" altLang="en-US" sz="1200" b="1"/>
              <a:t>障碍的筛查及诊断发展方向</a:t>
            </a:r>
            <a:endParaRPr lang="en-US" altLang="zh-CN" sz="1200" b="1" dirty="0"/>
          </a:p>
          <a:p>
            <a:pPr marL="285750" indent="-285750" algn="just">
              <a:buFont typeface="Arial" panose="020B0604020202020204" pitchFamily="34" charset="0"/>
              <a:buChar char="•"/>
            </a:pPr>
            <a:r>
              <a:rPr lang="zh-CN" altLang="en-US" sz="1200" b="1">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当前筛查及诊断方式</a:t>
            </a: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t>应</a:t>
            </a:r>
            <a:r>
              <a:rPr lang="zh-CN" altLang="en-US" sz="1200" dirty="0"/>
              <a:t>识别有抑郁风险因素的患者，并随时间推移系统地监测抑郁障碍的发生</a:t>
            </a:r>
            <a:r>
              <a:rPr lang="en-US" altLang="zh-CN" sz="1200" baseline="30000"/>
              <a:t>1</a:t>
            </a:r>
            <a:r>
              <a:rPr lang="zh-CN" altLang="en-US" sz="1200"/>
              <a:t>。</a:t>
            </a:r>
            <a:r>
              <a:rPr lang="en-US" altLang="zh-CN" sz="1200"/>
              <a:t>《</a:t>
            </a:r>
            <a:r>
              <a:rPr lang="zh-CN" altLang="en-US" sz="1200"/>
              <a:t>青少年抑郁障碍中西医结合防治指南</a:t>
            </a:r>
            <a:r>
              <a:rPr lang="en-US" altLang="zh-CN" sz="1200"/>
              <a:t>》</a:t>
            </a:r>
            <a:r>
              <a:rPr lang="zh-CN" altLang="en-US" sz="1200"/>
              <a:t>建议采用患者健康问卷 </a:t>
            </a:r>
            <a:r>
              <a:rPr lang="en-US" altLang="zh-CN" sz="1200"/>
              <a:t>9 </a:t>
            </a:r>
            <a:r>
              <a:rPr lang="zh-CN" altLang="en-US" sz="1200"/>
              <a:t>条目版（</a:t>
            </a:r>
            <a:r>
              <a:rPr lang="en-US" altLang="zh-CN" sz="1200"/>
              <a:t>PHQ-9</a:t>
            </a:r>
            <a:r>
              <a:rPr lang="zh-CN" altLang="en-US" sz="1200"/>
              <a:t>）、儿童抑郁问卷（</a:t>
            </a:r>
            <a:r>
              <a:rPr lang="en-US" altLang="zh-CN" sz="1200"/>
              <a:t>CDI</a:t>
            </a:r>
            <a:r>
              <a:rPr lang="zh-CN" altLang="en-US" sz="1200"/>
              <a:t>）进行</a:t>
            </a:r>
            <a:r>
              <a:rPr lang="zh-CN" altLang="en-US" sz="1200" dirty="0"/>
              <a:t>筛查</a:t>
            </a:r>
            <a:r>
              <a:rPr lang="zh-CN" altLang="en-US" sz="1200"/>
              <a:t>。</a:t>
            </a:r>
            <a:r>
              <a:rPr lang="en-US" altLang="zh-CN" sz="1200"/>
              <a:t>12-18</a:t>
            </a:r>
            <a:r>
              <a:rPr lang="zh-CN" altLang="en-US" sz="1200"/>
              <a:t>岁</a:t>
            </a:r>
            <a:r>
              <a:rPr lang="zh-CN" altLang="en-US" sz="1200" dirty="0"/>
              <a:t>青少年每年展开一次抑郁症状筛查，针对高风险青少年可重复筛查</a:t>
            </a:r>
            <a:r>
              <a:rPr lang="en-US" altLang="zh-CN" sz="1200" baseline="30000"/>
              <a:t>2</a:t>
            </a:r>
            <a:r>
              <a:rPr lang="zh-CN" altLang="en-US" sz="1200"/>
              <a:t>。诊断标准，可参照世界卫生组织发布的国际疾病分类第十一次修订版（</a:t>
            </a:r>
            <a:r>
              <a:rPr lang="en-US" altLang="zh-CN" sz="1200"/>
              <a:t>ICD-11</a:t>
            </a:r>
            <a:r>
              <a:rPr lang="zh-CN" altLang="en-US" sz="1200"/>
              <a:t>）及美国精神障碍诊断和统计手册第五版（</a:t>
            </a:r>
            <a:r>
              <a:rPr lang="en-US" altLang="zh-CN" sz="1200"/>
              <a:t>DSM-V</a:t>
            </a:r>
            <a:r>
              <a:rPr lang="zh-CN" altLang="en-US" sz="1200"/>
              <a:t>）</a:t>
            </a:r>
            <a:r>
              <a:rPr lang="en-US" altLang="zh-CN" sz="1200"/>
              <a:t> </a:t>
            </a:r>
            <a:r>
              <a:rPr lang="zh-CN" altLang="en-US" sz="1200"/>
              <a:t>中</a:t>
            </a:r>
            <a:r>
              <a:rPr lang="zh-CN" altLang="en-US" sz="1200" dirty="0"/>
              <a:t>的青少年抑郁障碍诊断标准</a:t>
            </a:r>
            <a:r>
              <a:rPr lang="en-US" altLang="zh-CN" sz="1200" baseline="30000"/>
              <a:t>2</a:t>
            </a:r>
            <a:r>
              <a:rPr lang="zh-CN" altLang="en-US" sz="1200"/>
              <a:t>。</a:t>
            </a:r>
            <a:endParaRPr lang="en-US" altLang="zh-CN" sz="1200"/>
          </a:p>
          <a:p>
            <a:pPr marL="285750" indent="-285750" algn="just">
              <a:buFont typeface="Arial" panose="020B0604020202020204" pitchFamily="34" charset="0"/>
              <a:buChar char="•"/>
            </a:pPr>
            <a:r>
              <a:rPr lang="zh-CN" altLang="en-US" sz="1200" b="1"/>
              <a:t>缺乏客观生物标志物：</a:t>
            </a:r>
            <a:r>
              <a:rPr lang="zh-CN" altLang="en-US" sz="1200"/>
              <a:t>目前，精神科对精神障碍的诊断仍依赖于患者对主观症状的描述，</a:t>
            </a:r>
            <a:r>
              <a:rPr lang="zh-CN" altLang="en-US" sz="1200" b="1"/>
              <a:t>缺乏遗传及脑功能影像等具有诊断特异性的生物标志物</a:t>
            </a:r>
            <a:r>
              <a:rPr lang="zh-CN" altLang="en-US" sz="1200"/>
              <a:t>，医生主要依据</a:t>
            </a:r>
            <a:r>
              <a:rPr lang="en-US" altLang="zh-CN" sz="1200"/>
              <a:t>ICD-11</a:t>
            </a:r>
            <a:r>
              <a:rPr lang="zh-CN" altLang="en-US" sz="1200"/>
              <a:t>和</a:t>
            </a:r>
            <a:r>
              <a:rPr lang="en-US" altLang="zh-CN" sz="1200"/>
              <a:t>DSM-5</a:t>
            </a:r>
            <a:r>
              <a:rPr lang="zh-CN" altLang="en-US" sz="1200"/>
              <a:t>等诊断标准，通过结构化和半结构化临床访谈及量表评估等作出精神障碍的诊断。</a:t>
            </a:r>
            <a:r>
              <a:rPr lang="zh-CN" altLang="en-US" sz="1200" b="1"/>
              <a:t>面对青少年儿童抑郁障碍临床表现的复杂多样性及客观诊断标志物的缺乏，诊断可能出现偏差</a:t>
            </a:r>
            <a:r>
              <a:rPr lang="en-US" altLang="zh-CN" sz="1200" baseline="30000"/>
              <a:t>3</a:t>
            </a:r>
            <a:r>
              <a:rPr lang="zh-CN" altLang="en-US" sz="1200"/>
              <a:t>。</a:t>
            </a:r>
            <a:endParaRPr lang="en-US" altLang="zh-CN" sz="1200"/>
          </a:p>
          <a:p>
            <a:pPr marL="285750" indent="-285750" algn="just">
              <a:buFont typeface="Arial" panose="020B0604020202020204" pitchFamily="34" charset="0"/>
              <a:buChar char="•"/>
            </a:pPr>
            <a:r>
              <a:rPr lang="zh-CN" altLang="en-US" sz="1200" b="1"/>
              <a:t>单一生物标志物研究证据</a:t>
            </a:r>
            <a:r>
              <a:rPr lang="zh-CN" altLang="en-US" sz="1200"/>
              <a:t>：近些年外周免疫中的生物标志物与抑郁障碍诊断及愈后的关联获得了越来越多的证据，通过对纵向研究的分析</a:t>
            </a:r>
            <a:r>
              <a:rPr lang="en-US" altLang="zh-CN" sz="1200"/>
              <a:t>,</a:t>
            </a:r>
            <a:r>
              <a:rPr lang="zh-CN" altLang="en-US" sz="1200"/>
              <a:t>研究者发现抑郁与促炎细胞因子水平之间存在双向的关联</a:t>
            </a:r>
            <a:r>
              <a:rPr lang="en-US" altLang="zh-CN" sz="1200"/>
              <a:t>——IL-6 </a:t>
            </a:r>
            <a:r>
              <a:rPr lang="zh-CN" altLang="en-US" sz="1200"/>
              <a:t>和 </a:t>
            </a:r>
            <a:r>
              <a:rPr lang="en-US" altLang="zh-CN" sz="1200"/>
              <a:t>CRP </a:t>
            </a:r>
            <a:r>
              <a:rPr lang="zh-CN" altLang="en-US" sz="1200"/>
              <a:t>水平可以作为抑郁的预测物</a:t>
            </a:r>
            <a:r>
              <a:rPr lang="en-US" altLang="zh-CN" sz="1200"/>
              <a:t>,</a:t>
            </a:r>
            <a:r>
              <a:rPr lang="zh-CN" altLang="en-US" sz="1200"/>
              <a:t>而抑郁也可以预测 </a:t>
            </a:r>
            <a:r>
              <a:rPr lang="en-US" altLang="zh-CN" sz="1200"/>
              <a:t>IL-6 </a:t>
            </a:r>
            <a:r>
              <a:rPr lang="zh-CN" altLang="en-US" sz="1200"/>
              <a:t>的水平。但从目前研究的结果看，儿童青少年抑郁障碍患者外周生物标志物与抑郁之间的关联结论还比较混杂，与成人群体中发现的结果有些不一致，需要更多的研究进一步证实。神经内分泌标志物与儿童青少年抑郁障碍诊断的关联，在儿童青少年群体中，研究结果的异质性比成人更高</a:t>
            </a:r>
            <a:r>
              <a:rPr lang="en-US" altLang="zh-CN" sz="1200" baseline="30000"/>
              <a:t>4</a:t>
            </a:r>
            <a:r>
              <a:rPr lang="zh-CN" altLang="en-US" sz="1200"/>
              <a:t>。</a:t>
            </a:r>
            <a:endParaRPr lang="en-US" altLang="zh-CN" sz="1200"/>
          </a:p>
          <a:p>
            <a:pPr marL="285750" indent="-285750" algn="just">
              <a:buFont typeface="Arial" panose="020B0604020202020204" pitchFamily="34" charset="0"/>
              <a:buChar char="•"/>
            </a:pPr>
            <a:r>
              <a:rPr lang="zh-CN" altLang="en-US" sz="1200" b="1"/>
              <a:t>代谢组学的研究方向</a:t>
            </a:r>
            <a:r>
              <a:rPr lang="zh-CN" altLang="en-US" sz="1200"/>
              <a:t>：单一种类的生物标志物对于儿童青少年抑郁的诊断、评估和疗效预测缺少足够的敏感性和特异性</a:t>
            </a:r>
            <a:r>
              <a:rPr lang="en-US" altLang="zh-CN" sz="1200"/>
              <a:t>,</a:t>
            </a:r>
            <a:r>
              <a:rPr lang="zh-CN" altLang="en-US" sz="1200"/>
              <a:t>因此近年来逐渐有研究开始考虑使用组学的生物标志物技术</a:t>
            </a:r>
            <a:r>
              <a:rPr lang="en-US" altLang="zh-CN" sz="1200" baseline="30000"/>
              <a:t>4</a:t>
            </a:r>
            <a:r>
              <a:rPr lang="zh-CN" altLang="en-US" sz="1200"/>
              <a:t>。代谢组学能通过直接反映机体微环境的变化，全面揭示疾病发生与发展过程中代谢物的变化规律，从而为疾病的预防和诊断提供新的思路。此外，代谢组学通过识别特定的生物学特征，有望提高青少年抑郁症的个性化诊疗能力。然而，目前代谢组学研究仍有一定的局限性。青少年抑郁症患者的异质性是影响小样本量研究结果准确性的重要因素。</a:t>
            </a:r>
            <a:r>
              <a:rPr lang="zh-CN" altLang="en-US" sz="1200" b="1"/>
              <a:t>抑郁症代谢组结果需要进一步验证大样本、多中心队列数据</a:t>
            </a:r>
            <a:r>
              <a:rPr lang="en-US" altLang="zh-CN" sz="1200" baseline="30000"/>
              <a:t>5</a:t>
            </a:r>
            <a:r>
              <a:rPr lang="zh-CN" altLang="en-US" sz="1200"/>
              <a:t>。</a:t>
            </a:r>
            <a:endParaRPr lang="en-US" altLang="zh-CN" sz="1200" dirty="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p:txBody>
      </p:sp>
      <p:sp>
        <p:nvSpPr>
          <p:cNvPr id="5" name="文本框 4">
            <a:extLst>
              <a:ext uri="{FF2B5EF4-FFF2-40B4-BE49-F238E27FC236}">
                <a16:creationId xmlns:a16="http://schemas.microsoft.com/office/drawing/2014/main" id="{3A495665-BD29-742A-3CA2-5F6D904CE917}"/>
              </a:ext>
            </a:extLst>
          </p:cNvPr>
          <p:cNvSpPr txBox="1"/>
          <p:nvPr/>
        </p:nvSpPr>
        <p:spPr>
          <a:xfrm>
            <a:off x="441325" y="8769350"/>
            <a:ext cx="5975350" cy="710316"/>
          </a:xfrm>
          <a:prstGeom prst="rect">
            <a:avLst/>
          </a:prstGeom>
        </p:spPr>
        <p:txBody>
          <a:bodyPr vert="horz" lIns="91440" tIns="45720" rIns="91440" bIns="45720" rtlCol="0">
            <a:normAutofit/>
          </a:bodyPr>
          <a:lstStyle>
            <a:defPPr>
              <a:defRPr lang="en-US"/>
            </a:defPPr>
            <a:lvl1pPr marL="72000" indent="-72000" defTabSz="685800">
              <a:lnSpc>
                <a:spcPct val="100000"/>
              </a:lnSpc>
              <a:spcBef>
                <a:spcPts val="0"/>
              </a:spcBef>
              <a:buFont typeface="+mj-lt"/>
              <a:buAutoNum type="arabicPeriod"/>
              <a:defRPr sz="700"/>
            </a:lvl1pPr>
            <a:lvl2pPr marL="72000" indent="-72000" defTabSz="685800">
              <a:lnSpc>
                <a:spcPct val="90000"/>
              </a:lnSpc>
              <a:spcBef>
                <a:spcPts val="0"/>
              </a:spcBef>
              <a:buFont typeface="+mj-lt"/>
              <a:buAutoNum type="arabicPeriod"/>
              <a:defRPr sz="800"/>
            </a:lvl2pPr>
            <a:lvl3pPr marL="72000" indent="-72000" defTabSz="685800">
              <a:lnSpc>
                <a:spcPct val="90000"/>
              </a:lnSpc>
              <a:spcBef>
                <a:spcPts val="0"/>
              </a:spcBef>
              <a:buFont typeface="+mj-lt"/>
              <a:buAutoNum type="arabicPeriod"/>
              <a:defRPr sz="800"/>
            </a:lvl3pPr>
            <a:lvl4pPr marL="72000" indent="-72000" defTabSz="685800">
              <a:lnSpc>
                <a:spcPct val="90000"/>
              </a:lnSpc>
              <a:spcBef>
                <a:spcPts val="0"/>
              </a:spcBef>
              <a:buFont typeface="+mj-lt"/>
              <a:buAutoNum type="arabicPeriod"/>
              <a:defRPr sz="800"/>
            </a:lvl4pPr>
            <a:lvl5pPr marL="72000" indent="-72000" defTabSz="685800">
              <a:lnSpc>
                <a:spcPct val="90000"/>
              </a:lnSpc>
              <a:spcBef>
                <a:spcPts val="0"/>
              </a:spcBef>
              <a:buFont typeface="+mj-lt"/>
              <a:buAutoNum type="arabicPeriod"/>
              <a:defRPr sz="80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marL="0" indent="0">
              <a:buNone/>
            </a:pPr>
            <a:endParaRPr lang="en-US" altLang="zh-CN"/>
          </a:p>
        </p:txBody>
      </p:sp>
      <p:sp>
        <p:nvSpPr>
          <p:cNvPr id="7" name="文本框 6">
            <a:extLst>
              <a:ext uri="{FF2B5EF4-FFF2-40B4-BE49-F238E27FC236}">
                <a16:creationId xmlns:a16="http://schemas.microsoft.com/office/drawing/2014/main" id="{1CCF3E83-1F3D-6EFB-6FE2-4C37355DDD1A}"/>
              </a:ext>
            </a:extLst>
          </p:cNvPr>
          <p:cNvSpPr txBox="1"/>
          <p:nvPr/>
        </p:nvSpPr>
        <p:spPr>
          <a:xfrm>
            <a:off x="441325" y="8778633"/>
            <a:ext cx="5975350" cy="1018549"/>
          </a:xfrm>
          <a:prstGeom prst="rect">
            <a:avLst/>
          </a:prstGeom>
          <a:noFill/>
        </p:spPr>
        <p:txBody>
          <a:bodyPr wrap="square">
            <a:spAutoFit/>
          </a:bodyPr>
          <a:lstStyle/>
          <a:p>
            <a:r>
              <a:rPr lang="en-US" altLang="zh-CN" sz="400"/>
              <a:t>1.Zuckerbrot RA, et al. Guidelines for Adolescent Depression in Primary Care (GLAD-PC): Part I. Practice Preparation, Identification, Assessment, and Initial Management. Pediatrics. 2018;141(3):e20174081. </a:t>
            </a:r>
          </a:p>
          <a:p>
            <a:r>
              <a:rPr lang="en-US" altLang="zh-CN" sz="400"/>
              <a:t>2.《</a:t>
            </a:r>
            <a:r>
              <a:rPr lang="zh-CN" altLang="en-US" sz="400"/>
              <a:t>青少年抑郁障碍中西医结合防治指南</a:t>
            </a:r>
            <a:r>
              <a:rPr lang="en-US" altLang="zh-CN" sz="400"/>
              <a:t>》</a:t>
            </a:r>
            <a:r>
              <a:rPr lang="zh-CN" altLang="en-US" sz="400"/>
              <a:t>编写组</a:t>
            </a:r>
            <a:r>
              <a:rPr lang="en-US" altLang="zh-CN" sz="400"/>
              <a:t>,</a:t>
            </a:r>
            <a:r>
              <a:rPr lang="zh-CN" altLang="en-US" sz="400"/>
              <a:t>等</a:t>
            </a:r>
            <a:r>
              <a:rPr lang="en-US" altLang="zh-CN" sz="400"/>
              <a:t>. </a:t>
            </a:r>
            <a:r>
              <a:rPr lang="zh-CN" altLang="en-US" sz="400"/>
              <a:t>青少年抑郁障碍中西医结合防治指南</a:t>
            </a:r>
            <a:r>
              <a:rPr lang="en-US" altLang="zh-CN" sz="400"/>
              <a:t>[J]. </a:t>
            </a:r>
            <a:r>
              <a:rPr lang="zh-CN" altLang="en-US" sz="400"/>
              <a:t>北京中医药大学学报</a:t>
            </a:r>
            <a:r>
              <a:rPr lang="en-US" altLang="zh-CN" sz="400"/>
              <a:t>,2024,47(6):874-888. </a:t>
            </a:r>
          </a:p>
          <a:p>
            <a:r>
              <a:rPr lang="en-US" altLang="zh-CN" sz="400"/>
              <a:t>3.</a:t>
            </a:r>
            <a:r>
              <a:rPr lang="zh-CN" altLang="en-US" sz="400"/>
              <a:t> 周勇杰</a:t>
            </a:r>
            <a:r>
              <a:rPr lang="en-US" altLang="zh-CN" sz="400"/>
              <a:t>,</a:t>
            </a:r>
            <a:r>
              <a:rPr lang="zh-CN" altLang="en-US" sz="400"/>
              <a:t>汪燕妮</a:t>
            </a:r>
            <a:r>
              <a:rPr lang="en-US" altLang="zh-CN" sz="400"/>
              <a:t>.</a:t>
            </a:r>
            <a:r>
              <a:rPr lang="zh-CN" altLang="en-US" sz="400"/>
              <a:t>青少年抑郁障碍诊疗现状与发展趋势</a:t>
            </a:r>
            <a:r>
              <a:rPr lang="en-US" altLang="zh-CN" sz="400"/>
              <a:t>[J].</a:t>
            </a:r>
            <a:r>
              <a:rPr lang="zh-CN" altLang="en-US" sz="400"/>
              <a:t>神经疾病与精神卫生</a:t>
            </a:r>
            <a:r>
              <a:rPr lang="en-US" altLang="zh-CN" sz="400"/>
              <a:t>,2024,24(07):457-463.</a:t>
            </a:r>
          </a:p>
          <a:p>
            <a:r>
              <a:rPr lang="en-US" altLang="zh-CN" sz="400"/>
              <a:t>4.</a:t>
            </a:r>
            <a:r>
              <a:rPr lang="zh-CN" altLang="en-US" sz="400"/>
              <a:t>赵玉晓</a:t>
            </a:r>
            <a:r>
              <a:rPr lang="en-US" altLang="zh-CN" sz="400"/>
              <a:t>,</a:t>
            </a:r>
            <a:r>
              <a:rPr lang="zh-CN" altLang="en-US" sz="400"/>
              <a:t>刘真</a:t>
            </a:r>
            <a:r>
              <a:rPr lang="en-US" altLang="zh-CN" sz="400"/>
              <a:t>,</a:t>
            </a:r>
            <a:r>
              <a:rPr lang="zh-CN" altLang="en-US" sz="400"/>
              <a:t>刘文敬</a:t>
            </a:r>
            <a:r>
              <a:rPr lang="en-US" altLang="zh-CN" sz="400"/>
              <a:t>,</a:t>
            </a:r>
            <a:r>
              <a:rPr lang="zh-CN" altLang="en-US" sz="400"/>
              <a:t>等</a:t>
            </a:r>
            <a:r>
              <a:rPr lang="en-US" altLang="zh-CN" sz="400"/>
              <a:t>. </a:t>
            </a:r>
            <a:r>
              <a:rPr lang="zh-CN" altLang="en-US" sz="400"/>
              <a:t>儿童青少年抑郁障碍的外周血生物标志物</a:t>
            </a:r>
            <a:r>
              <a:rPr lang="en-US" altLang="zh-CN" sz="400"/>
              <a:t>[J]. </a:t>
            </a:r>
            <a:r>
              <a:rPr lang="zh-CN" altLang="en-US" sz="400"/>
              <a:t>中华行为医学与脑科学杂志</a:t>
            </a:r>
            <a:r>
              <a:rPr lang="en-US" altLang="zh-CN" sz="400"/>
              <a:t>,2024,33(7):665-670. </a:t>
            </a:r>
          </a:p>
          <a:p>
            <a:r>
              <a:rPr lang="en-US" altLang="zh-CN" sz="400"/>
              <a:t>5.</a:t>
            </a:r>
            <a:r>
              <a:rPr lang="zh-CN" altLang="en-US" sz="400"/>
              <a:t> 王婷睿</a:t>
            </a:r>
            <a:r>
              <a:rPr lang="en-US" altLang="zh-CN" sz="400"/>
              <a:t>,</a:t>
            </a:r>
            <a:r>
              <a:rPr lang="zh-CN" altLang="en-US" sz="400"/>
              <a:t> 等</a:t>
            </a:r>
            <a:r>
              <a:rPr lang="en-US" altLang="zh-CN" sz="400"/>
              <a:t>.</a:t>
            </a:r>
            <a:r>
              <a:rPr lang="zh-CN" altLang="en-US" sz="400"/>
              <a:t>青少年抑郁症的代谢组学研究进展</a:t>
            </a:r>
            <a:r>
              <a:rPr lang="en-US" altLang="zh-CN" sz="400"/>
              <a:t>[J].</a:t>
            </a:r>
            <a:r>
              <a:rPr lang="zh-CN" altLang="en-US" sz="400"/>
              <a:t>神经解剖学杂志</a:t>
            </a:r>
            <a:r>
              <a:rPr lang="en-US" altLang="zh-CN" sz="400"/>
              <a:t>,2025,41(04):523-528.</a:t>
            </a:r>
          </a:p>
          <a:p>
            <a:pPr marL="0" indent="0">
              <a:lnSpc>
                <a:spcPct val="120000"/>
              </a:lnSpc>
              <a:buNone/>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6. Lam RW, et al. Canadian Network for Mood and Anxiety Treatments (CANMAT) 2023 Update on Clinical Guidelines for Management of Major Depressive Disorder in Adults: Réseau canadien pour les traitements de l'humeur et de l'anxiété (CANMAT) 2023 : Mise à jour des lignes directrices cliniques pour la prise en charge du trouble dépressif majeur chez les adultes. Can J Psychiatry. 2024;69(9):641-687.</a:t>
            </a:r>
          </a:p>
          <a:p>
            <a:pPr marL="0" indent="0">
              <a:lnSpc>
                <a:spcPct val="120000"/>
              </a:lnSpc>
              <a:buNone/>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7. S3-Leitlinie Nationale VersorgungsLeitlinie Unipolare Depression. 2023. Version: 3.2. https://register.awmf.org/de/leitlinien/detail/nvl-005</a:t>
            </a:r>
          </a:p>
          <a:p>
            <a:pPr>
              <a:lnSpc>
                <a:spcPct val="120000"/>
              </a:lnSpc>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中成药治疗优势病种临床应用指南</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标准化项目组</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中成药治疗抑郁障碍临床应用指南（</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2022</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中国中西医结合杂志</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,2023,43(05):527-541.</a:t>
            </a:r>
          </a:p>
          <a:p>
            <a:pPr>
              <a:lnSpc>
                <a:spcPct val="120000"/>
              </a:lnSpc>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9. </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王高华</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等</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圣</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约翰草提取物片治疗抑郁障碍专家共识</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00">
                <a:latin typeface="微软雅黑" panose="020B0503020204020204" pitchFamily="34" charset="-122"/>
                <a:ea typeface="微软雅黑" panose="020B0503020204020204" pitchFamily="34" charset="-122"/>
                <a:sym typeface="微软雅黑" panose="020B0503020204020204" pitchFamily="34" charset="-122"/>
              </a:rPr>
              <a:t>临床精神医学杂志</a:t>
            </a:r>
            <a:r>
              <a:rPr lang="en-US" altLang="zh-CN" sz="400">
                <a:latin typeface="微软雅黑" panose="020B0503020204020204" pitchFamily="34" charset="-122"/>
                <a:ea typeface="微软雅黑" panose="020B0503020204020204" pitchFamily="34" charset="-122"/>
                <a:sym typeface="微软雅黑" panose="020B0503020204020204" pitchFamily="34" charset="-122"/>
              </a:rPr>
              <a:t>,2018,28(4):285-288.</a:t>
            </a:r>
          </a:p>
          <a:p>
            <a:pPr>
              <a:lnSpc>
                <a:spcPct val="120000"/>
              </a:lnSpc>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10. Dörks M, et al. Antidepressant drug use and off-label prescribing in children and adolescents in Germany: results from a large population-based cohort study. Eur Child Adolesc Psychiatry. 2013;22(8):511-518.</a:t>
            </a:r>
          </a:p>
          <a:p>
            <a:pPr>
              <a:lnSpc>
                <a:spcPct val="120000"/>
              </a:lnSpc>
            </a:pPr>
            <a:r>
              <a:rPr lang="en-US" altLang="zh-CN" sz="400">
                <a:latin typeface="微软雅黑" panose="020B0503020204020204" pitchFamily="34" charset="-122"/>
                <a:ea typeface="微软雅黑" panose="020B0503020204020204" pitchFamily="34" charset="-122"/>
                <a:sym typeface="微软雅黑" panose="020B0503020204020204" pitchFamily="34" charset="-122"/>
              </a:rPr>
              <a:t>11. Fegert JM, et al. Antidepressant use in children and adolescents in Germany. J Child Adolesc Psychopharmacol. 2006;16(1-2):197-206. </a:t>
            </a:r>
          </a:p>
          <a:p>
            <a:pPr>
              <a:lnSpc>
                <a:spcPct val="120000"/>
              </a:lnSpc>
            </a:pPr>
            <a:r>
              <a:rPr lang="en-US" altLang="zh-CN" sz="500">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李波</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路优泰治疗青少年抑郁症疗效观察</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[J].</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中国实用神经疾病杂志</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,2010,13(2)67-68.</a:t>
            </a:r>
          </a:p>
        </p:txBody>
      </p:sp>
    </p:spTree>
    <p:extLst>
      <p:ext uri="{BB962C8B-B14F-4D97-AF65-F5344CB8AC3E}">
        <p14:creationId xmlns:p14="http://schemas.microsoft.com/office/powerpoint/2010/main" val="3921085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F5C59-A86F-CB08-E498-51947099B49F}"/>
            </a:ext>
          </a:extLst>
        </p:cNvPr>
        <p:cNvGrpSpPr/>
        <p:nvPr/>
      </p:nvGrpSpPr>
      <p:grpSpPr>
        <a:xfrm>
          <a:off x="0" y="0"/>
          <a:ext cx="0" cy="0"/>
          <a:chOff x="0" y="0"/>
          <a:chExt cx="0" cy="0"/>
        </a:xfrm>
      </p:grpSpPr>
      <p:sp>
        <p:nvSpPr>
          <p:cNvPr id="5" name="文本框 4">
            <a:extLst>
              <a:ext uri="{FF2B5EF4-FFF2-40B4-BE49-F238E27FC236}">
                <a16:creationId xmlns:a16="http://schemas.microsoft.com/office/drawing/2014/main" id="{58AB9F9E-583B-B185-552C-1D96496BF0DF}"/>
              </a:ext>
            </a:extLst>
          </p:cNvPr>
          <p:cNvSpPr txBox="1"/>
          <p:nvPr/>
        </p:nvSpPr>
        <p:spPr>
          <a:xfrm>
            <a:off x="441325" y="1316038"/>
            <a:ext cx="5975350" cy="7815345"/>
          </a:xfrm>
          <a:prstGeom prst="rect">
            <a:avLst/>
          </a:prstGeom>
          <a:noFill/>
        </p:spPr>
        <p:txBody>
          <a:bodyPr wrap="square">
            <a:spAutoFit/>
          </a:bodyPr>
          <a:lstStyle/>
          <a:p>
            <a:pPr algn="just">
              <a:lnSpc>
                <a:spcPct val="150000"/>
              </a:lnSpc>
            </a:pPr>
            <a:r>
              <a:rPr lang="en-US" altLang="zh-CN" sz="1200" b="1"/>
              <a:t>2.</a:t>
            </a:r>
            <a:r>
              <a:rPr lang="zh-CN" altLang="en-US" sz="1200" b="1"/>
              <a:t>青少年儿童抑郁障碍的诊疗研究方向</a:t>
            </a:r>
            <a:endParaRPr lang="en-US" altLang="zh-CN" sz="1200" b="1"/>
          </a:p>
          <a:p>
            <a:pPr marL="284400" indent="-284400" algn="just">
              <a:lnSpc>
                <a:spcPct val="150000"/>
              </a:lnSpc>
              <a:buFont typeface="Arial" panose="020B0604020202020204" pitchFamily="34" charset="0"/>
              <a:buChar char="•"/>
            </a:pPr>
            <a:r>
              <a:rPr lang="zh-CN" altLang="en-US" sz="1200" b="1"/>
              <a:t>当前治疗措施的不足：</a:t>
            </a:r>
            <a:r>
              <a:rPr lang="zh-CN" altLang="en-US" sz="1200"/>
              <a:t>抑郁障碍干预包括药物治疗和非药物治疗，后者主要包括心理治疗、物理治疗和替代治疗。</a:t>
            </a:r>
            <a:r>
              <a:rPr lang="zh-CN" altLang="en-US" sz="1200" b="1"/>
              <a:t>目前尚无一种药物是基于青少年生理及临床特征而研发，抗抑郁药在青少年群体中的临床应用疗效欠佳</a:t>
            </a:r>
            <a:r>
              <a:rPr lang="zh-CN" altLang="en-US" sz="1200"/>
              <a:t>。常用药物</a:t>
            </a:r>
            <a:r>
              <a:rPr lang="en-US" altLang="zh-CN" sz="1200"/>
              <a:t>SSRIs</a:t>
            </a:r>
            <a:r>
              <a:rPr lang="zh-CN" altLang="en-US" sz="1200"/>
              <a:t>虽然能改善患者抑郁症状，但其急性期的自杀风险仍存在争议</a:t>
            </a:r>
            <a:r>
              <a:rPr lang="en-US" altLang="zh-CN" sz="1200" baseline="30000"/>
              <a:t>3</a:t>
            </a:r>
            <a:r>
              <a:rPr lang="zh-CN" altLang="en-US" sz="1200"/>
              <a:t>。</a:t>
            </a:r>
            <a:endParaRPr lang="en-US" altLang="zh-CN" sz="1200"/>
          </a:p>
          <a:p>
            <a:pPr marL="284400" indent="-284400" algn="just">
              <a:lnSpc>
                <a:spcPct val="150000"/>
              </a:lnSpc>
              <a:buFont typeface="Arial" panose="020B0604020202020204" pitchFamily="34" charset="0"/>
              <a:buChar char="•"/>
            </a:pPr>
            <a:r>
              <a:rPr lang="zh-CN" altLang="en-US" sz="1200" b="1"/>
              <a:t>路优泰</a:t>
            </a:r>
            <a:r>
              <a:rPr lang="en-US" altLang="zh-CN" sz="1200" b="1"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1"/>
              <a:t>作用优势及研究方向</a:t>
            </a:r>
            <a:r>
              <a:rPr lang="zh-CN" altLang="en-US" sz="1200"/>
              <a:t>：</a:t>
            </a:r>
            <a:endParaRPr lang="en-US" altLang="zh-CN" sz="1200"/>
          </a:p>
          <a:p>
            <a:pPr marL="457200" indent="-284400" algn="just">
              <a:lnSpc>
                <a:spcPct val="150000"/>
              </a:lnSpc>
              <a:buFont typeface="Wingdings" panose="05000000000000000000" pitchFamily="2" charset="2"/>
              <a:buChar char="ü"/>
            </a:pPr>
            <a:r>
              <a:rPr lang="zh-CN" altLang="en-US" sz="1200"/>
              <a:t>路优泰</a:t>
            </a:r>
            <a:r>
              <a:rPr lang="en-US" altLang="zh-CN" sz="1200" baseline="30000"/>
              <a:t>®</a:t>
            </a:r>
            <a:r>
              <a:rPr lang="zh-CN" altLang="en-US" sz="1200"/>
              <a:t>作为天然植物药，其抗抑郁作用疗效显著，</a:t>
            </a:r>
            <a:r>
              <a:rPr lang="en-US" altLang="zh-CN" sz="1200"/>
              <a:t>《2023 CANMAT</a:t>
            </a:r>
            <a:r>
              <a:rPr lang="zh-CN" altLang="en-US" sz="1200"/>
              <a:t>临床指南：成人抑郁症的管理</a:t>
            </a:r>
            <a:r>
              <a:rPr lang="en-US" altLang="zh-CN" sz="1200"/>
              <a:t>(</a:t>
            </a:r>
            <a:r>
              <a:rPr lang="zh-CN" altLang="en-US" sz="1200"/>
              <a:t>更新版</a:t>
            </a:r>
            <a:r>
              <a:rPr lang="en-US" altLang="zh-CN" sz="1200"/>
              <a:t>)》</a:t>
            </a:r>
            <a:r>
              <a:rPr lang="en-US" altLang="zh-CN" sz="1200" baseline="30000"/>
              <a:t>6</a:t>
            </a:r>
            <a:r>
              <a:rPr lang="zh-CN" altLang="en-US" sz="1200"/>
              <a:t>、</a:t>
            </a:r>
            <a:r>
              <a:rPr lang="en-US" altLang="zh-CN" sz="1200"/>
              <a:t>《2023 </a:t>
            </a:r>
            <a:r>
              <a:rPr lang="zh-CN" altLang="en-US" sz="1200"/>
              <a:t>德国</a:t>
            </a:r>
            <a:r>
              <a:rPr lang="en-US" altLang="zh-CN" sz="1200"/>
              <a:t>S3</a:t>
            </a:r>
            <a:r>
              <a:rPr lang="zh-CN" altLang="en-US" sz="1200"/>
              <a:t>单相抑郁症国家政策指南</a:t>
            </a:r>
            <a:r>
              <a:rPr lang="en-US" altLang="zh-CN" sz="1200"/>
              <a:t>》</a:t>
            </a:r>
            <a:r>
              <a:rPr lang="en-US" altLang="zh-CN" sz="1200" baseline="30000"/>
              <a:t>7</a:t>
            </a:r>
            <a:r>
              <a:rPr lang="zh-CN" altLang="en-US" sz="1200"/>
              <a:t>、</a:t>
            </a:r>
            <a:r>
              <a:rPr lang="en-US" altLang="zh-CN" sz="1200"/>
              <a:t>《</a:t>
            </a:r>
            <a:r>
              <a:rPr lang="zh-CN" altLang="en-US" sz="1200"/>
              <a:t>中成药治疗抑郁障碍临床应用指南</a:t>
            </a:r>
            <a:r>
              <a:rPr lang="en-US" altLang="zh-CN" sz="1200"/>
              <a:t>》</a:t>
            </a:r>
            <a:r>
              <a:rPr lang="en-US" altLang="zh-CN" sz="1200" baseline="30000"/>
              <a:t>8</a:t>
            </a:r>
            <a:r>
              <a:rPr lang="zh-CN" altLang="en-US" sz="1200"/>
              <a:t>等多部国内外权威指南推荐用于治疗成人轻中度抑郁障碍。</a:t>
            </a:r>
            <a:r>
              <a:rPr lang="en-US" altLang="zh-CN" sz="1200"/>
              <a:t>《</a:t>
            </a:r>
            <a:r>
              <a:rPr lang="zh-CN" altLang="en-US" sz="1200"/>
              <a:t>圣</a:t>
            </a:r>
            <a:r>
              <a:rPr lang="en-US" altLang="zh-CN" sz="1200"/>
              <a:t>·</a:t>
            </a:r>
            <a:r>
              <a:rPr lang="zh-CN" altLang="en-US" sz="1200"/>
              <a:t>约翰草提取物片治疗抑郁障碍专家共识</a:t>
            </a:r>
            <a:r>
              <a:rPr lang="en-US" altLang="zh-CN" sz="1200"/>
              <a:t>》</a:t>
            </a:r>
            <a:r>
              <a:rPr lang="zh-CN" altLang="en-US" sz="1200"/>
              <a:t>指出，</a:t>
            </a:r>
            <a:r>
              <a:rPr lang="zh-CN" altLang="en-US" sz="1200" b="1"/>
              <a:t>圣</a:t>
            </a:r>
            <a:r>
              <a:rPr lang="en-US" altLang="zh-CN" sz="1200" b="1"/>
              <a:t>·</a:t>
            </a:r>
            <a:r>
              <a:rPr lang="zh-CN" altLang="en-US" sz="1200" b="1"/>
              <a:t>约翰草提取物片在＜</a:t>
            </a:r>
            <a:r>
              <a:rPr lang="en-US" altLang="zh-CN" sz="1200" b="1"/>
              <a:t>12</a:t>
            </a:r>
            <a:r>
              <a:rPr lang="zh-CN" altLang="en-US" sz="1200" b="1"/>
              <a:t>岁儿童抑郁障碍患者中有效且安全。同时，在</a:t>
            </a:r>
            <a:r>
              <a:rPr lang="en-US" altLang="zh-CN" sz="1200" b="1"/>
              <a:t>11-18</a:t>
            </a:r>
            <a:r>
              <a:rPr lang="zh-CN" altLang="en-US" sz="1200" b="1"/>
              <a:t>岁的青少年抑郁障碍患者中，圣</a:t>
            </a:r>
            <a:r>
              <a:rPr lang="en-US" altLang="zh-CN" sz="1200" b="1"/>
              <a:t>·</a:t>
            </a:r>
            <a:r>
              <a:rPr lang="zh-CN" altLang="en-US" sz="1200" b="1"/>
              <a:t>约翰草提取物片疗效明确，安全性良好</a:t>
            </a:r>
            <a:r>
              <a:rPr lang="en-US" altLang="zh-CN" sz="1200" baseline="30000"/>
              <a:t>9</a:t>
            </a:r>
            <a:r>
              <a:rPr lang="zh-CN" altLang="en-US" sz="1200"/>
              <a:t>。</a:t>
            </a:r>
            <a:endParaRPr lang="en-US" altLang="zh-CN" sz="1200"/>
          </a:p>
          <a:p>
            <a:pPr marL="457200" indent="-284400" algn="just">
              <a:lnSpc>
                <a:spcPct val="150000"/>
              </a:lnSpc>
              <a:buFont typeface="Wingdings" panose="05000000000000000000" pitchFamily="2" charset="2"/>
              <a:buChar char="ü"/>
            </a:pPr>
            <a:r>
              <a:rPr lang="zh-CN" altLang="en-US" sz="1200"/>
              <a:t>多项研究证实路优泰</a:t>
            </a:r>
            <a:r>
              <a:rPr lang="en-US" altLang="zh-CN" sz="1200" baseline="30000"/>
              <a:t>®</a:t>
            </a:r>
            <a:r>
              <a:rPr lang="zh-CN" altLang="en-US" sz="1200"/>
              <a:t>广泛应用于青少年儿童抑郁障碍中</a:t>
            </a:r>
            <a:r>
              <a:rPr lang="en-US" altLang="zh-CN" sz="1200" baseline="30000"/>
              <a:t>10-11</a:t>
            </a:r>
            <a:r>
              <a:rPr lang="zh-CN" altLang="en-US" sz="1200"/>
              <a:t>，路优泰</a:t>
            </a:r>
            <a:r>
              <a:rPr lang="en-US" altLang="zh-CN" sz="1200" baseline="30000"/>
              <a:t>®</a:t>
            </a:r>
            <a:r>
              <a:rPr lang="zh-CN" altLang="en-US" sz="1200"/>
              <a:t>治疗青少年儿童抑郁障碍</a:t>
            </a:r>
            <a:r>
              <a:rPr lang="zh-CN" altLang="en-US" sz="1200" b="1"/>
              <a:t>疗效显著，安全性良好</a:t>
            </a:r>
            <a:r>
              <a:rPr lang="en-US" altLang="zh-CN" sz="1200" baseline="30000"/>
              <a:t>12-14</a:t>
            </a:r>
            <a:r>
              <a:rPr lang="zh-CN" altLang="en-US" sz="1200"/>
              <a:t>，通过对抑郁、焦虑、失眠等症状的改善，</a:t>
            </a:r>
            <a:r>
              <a:rPr lang="zh-CN" altLang="en-US" sz="12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有助于减少学生及其家长的病耻感、提高依从性</a:t>
            </a:r>
            <a:r>
              <a:rPr lang="en-US" altLang="zh-CN" sz="1200" kern="100" baseline="300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9,15-16</a:t>
            </a:r>
            <a:r>
              <a:rPr lang="zh-CN" altLang="en-US"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endParaRPr lang="en-US" altLang="zh-CN"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marL="457200" indent="-284400" algn="just">
              <a:lnSpc>
                <a:spcPct val="150000"/>
              </a:lnSpc>
              <a:buFont typeface="Wingdings" panose="05000000000000000000" pitchFamily="2" charset="2"/>
              <a:buChar char="ü"/>
            </a:pPr>
            <a:r>
              <a:rPr lang="zh-CN" altLang="en-US"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然而，当前路优泰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治疗青少年儿童抑郁障碍的研究样本例数相对较少，观察时间较短，其疗效和安全性有待于进一步研究和验证，</a:t>
            </a:r>
            <a:r>
              <a:rPr lang="zh-CN" altLang="en-US" sz="12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迫切需要更多随机对照研究、真实世界研究等来验证</a:t>
            </a:r>
            <a:r>
              <a:rPr lang="zh-CN" altLang="en-US" sz="1200" b="1"/>
              <a:t>路优泰</a:t>
            </a:r>
            <a:r>
              <a:rPr lang="en-US" altLang="zh-CN" sz="1200" b="1" baseline="30000"/>
              <a:t>®</a:t>
            </a:r>
            <a:r>
              <a:rPr lang="zh-CN" altLang="en-US" sz="12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治疗青少年抑郁症的疗效、安全性，使这种天然植物制剂能够更广泛的应用于临床</a:t>
            </a:r>
            <a:r>
              <a:rPr lang="en-US" altLang="zh-CN" sz="1200" kern="100" baseline="300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17-18</a:t>
            </a:r>
            <a:r>
              <a:rPr lang="zh-CN" altLang="en-US"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endParaRPr lang="en-US" altLang="zh-CN" sz="12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a:p>
            <a:pPr algn="just">
              <a:lnSpc>
                <a:spcPct val="150000"/>
              </a:lnSpc>
            </a:pPr>
            <a:r>
              <a:rPr lang="zh-CN" altLang="en-US" sz="1200" b="1"/>
              <a:t>路优泰</a:t>
            </a:r>
            <a:r>
              <a:rPr lang="en-US" altLang="zh-CN" sz="1200" b="1" baseline="30000"/>
              <a:t>®</a:t>
            </a:r>
            <a:r>
              <a:rPr lang="zh-CN" altLang="en-US" sz="1200" b="1"/>
              <a:t>更多的疾病领域探索：</a:t>
            </a:r>
            <a:endParaRPr lang="en-US" altLang="zh-CN" sz="1200" b="1"/>
          </a:p>
          <a:p>
            <a:pPr marL="457200" indent="-172800" algn="just">
              <a:lnSpc>
                <a:spcPct val="150000"/>
              </a:lnSpc>
              <a:buFont typeface="Wingdings" panose="05000000000000000000" pitchFamily="2" charset="2"/>
              <a:buChar char="ü"/>
            </a:pPr>
            <a:r>
              <a:rPr lang="zh-CN" altLang="en-US" sz="1200" b="1"/>
              <a:t>焦虑障碍</a:t>
            </a:r>
            <a:r>
              <a:rPr lang="zh-CN" altLang="en-US" sz="1200"/>
              <a:t>：路优泰</a:t>
            </a:r>
            <a:r>
              <a:rPr lang="en-US" altLang="zh-CN" sz="1200" baseline="30000"/>
              <a:t>®</a:t>
            </a:r>
            <a:r>
              <a:rPr lang="zh-CN" altLang="en-US" sz="1200"/>
              <a:t>可应用于改善患儿焦虑障碍，研究表明，在</a:t>
            </a:r>
            <a:r>
              <a:rPr lang="en-US" altLang="zh-CN" sz="1200"/>
              <a:t>115</a:t>
            </a:r>
            <a:r>
              <a:rPr lang="zh-CN" altLang="en-US" sz="1200"/>
              <a:t>例</a:t>
            </a:r>
            <a:r>
              <a:rPr lang="en-US" altLang="zh-CN" sz="1200"/>
              <a:t>6~12</a:t>
            </a:r>
            <a:r>
              <a:rPr lang="zh-CN" altLang="en-US" sz="1200"/>
              <a:t>岁因情感障碍而神经焦虑的儿童中，使用含有圣</a:t>
            </a:r>
            <a:r>
              <a:rPr lang="en-US" altLang="zh-CN" sz="1200"/>
              <a:t>·</a:t>
            </a:r>
            <a:r>
              <a:rPr lang="zh-CN" altLang="en-US" sz="1200"/>
              <a:t>约翰草的固定草药组合治疗，根据医生的评估，</a:t>
            </a:r>
            <a:r>
              <a:rPr lang="en-US" altLang="zh-CN" sz="1200" b="1"/>
              <a:t>81.6%~93.9%</a:t>
            </a:r>
            <a:r>
              <a:rPr lang="zh-CN" altLang="en-US" sz="1200" b="1"/>
              <a:t>的患儿在评估的抑郁、焦虑等十三种症状中的九种症状消失或仅有轻微症状，</a:t>
            </a:r>
            <a:r>
              <a:rPr lang="en-US" altLang="zh-CN" sz="1200" b="1"/>
              <a:t>97.4%</a:t>
            </a:r>
            <a:r>
              <a:rPr lang="zh-CN" altLang="en-US" sz="1200" b="1"/>
              <a:t>的儿童报告耐受性良好</a:t>
            </a:r>
            <a:r>
              <a:rPr lang="en-US" altLang="zh-CN" sz="1200" baseline="30000"/>
              <a:t>19</a:t>
            </a:r>
            <a:r>
              <a:rPr lang="zh-CN" altLang="en-US" sz="1200"/>
              <a:t>。另一项研究对</a:t>
            </a:r>
            <a:r>
              <a:rPr lang="en-US" altLang="zh-CN" sz="1200"/>
              <a:t>75</a:t>
            </a:r>
            <a:r>
              <a:rPr lang="zh-CN" altLang="en-US" sz="1200"/>
              <a:t>例青少年焦虑障碍患者，随机分为路优泰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a:t>合并认知行为法</a:t>
            </a:r>
            <a:r>
              <a:rPr lang="en-US" altLang="zh-CN" sz="1200"/>
              <a:t>(</a:t>
            </a:r>
            <a:r>
              <a:rPr lang="zh-CN" altLang="en-US" sz="1200"/>
              <a:t>研究组</a:t>
            </a:r>
            <a:r>
              <a:rPr lang="en-US" altLang="zh-CN" sz="1200"/>
              <a:t>) </a:t>
            </a:r>
            <a:r>
              <a:rPr lang="zh-CN" altLang="en-US" sz="1200"/>
              <a:t>，认知行为疗法</a:t>
            </a:r>
            <a:r>
              <a:rPr lang="en-US" altLang="zh-CN" sz="1200"/>
              <a:t>(</a:t>
            </a:r>
            <a:r>
              <a:rPr lang="zh-CN" altLang="en-US" sz="1200"/>
              <a:t>对照组</a:t>
            </a:r>
            <a:r>
              <a:rPr lang="en-US" altLang="zh-CN" sz="1200"/>
              <a:t>) </a:t>
            </a:r>
            <a:r>
              <a:rPr lang="zh-CN" altLang="en-US" sz="1200"/>
              <a:t>，结果显示，</a:t>
            </a:r>
            <a:r>
              <a:rPr lang="zh-CN" altLang="en-US" sz="1200" b="1"/>
              <a:t>治疗第</a:t>
            </a:r>
            <a:r>
              <a:rPr lang="en-US" altLang="zh-CN" sz="1200" b="1"/>
              <a:t>3</a:t>
            </a:r>
            <a:r>
              <a:rPr lang="zh-CN" altLang="en-US" sz="1200" b="1"/>
              <a:t>周起，研究组和对照组</a:t>
            </a:r>
            <a:r>
              <a:rPr lang="en-US" altLang="zh-CN" sz="1200" b="1"/>
              <a:t>HAMA</a:t>
            </a:r>
            <a:r>
              <a:rPr lang="zh-CN" altLang="en-US" sz="1200" b="1"/>
              <a:t>、</a:t>
            </a:r>
            <a:r>
              <a:rPr lang="en-US" altLang="zh-CN" sz="1200" b="1"/>
              <a:t>SAS</a:t>
            </a:r>
            <a:r>
              <a:rPr lang="zh-CN" altLang="en-US" sz="1200" b="1"/>
              <a:t>评定量表分数较治疗前均明显下降，并且对照组评分明显高于研究组</a:t>
            </a:r>
            <a:r>
              <a:rPr lang="en-US" altLang="zh-CN" sz="1200" baseline="30000"/>
              <a:t>20</a:t>
            </a:r>
            <a:r>
              <a:rPr lang="zh-CN" altLang="en-US" sz="1200"/>
              <a:t>。</a:t>
            </a:r>
            <a:endParaRPr lang="en-US" altLang="zh-CN" sz="1200"/>
          </a:p>
        </p:txBody>
      </p:sp>
      <p:sp>
        <p:nvSpPr>
          <p:cNvPr id="3" name="文本框 2">
            <a:extLst>
              <a:ext uri="{FF2B5EF4-FFF2-40B4-BE49-F238E27FC236}">
                <a16:creationId xmlns:a16="http://schemas.microsoft.com/office/drawing/2014/main" id="{D9CAA3F4-9E72-C448-6907-4232D64AE6FA}"/>
              </a:ext>
            </a:extLst>
          </p:cNvPr>
          <p:cNvSpPr txBox="1"/>
          <p:nvPr/>
        </p:nvSpPr>
        <p:spPr>
          <a:xfrm>
            <a:off x="441324" y="8769350"/>
            <a:ext cx="5975351" cy="1092607"/>
          </a:xfrm>
          <a:prstGeom prst="rect">
            <a:avLst/>
          </a:prstGeom>
          <a:noFill/>
        </p:spPr>
        <p:txBody>
          <a:bodyPr wrap="square">
            <a:spAutoFit/>
          </a:bodyPr>
          <a:lstStyle/>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13. Hübner WD, Kirste T. Experience with St John's Wort (Hypericum perforatum) in children under 12 years with symptoms of depression and psychovegetative disturbances. Phytother Res. 2001;15(4):367-370. </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14. Simeon J, et al. Open-label pilot study of St. John's wort in adolescent depression. J Child Adolesc Psychopharmacol. 2005;15(2):293-301. </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周洋</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武汉市城区居民抑郁症病耻感调查及影响因素分析</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神经损伤与功能重建</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,2019,14(06):299-302.</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16.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中华医学会心身医学分会</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乌灵胶囊临床应用专家共识组</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乌灵胶囊在心身相关障碍中的临床应用专家共识</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中华内科杂志</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,2020,59(06)</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427-432.</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17.</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 李彬</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吴江颖</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圣</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约翰草提取物治疗低龄儿童情绪障碍</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34</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例分析</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[J]. </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中国误诊学杂志</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,2009,9(13)3215-3215.</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 周玉明</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圣</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约翰草提取物治疗青少年抑郁症开放性研究</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[J].</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临床心身疾病杂志</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,2009,15(1)3-5.</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19. Trompetter I, et al. Herbal triplet in treatment of nervous agitation in children. Wien Med Wochenschr. 2013;163(3-4):52-57. 20.</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 刘英华</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认知</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行为疗法结合路优泰治疗青少年焦虑障碍的对照研究</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[J].</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宁夏医科大学学报</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,2010,32(1)69-70,82.</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21.</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 吴联凤</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郯志强</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赖丽平</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睡眠质量在青少年抑郁症患者抑郁症状与自杀风险间的中介效应分析</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[J].</a:t>
            </a:r>
            <a:r>
              <a:rPr lang="zh-CN" altLang="en-US" sz="500">
                <a:latin typeface="微软雅黑" panose="020B0503020204020204" pitchFamily="34" charset="-122"/>
                <a:ea typeface="微软雅黑" panose="020B0503020204020204" pitchFamily="34" charset="-122"/>
                <a:sym typeface="微软雅黑" panose="020B0503020204020204" pitchFamily="34" charset="-122"/>
              </a:rPr>
              <a:t>中国当代医药</a:t>
            </a:r>
            <a:r>
              <a:rPr lang="en-US" altLang="zh-CN" sz="500">
                <a:latin typeface="微软雅黑" panose="020B0503020204020204" pitchFamily="34" charset="-122"/>
                <a:ea typeface="微软雅黑" panose="020B0503020204020204" pitchFamily="34" charset="-122"/>
                <a:sym typeface="微软雅黑" panose="020B0503020204020204" pitchFamily="34" charset="-122"/>
              </a:rPr>
              <a:t>,2025,32(18):26-31.</a:t>
            </a: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22.</a:t>
            </a:r>
            <a:r>
              <a:rPr lang="en-US" altLang="zh-CN" sz="500">
                <a:cs typeface="+mn-ea"/>
                <a:sym typeface="+mn-lt"/>
              </a:rPr>
              <a:t> Kim J, et al. Natural Products from Single Plants as Sleep Aids: A Systematic Review. J Med Food. 2018 May;21(5):433-444. </a:t>
            </a:r>
            <a:endParaRPr lang="en-US" altLang="zh-CN" sz="500">
              <a:latin typeface="微软雅黑" panose="020B0503020204020204" pitchFamily="34" charset="-122"/>
              <a:ea typeface="微软雅黑" panose="020B0503020204020204" pitchFamily="34" charset="-122"/>
              <a:sym typeface="微软雅黑" panose="020B0503020204020204" pitchFamily="34" charset="-122"/>
            </a:endParaRPr>
          </a:p>
          <a:p>
            <a:r>
              <a:rPr lang="en-US" altLang="zh-CN" sz="500">
                <a:latin typeface="微软雅黑" panose="020B0503020204020204" pitchFamily="34" charset="-122"/>
                <a:ea typeface="微软雅黑" panose="020B0503020204020204" pitchFamily="34" charset="-122"/>
                <a:sym typeface="微软雅黑" panose="020B0503020204020204" pitchFamily="34" charset="-122"/>
              </a:rPr>
              <a:t>23.</a:t>
            </a:r>
            <a:r>
              <a:rPr lang="en-US" altLang="zh-CN" sz="500">
                <a:cs typeface="+mn-ea"/>
                <a:sym typeface="+mn-lt"/>
              </a:rPr>
              <a:t> Kasper S, Dienel A. Cluster analysis of symptoms during antidepressant treatment with Hypericum extract in mildly to moderately depressed out-patients. A meta-analysis of data from three randomized, placebo-controlled trials. Psychopharmacology (Berl). 2002;164(3):301-308. </a:t>
            </a:r>
            <a:endParaRPr lang="en-US" altLang="zh-CN" sz="50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72278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7978A99-A68C-F91F-CF9F-A2B965B3E5B9}"/>
              </a:ext>
            </a:extLst>
          </p:cNvPr>
          <p:cNvSpPr>
            <a:spLocks noGrp="1"/>
          </p:cNvSpPr>
          <p:nvPr>
            <p:ph type="body" sz="quarter" idx="10"/>
          </p:nvPr>
        </p:nvSpPr>
        <p:spPr>
          <a:xfrm>
            <a:off x="471487" y="8769350"/>
            <a:ext cx="5915025" cy="1512570"/>
          </a:xfrm>
          <a:noFill/>
        </p:spPr>
        <p:txBody>
          <a:bodyPr wrap="square">
            <a:spAutoFit/>
          </a:bodyPr>
          <a:lstStyle/>
          <a:p>
            <a:pPr marL="0" indent="0" defTabSz="457200">
              <a:buNone/>
            </a:pPr>
            <a:r>
              <a:rPr lang="en-US" altLang="zh-CN" sz="500">
                <a:latin typeface="微软雅黑" panose="020B0503020204020204" pitchFamily="34" charset="-122"/>
                <a:ea typeface="微软雅黑" panose="020B0503020204020204" pitchFamily="34" charset="-122"/>
              </a:rPr>
              <a:t>24.</a:t>
            </a:r>
            <a:r>
              <a:rPr lang="zh-CN" altLang="en-US" sz="500">
                <a:latin typeface="微软雅黑" panose="020B0503020204020204" pitchFamily="34" charset="-122"/>
                <a:ea typeface="微软雅黑" panose="020B0503020204020204" pitchFamily="34" charset="-122"/>
              </a:rPr>
              <a:t>中华医学会心身医学分会躯体症状及相关障碍学组</a:t>
            </a:r>
            <a:r>
              <a:rPr lang="en-US" altLang="zh-CN" sz="500">
                <a:latin typeface="微软雅黑" panose="020B0503020204020204" pitchFamily="34" charset="-122"/>
                <a:ea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rPr>
              <a:t>躯体症状障碍多学科诊疗专家共识</a:t>
            </a:r>
            <a:r>
              <a:rPr lang="en-US" altLang="zh-CN" sz="500">
                <a:latin typeface="微软雅黑" panose="020B0503020204020204" pitchFamily="34" charset="-122"/>
                <a:ea typeface="微软雅黑" panose="020B0503020204020204" pitchFamily="34" charset="-122"/>
              </a:rPr>
              <a:t>[J]. </a:t>
            </a:r>
            <a:r>
              <a:rPr lang="zh-CN" altLang="en-US" sz="500">
                <a:latin typeface="微软雅黑" panose="020B0503020204020204" pitchFamily="34" charset="-122"/>
                <a:ea typeface="微软雅黑" panose="020B0503020204020204" pitchFamily="34" charset="-122"/>
              </a:rPr>
              <a:t>中华精神科杂志</a:t>
            </a:r>
            <a:r>
              <a:rPr lang="en-US" altLang="zh-CN" sz="500">
                <a:latin typeface="微软雅黑" panose="020B0503020204020204" pitchFamily="34" charset="-122"/>
                <a:ea typeface="微软雅黑" panose="020B0503020204020204" pitchFamily="34" charset="-122"/>
              </a:rPr>
              <a:t>,2024,57(2):65-77. </a:t>
            </a:r>
          </a:p>
          <a:p>
            <a:pPr marL="0" indent="0" defTabSz="457200">
              <a:buNone/>
            </a:pPr>
            <a:r>
              <a:rPr lang="en-US" altLang="zh-CN" sz="500">
                <a:latin typeface="微软雅黑" panose="020B0503020204020204" pitchFamily="34" charset="-122"/>
                <a:ea typeface="微软雅黑" panose="020B0503020204020204" pitchFamily="34" charset="-122"/>
              </a:rPr>
              <a:t>25.</a:t>
            </a:r>
            <a:r>
              <a:rPr lang="zh-CN" altLang="en-US" sz="500">
                <a:latin typeface="微软雅黑" panose="020B0503020204020204" pitchFamily="34" charset="-122"/>
                <a:ea typeface="微软雅黑" panose="020B0503020204020204" pitchFamily="34" charset="-122"/>
              </a:rPr>
              <a:t>赖乾坤</a:t>
            </a:r>
            <a:r>
              <a:rPr lang="en-US" altLang="zh-CN" sz="500">
                <a:latin typeface="微软雅黑" panose="020B0503020204020204" pitchFamily="34" charset="-122"/>
                <a:ea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rPr>
              <a:t>儿童及青少年躯体症状障碍诊疗进展</a:t>
            </a:r>
            <a:r>
              <a:rPr lang="en-US" altLang="zh-CN" sz="500">
                <a:latin typeface="微软雅黑" panose="020B0503020204020204" pitchFamily="34" charset="-122"/>
                <a:ea typeface="微软雅黑" panose="020B0503020204020204" pitchFamily="34" charset="-122"/>
              </a:rPr>
              <a:t>[J]. </a:t>
            </a:r>
            <a:r>
              <a:rPr lang="zh-CN" altLang="en-US" sz="500">
                <a:latin typeface="微软雅黑" panose="020B0503020204020204" pitchFamily="34" charset="-122"/>
                <a:ea typeface="微软雅黑" panose="020B0503020204020204" pitchFamily="34" charset="-122"/>
              </a:rPr>
              <a:t>中国儿童保健杂志</a:t>
            </a:r>
            <a:r>
              <a:rPr lang="en-US" altLang="zh-CN" sz="500">
                <a:latin typeface="微软雅黑" panose="020B0503020204020204" pitchFamily="34" charset="-122"/>
                <a:ea typeface="微软雅黑" panose="020B0503020204020204" pitchFamily="34" charset="-122"/>
              </a:rPr>
              <a:t>,2025,33(2):208-213. </a:t>
            </a:r>
          </a:p>
          <a:p>
            <a:pPr marL="0" indent="0" defTabSz="457200">
              <a:buNone/>
            </a:pPr>
            <a:r>
              <a:rPr lang="en-US" altLang="zh-CN" sz="500">
                <a:latin typeface="微软雅黑" panose="020B0503020204020204" pitchFamily="34" charset="-122"/>
                <a:ea typeface="微软雅黑" panose="020B0503020204020204" pitchFamily="34" charset="-122"/>
              </a:rPr>
              <a:t>26. Díez-Suárez A, et al. Somatization in childhood and adolescence: a guide to facilitate its understanding. An Pediatr (Engl Ed). 2025;102(2):503711. </a:t>
            </a:r>
          </a:p>
          <a:p>
            <a:pPr marL="0" indent="0" defTabSz="457200">
              <a:buNone/>
            </a:pPr>
            <a:r>
              <a:rPr lang="en-US" altLang="zh-CN" sz="500">
                <a:latin typeface="微软雅黑" panose="020B0503020204020204" pitchFamily="34" charset="-122"/>
                <a:ea typeface="微软雅黑" panose="020B0503020204020204" pitchFamily="34" charset="-122"/>
              </a:rPr>
              <a:t>27. Kurlansik SL, Maffei MS. Somatic Symptom Disorder. Am Fam Physician. 2016;93(1):49-54.</a:t>
            </a:r>
          </a:p>
          <a:p>
            <a:pPr marL="0" indent="0" defTabSz="457200">
              <a:buNone/>
            </a:pPr>
            <a:r>
              <a:rPr lang="en-US" altLang="zh-CN" sz="500">
                <a:latin typeface="微软雅黑" panose="020B0503020204020204" pitchFamily="34" charset="-122"/>
                <a:ea typeface="微软雅黑" panose="020B0503020204020204" pitchFamily="34" charset="-122"/>
              </a:rPr>
              <a:t>28. Müller T, et al Treatment of somatoform disorders with St. John's wort: a randomized, double-blind and placebo-controlled trial. Psychosom Med. 2004;66(4):538-547. </a:t>
            </a:r>
          </a:p>
          <a:p>
            <a:pPr marL="0" indent="0" defTabSz="457200">
              <a:buNone/>
            </a:pPr>
            <a:r>
              <a:rPr lang="en-US" altLang="zh-CN" sz="500">
                <a:latin typeface="微软雅黑" panose="020B0503020204020204" pitchFamily="34" charset="-122"/>
                <a:ea typeface="微软雅黑" panose="020B0503020204020204" pitchFamily="34" charset="-122"/>
              </a:rPr>
              <a:t>29. Volz HP, et al. St John's wort extract (LI 160) in somatoform disorders: results of a placebo-controlled trial. Psychopharmacology (Berl). 2002;164(3):294-300. </a:t>
            </a:r>
          </a:p>
          <a:p>
            <a:pPr marL="0" indent="0" defTabSz="457200">
              <a:buNone/>
            </a:pPr>
            <a:r>
              <a:rPr lang="en-US" altLang="zh-CN" sz="500">
                <a:latin typeface="微软雅黑" panose="020B0503020204020204" pitchFamily="34" charset="-122"/>
                <a:ea typeface="微软雅黑" panose="020B0503020204020204" pitchFamily="34" charset="-122"/>
              </a:rPr>
              <a:t>30.</a:t>
            </a:r>
            <a:r>
              <a:rPr lang="zh-CN" altLang="en-US" sz="500">
                <a:latin typeface="微软雅黑" panose="020B0503020204020204" pitchFamily="34" charset="-122"/>
                <a:ea typeface="微软雅黑" panose="020B0503020204020204" pitchFamily="34" charset="-122"/>
              </a:rPr>
              <a:t>宋爱秀</a:t>
            </a:r>
            <a:r>
              <a:rPr lang="en-US" altLang="zh-CN" sz="500">
                <a:latin typeface="微软雅黑" panose="020B0503020204020204" pitchFamily="34" charset="-122"/>
                <a:ea typeface="微软雅黑" panose="020B0503020204020204" pitchFamily="34" charset="-122"/>
              </a:rPr>
              <a:t>,</a:t>
            </a:r>
            <a:r>
              <a:rPr lang="zh-CN" altLang="en-US" sz="500">
                <a:latin typeface="微软雅黑" panose="020B0503020204020204" pitchFamily="34" charset="-122"/>
                <a:ea typeface="微软雅黑" panose="020B0503020204020204" pitchFamily="34" charset="-122"/>
              </a:rPr>
              <a:t>等</a:t>
            </a:r>
            <a:r>
              <a:rPr lang="en-US" altLang="zh-CN" sz="500">
                <a:latin typeface="微软雅黑" panose="020B0503020204020204" pitchFamily="34" charset="-122"/>
                <a:ea typeface="微软雅黑" panose="020B0503020204020204" pitchFamily="34" charset="-122"/>
              </a:rPr>
              <a:t>. </a:t>
            </a:r>
            <a:r>
              <a:rPr lang="zh-CN" altLang="en-US" sz="500">
                <a:latin typeface="微软雅黑" panose="020B0503020204020204" pitchFamily="34" charset="-122"/>
                <a:ea typeface="微软雅黑" panose="020B0503020204020204" pitchFamily="34" charset="-122"/>
              </a:rPr>
              <a:t>路优泰结合心理治疗对躯体形式障碍疗效观察</a:t>
            </a:r>
            <a:r>
              <a:rPr lang="en-US" altLang="zh-CN" sz="500">
                <a:latin typeface="微软雅黑" panose="020B0503020204020204" pitchFamily="34" charset="-122"/>
                <a:ea typeface="微软雅黑" panose="020B0503020204020204" pitchFamily="34" charset="-122"/>
              </a:rPr>
              <a:t>[J]. </a:t>
            </a:r>
            <a:r>
              <a:rPr lang="zh-CN" altLang="en-US" sz="500">
                <a:latin typeface="微软雅黑" panose="020B0503020204020204" pitchFamily="34" charset="-122"/>
                <a:ea typeface="微软雅黑" panose="020B0503020204020204" pitchFamily="34" charset="-122"/>
              </a:rPr>
              <a:t>中国冶金工业医学杂志</a:t>
            </a:r>
            <a:r>
              <a:rPr lang="en-US" altLang="zh-CN" sz="500">
                <a:latin typeface="微软雅黑" panose="020B0503020204020204" pitchFamily="34" charset="-122"/>
                <a:ea typeface="微软雅黑" panose="020B0503020204020204" pitchFamily="34" charset="-122"/>
              </a:rPr>
              <a:t>,2012,29(2):</a:t>
            </a:r>
            <a:r>
              <a:rPr lang="zh-CN" altLang="en-US" sz="500">
                <a:latin typeface="微软雅黑" panose="020B0503020204020204" pitchFamily="34" charset="-122"/>
                <a:ea typeface="微软雅黑" panose="020B0503020204020204" pitchFamily="34" charset="-122"/>
              </a:rPr>
              <a:t>封</a:t>
            </a:r>
            <a:r>
              <a:rPr lang="en-US" altLang="zh-CN" sz="500">
                <a:latin typeface="微软雅黑" panose="020B0503020204020204" pitchFamily="34" charset="-122"/>
                <a:ea typeface="微软雅黑" panose="020B0503020204020204" pitchFamily="34" charset="-122"/>
              </a:rPr>
              <a:t>2.</a:t>
            </a:r>
            <a:endParaRPr lang="zh-CN" altLang="en-US" sz="500">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64FB0BE-2A4A-871A-017D-B1B789F845A1}"/>
              </a:ext>
            </a:extLst>
          </p:cNvPr>
          <p:cNvSpPr txBox="1"/>
          <p:nvPr/>
        </p:nvSpPr>
        <p:spPr>
          <a:xfrm>
            <a:off x="441325" y="1316038"/>
            <a:ext cx="5975350" cy="6430350"/>
          </a:xfrm>
          <a:prstGeom prst="rect">
            <a:avLst/>
          </a:prstGeom>
          <a:noFill/>
        </p:spPr>
        <p:txBody>
          <a:bodyPr wrap="square">
            <a:spAutoFit/>
          </a:bodyPr>
          <a:lstStyle/>
          <a:p>
            <a:pPr marL="457200" indent="-172800" algn="just">
              <a:lnSpc>
                <a:spcPct val="150000"/>
              </a:lnSpc>
              <a:buFont typeface="Wingdings" panose="05000000000000000000" pitchFamily="2" charset="2"/>
              <a:buChar char="ü"/>
            </a:pPr>
            <a:r>
              <a:rPr lang="zh-CN" altLang="en-US" sz="1200" b="1"/>
              <a:t>睡眠障碍</a:t>
            </a:r>
            <a:r>
              <a:rPr lang="zh-CN" altLang="en-US" sz="1200"/>
              <a:t>：既往研究表明，睡眠障碍是引起抑郁症状加重的关键影响因素之一，且抑郁情绪又会加重睡眠障碍，两者间存在较强的相关性</a:t>
            </a:r>
            <a:r>
              <a:rPr lang="en-US" altLang="zh-CN" sz="1200" baseline="30000"/>
              <a:t>21</a:t>
            </a:r>
            <a:r>
              <a:rPr lang="zh-CN" altLang="en-US" sz="1200"/>
              <a:t>。而路优泰</a:t>
            </a:r>
            <a:r>
              <a:rPr lang="en-US" altLang="zh-CN" sz="1200" baseline="30000"/>
              <a:t>®</a:t>
            </a:r>
            <a:r>
              <a:rPr lang="zh-CN" altLang="en-US" sz="1200"/>
              <a:t>可有效缓解成人抑郁人群失眠问题，显著提高患者褪黑素水平</a:t>
            </a:r>
            <a:r>
              <a:rPr lang="en-US" altLang="zh-CN" sz="1200" baseline="30000"/>
              <a:t>22</a:t>
            </a:r>
            <a:r>
              <a:rPr lang="zh-CN" altLang="en-US" sz="1200"/>
              <a:t>；</a:t>
            </a:r>
            <a:r>
              <a:rPr lang="en-US" altLang="zh-CN" sz="1200">
                <a:cs typeface="+mn-ea"/>
                <a:sym typeface="+mn-lt"/>
              </a:rPr>
              <a:t>Meta</a:t>
            </a:r>
            <a:r>
              <a:rPr lang="zh-CN" altLang="en-US" sz="1200">
                <a:cs typeface="+mn-ea"/>
                <a:sym typeface="+mn-lt"/>
              </a:rPr>
              <a:t>分析显示，</a:t>
            </a:r>
            <a:r>
              <a:rPr lang="zh-CN" altLang="en-US" sz="1200" b="1">
                <a:cs typeface="+mn-ea"/>
                <a:sym typeface="+mn-lt"/>
              </a:rPr>
              <a:t>圣</a:t>
            </a:r>
            <a:r>
              <a:rPr lang="en-US" altLang="zh-CN" sz="1200" b="1">
                <a:cs typeface="+mn-ea"/>
                <a:sym typeface="+mn-lt"/>
              </a:rPr>
              <a:t>·</a:t>
            </a:r>
            <a:r>
              <a:rPr lang="zh-CN" altLang="en-US" sz="1200" b="1">
                <a:cs typeface="+mn-ea"/>
                <a:sym typeface="+mn-lt"/>
              </a:rPr>
              <a:t>约翰草提取物对抑郁症相关躯体障碍，如失眠，包括入睡困难，睡眠中断、清晨早醒等有很好的治疗效果</a:t>
            </a:r>
            <a:r>
              <a:rPr lang="en-US" altLang="zh-CN" sz="1200" baseline="30000">
                <a:cs typeface="+mn-ea"/>
                <a:sym typeface="+mn-lt"/>
              </a:rPr>
              <a:t>23</a:t>
            </a:r>
            <a:r>
              <a:rPr lang="zh-CN" altLang="en-US" sz="1200">
                <a:cs typeface="+mn-ea"/>
                <a:sym typeface="+mn-lt"/>
              </a:rPr>
              <a:t>。</a:t>
            </a:r>
            <a:r>
              <a:rPr lang="zh-CN" altLang="en-US" sz="1200"/>
              <a:t>其在改善青少年儿童抑郁障碍合睡眠问题患者中的研究，值得尝试。</a:t>
            </a:r>
            <a:endParaRPr lang="en-US" altLang="zh-CN" sz="1200"/>
          </a:p>
          <a:p>
            <a:pPr marL="457200" indent="-172800" algn="just">
              <a:lnSpc>
                <a:spcPct val="150000"/>
              </a:lnSpc>
              <a:buFont typeface="Wingdings" panose="05000000000000000000" pitchFamily="2" charset="2"/>
              <a:buChar char="ü"/>
            </a:pPr>
            <a:r>
              <a:rPr lang="zh-CN" altLang="en-US" sz="1200" b="1"/>
              <a:t>躯体症状障碍：</a:t>
            </a:r>
            <a:endParaRPr lang="en-US" altLang="zh-CN" sz="1200" b="1"/>
          </a:p>
          <a:p>
            <a:pPr marL="720000" indent="-172800" algn="just">
              <a:lnSpc>
                <a:spcPct val="150000"/>
              </a:lnSpc>
              <a:buFont typeface="Wingdings" panose="05000000000000000000" pitchFamily="2" charset="2"/>
              <a:buChar char="Ø"/>
            </a:pPr>
            <a:r>
              <a:rPr lang="zh-CN" altLang="en-US" sz="1200"/>
              <a:t>躯体症状障碍（</a:t>
            </a:r>
            <a:r>
              <a:rPr lang="en-US" altLang="zh-CN" sz="1200"/>
              <a:t>SSD</a:t>
            </a:r>
            <a:r>
              <a:rPr lang="zh-CN" altLang="en-US" sz="1200"/>
              <a:t>）指患者存在使其感到痛苦或导致日常生活部分功能受到显著损害的一个或多个躯体症状</a:t>
            </a:r>
            <a:r>
              <a:rPr lang="en-US" altLang="zh-CN" sz="1200" baseline="30000"/>
              <a:t>24</a:t>
            </a:r>
            <a:r>
              <a:rPr lang="zh-CN" altLang="en-US" sz="1200"/>
              <a:t>。</a:t>
            </a:r>
            <a:r>
              <a:rPr lang="en-US" altLang="zh-CN" sz="1200"/>
              <a:t>SSD</a:t>
            </a:r>
            <a:r>
              <a:rPr lang="zh-CN" altLang="en-US" sz="1200"/>
              <a:t>也是儿童及青少年中一种常见的心理障碍，一项针对儿童及青少年涵盖过去</a:t>
            </a:r>
            <a:r>
              <a:rPr lang="en-US" altLang="zh-CN" sz="1200"/>
              <a:t>20</a:t>
            </a:r>
            <a:r>
              <a:rPr lang="zh-CN" altLang="en-US" sz="1200"/>
              <a:t>年研究的系统评价和荟萃分析，显示该病患病率为</a:t>
            </a:r>
            <a:r>
              <a:rPr lang="en-US" altLang="zh-CN" sz="1200"/>
              <a:t>3.3%</a:t>
            </a:r>
            <a:r>
              <a:rPr lang="en-US" altLang="zh-CN" sz="1200" baseline="30000"/>
              <a:t>25</a:t>
            </a:r>
            <a:r>
              <a:rPr lang="zh-CN" altLang="en-US" sz="1200"/>
              <a:t>。躯体化与整个生命周期的焦虑和抑郁症状有关</a:t>
            </a:r>
            <a:r>
              <a:rPr lang="en-US" altLang="zh-CN" sz="1200" baseline="30000"/>
              <a:t>26</a:t>
            </a:r>
            <a:r>
              <a:rPr lang="zh-CN" altLang="en-US" sz="1200"/>
              <a:t>。</a:t>
            </a:r>
            <a:endParaRPr lang="en-US" altLang="zh-CN" sz="1200"/>
          </a:p>
          <a:p>
            <a:pPr marL="720000" indent="-172800" algn="just">
              <a:lnSpc>
                <a:spcPct val="150000"/>
              </a:lnSpc>
              <a:buFont typeface="Wingdings" panose="05000000000000000000" pitchFamily="2" charset="2"/>
              <a:buChar char="Ø"/>
            </a:pPr>
            <a:r>
              <a:rPr lang="zh-CN" altLang="en-US" sz="1200"/>
              <a:t>心理治疗是</a:t>
            </a:r>
            <a:r>
              <a:rPr lang="en-US" altLang="zh-CN" sz="1200"/>
              <a:t>SSD</a:t>
            </a:r>
            <a:r>
              <a:rPr lang="zh-CN" altLang="en-US" sz="1200"/>
              <a:t>治疗的一个重要部分，关于</a:t>
            </a:r>
            <a:r>
              <a:rPr lang="en-US" altLang="zh-CN" sz="1200"/>
              <a:t>SSD</a:t>
            </a:r>
            <a:r>
              <a:rPr lang="zh-CN" altLang="en-US" sz="1200"/>
              <a:t>的药物治疗目前尚无针对性用药，常根据其躯体症状和精神症状选择相应的药物进行个体化治疗</a:t>
            </a:r>
            <a:r>
              <a:rPr lang="en-US" altLang="zh-CN" sz="1200" baseline="30000"/>
              <a:t>24</a:t>
            </a:r>
            <a:r>
              <a:rPr lang="zh-CN" altLang="en-US" sz="1200"/>
              <a:t>。</a:t>
            </a:r>
            <a:r>
              <a:rPr lang="en-US" altLang="zh-CN" sz="1200" b="1"/>
              <a:t>《</a:t>
            </a:r>
            <a:r>
              <a:rPr lang="zh-CN" altLang="en-US" sz="1200" b="1"/>
              <a:t>美国家庭医师协会（</a:t>
            </a:r>
            <a:r>
              <a:rPr lang="en-US" altLang="zh-CN" sz="1200" b="1"/>
              <a:t>AAFP</a:t>
            </a:r>
            <a:r>
              <a:rPr lang="zh-CN" altLang="en-US" sz="1200" b="1"/>
              <a:t>）躯体症状障碍指南</a:t>
            </a:r>
            <a:r>
              <a:rPr lang="en-US" altLang="zh-CN" sz="1200" b="1"/>
              <a:t>》</a:t>
            </a:r>
            <a:r>
              <a:rPr lang="zh-CN" altLang="en-US" sz="1200" b="1"/>
              <a:t>基于证据推荐，阿米替林、选择性血清素再摄取抑制剂（如氟西汀）和圣</a:t>
            </a:r>
            <a:r>
              <a:rPr lang="en-US" altLang="zh-CN" sz="1200" b="1"/>
              <a:t>·</a:t>
            </a:r>
            <a:r>
              <a:rPr lang="zh-CN" altLang="en-US" sz="1200" b="1"/>
              <a:t>约翰草可作为躯体症状障碍的有效药物治疗方法</a:t>
            </a:r>
            <a:r>
              <a:rPr lang="en-US" altLang="zh-CN" sz="1200" baseline="30000"/>
              <a:t>27</a:t>
            </a:r>
            <a:r>
              <a:rPr lang="zh-CN" altLang="en-US" sz="1200"/>
              <a:t>。</a:t>
            </a:r>
            <a:endParaRPr lang="en-US" altLang="zh-CN" sz="1200"/>
          </a:p>
          <a:p>
            <a:pPr marL="720000" indent="-172800" algn="just">
              <a:lnSpc>
                <a:spcPct val="150000"/>
              </a:lnSpc>
              <a:buFont typeface="Wingdings" panose="05000000000000000000" pitchFamily="2" charset="2"/>
              <a:buChar char="Ø"/>
            </a:pPr>
            <a:r>
              <a:rPr lang="zh-CN" altLang="en-US" sz="1200"/>
              <a:t>研究显示，对于轻度至中度躯体形式障碍患者，圣</a:t>
            </a:r>
            <a:r>
              <a:rPr lang="en-US" altLang="zh-CN" sz="1200"/>
              <a:t>·</a:t>
            </a:r>
            <a:r>
              <a:rPr lang="zh-CN" altLang="en-US" sz="1200"/>
              <a:t>约翰草提取物治疗组</a:t>
            </a:r>
            <a:r>
              <a:rPr lang="en-US" altLang="zh-CN" sz="1200"/>
              <a:t>SOMS-7</a:t>
            </a:r>
            <a:r>
              <a:rPr lang="zh-CN" altLang="en-US" sz="1200"/>
              <a:t>、</a:t>
            </a:r>
            <a:r>
              <a:rPr lang="en-US" altLang="zh-CN" sz="1200"/>
              <a:t>HAMA-SOM</a:t>
            </a:r>
            <a:r>
              <a:rPr lang="zh-CN" altLang="en-US" sz="1200"/>
              <a:t>等六项评估量表的评分改善情况均显著优于安慰剂组</a:t>
            </a:r>
            <a:r>
              <a:rPr lang="en-US" altLang="zh-CN" sz="1200" baseline="30000"/>
              <a:t>28</a:t>
            </a:r>
            <a:r>
              <a:rPr lang="zh-CN" altLang="en-US" sz="1200"/>
              <a:t>。另一项随机、双盲、安慰剂对照试验显示，圣</a:t>
            </a:r>
            <a:r>
              <a:rPr lang="en-US" altLang="zh-CN" sz="1200"/>
              <a:t>·</a:t>
            </a:r>
            <a:r>
              <a:rPr lang="zh-CN" altLang="en-US" sz="1200"/>
              <a:t>约翰草提取物对于躯体形式障碍患者有较好的疗效</a:t>
            </a:r>
            <a:r>
              <a:rPr lang="en-US" altLang="zh-CN" sz="1200" baseline="30000"/>
              <a:t>29</a:t>
            </a:r>
            <a:r>
              <a:rPr lang="zh-CN" altLang="en-US" sz="1200"/>
              <a:t>。此外，在支持性心理治疗基础上，加用圣</a:t>
            </a:r>
            <a:r>
              <a:rPr lang="en-US" altLang="zh-CN" sz="1200"/>
              <a:t>·</a:t>
            </a:r>
            <a:r>
              <a:rPr lang="zh-CN" altLang="en-US" sz="1200"/>
              <a:t>约翰草提取物，可有效缓解躯体不适和疑病症状，并改善</a:t>
            </a:r>
            <a:r>
              <a:rPr lang="en-US" altLang="zh-CN" sz="1200"/>
              <a:t>SAS</a:t>
            </a:r>
            <a:r>
              <a:rPr lang="zh-CN" altLang="en-US" sz="1200"/>
              <a:t>、</a:t>
            </a:r>
            <a:r>
              <a:rPr lang="en-US" altLang="zh-CN" sz="1200"/>
              <a:t>SDS</a:t>
            </a:r>
            <a:r>
              <a:rPr lang="zh-CN" altLang="en-US" sz="1200"/>
              <a:t>量表评分</a:t>
            </a:r>
            <a:r>
              <a:rPr lang="en-US" altLang="zh-CN" sz="1200" baseline="30000"/>
              <a:t>30</a:t>
            </a:r>
            <a:r>
              <a:rPr lang="zh-CN" altLang="en-US" sz="1200"/>
              <a:t>。圣</a:t>
            </a:r>
            <a:r>
              <a:rPr lang="en-US" altLang="zh-CN" sz="1200"/>
              <a:t>·</a:t>
            </a:r>
            <a:r>
              <a:rPr lang="zh-CN" altLang="en-US" sz="1200"/>
              <a:t>约翰草提取物对于成人躯体症状障碍具有较好的疗效及良好的安全性</a:t>
            </a:r>
            <a:r>
              <a:rPr lang="en-US" altLang="zh-CN" sz="1200" baseline="30000"/>
              <a:t>28-30</a:t>
            </a:r>
            <a:r>
              <a:rPr lang="zh-CN" altLang="en-US" sz="1200"/>
              <a:t>，其在儿童青少年患者的应用值得进一步探究。</a:t>
            </a:r>
          </a:p>
        </p:txBody>
      </p:sp>
    </p:spTree>
    <p:extLst>
      <p:ext uri="{BB962C8B-B14F-4D97-AF65-F5344CB8AC3E}">
        <p14:creationId xmlns:p14="http://schemas.microsoft.com/office/powerpoint/2010/main" val="298819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984C2-7AC4-34AD-7E83-9CC160CAA2E8}"/>
            </a:ext>
          </a:extLst>
        </p:cNvPr>
        <p:cNvGrpSpPr/>
        <p:nvPr/>
      </p:nvGrpSpPr>
      <p:grpSpPr>
        <a:xfrm>
          <a:off x="0" y="0"/>
          <a:ext cx="0" cy="0"/>
          <a:chOff x="0" y="0"/>
          <a:chExt cx="0" cy="0"/>
        </a:xfrm>
      </p:grpSpPr>
      <p:grpSp>
        <p:nvGrpSpPr>
          <p:cNvPr id="8" name="组合 7">
            <a:extLst>
              <a:ext uri="{FF2B5EF4-FFF2-40B4-BE49-F238E27FC236}">
                <a16:creationId xmlns:a16="http://schemas.microsoft.com/office/drawing/2014/main" id="{F2FC8238-2FAC-DE7C-75C8-507092FDC815}"/>
              </a:ext>
            </a:extLst>
          </p:cNvPr>
          <p:cNvGrpSpPr/>
          <p:nvPr/>
        </p:nvGrpSpPr>
        <p:grpSpPr>
          <a:xfrm>
            <a:off x="533188" y="2420302"/>
            <a:ext cx="5791623" cy="5100120"/>
            <a:chOff x="533188" y="3094755"/>
            <a:chExt cx="5791623" cy="5100120"/>
          </a:xfrm>
        </p:grpSpPr>
        <p:grpSp>
          <p:nvGrpSpPr>
            <p:cNvPr id="4" name="组合 3">
              <a:extLst>
                <a:ext uri="{FF2B5EF4-FFF2-40B4-BE49-F238E27FC236}">
                  <a16:creationId xmlns:a16="http://schemas.microsoft.com/office/drawing/2014/main" id="{0152C14B-CED8-809A-ADFB-A629C4713C41}"/>
                </a:ext>
              </a:extLst>
            </p:cNvPr>
            <p:cNvGrpSpPr/>
            <p:nvPr/>
          </p:nvGrpSpPr>
          <p:grpSpPr>
            <a:xfrm>
              <a:off x="533188" y="3932970"/>
              <a:ext cx="5791623" cy="4261905"/>
              <a:chOff x="533189" y="3932970"/>
              <a:chExt cx="5791623" cy="4261905"/>
            </a:xfrm>
          </p:grpSpPr>
          <p:sp>
            <p:nvSpPr>
              <p:cNvPr id="80" name="矩形: 圆角 79">
                <a:extLst>
                  <a:ext uri="{FF2B5EF4-FFF2-40B4-BE49-F238E27FC236}">
                    <a16:creationId xmlns:a16="http://schemas.microsoft.com/office/drawing/2014/main" id="{B978FFA9-B3F5-5B20-6551-C843B6F0634A}"/>
                  </a:ext>
                </a:extLst>
              </p:cNvPr>
              <p:cNvSpPr/>
              <p:nvPr/>
            </p:nvSpPr>
            <p:spPr>
              <a:xfrm>
                <a:off x="533189" y="3932970"/>
                <a:ext cx="5791623" cy="4261905"/>
              </a:xfrm>
              <a:prstGeom prst="roundRect">
                <a:avLst>
                  <a:gd name="adj" fmla="val 7508"/>
                </a:avLst>
              </a:prstGeom>
              <a:solidFill>
                <a:schemeClr val="bg1"/>
              </a:solidFill>
              <a:ln w="0">
                <a:no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013">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内容占位符 2">
                <a:extLst>
                  <a:ext uri="{FF2B5EF4-FFF2-40B4-BE49-F238E27FC236}">
                    <a16:creationId xmlns:a16="http://schemas.microsoft.com/office/drawing/2014/main" id="{93E297E0-D103-AAF4-DA81-F21EA69B34D3}"/>
                  </a:ext>
                </a:extLst>
              </p:cNvPr>
              <p:cNvSpPr txBox="1">
                <a:spLocks/>
              </p:cNvSpPr>
              <p:nvPr/>
            </p:nvSpPr>
            <p:spPr>
              <a:xfrm>
                <a:off x="824068" y="5155356"/>
                <a:ext cx="5217918" cy="1747684"/>
              </a:xfrm>
              <a:prstGeom prst="round2DiagRect">
                <a:avLst>
                  <a:gd name="adj1" fmla="val 0"/>
                  <a:gd name="adj2" fmla="val 0"/>
                </a:avLst>
              </a:prstGeom>
            </p:spPr>
            <p:txBody>
              <a:bodyPr vert="horz" lIns="51435" tIns="25718" rIns="51435" bIns="25718" rtlCol="0" anchor="ctr">
                <a:noAutofit/>
              </a:bodyPr>
              <a:lstStyle>
                <a:lvl1pPr marL="457200" indent="-457200">
                  <a:lnSpc>
                    <a:spcPct val="90000"/>
                  </a:lnSpc>
                  <a:spcBef>
                    <a:spcPts val="0"/>
                  </a:spcBef>
                  <a:spcAft>
                    <a:spcPts val="1200"/>
                  </a:spcAft>
                  <a:buFont typeface="+mj-lt"/>
                  <a:buAutoNum type="arabicPeriod"/>
                  <a:defRPr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lgn="just">
                  <a:lnSpc>
                    <a:spcPct val="150000"/>
                  </a:lnSpc>
                  <a:buFont typeface="Arial" panose="020B0604020202020204" pitchFamily="34" charset="0"/>
                  <a:buChar char="•"/>
                </a:pPr>
                <a:r>
                  <a:rPr lang="zh-CN" altLang="en-US"/>
                  <a:t>青少年儿童抑郁障碍的患病率持续上升，疾病负担不断加重，已成为重大公共卫生问题。如何看待此类现象？当前主要的疾病管理方式有哪些，临床治疗有哪些未被满足的需求？</a:t>
                </a:r>
              </a:p>
            </p:txBody>
          </p:sp>
        </p:grpSp>
        <p:sp>
          <p:nvSpPr>
            <p:cNvPr id="3" name="文本框 2">
              <a:extLst>
                <a:ext uri="{FF2B5EF4-FFF2-40B4-BE49-F238E27FC236}">
                  <a16:creationId xmlns:a16="http://schemas.microsoft.com/office/drawing/2014/main" id="{CBD12BCB-24C8-8760-4AB7-4780FA7E38E8}"/>
                </a:ext>
              </a:extLst>
            </p:cNvPr>
            <p:cNvSpPr txBox="1"/>
            <p:nvPr/>
          </p:nvSpPr>
          <p:spPr>
            <a:xfrm>
              <a:off x="2220553" y="3094755"/>
              <a:ext cx="2416892" cy="461665"/>
            </a:xfrm>
            <a:prstGeom prst="rect">
              <a:avLst/>
            </a:prstGeom>
            <a:noFill/>
          </p:spPr>
          <p:txBody>
            <a:bodyPr wrap="square" rtlCol="0">
              <a:spAutoFit/>
            </a:bodyPr>
            <a:lstStyle/>
            <a:p>
              <a:pPr algn="ctr"/>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问题一</a:t>
              </a:r>
            </a:p>
          </p:txBody>
        </p:sp>
      </p:grpSp>
    </p:spTree>
    <p:extLst>
      <p:ext uri="{BB962C8B-B14F-4D97-AF65-F5344CB8AC3E}">
        <p14:creationId xmlns:p14="http://schemas.microsoft.com/office/powerpoint/2010/main" val="4219303195"/>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DF4DC-158C-37F4-1488-72DF9D964B92}"/>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ABBE0880-9F65-71EF-5F6D-67AD03910AC2}"/>
              </a:ext>
            </a:extLst>
          </p:cNvPr>
          <p:cNvSpPr>
            <a:spLocks noGrp="1"/>
          </p:cNvSpPr>
          <p:nvPr>
            <p:ph type="body" sz="quarter" idx="10"/>
          </p:nvPr>
        </p:nvSpPr>
        <p:spPr>
          <a:xfrm>
            <a:off x="441325" y="8769350"/>
            <a:ext cx="5975349" cy="1083310"/>
          </a:xfrm>
        </p:spPr>
        <p:txBody>
          <a:bodyPr>
            <a:noAutofit/>
          </a:bodyPr>
          <a:lstStyle/>
          <a:p>
            <a:pPr marL="0" indent="0">
              <a:lnSpc>
                <a:spcPct val="100000"/>
              </a:lnSpc>
              <a:buNone/>
            </a:pPr>
            <a:r>
              <a:rPr lang="en-US" altLang="zh-CN" sz="600"/>
              <a:t>1.Yang CH, et al. Global, regional and national burdens of depression in adolescents and young adults aged 10-24 years, from 1990 to 2019: findings from the 2019 Global Burden of Disease study. Br J Psychiatry. 2024;225(2):311-320. </a:t>
            </a:r>
          </a:p>
          <a:p>
            <a:pPr marL="0" indent="0">
              <a:lnSpc>
                <a:spcPct val="100000"/>
              </a:lnSpc>
              <a:buNone/>
            </a:pPr>
            <a:r>
              <a:rPr lang="en-US" altLang="zh-CN" sz="600"/>
              <a:t>2.《</a:t>
            </a:r>
            <a:r>
              <a:rPr lang="zh-CN" altLang="en-US" sz="600"/>
              <a:t>青少年抑郁障碍中西医结合防治指南</a:t>
            </a:r>
            <a:r>
              <a:rPr lang="en-US" altLang="zh-CN" sz="600"/>
              <a:t>》</a:t>
            </a:r>
            <a:r>
              <a:rPr lang="zh-CN" altLang="en-US" sz="600"/>
              <a:t>编写组</a:t>
            </a:r>
            <a:r>
              <a:rPr lang="en-US" altLang="zh-CN" sz="600"/>
              <a:t>,</a:t>
            </a:r>
            <a:r>
              <a:rPr lang="zh-CN" altLang="en-US" sz="600"/>
              <a:t>等</a:t>
            </a:r>
            <a:r>
              <a:rPr lang="en-US" altLang="zh-CN" sz="600"/>
              <a:t>. </a:t>
            </a:r>
            <a:r>
              <a:rPr lang="zh-CN" altLang="en-US" sz="600"/>
              <a:t>青少年抑郁障碍中西医结合防治指南</a:t>
            </a:r>
            <a:r>
              <a:rPr lang="en-US" altLang="zh-CN" sz="600"/>
              <a:t>[J]. </a:t>
            </a:r>
            <a:r>
              <a:rPr lang="zh-CN" altLang="en-US" sz="600"/>
              <a:t>北京中医药大学学报</a:t>
            </a:r>
            <a:r>
              <a:rPr lang="en-US" altLang="zh-CN" sz="600"/>
              <a:t>,2024,47(6):874-888. </a:t>
            </a:r>
          </a:p>
          <a:p>
            <a:pPr marL="0" indent="0">
              <a:lnSpc>
                <a:spcPct val="100000"/>
              </a:lnSpc>
              <a:buNone/>
            </a:pPr>
            <a:r>
              <a:rPr lang="en-US" altLang="zh-CN" sz="600"/>
              <a:t>3.Dong W,et al. The prevalence and associated disability burden of mental disorders in children and adolescents in China: a systematic analysis of data from the Global Burden of Disease Study. </a:t>
            </a:r>
            <a:r>
              <a:rPr lang="en-US" altLang="zh-CN" sz="600" i="1"/>
              <a:t>Lancet Reg Health West Pac</a:t>
            </a:r>
            <a:r>
              <a:rPr lang="en-US" altLang="zh-CN" sz="600"/>
              <a:t>. 2025;55:101486. </a:t>
            </a:r>
          </a:p>
          <a:p>
            <a:pPr marL="0" indent="0">
              <a:lnSpc>
                <a:spcPct val="100000"/>
              </a:lnSpc>
              <a:buNone/>
            </a:pPr>
            <a:r>
              <a:rPr lang="en-US" altLang="zh-CN" sz="600"/>
              <a:t>4.Li F, et al. Prevalence of mental disorders in school children and adolescents in China: diagnostic data from detailed clinical assessments of 17,524 individuals. J Child Psychol Psychiatry. 2022;63(1):34-46. </a:t>
            </a:r>
          </a:p>
          <a:p>
            <a:pPr marL="0" indent="0">
              <a:lnSpc>
                <a:spcPct val="100000"/>
              </a:lnSpc>
              <a:buNone/>
            </a:pPr>
            <a:r>
              <a:rPr lang="en-US" altLang="zh-CN" sz="600"/>
              <a:t>5.Yang CH, et al. Global, regional and national burdens of depression in adolescents and young adults aged 10-24 years, from 1990 to 2019: findings from the 2019 Global Burden of Disease study. Br J Psychiatry. 2024;225(2):311-320. </a:t>
            </a:r>
          </a:p>
          <a:p>
            <a:pPr marL="0" indent="0">
              <a:lnSpc>
                <a:spcPct val="100000"/>
              </a:lnSpc>
              <a:buNone/>
            </a:pPr>
            <a:r>
              <a:rPr lang="en-US" altLang="zh-CN" sz="600"/>
              <a:t>6.Song X, et al. Evolution of Core Symptoms of Depression Disorders Among Chinese Adolescents Across Different Grades. Depress Anxiety. 2025;2025:2309327. </a:t>
            </a:r>
          </a:p>
          <a:p>
            <a:pPr marL="0" indent="0">
              <a:lnSpc>
                <a:spcPct val="100000"/>
              </a:lnSpc>
              <a:buNone/>
            </a:pPr>
            <a:r>
              <a:rPr lang="en-US" altLang="zh-CN" sz="600"/>
              <a:t>7.</a:t>
            </a:r>
            <a:r>
              <a:rPr lang="zh-CN" altLang="en-US" sz="600"/>
              <a:t>徐会利</a:t>
            </a:r>
            <a:r>
              <a:rPr lang="en-US" altLang="zh-CN" sz="600"/>
              <a:t>,</a:t>
            </a:r>
            <a:r>
              <a:rPr lang="zh-CN" altLang="en-US" sz="600"/>
              <a:t>等</a:t>
            </a:r>
            <a:r>
              <a:rPr lang="en-US" altLang="zh-CN" sz="600"/>
              <a:t>. </a:t>
            </a:r>
            <a:r>
              <a:rPr lang="zh-CN" altLang="en-US" sz="600"/>
              <a:t>北京市</a:t>
            </a:r>
            <a:r>
              <a:rPr lang="en-US" altLang="zh-CN" sz="600"/>
              <a:t>6~16</a:t>
            </a:r>
            <a:r>
              <a:rPr lang="zh-CN" altLang="en-US" sz="600"/>
              <a:t>岁在校生抑郁障碍患病率调查</a:t>
            </a:r>
            <a:r>
              <a:rPr lang="en-US" altLang="zh-CN" sz="600"/>
              <a:t>. </a:t>
            </a:r>
            <a:r>
              <a:rPr lang="zh-CN" altLang="en-US" sz="600"/>
              <a:t>中华实用儿科临床杂志，</a:t>
            </a:r>
            <a:r>
              <a:rPr lang="en-US" altLang="zh-CN" sz="600"/>
              <a:t>2022</a:t>
            </a:r>
            <a:r>
              <a:rPr lang="zh-CN" altLang="en-US" sz="600"/>
              <a:t>，</a:t>
            </a:r>
            <a:r>
              <a:rPr lang="en-US" altLang="zh-CN" sz="600"/>
              <a:t>37(12):924-928. </a:t>
            </a:r>
          </a:p>
        </p:txBody>
      </p:sp>
      <p:sp>
        <p:nvSpPr>
          <p:cNvPr id="2" name="文本框 1">
            <a:extLst>
              <a:ext uri="{FF2B5EF4-FFF2-40B4-BE49-F238E27FC236}">
                <a16:creationId xmlns:a16="http://schemas.microsoft.com/office/drawing/2014/main" id="{EC231EF5-3E7B-FB8A-662C-F74C503103FD}"/>
              </a:ext>
            </a:extLst>
          </p:cNvPr>
          <p:cNvSpPr txBox="1"/>
          <p:nvPr/>
        </p:nvSpPr>
        <p:spPr>
          <a:xfrm>
            <a:off x="441325" y="424868"/>
            <a:ext cx="5975350" cy="700898"/>
          </a:xfrm>
          <a:prstGeom prst="rect">
            <a:avLst/>
          </a:prstGeom>
          <a:noFill/>
        </p:spPr>
        <p:txBody>
          <a:bodyPr wrap="square" rtlCol="0" anchor="ctr">
            <a:spAutoFit/>
          </a:bodyPr>
          <a:lstStyle/>
          <a:p>
            <a:pPr>
              <a:lnSpc>
                <a:spcPct val="130000"/>
              </a:lnSpc>
            </a:pPr>
            <a:r>
              <a:rPr lang="zh-CN" altLang="en-US" sz="1600" b="1" dirty="0"/>
              <a:t>当前，青少年儿童心理障碍，尤其是抑郁障</a:t>
            </a:r>
            <a:r>
              <a:rPr lang="zh-CN" altLang="en-US" sz="1600" b="1"/>
              <a:t>碍的患病</a:t>
            </a:r>
            <a:r>
              <a:rPr lang="zh-CN" altLang="en-US" sz="1600" b="1" dirty="0"/>
              <a:t>率持续上升，如何看</a:t>
            </a:r>
            <a:r>
              <a:rPr lang="zh-CN" altLang="en-US" sz="1600" b="1"/>
              <a:t>待此类现</a:t>
            </a:r>
            <a:r>
              <a:rPr lang="zh-CN" altLang="en-US" sz="1600" b="1" dirty="0"/>
              <a:t>象，</a:t>
            </a:r>
            <a:r>
              <a:rPr lang="zh-CN" altLang="en-US" sz="1600" b="1"/>
              <a:t>现在的临床治疗有哪些未被满足的需求？</a:t>
            </a:r>
            <a:endParaRPr lang="zh-CN" altLang="en-US" sz="1600" b="1" dirty="0"/>
          </a:p>
        </p:txBody>
      </p:sp>
      <p:sp>
        <p:nvSpPr>
          <p:cNvPr id="4" name="文本框 3">
            <a:extLst>
              <a:ext uri="{FF2B5EF4-FFF2-40B4-BE49-F238E27FC236}">
                <a16:creationId xmlns:a16="http://schemas.microsoft.com/office/drawing/2014/main" id="{3BA40E7B-75F0-817D-2696-456D4E1AA5A9}"/>
              </a:ext>
            </a:extLst>
          </p:cNvPr>
          <p:cNvSpPr txBox="1"/>
          <p:nvPr/>
        </p:nvSpPr>
        <p:spPr>
          <a:xfrm>
            <a:off x="441325" y="1316038"/>
            <a:ext cx="5975350" cy="7538346"/>
          </a:xfrm>
          <a:prstGeom prst="rect">
            <a:avLst/>
          </a:prstGeom>
          <a:noFill/>
        </p:spPr>
        <p:txBody>
          <a:bodyPr wrap="square" rtlCol="0">
            <a:spAutoFit/>
          </a:bodyPr>
          <a:lstStyle/>
          <a:p>
            <a:pPr algn="just">
              <a:lnSpc>
                <a:spcPct val="150000"/>
              </a:lnSpc>
            </a:pPr>
            <a:r>
              <a:rPr lang="en-US" altLang="zh-CN" sz="1200" dirty="0"/>
              <a:t>1.</a:t>
            </a:r>
            <a:r>
              <a:rPr lang="zh-CN" altLang="en-US" sz="1200" b="1" dirty="0"/>
              <a:t>青少年儿童抑郁障碍流行病学</a:t>
            </a:r>
            <a:endParaRPr lang="en-US" altLang="zh-CN" sz="1200" b="1" dirty="0"/>
          </a:p>
          <a:p>
            <a:pPr marL="285750" indent="-285750" algn="just">
              <a:lnSpc>
                <a:spcPct val="150000"/>
              </a:lnSpc>
              <a:buFont typeface="Arial" panose="020B0604020202020204" pitchFamily="34" charset="0"/>
              <a:buChar char="•"/>
            </a:pPr>
            <a:r>
              <a:rPr lang="zh-CN" altLang="en-US" sz="1200" b="1"/>
              <a:t>全球患病率</a:t>
            </a:r>
            <a:r>
              <a:rPr lang="zh-CN" altLang="en-US" sz="1200" b="1" dirty="0"/>
              <a:t>持续</a:t>
            </a:r>
            <a:r>
              <a:rPr lang="zh-CN" altLang="en-US" sz="1200" b="1"/>
              <a:t>上升</a:t>
            </a:r>
            <a:r>
              <a:rPr lang="zh-CN" altLang="en-US" sz="1200"/>
              <a:t>：根据对全球疾病、伤害和风险因素负担研究的数据分析，</a:t>
            </a:r>
            <a:r>
              <a:rPr lang="zh-CN" altLang="en-US" sz="1200" dirty="0"/>
              <a:t>自</a:t>
            </a:r>
            <a:r>
              <a:rPr lang="en-US" altLang="zh-CN" sz="1200" dirty="0"/>
              <a:t>1990</a:t>
            </a:r>
            <a:r>
              <a:rPr lang="zh-CN" altLang="en-US" sz="1200" dirty="0"/>
              <a:t>年至</a:t>
            </a:r>
            <a:r>
              <a:rPr lang="en-US" altLang="zh-CN" sz="1200" dirty="0"/>
              <a:t>2019</a:t>
            </a:r>
            <a:r>
              <a:rPr lang="zh-CN" altLang="en-US" sz="1200" dirty="0"/>
              <a:t>年，青少年抑郁障碍患病</a:t>
            </a:r>
            <a:r>
              <a:rPr lang="zh-CN" altLang="en-US" sz="1200"/>
              <a:t>例数激增</a:t>
            </a:r>
            <a:r>
              <a:rPr lang="en-US" altLang="zh-CN" sz="1200"/>
              <a:t>21.67%</a:t>
            </a:r>
            <a:r>
              <a:rPr lang="zh-CN" altLang="en-US" sz="1200"/>
              <a:t>，发病率上升</a:t>
            </a:r>
            <a:r>
              <a:rPr lang="en-US" altLang="zh-CN" sz="1200" dirty="0"/>
              <a:t>19.05</a:t>
            </a:r>
            <a:r>
              <a:rPr lang="en-US" altLang="zh-CN" sz="1200"/>
              <a:t>%</a:t>
            </a:r>
            <a:r>
              <a:rPr lang="zh-CN" altLang="en-US" sz="1200"/>
              <a:t>，伤残调整生命年（</a:t>
            </a:r>
            <a:r>
              <a:rPr lang="en-US" altLang="zh-CN" sz="1200"/>
              <a:t>DALY</a:t>
            </a:r>
            <a:r>
              <a:rPr lang="zh-CN" altLang="en-US" sz="1200"/>
              <a:t>）增加</a:t>
            </a:r>
            <a:r>
              <a:rPr lang="en-US" altLang="zh-CN" sz="1200"/>
              <a:t>20.67%</a:t>
            </a:r>
            <a:r>
              <a:rPr lang="en-US" altLang="zh-CN" sz="1200" baseline="30000"/>
              <a:t>1</a:t>
            </a:r>
            <a:r>
              <a:rPr lang="zh-CN" altLang="en-US" sz="1200"/>
              <a:t>。</a:t>
            </a:r>
            <a:endParaRPr lang="en-US" altLang="zh-CN" sz="1200"/>
          </a:p>
          <a:p>
            <a:pPr marL="285750" indent="-285750" algn="just">
              <a:lnSpc>
                <a:spcPct val="150000"/>
              </a:lnSpc>
              <a:buFont typeface="Arial" panose="020B0604020202020204" pitchFamily="34" charset="0"/>
              <a:buChar char="•"/>
            </a:pPr>
            <a:r>
              <a:rPr lang="zh-CN" altLang="en-US" sz="1200" b="1"/>
              <a:t>我国患病率居高不下</a:t>
            </a:r>
            <a:r>
              <a:rPr lang="zh-CN" altLang="en-US" sz="1200"/>
              <a:t>：调查显示，在</a:t>
            </a:r>
            <a:r>
              <a:rPr lang="en-US" altLang="zh-CN" sz="1200"/>
              <a:t>3</a:t>
            </a:r>
            <a:r>
              <a:rPr lang="zh-CN" altLang="en-US" sz="1200"/>
              <a:t>万余名中国青少年中，</a:t>
            </a:r>
            <a:r>
              <a:rPr lang="en-US" altLang="zh-CN" sz="1200"/>
              <a:t>14.8%</a:t>
            </a:r>
            <a:r>
              <a:rPr lang="zh-CN" altLang="en-US" sz="1200"/>
              <a:t>可能有一定程度的抑郁表现，</a:t>
            </a:r>
            <a:r>
              <a:rPr lang="en-US" altLang="zh-CN" sz="1200"/>
              <a:t>4.0%</a:t>
            </a:r>
            <a:r>
              <a:rPr lang="zh-CN" altLang="en-US" sz="1200"/>
              <a:t>有重度抑郁风险</a:t>
            </a:r>
            <a:r>
              <a:rPr lang="en-US" altLang="zh-CN" sz="1200" baseline="30000"/>
              <a:t>2</a:t>
            </a:r>
            <a:r>
              <a:rPr lang="zh-CN" altLang="en-US" sz="1200"/>
              <a:t>。研究系统分析</a:t>
            </a:r>
            <a:r>
              <a:rPr lang="en-US" altLang="zh-CN" sz="1200"/>
              <a:t>1990-2021</a:t>
            </a:r>
            <a:r>
              <a:rPr lang="zh-CN" altLang="en-US" sz="1200"/>
              <a:t>年中国精神障碍流行病学和人口学资料，结果显示</a:t>
            </a:r>
            <a:r>
              <a:rPr lang="zh-CN" altLang="en-US" sz="1200" b="1"/>
              <a:t>中国儿童和青少年精神障碍的年龄标化患病率为</a:t>
            </a:r>
            <a:r>
              <a:rPr lang="en-US" altLang="zh-CN" sz="1200" b="1"/>
              <a:t>8.9%</a:t>
            </a:r>
            <a:r>
              <a:rPr lang="en-US" altLang="zh-CN" sz="1200" b="1" baseline="30000"/>
              <a:t>3</a:t>
            </a:r>
            <a:r>
              <a:rPr lang="zh-CN" altLang="en-US" sz="1200"/>
              <a:t>。对我国五个省份共计</a:t>
            </a:r>
            <a:r>
              <a:rPr lang="en-US" altLang="zh-CN" sz="1200"/>
              <a:t>73,992</a:t>
            </a:r>
            <a:r>
              <a:rPr lang="zh-CN" altLang="en-US" sz="1200"/>
              <a:t>名</a:t>
            </a:r>
            <a:r>
              <a:rPr lang="en-US" altLang="zh-CN" sz="1200"/>
              <a:t>6-16</a:t>
            </a:r>
            <a:r>
              <a:rPr lang="zh-CN" altLang="en-US" sz="1200"/>
              <a:t>岁的受试者，进行多阶段整群分层随机抽样调查显示，</a:t>
            </a:r>
            <a:r>
              <a:rPr lang="zh-CN" altLang="en-US" sz="1200" b="1"/>
              <a:t>青少年儿童抑郁症患病率约为</a:t>
            </a:r>
            <a:r>
              <a:rPr lang="en-US" altLang="zh-CN" sz="1200" b="1"/>
              <a:t>2.0%</a:t>
            </a:r>
            <a:r>
              <a:rPr lang="en-US" altLang="zh-CN" sz="1200" b="1" baseline="30000"/>
              <a:t>4</a:t>
            </a:r>
            <a:r>
              <a:rPr lang="zh-CN" altLang="en-US" sz="1200"/>
              <a:t>。</a:t>
            </a:r>
            <a:endParaRPr lang="en-US" altLang="zh-CN" sz="1200"/>
          </a:p>
          <a:p>
            <a:pPr marL="285750" indent="-285750" algn="just">
              <a:lnSpc>
                <a:spcPct val="150000"/>
              </a:lnSpc>
              <a:buFont typeface="Arial" panose="020B0604020202020204" pitchFamily="34" charset="0"/>
              <a:buChar char="•"/>
            </a:pPr>
            <a:r>
              <a:rPr lang="zh-CN" altLang="en-US" sz="1200" b="1"/>
              <a:t>疾病</a:t>
            </a:r>
            <a:r>
              <a:rPr lang="zh-CN" altLang="en-US" sz="1200" b="1" dirty="0"/>
              <a:t>负担不断</a:t>
            </a:r>
            <a:r>
              <a:rPr lang="zh-CN" altLang="en-US" sz="1200" b="1"/>
              <a:t>扩大</a:t>
            </a:r>
            <a:r>
              <a:rPr lang="zh-CN" altLang="en-US" sz="1200"/>
              <a:t>：对</a:t>
            </a:r>
            <a:r>
              <a:rPr lang="en-US" altLang="zh-CN" sz="1200"/>
              <a:t>2019</a:t>
            </a:r>
            <a:r>
              <a:rPr lang="zh-CN" altLang="en-US" sz="1200"/>
              <a:t>年全球疾病负担研究的系统分析显示，抑郁障碍是导致全球疾病负担增加的</a:t>
            </a:r>
            <a:r>
              <a:rPr lang="en-US" altLang="zh-CN" sz="1200"/>
              <a:t>10</a:t>
            </a:r>
            <a:r>
              <a:rPr lang="zh-CN" altLang="en-US" sz="1200"/>
              <a:t>个关键疾病之一，</a:t>
            </a:r>
            <a:r>
              <a:rPr lang="zh-CN" altLang="en-US" sz="1200" b="1"/>
              <a:t>青少年抑郁障碍在青少年的疾病负担中由</a:t>
            </a:r>
            <a:r>
              <a:rPr lang="en-US" altLang="zh-CN" sz="1200" b="1"/>
              <a:t>1990</a:t>
            </a:r>
            <a:r>
              <a:rPr lang="zh-CN" altLang="en-US" sz="1200" b="1"/>
              <a:t>年第</a:t>
            </a:r>
            <a:r>
              <a:rPr lang="en-US" altLang="zh-CN" sz="1200" b="1"/>
              <a:t>8</a:t>
            </a:r>
            <a:r>
              <a:rPr lang="zh-CN" altLang="en-US" sz="1200" b="1"/>
              <a:t>位上升至第</a:t>
            </a:r>
            <a:r>
              <a:rPr lang="en-US" altLang="zh-CN" sz="1200" b="1"/>
              <a:t>4</a:t>
            </a:r>
            <a:r>
              <a:rPr lang="zh-CN" altLang="en-US" sz="1200" b="1"/>
              <a:t>位</a:t>
            </a:r>
            <a:r>
              <a:rPr lang="en-US" altLang="zh-CN" sz="1200" baseline="30000"/>
              <a:t>2</a:t>
            </a:r>
            <a:r>
              <a:rPr lang="zh-CN" altLang="en-US" sz="1200"/>
              <a:t>。全</a:t>
            </a:r>
            <a:r>
              <a:rPr lang="zh-CN" altLang="en-US" sz="1200" dirty="0"/>
              <a:t>球范</a:t>
            </a:r>
            <a:r>
              <a:rPr lang="zh-CN" altLang="en-US" sz="1200"/>
              <a:t>围内，青</a:t>
            </a:r>
            <a:r>
              <a:rPr lang="zh-CN" altLang="en-US" sz="1200" dirty="0"/>
              <a:t>少年自残率</a:t>
            </a:r>
            <a:r>
              <a:rPr lang="zh-CN" altLang="en-US" sz="1200"/>
              <a:t>约</a:t>
            </a:r>
            <a:r>
              <a:rPr lang="en-US" altLang="zh-CN" sz="1200"/>
              <a:t>14%~</a:t>
            </a:r>
            <a:r>
              <a:rPr lang="en-US" altLang="zh-CN" sz="1200" dirty="0"/>
              <a:t>30%</a:t>
            </a:r>
            <a:r>
              <a:rPr lang="zh-CN" altLang="en-US" sz="1200" dirty="0"/>
              <a:t>，而抑郁</a:t>
            </a:r>
            <a:r>
              <a:rPr lang="zh-CN" altLang="en-US" sz="1200"/>
              <a:t>障碍可导致青</a:t>
            </a:r>
            <a:r>
              <a:rPr lang="zh-CN" altLang="en-US" sz="1200" dirty="0"/>
              <a:t>少年致</a:t>
            </a:r>
            <a:r>
              <a:rPr lang="zh-CN" altLang="en-US" sz="1200"/>
              <a:t>残率上升至</a:t>
            </a:r>
            <a:r>
              <a:rPr lang="en-US" altLang="zh-CN" sz="1200"/>
              <a:t>40%</a:t>
            </a:r>
            <a:r>
              <a:rPr lang="zh-CN" altLang="en-US" sz="1200"/>
              <a:t>或更高；自</a:t>
            </a:r>
            <a:r>
              <a:rPr lang="zh-CN" altLang="en-US" sz="1200" dirty="0"/>
              <a:t>杀</a:t>
            </a:r>
            <a:r>
              <a:rPr lang="zh-CN" altLang="en-US" sz="1200"/>
              <a:t>是</a:t>
            </a:r>
            <a:r>
              <a:rPr lang="en-US" altLang="zh-CN" sz="1200"/>
              <a:t>10-19</a:t>
            </a:r>
            <a:r>
              <a:rPr lang="zh-CN" altLang="en-US" sz="1200" dirty="0"/>
              <a:t>岁年龄组人群的第三大</a:t>
            </a:r>
            <a:r>
              <a:rPr lang="zh-CN" altLang="en-US" sz="1200"/>
              <a:t>死因。</a:t>
            </a:r>
            <a:r>
              <a:rPr lang="en-US" altLang="zh-CN" sz="1200"/>
              <a:t>15</a:t>
            </a:r>
            <a:r>
              <a:rPr lang="zh-CN" altLang="en-US" sz="1200"/>
              <a:t>岁及以上的女孩更容易患抑郁症并表现出自杀念头和自杀企图，青春期男孩的自杀率更高</a:t>
            </a:r>
            <a:r>
              <a:rPr lang="en-US" altLang="zh-CN" sz="1200" baseline="30000"/>
              <a:t>5</a:t>
            </a:r>
            <a:r>
              <a:rPr lang="zh-CN" altLang="en-US" sz="1200"/>
              <a:t>。</a:t>
            </a:r>
            <a:endParaRPr lang="en-US" altLang="zh-CN" sz="1200" dirty="0"/>
          </a:p>
          <a:p>
            <a:pPr algn="just">
              <a:lnSpc>
                <a:spcPct val="150000"/>
              </a:lnSpc>
            </a:pPr>
            <a:r>
              <a:rPr lang="en-US" altLang="zh-CN" sz="1200" b="1"/>
              <a:t>2.</a:t>
            </a:r>
            <a:r>
              <a:rPr lang="zh-CN" altLang="en-US" sz="1200" b="1"/>
              <a:t>青少年儿童抑郁障碍疾病特征</a:t>
            </a:r>
            <a:r>
              <a:rPr lang="zh-CN" altLang="en-US" sz="1200"/>
              <a:t>：</a:t>
            </a:r>
            <a:endParaRPr lang="en-US" altLang="zh-CN" sz="1200"/>
          </a:p>
          <a:p>
            <a:pPr marL="284400" indent="-284400" algn="just">
              <a:lnSpc>
                <a:spcPct val="150000"/>
              </a:lnSpc>
              <a:buFont typeface="Arial" panose="020B0604020202020204" pitchFamily="34" charset="0"/>
              <a:buChar char="•"/>
            </a:pPr>
            <a:r>
              <a:rPr lang="zh-CN" altLang="en-US" sz="1200" b="1"/>
              <a:t>好发年龄</a:t>
            </a:r>
            <a:r>
              <a:rPr lang="zh-CN" altLang="en-US" sz="1200"/>
              <a:t>：青春期是抑郁症的高发期，青少年抑郁症日益严重。研究显示，青少年儿童抑郁障碍患</a:t>
            </a:r>
            <a:r>
              <a:rPr lang="zh-CN" altLang="en-US" sz="1200" dirty="0"/>
              <a:t>病率随年龄增</a:t>
            </a:r>
            <a:r>
              <a:rPr lang="zh-CN" altLang="en-US" sz="1200"/>
              <a:t>加，而整</a:t>
            </a:r>
            <a:r>
              <a:rPr lang="zh-CN" altLang="en-US" sz="1200" dirty="0"/>
              <a:t>体</a:t>
            </a:r>
            <a:r>
              <a:rPr lang="zh-CN" altLang="en-US" sz="1200"/>
              <a:t>上升</a:t>
            </a:r>
            <a:r>
              <a:rPr lang="en-US" altLang="zh-CN" sz="1200" baseline="30000"/>
              <a:t>6-7</a:t>
            </a:r>
            <a:r>
              <a:rPr lang="zh-CN" altLang="en-US" sz="1200"/>
              <a:t>。北</a:t>
            </a:r>
            <a:r>
              <a:rPr lang="zh-CN" altLang="en-US" sz="1200" dirty="0"/>
              <a:t>京市一项</a:t>
            </a:r>
            <a:r>
              <a:rPr lang="zh-CN" altLang="en-US" sz="1200"/>
              <a:t>对</a:t>
            </a:r>
            <a:r>
              <a:rPr lang="en-US" altLang="zh-CN" sz="1200"/>
              <a:t>6-16</a:t>
            </a:r>
            <a:r>
              <a:rPr lang="zh-CN" altLang="en-US" sz="1200" dirty="0"/>
              <a:t>岁在校生的研究</a:t>
            </a:r>
            <a:r>
              <a:rPr lang="zh-CN" altLang="en-US" sz="1200"/>
              <a:t>显示，抑郁障碍的患病率存在年龄效应，随着年龄的增加，抑郁障碍的患病率增高。</a:t>
            </a:r>
            <a:r>
              <a:rPr lang="en-US" altLang="zh-CN" sz="1200"/>
              <a:t>12</a:t>
            </a:r>
            <a:r>
              <a:rPr lang="zh-CN" altLang="en-US" sz="1200"/>
              <a:t>岁是一个关键的转折点，</a:t>
            </a:r>
            <a:r>
              <a:rPr lang="en-US" altLang="zh-CN" sz="1200"/>
              <a:t>15</a:t>
            </a:r>
            <a:r>
              <a:rPr lang="zh-CN" altLang="en-US" sz="1200"/>
              <a:t>岁前后达到峰值</a:t>
            </a:r>
            <a:r>
              <a:rPr lang="en-US" altLang="zh-CN" sz="1200" baseline="30000"/>
              <a:t>7</a:t>
            </a:r>
            <a:r>
              <a:rPr lang="zh-CN" altLang="en-US" sz="1200"/>
              <a:t>。</a:t>
            </a:r>
            <a:endParaRPr lang="en-US" altLang="zh-CN" sz="1200"/>
          </a:p>
          <a:p>
            <a:pPr marL="284400" indent="-284400" algn="just">
              <a:lnSpc>
                <a:spcPct val="150000"/>
              </a:lnSpc>
              <a:buFont typeface="Arial" panose="020B0604020202020204" pitchFamily="34" charset="0"/>
              <a:buChar char="•"/>
            </a:pPr>
            <a:r>
              <a:rPr lang="zh-CN" altLang="en-US" sz="1200" b="1"/>
              <a:t>临床表现</a:t>
            </a:r>
            <a:r>
              <a:rPr lang="zh-CN" altLang="en-US" sz="1200"/>
              <a:t>：青少年抑郁障碍以显著而持续的情绪低落、兴趣缺失为主要表现其临床表现与成人抑郁相似，但也有其特殊之处，</a:t>
            </a:r>
            <a:r>
              <a:rPr lang="zh-CN" altLang="en-US" sz="1200" b="1"/>
              <a:t>常以烦躁、情绪反应为核心症状</a:t>
            </a:r>
            <a:r>
              <a:rPr lang="zh-CN" altLang="en-US" sz="1200"/>
              <a:t>，也可能表现为睡眠紊乱、饮食失调、疲乏、疼痛等各种躯体症状，以及自伤自残、逃学、抽烟、酗酒、网瘾、不做作业、成绩下降、人际关系紧张等行为问题</a:t>
            </a:r>
            <a:r>
              <a:rPr lang="en-US" altLang="zh-CN" sz="1200" baseline="30000"/>
              <a:t>2</a:t>
            </a:r>
            <a:r>
              <a:rPr lang="zh-CN" altLang="en-US" sz="1200"/>
              <a:t>。患者在不同时期呈现不同核心症状，“抑郁情绪”是中小学生群体的核心症状，“疲劳”是影响中学生群体抑郁网络的中心因素，负面情绪和疲劳则是贯穿整个青少年抑郁网络的主要症状</a:t>
            </a:r>
            <a:r>
              <a:rPr lang="en-US" altLang="zh-CN" sz="1200" baseline="30000"/>
              <a:t>6</a:t>
            </a:r>
            <a:r>
              <a:rPr lang="zh-CN" altLang="en-US" sz="1200"/>
              <a:t>。</a:t>
            </a:r>
            <a:endParaRPr lang="zh-CN" altLang="en-US" sz="1200" dirty="0"/>
          </a:p>
        </p:txBody>
      </p:sp>
    </p:spTree>
    <p:extLst>
      <p:ext uri="{BB962C8B-B14F-4D97-AF65-F5344CB8AC3E}">
        <p14:creationId xmlns:p14="http://schemas.microsoft.com/office/powerpoint/2010/main" val="288938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7040C-598A-7429-AD76-566085E63266}"/>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7B95EE1C-07FF-1E17-A2CD-824CAF8B319C}"/>
              </a:ext>
            </a:extLst>
          </p:cNvPr>
          <p:cNvSpPr txBox="1"/>
          <p:nvPr/>
        </p:nvSpPr>
        <p:spPr>
          <a:xfrm>
            <a:off x="441325" y="1316038"/>
            <a:ext cx="5975350" cy="7814127"/>
          </a:xfrm>
          <a:prstGeom prst="rect">
            <a:avLst/>
          </a:prstGeom>
          <a:noFill/>
        </p:spPr>
        <p:txBody>
          <a:bodyPr wrap="square" rtlCol="0">
            <a:spAutoFit/>
          </a:bodyPr>
          <a:lstStyle>
            <a:defPPr>
              <a:defRPr lang="en-US"/>
            </a:defPPr>
            <a:lvl1pPr algn="just">
              <a:lnSpc>
                <a:spcPct val="150000"/>
              </a:lnSpc>
              <a:defRPr sz="1200"/>
            </a:lvl1pPr>
          </a:lstStyle>
          <a:p>
            <a:r>
              <a:rPr lang="en-US" altLang="zh-CN" b="1"/>
              <a:t>3.</a:t>
            </a:r>
            <a:r>
              <a:rPr lang="zh-CN" altLang="en-US" b="1"/>
              <a:t>青少年儿童抑郁障碍主要的疾病管理方式有哪些，临床治疗有哪些未被满足的需求？</a:t>
            </a:r>
            <a:endParaRPr lang="en-US" altLang="zh-CN" b="1"/>
          </a:p>
          <a:p>
            <a:pPr marL="285750" indent="-285750">
              <a:buFont typeface="Arial" panose="020B0604020202020204" pitchFamily="34" charset="0"/>
              <a:buChar char="•"/>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当前的疾病管理方案从筛查及治疗两方面展开：</a:t>
            </a:r>
            <a:endParaRPr lang="en-US" altLang="zh-CN" b="1">
              <a:latin typeface="微软雅黑" panose="020B0503020204020204" pitchFamily="34" charset="-122"/>
              <a:ea typeface="微软雅黑" panose="020B0503020204020204" pitchFamily="34" charset="-122"/>
              <a:sym typeface="微软雅黑" panose="020B0503020204020204" pitchFamily="34" charset="-122"/>
            </a:endParaRPr>
          </a:p>
          <a:p>
            <a:pPr marL="457200" indent="-284400">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筛查方面</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a:t>
            </a:r>
            <a:r>
              <a:rPr lang="zh-CN" altLang="en-US">
                <a:latin typeface="微软雅黑" panose="020B0503020204020204" pitchFamily="34" charset="-122"/>
                <a:ea typeface="微软雅黑" panose="020B0503020204020204" pitchFamily="34" charset="-122"/>
                <a:sym typeface="微软雅黑" panose="020B0503020204020204" pitchFamily="34" charset="-122"/>
              </a:rPr>
              <a:t>青少年抑郁障碍中西医结合防治指南</a:t>
            </a:r>
            <a:r>
              <a:rPr lang="en-US" altLang="zh-CN">
                <a:latin typeface="微软雅黑" panose="020B0503020204020204" pitchFamily="34" charset="-122"/>
                <a:ea typeface="微软雅黑" panose="020B0503020204020204" pitchFamily="34" charset="-122"/>
                <a:sym typeface="微软雅黑" panose="020B0503020204020204" pitchFamily="34" charset="-122"/>
              </a:rPr>
              <a:t>》</a:t>
            </a:r>
            <a:r>
              <a:rPr lang="zh-CN" altLang="en-US">
                <a:latin typeface="微软雅黑" panose="020B0503020204020204" pitchFamily="34" charset="-122"/>
                <a:ea typeface="微软雅黑" panose="020B0503020204020204" pitchFamily="34" charset="-122"/>
                <a:sym typeface="微软雅黑" panose="020B0503020204020204" pitchFamily="34" charset="-122"/>
              </a:rPr>
              <a:t>建议</a:t>
            </a:r>
            <a:r>
              <a:rPr lang="en-US" altLang="zh-CN">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a:latin typeface="微软雅黑" panose="020B0503020204020204" pitchFamily="34" charset="-122"/>
                <a:ea typeface="微软雅黑" panose="020B0503020204020204" pitchFamily="34" charset="-122"/>
                <a:sym typeface="微软雅黑" panose="020B0503020204020204" pitchFamily="34" charset="-122"/>
              </a:rPr>
              <a:t>岁青少年每年展开一次抑郁症状筛查，针对抑郁障碍高风险青少年可重复筛查，可采用 </a:t>
            </a:r>
            <a:r>
              <a:rPr lang="en-US" altLang="zh-CN">
                <a:latin typeface="微软雅黑" panose="020B0503020204020204" pitchFamily="34" charset="-122"/>
                <a:ea typeface="微软雅黑" panose="020B0503020204020204" pitchFamily="34" charset="-122"/>
                <a:sym typeface="微软雅黑" panose="020B0503020204020204" pitchFamily="34" charset="-122"/>
              </a:rPr>
              <a:t>PHQ-9</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CDI </a:t>
            </a:r>
            <a:r>
              <a:rPr lang="zh-CN" altLang="en-US">
                <a:latin typeface="微软雅黑" panose="020B0503020204020204" pitchFamily="34" charset="-122"/>
                <a:ea typeface="微软雅黑" panose="020B0503020204020204" pitchFamily="34" charset="-122"/>
                <a:sym typeface="微软雅黑" panose="020B0503020204020204" pitchFamily="34" charset="-122"/>
              </a:rPr>
              <a:t>进行筛查。诊断标准参照</a:t>
            </a:r>
            <a:r>
              <a:rPr lang="en-US" altLang="zh-CN">
                <a:latin typeface="微软雅黑" panose="020B0503020204020204" pitchFamily="34" charset="-122"/>
                <a:ea typeface="微软雅黑" panose="020B0503020204020204" pitchFamily="34" charset="-122"/>
                <a:sym typeface="微软雅黑" panose="020B0503020204020204" pitchFamily="34" charset="-122"/>
              </a:rPr>
              <a:t>ICD-11</a:t>
            </a:r>
            <a:r>
              <a:rPr lang="zh-CN" altLang="en-US">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a:latin typeface="微软雅黑" panose="020B0503020204020204" pitchFamily="34" charset="-122"/>
                <a:ea typeface="微软雅黑" panose="020B0503020204020204" pitchFamily="34" charset="-122"/>
                <a:sym typeface="微软雅黑" panose="020B0503020204020204" pitchFamily="34" charset="-122"/>
              </a:rPr>
              <a:t>DSM-V</a:t>
            </a:r>
            <a:r>
              <a:rPr lang="zh-CN" altLang="en-US">
                <a:latin typeface="微软雅黑" panose="020B0503020204020204" pitchFamily="34" charset="-122"/>
                <a:ea typeface="微软雅黑" panose="020B0503020204020204" pitchFamily="34" charset="-122"/>
                <a:sym typeface="微软雅黑" panose="020B0503020204020204" pitchFamily="34" charset="-122"/>
              </a:rPr>
              <a:t>的青少年抑郁障碍诊断标准</a:t>
            </a:r>
            <a:r>
              <a:rPr lang="en-US" altLang="zh-CN" baseline="300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a:latin typeface="微软雅黑" panose="020B0503020204020204" pitchFamily="34" charset="-122"/>
              <a:ea typeface="微软雅黑" panose="020B0503020204020204" pitchFamily="34" charset="-122"/>
              <a:sym typeface="微软雅黑" panose="020B0503020204020204" pitchFamily="34" charset="-122"/>
            </a:endParaRPr>
          </a:p>
          <a:p>
            <a:pPr marL="457200" indent="-284400">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对于轻中度青少年抑郁障碍</a:t>
            </a:r>
            <a:r>
              <a:rPr lang="zh-CN" altLang="en-US">
                <a:latin typeface="微软雅黑" panose="020B0503020204020204" pitchFamily="34" charset="-122"/>
                <a:ea typeface="微软雅黑" panose="020B0503020204020204" pitchFamily="34" charset="-122"/>
                <a:sym typeface="微软雅黑" panose="020B0503020204020204" pitchFamily="34" charset="-122"/>
              </a:rPr>
              <a:t>，建议</a:t>
            </a:r>
            <a:r>
              <a:rPr lang="zh-CN" altLang="en-US" b="1">
                <a:latin typeface="微软雅黑" panose="020B0503020204020204" pitchFamily="34" charset="-122"/>
                <a:ea typeface="微软雅黑" panose="020B0503020204020204" pitchFamily="34" charset="-122"/>
                <a:sym typeface="微软雅黑" panose="020B0503020204020204" pitchFamily="34" charset="-122"/>
              </a:rPr>
              <a:t>首选心理治疗</a:t>
            </a:r>
            <a:r>
              <a:rPr lang="zh-CN" altLang="en-US">
                <a:latin typeface="微软雅黑" panose="020B0503020204020204" pitchFamily="34" charset="-122"/>
                <a:ea typeface="微软雅黑" panose="020B0503020204020204" pitchFamily="34" charset="-122"/>
                <a:sym typeface="微软雅黑" panose="020B0503020204020204" pitchFamily="34" charset="-122"/>
              </a:rPr>
              <a:t>，优先推荐 </a:t>
            </a:r>
            <a:r>
              <a:rPr lang="en-US" altLang="zh-CN">
                <a:latin typeface="微软雅黑" panose="020B0503020204020204" pitchFamily="34" charset="-122"/>
                <a:ea typeface="微软雅黑" panose="020B0503020204020204" pitchFamily="34" charset="-122"/>
                <a:sym typeface="微软雅黑" panose="020B0503020204020204" pitchFamily="34" charset="-122"/>
              </a:rPr>
              <a:t>CBT</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IPT </a:t>
            </a:r>
            <a:r>
              <a:rPr lang="zh-CN" altLang="en-US">
                <a:latin typeface="微软雅黑" panose="020B0503020204020204" pitchFamily="34" charset="-122"/>
                <a:ea typeface="微软雅黑" panose="020B0503020204020204" pitchFamily="34" charset="-122"/>
                <a:sym typeface="微软雅黑" panose="020B0503020204020204" pitchFamily="34" charset="-122"/>
              </a:rPr>
              <a:t>和家庭治疗，可以采用经颅磁刺激疗法治疗。轻中度青少年抑郁障碍使用心理疗法、辨证中药、中成药、针刺、经颅磁刺激等单一疗法</a:t>
            </a:r>
            <a:r>
              <a:rPr lang="en-US" altLang="zh-CN">
                <a:latin typeface="微软雅黑" panose="020B0503020204020204" pitchFamily="34" charset="-122"/>
                <a:ea typeface="微软雅黑" panose="020B0503020204020204" pitchFamily="34" charset="-122"/>
                <a:sym typeface="微软雅黑" panose="020B0503020204020204" pitchFamily="34" charset="-122"/>
              </a:rPr>
              <a:t>4</a:t>
            </a:r>
            <a:r>
              <a:rPr lang="zh-CN" altLang="en-US">
                <a:latin typeface="微软雅黑" panose="020B0503020204020204" pitchFamily="34" charset="-122"/>
                <a:ea typeface="微软雅黑" panose="020B0503020204020204" pitchFamily="34" charset="-122"/>
                <a:sym typeface="微软雅黑" panose="020B0503020204020204" pitchFamily="34" charset="-122"/>
              </a:rPr>
              <a:t>周，症状未见明显缓解，可以采用联合疗法，选择</a:t>
            </a:r>
            <a:r>
              <a:rPr lang="en-US" altLang="zh-CN">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微软雅黑" panose="020B0503020204020204" pitchFamily="34" charset="-122"/>
              </a:rPr>
              <a:t>种或</a:t>
            </a:r>
            <a:r>
              <a:rPr lang="en-US" altLang="zh-CN">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微软雅黑" panose="020B0503020204020204" pitchFamily="34" charset="-122"/>
              </a:rPr>
              <a:t>种以上疗法联合治疗</a:t>
            </a:r>
            <a:r>
              <a:rPr lang="en-US" altLang="zh-CN" baseline="300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a:latin typeface="微软雅黑" panose="020B0503020204020204" pitchFamily="34" charset="-122"/>
              <a:ea typeface="微软雅黑" panose="020B0503020204020204" pitchFamily="34" charset="-122"/>
              <a:sym typeface="微软雅黑" panose="020B0503020204020204" pitchFamily="34" charset="-122"/>
            </a:endParaRPr>
          </a:p>
          <a:p>
            <a:pPr marL="432000" indent="-284400">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对于中重度青少年抑郁障碍</a:t>
            </a:r>
            <a:r>
              <a:rPr lang="zh-CN" altLang="en-US">
                <a:latin typeface="微软雅黑" panose="020B0503020204020204" pitchFamily="34" charset="-122"/>
                <a:ea typeface="微软雅黑" panose="020B0503020204020204" pitchFamily="34" charset="-122"/>
                <a:sym typeface="微软雅黑" panose="020B0503020204020204" pitchFamily="34" charset="-122"/>
              </a:rPr>
              <a:t>，可采用</a:t>
            </a:r>
            <a:r>
              <a:rPr lang="zh-CN" altLang="en-US" b="1">
                <a:latin typeface="微软雅黑" panose="020B0503020204020204" pitchFamily="34" charset="-122"/>
                <a:ea typeface="微软雅黑" panose="020B0503020204020204" pitchFamily="34" charset="-122"/>
                <a:sym typeface="微软雅黑" panose="020B0503020204020204" pitchFamily="34" charset="-122"/>
              </a:rPr>
              <a:t>抗抑郁西药治疗</a:t>
            </a:r>
            <a:r>
              <a:rPr lang="zh-CN" altLang="en-US">
                <a:latin typeface="微软雅黑" panose="020B0503020204020204" pitchFamily="34" charset="-122"/>
                <a:ea typeface="微软雅黑" panose="020B0503020204020204" pitchFamily="34" charset="-122"/>
                <a:sym typeface="微软雅黑" panose="020B0503020204020204" pitchFamily="34" charset="-122"/>
              </a:rPr>
              <a:t>，首选氟西汀、舍曲林。可以使用西酞普兰、艾司西酞普兰或氟伏沙明治疗中重度青少年抑郁障碍。抗抑郁治疗需要在</a:t>
            </a:r>
            <a:r>
              <a:rPr lang="en-US" altLang="zh-CN">
                <a:latin typeface="微软雅黑" panose="020B0503020204020204" pitchFamily="34" charset="-122"/>
                <a:ea typeface="微软雅黑" panose="020B0503020204020204" pitchFamily="34" charset="-122"/>
                <a:sym typeface="微软雅黑" panose="020B0503020204020204" pitchFamily="34" charset="-122"/>
              </a:rPr>
              <a:t>4</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a:latin typeface="微软雅黑" panose="020B0503020204020204" pitchFamily="34" charset="-122"/>
                <a:ea typeface="微软雅黑" panose="020B0503020204020204" pitchFamily="34" charset="-122"/>
                <a:sym typeface="微软雅黑" panose="020B0503020204020204" pitchFamily="34" charset="-122"/>
              </a:rPr>
              <a:t>周</a:t>
            </a:r>
            <a:r>
              <a:rPr lang="en-US" altLang="zh-CN">
                <a:latin typeface="微软雅黑" panose="020B0503020204020204" pitchFamily="34" charset="-122"/>
                <a:ea typeface="微软雅黑" panose="020B0503020204020204" pitchFamily="34" charset="-122"/>
                <a:sym typeface="微软雅黑" panose="020B0503020204020204" pitchFamily="34" charset="-122"/>
              </a:rPr>
              <a:t>(</a:t>
            </a:r>
            <a:r>
              <a:rPr lang="zh-CN" altLang="en-US">
                <a:latin typeface="微软雅黑" panose="020B0503020204020204" pitchFamily="34" charset="-122"/>
                <a:ea typeface="微软雅黑" panose="020B0503020204020204" pitchFamily="34" charset="-122"/>
                <a:sym typeface="微软雅黑" panose="020B0503020204020204" pitchFamily="34" charset="-122"/>
              </a:rPr>
              <a:t>急性期</a:t>
            </a:r>
            <a:r>
              <a:rPr lang="en-US" altLang="zh-CN">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latin typeface="微软雅黑" panose="020B0503020204020204" pitchFamily="34" charset="-122"/>
                <a:ea typeface="微软雅黑" panose="020B0503020204020204" pitchFamily="34" charset="-122"/>
                <a:sym typeface="微软雅黑" panose="020B0503020204020204" pitchFamily="34" charset="-122"/>
              </a:rPr>
              <a:t>滴定至治疗剂量，每周监测不良反应，并评估治疗效果。如果</a:t>
            </a:r>
            <a:r>
              <a:rPr lang="en-US" altLang="zh-CN">
                <a:latin typeface="微软雅黑" panose="020B0503020204020204" pitchFamily="34" charset="-122"/>
                <a:ea typeface="微软雅黑" panose="020B0503020204020204" pitchFamily="34" charset="-122"/>
                <a:sym typeface="微软雅黑" panose="020B0503020204020204" pitchFamily="34" charset="-122"/>
              </a:rPr>
              <a:t>4</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r>
              <a:rPr lang="en-US" altLang="zh-CN">
                <a:latin typeface="微软雅黑" panose="020B0503020204020204" pitchFamily="34" charset="-122"/>
                <a:ea typeface="微软雅黑" panose="020B0503020204020204" pitchFamily="34" charset="-122"/>
                <a:sym typeface="微软雅黑" panose="020B0503020204020204" pitchFamily="34" charset="-122"/>
              </a:rPr>
              <a:t>6</a:t>
            </a:r>
            <a:r>
              <a:rPr lang="zh-CN" altLang="en-US">
                <a:latin typeface="微软雅黑" panose="020B0503020204020204" pitchFamily="34" charset="-122"/>
                <a:ea typeface="微软雅黑" panose="020B0503020204020204" pitchFamily="34" charset="-122"/>
                <a:sym typeface="微软雅黑" panose="020B0503020204020204" pitchFamily="34" charset="-122"/>
              </a:rPr>
              <a:t>周评估未见明显疗效，可以考虑增加初始</a:t>
            </a:r>
            <a:r>
              <a:rPr lang="en-US" altLang="zh-CN">
                <a:latin typeface="微软雅黑" panose="020B0503020204020204" pitchFamily="34" charset="-122"/>
                <a:ea typeface="微软雅黑" panose="020B0503020204020204" pitchFamily="34" charset="-122"/>
                <a:sym typeface="微软雅黑" panose="020B0503020204020204" pitchFamily="34" charset="-122"/>
              </a:rPr>
              <a:t>SSRIs</a:t>
            </a:r>
            <a:r>
              <a:rPr lang="zh-CN" altLang="en-US">
                <a:latin typeface="微软雅黑" panose="020B0503020204020204" pitchFamily="34" charset="-122"/>
                <a:ea typeface="微软雅黑" panose="020B0503020204020204" pitchFamily="34" charset="-122"/>
                <a:sym typeface="微软雅黑" panose="020B0503020204020204" pitchFamily="34" charset="-122"/>
              </a:rPr>
              <a:t>剂量或换另一种 </a:t>
            </a:r>
            <a:r>
              <a:rPr lang="en-US" altLang="zh-CN">
                <a:latin typeface="微软雅黑" panose="020B0503020204020204" pitchFamily="34" charset="-122"/>
                <a:ea typeface="微软雅黑" panose="020B0503020204020204" pitchFamily="34" charset="-122"/>
                <a:sym typeface="微软雅黑" panose="020B0503020204020204" pitchFamily="34" charset="-122"/>
              </a:rPr>
              <a:t>SSRIs</a:t>
            </a:r>
            <a:r>
              <a:rPr lang="zh-CN" altLang="en-US">
                <a:latin typeface="微软雅黑" panose="020B0503020204020204" pitchFamily="34" charset="-122"/>
                <a:ea typeface="微软雅黑" panose="020B0503020204020204" pitchFamily="34" charset="-122"/>
                <a:sym typeface="微软雅黑" panose="020B0503020204020204" pitchFamily="34" charset="-122"/>
              </a:rPr>
              <a:t>药物。中重度青少年抑郁障碍可采用抗抑郁西药联合辨证中药、中成药、针刺干预，以增强疗效，减少不良反应。无抽搐电休克疗法只用于青少年重度抑郁障碍的患者</a:t>
            </a:r>
            <a:r>
              <a:rPr lang="en-US" altLang="zh-CN" baseline="3000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a:latin typeface="微软雅黑" panose="020B0503020204020204" pitchFamily="34" charset="-122"/>
              <a:ea typeface="微软雅黑" panose="020B0503020204020204" pitchFamily="34" charset="-122"/>
              <a:sym typeface="微软雅黑" panose="020B0503020204020204" pitchFamily="34" charset="-122"/>
            </a:endParaRPr>
          </a:p>
          <a:p>
            <a:pPr marL="171450" indent="-171450">
              <a:buFont typeface="Arial" panose="020B0604020202020204" pitchFamily="34" charset="0"/>
              <a:buChar char="•"/>
            </a:pPr>
            <a:r>
              <a:rPr lang="zh-CN" altLang="en-US" b="1"/>
              <a:t>当前临床治疗未满足的需求包括：</a:t>
            </a:r>
            <a:endParaRPr lang="en-US" altLang="zh-CN" b="1"/>
          </a:p>
          <a:p>
            <a:pPr marL="432000" indent="-284400">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rPr>
              <a:t>青少年儿童抑郁障碍可用药物少</a:t>
            </a:r>
            <a:r>
              <a:rPr lang="zh-CN" altLang="en-US">
                <a:latin typeface="微软雅黑" panose="020B0503020204020204" pitchFamily="34" charset="-122"/>
                <a:ea typeface="微软雅黑" panose="020B0503020204020204" pitchFamily="34" charset="-122"/>
              </a:rPr>
              <a:t>：儿童青少年的抗抑郁药物主要有</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类</a:t>
            </a:r>
            <a:r>
              <a:rPr lang="en-US" altLang="zh-CN">
                <a:latin typeface="微软雅黑" panose="020B0503020204020204" pitchFamily="34" charset="-122"/>
                <a:ea typeface="微软雅黑" panose="020B0503020204020204" pitchFamily="34" charset="-122"/>
              </a:rPr>
              <a:t>:①</a:t>
            </a:r>
            <a:r>
              <a:rPr lang="zh-CN" altLang="en-US">
                <a:latin typeface="微软雅黑" panose="020B0503020204020204" pitchFamily="34" charset="-122"/>
                <a:ea typeface="微软雅黑" panose="020B0503020204020204" pitchFamily="34" charset="-122"/>
              </a:rPr>
              <a:t>选择性</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－羟色胺再摄取抑制剂</a:t>
            </a:r>
            <a:r>
              <a:rPr lang="en-US" altLang="zh-CN">
                <a:latin typeface="微软雅黑" panose="020B0503020204020204" pitchFamily="34" charset="-122"/>
                <a:ea typeface="微软雅黑" panose="020B0503020204020204" pitchFamily="34" charset="-122"/>
              </a:rPr>
              <a:t>(SSRIs)</a:t>
            </a:r>
            <a:r>
              <a:rPr lang="zh-CN" altLang="en-US">
                <a:latin typeface="微软雅黑" panose="020B0503020204020204" pitchFamily="34" charset="-122"/>
                <a:ea typeface="微软雅黑" panose="020B0503020204020204" pitchFamily="34" charset="-122"/>
              </a:rPr>
              <a:t>，如氟西汀、依他普仑、舍曲林、帕罗西汀等，舍曲林对儿童青少年抑郁症具有良好的治疗效果，且起效迅速</a:t>
            </a:r>
            <a:r>
              <a:rPr lang="en-US" altLang="zh-CN">
                <a:latin typeface="微软雅黑" panose="020B0503020204020204" pitchFamily="34" charset="-122"/>
                <a:ea typeface="微软雅黑" panose="020B0503020204020204" pitchFamily="34" charset="-122"/>
              </a:rPr>
              <a:t>;②</a:t>
            </a:r>
            <a:r>
              <a:rPr lang="zh-CN" altLang="en-US">
                <a:latin typeface="微软雅黑" panose="020B0503020204020204" pitchFamily="34" charset="-122"/>
                <a:ea typeface="微软雅黑" panose="020B0503020204020204" pitchFamily="34" charset="-122"/>
              </a:rPr>
              <a:t>去甲肾上腺素和特异性 </a:t>
            </a:r>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－羟色胺能抗抑郁药物</a:t>
            </a:r>
            <a:r>
              <a:rPr lang="en-US" altLang="zh-CN">
                <a:latin typeface="微软雅黑" panose="020B0503020204020204" pitchFamily="34" charset="-122"/>
                <a:ea typeface="微软雅黑" panose="020B0503020204020204" pitchFamily="34" charset="-122"/>
              </a:rPr>
              <a:t>( NaSSAs)</a:t>
            </a:r>
            <a:r>
              <a:rPr lang="zh-CN" altLang="en-US">
                <a:latin typeface="微软雅黑" panose="020B0503020204020204" pitchFamily="34" charset="-122"/>
                <a:ea typeface="微软雅黑" panose="020B0503020204020204" pitchFamily="34" charset="-122"/>
              </a:rPr>
              <a:t>，如米氮平</a:t>
            </a:r>
            <a:r>
              <a:rPr lang="en-US" altLang="zh-CN">
                <a:latin typeface="微软雅黑" panose="020B0503020204020204" pitchFamily="34" charset="-122"/>
                <a:ea typeface="微软雅黑" panose="020B0503020204020204" pitchFamily="34" charset="-122"/>
              </a:rPr>
              <a:t>; ③5</a:t>
            </a:r>
            <a:r>
              <a:rPr lang="zh-CN" altLang="en-US">
                <a:latin typeface="微软雅黑" panose="020B0503020204020204" pitchFamily="34" charset="-122"/>
                <a:ea typeface="微软雅黑" panose="020B0503020204020204" pitchFamily="34" charset="-122"/>
              </a:rPr>
              <a:t>－羟色胺和去甲肾上腺素再摄取抑制剂</a:t>
            </a:r>
            <a:r>
              <a:rPr lang="en-US" altLang="zh-CN">
                <a:latin typeface="微软雅黑" panose="020B0503020204020204" pitchFamily="34" charset="-122"/>
                <a:ea typeface="微软雅黑" panose="020B0503020204020204" pitchFamily="34" charset="-122"/>
              </a:rPr>
              <a:t>(SNRIs)</a:t>
            </a:r>
            <a:r>
              <a:rPr lang="zh-CN" altLang="en-US">
                <a:latin typeface="微软雅黑" panose="020B0503020204020204" pitchFamily="34" charset="-122"/>
                <a:ea typeface="微软雅黑" panose="020B0503020204020204" pitchFamily="34" charset="-122"/>
              </a:rPr>
              <a:t>，如文拉法辛</a:t>
            </a:r>
            <a:r>
              <a:rPr lang="en-US" altLang="zh-CN">
                <a:latin typeface="微软雅黑" panose="020B0503020204020204" pitchFamily="34" charset="-122"/>
                <a:ea typeface="微软雅黑" panose="020B0503020204020204" pitchFamily="34" charset="-122"/>
              </a:rPr>
              <a:t>; ④</a:t>
            </a:r>
            <a:r>
              <a:rPr lang="zh-CN" altLang="en-US">
                <a:latin typeface="微软雅黑" panose="020B0503020204020204" pitchFamily="34" charset="-122"/>
                <a:ea typeface="微软雅黑" panose="020B0503020204020204" pitchFamily="34" charset="-122"/>
              </a:rPr>
              <a:t>去甲肾上腺素多巴胺回收抑制剂，如丁胺苯丙酮</a:t>
            </a:r>
            <a:r>
              <a:rPr lang="en-US" altLang="zh-CN">
                <a:latin typeface="微软雅黑" panose="020B0503020204020204" pitchFamily="34" charset="-122"/>
                <a:ea typeface="微软雅黑" panose="020B0503020204020204" pitchFamily="34" charset="-122"/>
              </a:rPr>
              <a:t>;⑤</a:t>
            </a:r>
            <a:r>
              <a:rPr lang="zh-CN" altLang="en-US">
                <a:latin typeface="微软雅黑" panose="020B0503020204020204" pitchFamily="34" charset="-122"/>
                <a:ea typeface="微软雅黑" panose="020B0503020204020204" pitchFamily="34" charset="-122"/>
              </a:rPr>
              <a:t>三环类药物 </a:t>
            </a:r>
            <a:r>
              <a:rPr lang="en-US" altLang="zh-CN">
                <a:latin typeface="微软雅黑" panose="020B0503020204020204" pitchFamily="34" charset="-122"/>
                <a:ea typeface="微软雅黑" panose="020B0503020204020204" pitchFamily="34" charset="-122"/>
              </a:rPr>
              <a:t>(TCAs) </a:t>
            </a:r>
            <a:r>
              <a:rPr lang="zh-CN" altLang="en-US">
                <a:latin typeface="微软雅黑" panose="020B0503020204020204" pitchFamily="34" charset="-122"/>
                <a:ea typeface="微软雅黑" panose="020B0503020204020204" pitchFamily="34" charset="-122"/>
              </a:rPr>
              <a:t>，如丙咪嗪。</a:t>
            </a:r>
            <a:r>
              <a:rPr lang="zh-CN" altLang="en-US" b="1">
                <a:latin typeface="微软雅黑" panose="020B0503020204020204" pitchFamily="34" charset="-122"/>
                <a:ea typeface="微软雅黑" panose="020B0503020204020204" pitchFamily="34" charset="-122"/>
              </a:rPr>
              <a:t>目前，美国食品和药物管理局</a:t>
            </a:r>
            <a:r>
              <a:rPr lang="en-US" altLang="zh-CN" b="1">
                <a:latin typeface="微软雅黑" panose="020B0503020204020204" pitchFamily="34" charset="-122"/>
                <a:ea typeface="微软雅黑" panose="020B0503020204020204" pitchFamily="34" charset="-122"/>
              </a:rPr>
              <a:t>(FDA)</a:t>
            </a:r>
            <a:r>
              <a:rPr lang="zh-CN" altLang="en-US" b="1">
                <a:latin typeface="微软雅黑" panose="020B0503020204020204" pitchFamily="34" charset="-122"/>
                <a:ea typeface="微软雅黑" panose="020B0503020204020204" pitchFamily="34" charset="-122"/>
              </a:rPr>
              <a:t>仅批准了氟西汀和艾司西酞普兰用于儿童青少年抑郁症的临床治疗</a:t>
            </a:r>
            <a:r>
              <a:rPr lang="zh-CN" altLang="en-US">
                <a:latin typeface="微软雅黑" panose="020B0503020204020204" pitchFamily="34" charset="-122"/>
                <a:ea typeface="微软雅黑" panose="020B0503020204020204" pitchFamily="34" charset="-122"/>
              </a:rPr>
              <a:t>，与用于成人抑郁症相比，这些抗抑郁药物的治疗效果较差</a:t>
            </a:r>
            <a:r>
              <a:rPr lang="en-US" altLang="zh-CN" baseline="30000">
                <a:latin typeface="微软雅黑" panose="020B0503020204020204" pitchFamily="34" charset="-122"/>
                <a:ea typeface="微软雅黑" panose="020B0503020204020204" pitchFamily="34" charset="-122"/>
              </a:rPr>
              <a:t>8</a:t>
            </a:r>
            <a:r>
              <a:rPr lang="zh-CN" altLang="en-US">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我国国家药品监督管理局（</a:t>
            </a:r>
            <a:r>
              <a:rPr lang="en-US" altLang="zh-CN" b="1">
                <a:latin typeface="微软雅黑" panose="020B0503020204020204" pitchFamily="34" charset="-122"/>
                <a:ea typeface="微软雅黑" panose="020B0503020204020204" pitchFamily="34" charset="-122"/>
              </a:rPr>
              <a:t>NMPA</a:t>
            </a:r>
            <a:r>
              <a:rPr lang="zh-CN" altLang="en-US" b="1">
                <a:latin typeface="微软雅黑" panose="020B0503020204020204" pitchFamily="34" charset="-122"/>
                <a:ea typeface="微软雅黑" panose="020B0503020204020204" pitchFamily="34" charset="-122"/>
              </a:rPr>
              <a:t>）仅批准氟西汀用于青少年儿童抑郁症治疗</a:t>
            </a:r>
            <a:r>
              <a:rPr lang="en-US" altLang="zh-CN" baseline="30000">
                <a:latin typeface="微软雅黑" panose="020B0503020204020204" pitchFamily="34" charset="-122"/>
                <a:ea typeface="微软雅黑" panose="020B0503020204020204" pitchFamily="34" charset="-122"/>
              </a:rPr>
              <a:t>9</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pPr marL="147600"/>
            <a:endParaRPr lang="en-US" altLang="zh-CN" b="1"/>
          </a:p>
        </p:txBody>
      </p:sp>
      <p:sp>
        <p:nvSpPr>
          <p:cNvPr id="6" name="文本框 5">
            <a:extLst>
              <a:ext uri="{FF2B5EF4-FFF2-40B4-BE49-F238E27FC236}">
                <a16:creationId xmlns:a16="http://schemas.microsoft.com/office/drawing/2014/main" id="{70EE0494-B161-2C43-4A19-959B0C06582C}"/>
              </a:ext>
            </a:extLst>
          </p:cNvPr>
          <p:cNvSpPr txBox="1"/>
          <p:nvPr/>
        </p:nvSpPr>
        <p:spPr>
          <a:xfrm>
            <a:off x="441325" y="8769350"/>
            <a:ext cx="5975350" cy="830997"/>
          </a:xfrm>
          <a:prstGeom prst="rect">
            <a:avLst/>
          </a:prstGeom>
        </p:spPr>
        <p:txBody>
          <a:bodyPr vert="horz" lIns="91440" tIns="45720" rIns="91440" bIns="45720" rtlCol="0">
            <a:normAutofit/>
          </a:bodyPr>
          <a:lstStyle>
            <a:lvl1pPr marL="72000" indent="-72000" defTabSz="685800">
              <a:lnSpc>
                <a:spcPct val="100000"/>
              </a:lnSpc>
              <a:spcBef>
                <a:spcPts val="0"/>
              </a:spcBef>
              <a:buFont typeface="+mj-lt"/>
              <a:buAutoNum type="arabicPeriod"/>
              <a:defRPr sz="800"/>
            </a:lvl1pPr>
            <a:lvl2pPr marL="72000" indent="-72000" defTabSz="685800">
              <a:lnSpc>
                <a:spcPct val="90000"/>
              </a:lnSpc>
              <a:spcBef>
                <a:spcPts val="0"/>
              </a:spcBef>
              <a:buFont typeface="+mj-lt"/>
              <a:buAutoNum type="arabicPeriod"/>
              <a:defRPr sz="800"/>
            </a:lvl2pPr>
            <a:lvl3pPr marL="72000" indent="-72000" defTabSz="685800">
              <a:lnSpc>
                <a:spcPct val="90000"/>
              </a:lnSpc>
              <a:spcBef>
                <a:spcPts val="0"/>
              </a:spcBef>
              <a:buFont typeface="+mj-lt"/>
              <a:buAutoNum type="arabicPeriod"/>
              <a:defRPr sz="800"/>
            </a:lvl3pPr>
            <a:lvl4pPr marL="72000" indent="-72000" defTabSz="685800">
              <a:lnSpc>
                <a:spcPct val="90000"/>
              </a:lnSpc>
              <a:spcBef>
                <a:spcPts val="0"/>
              </a:spcBef>
              <a:buFont typeface="+mj-lt"/>
              <a:buAutoNum type="arabicPeriod"/>
              <a:defRPr sz="800"/>
            </a:lvl4pPr>
            <a:lvl5pPr marL="72000" indent="-72000" defTabSz="685800">
              <a:lnSpc>
                <a:spcPct val="90000"/>
              </a:lnSpc>
              <a:spcBef>
                <a:spcPts val="0"/>
              </a:spcBef>
              <a:buFont typeface="+mj-lt"/>
              <a:buAutoNum type="arabicPeriod"/>
              <a:defRPr sz="80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just">
              <a:buFont typeface="+mj-lt"/>
              <a:buAutoNum type="arabicPeriod" startAt="8"/>
            </a:pPr>
            <a:endParaRPr lang="zh-CN" altLang="en-US" sz="600"/>
          </a:p>
        </p:txBody>
      </p:sp>
      <p:sp>
        <p:nvSpPr>
          <p:cNvPr id="4" name="文本框 3">
            <a:extLst>
              <a:ext uri="{FF2B5EF4-FFF2-40B4-BE49-F238E27FC236}">
                <a16:creationId xmlns:a16="http://schemas.microsoft.com/office/drawing/2014/main" id="{9871C993-F098-D307-DB7A-229EEB0899B3}"/>
              </a:ext>
            </a:extLst>
          </p:cNvPr>
          <p:cNvSpPr txBox="1"/>
          <p:nvPr/>
        </p:nvSpPr>
        <p:spPr>
          <a:xfrm>
            <a:off x="441325" y="8769350"/>
            <a:ext cx="6208395" cy="276999"/>
          </a:xfrm>
          <a:prstGeom prst="rect">
            <a:avLst/>
          </a:prstGeom>
          <a:noFill/>
        </p:spPr>
        <p:txBody>
          <a:bodyPr wrap="square">
            <a:spAutoFit/>
          </a:bodyPr>
          <a:lstStyle/>
          <a:p>
            <a:pPr>
              <a:buFont typeface="+mj-lt"/>
              <a:buAutoNum type="arabicPeriod" startAt="8"/>
            </a:pPr>
            <a:r>
              <a:rPr lang="zh-CN" altLang="en-US" sz="600"/>
              <a:t>李泽钧</a:t>
            </a:r>
            <a:r>
              <a:rPr lang="en-US" altLang="zh-CN" sz="600"/>
              <a:t>,</a:t>
            </a:r>
            <a:r>
              <a:rPr lang="zh-CN" altLang="en-US" sz="600"/>
              <a:t> 等</a:t>
            </a:r>
            <a:r>
              <a:rPr lang="en-US" altLang="zh-CN" sz="600"/>
              <a:t>.</a:t>
            </a:r>
            <a:r>
              <a:rPr lang="zh-CN" altLang="en-US" sz="600"/>
              <a:t>儿童青少年抑郁症诊断与治疗进展</a:t>
            </a:r>
            <a:r>
              <a:rPr lang="en-US" altLang="zh-CN" sz="600"/>
              <a:t>[J].</a:t>
            </a:r>
            <a:r>
              <a:rPr lang="zh-CN" altLang="en-US" sz="600"/>
              <a:t>中国妇幼保健</a:t>
            </a:r>
            <a:r>
              <a:rPr lang="en-US" altLang="zh-CN" sz="600"/>
              <a:t>,2020,35(14):2732-2734. </a:t>
            </a:r>
          </a:p>
          <a:p>
            <a:pPr>
              <a:buFont typeface="+mj-lt"/>
              <a:buAutoNum type="arabicPeriod" startAt="8"/>
            </a:pPr>
            <a:r>
              <a:rPr lang="zh-CN" altLang="en-US" sz="600"/>
              <a:t>国家药品监督管理局关于氟哌啶醇片等品种说明书增加儿童用药信息的公告</a:t>
            </a:r>
            <a:r>
              <a:rPr lang="en-US" altLang="zh-CN" sz="600"/>
              <a:t>(2021</a:t>
            </a:r>
            <a:r>
              <a:rPr lang="zh-CN" altLang="en-US" sz="600"/>
              <a:t>年第</a:t>
            </a:r>
            <a:r>
              <a:rPr lang="en-US" altLang="zh-CN" sz="600"/>
              <a:t>75</a:t>
            </a:r>
            <a:r>
              <a:rPr lang="zh-CN" altLang="en-US" sz="600"/>
              <a:t>号</a:t>
            </a:r>
            <a:r>
              <a:rPr lang="en-US" altLang="zh-CN" sz="600"/>
              <a:t>) .https://www.nmpa.gov.cn/xxgk/ggtg/ypggtg/ypshmshxdgg/20210531151006143.html</a:t>
            </a:r>
            <a:endParaRPr lang="zh-CN" altLang="en-US" sz="600"/>
          </a:p>
        </p:txBody>
      </p:sp>
    </p:spTree>
    <p:extLst>
      <p:ext uri="{BB962C8B-B14F-4D97-AF65-F5344CB8AC3E}">
        <p14:creationId xmlns:p14="http://schemas.microsoft.com/office/powerpoint/2010/main" val="2376083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970CA4A-A031-8292-460C-231F00045338}"/>
              </a:ext>
            </a:extLst>
          </p:cNvPr>
          <p:cNvSpPr txBox="1"/>
          <p:nvPr/>
        </p:nvSpPr>
        <p:spPr>
          <a:xfrm>
            <a:off x="441325" y="1316038"/>
            <a:ext cx="5975350" cy="3660361"/>
          </a:xfrm>
          <a:prstGeom prst="rect">
            <a:avLst/>
          </a:prstGeom>
          <a:noFill/>
        </p:spPr>
        <p:txBody>
          <a:bodyPr wrap="square" rtlCol="0">
            <a:spAutoFit/>
          </a:bodyPr>
          <a:lstStyle>
            <a:defPPr>
              <a:defRPr lang="en-US"/>
            </a:defPPr>
            <a:lvl1pPr algn="just">
              <a:lnSpc>
                <a:spcPct val="150000"/>
              </a:lnSpc>
              <a:defRPr sz="1200"/>
            </a:lvl1pPr>
          </a:lstStyle>
          <a:p>
            <a:pPr marL="432000" indent="-284400">
              <a:buFont typeface="Wingdings" panose="05000000000000000000" pitchFamily="2" charset="2"/>
              <a:buChar char="ü"/>
            </a:pPr>
            <a:r>
              <a:rPr lang="zh-CN" altLang="en-US" b="1">
                <a:latin typeface="微软雅黑" panose="020B0503020204020204" pitchFamily="34" charset="-122"/>
                <a:ea typeface="微软雅黑" panose="020B0503020204020204" pitchFamily="34" charset="-122"/>
              </a:rPr>
              <a:t>青少年儿童抑郁障碍治疗药物不良反应众多</a:t>
            </a:r>
            <a:r>
              <a:rPr lang="zh-CN" altLang="en-US">
                <a:latin typeface="微软雅黑" panose="020B0503020204020204" pitchFamily="34" charset="-122"/>
                <a:ea typeface="微软雅黑" panose="020B0503020204020204" pitchFamily="34" charset="-122"/>
              </a:rPr>
              <a:t>：研究报道，服用抗抑郁药物会出现不良反应，最常见的是头痛、腹痛、头晕和恶心，如帕罗西汀、氟西汀和舍曲林易引发情绪失常，米氮平会增加代谢副作用 </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如食欲增加、体质量增加和高脂血症</a:t>
            </a: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a:t>
            </a:r>
            <a:r>
              <a:rPr lang="en-US" altLang="zh-CN">
                <a:latin typeface="微软雅黑" panose="020B0503020204020204" pitchFamily="34" charset="-122"/>
                <a:ea typeface="微软雅黑" panose="020B0503020204020204" pitchFamily="34" charset="-122"/>
              </a:rPr>
              <a:t>2003</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FDA</a:t>
            </a:r>
            <a:r>
              <a:rPr lang="zh-CN" altLang="en-US">
                <a:latin typeface="微软雅黑" panose="020B0503020204020204" pitchFamily="34" charset="-122"/>
                <a:ea typeface="微软雅黑" panose="020B0503020204020204" pitchFamily="34" charset="-122"/>
              </a:rPr>
              <a:t>、英国药品和保健品监管署 </a:t>
            </a:r>
            <a:r>
              <a:rPr lang="en-US" altLang="zh-CN">
                <a:latin typeface="微软雅黑" panose="020B0503020204020204" pitchFamily="34" charset="-122"/>
                <a:ea typeface="微软雅黑" panose="020B0503020204020204" pitchFamily="34" charset="-122"/>
              </a:rPr>
              <a:t>(MHRA) </a:t>
            </a:r>
            <a:r>
              <a:rPr lang="zh-CN" altLang="en-US">
                <a:latin typeface="微软雅黑" panose="020B0503020204020204" pitchFamily="34" charset="-122"/>
                <a:ea typeface="微软雅黑" panose="020B0503020204020204" pitchFamily="34" charset="-122"/>
              </a:rPr>
              <a:t>相继发布了有关</a:t>
            </a:r>
            <a:r>
              <a:rPr lang="en-US" altLang="zh-CN">
                <a:latin typeface="微软雅黑" panose="020B0503020204020204" pitchFamily="34" charset="-122"/>
                <a:ea typeface="微软雅黑" panose="020B0503020204020204" pitchFamily="34" charset="-122"/>
              </a:rPr>
              <a:t>SSRIs</a:t>
            </a:r>
            <a:r>
              <a:rPr lang="zh-CN" altLang="en-US">
                <a:latin typeface="微软雅黑" panose="020B0503020204020204" pitchFamily="34" charset="-122"/>
                <a:ea typeface="微软雅黑" panose="020B0503020204020204" pitchFamily="34" charset="-122"/>
              </a:rPr>
              <a:t>增加未成年人自杀风险的警告，建议氟西汀仍是儿童重度抑郁症的一线治疗药物，但临床医生应特别注意平衡自杀风险和临床需求。研究显示，针对儿童青少年急性期抑郁，</a:t>
            </a:r>
            <a:r>
              <a:rPr lang="en-US" altLang="zh-CN">
                <a:latin typeface="微软雅黑" panose="020B0503020204020204" pitchFamily="34" charset="-122"/>
                <a:ea typeface="微软雅黑" panose="020B0503020204020204" pitchFamily="34" charset="-122"/>
              </a:rPr>
              <a:t>14</a:t>
            </a:r>
            <a:r>
              <a:rPr lang="zh-CN" altLang="en-US">
                <a:latin typeface="微软雅黑" panose="020B0503020204020204" pitchFamily="34" charset="-122"/>
                <a:ea typeface="微软雅黑" panose="020B0503020204020204" pitchFamily="34" charset="-122"/>
              </a:rPr>
              <a:t>种抗抑郁药中仅氟西汀的疗效显著优于安慰剂，而丙咪嗪、文拉法辛及度洛西汀因不良反应停药的比例显著高于安慰剂</a:t>
            </a:r>
            <a:r>
              <a:rPr lang="en-US" altLang="zh-CN" baseline="30000">
                <a:latin typeface="微软雅黑" panose="020B0503020204020204" pitchFamily="34" charset="-122"/>
                <a:ea typeface="微软雅黑" panose="020B0503020204020204" pitchFamily="34" charset="-122"/>
              </a:rPr>
              <a:t>8</a:t>
            </a:r>
            <a:r>
              <a:rPr lang="zh-CN" altLang="en-US">
                <a:latin typeface="微软雅黑" panose="020B0503020204020204" pitchFamily="34" charset="-122"/>
                <a:ea typeface="微软雅黑" panose="020B0503020204020204" pitchFamily="34" charset="-122"/>
              </a:rPr>
              <a:t>。</a:t>
            </a:r>
            <a:endParaRPr lang="en-US" altLang="zh-CN">
              <a:latin typeface="微软雅黑" panose="020B0503020204020204" pitchFamily="34" charset="-122"/>
              <a:ea typeface="微软雅黑" panose="020B0503020204020204" pitchFamily="34" charset="-122"/>
            </a:endParaRPr>
          </a:p>
          <a:p>
            <a:pPr marL="432000" indent="-284400">
              <a:buFont typeface="Wingdings" panose="05000000000000000000" pitchFamily="2" charset="2"/>
              <a:buChar char="ü"/>
            </a:pPr>
            <a:r>
              <a:rPr lang="zh-CN" altLang="en-US" b="1"/>
              <a:t>患者及家属对药物治疗的接受度低：</a:t>
            </a:r>
            <a:r>
              <a:rPr lang="zh-CN" altLang="en-US"/>
              <a:t>在药物治疗方面，选择性</a:t>
            </a:r>
            <a:r>
              <a:rPr lang="en-US" altLang="zh-CN"/>
              <a:t>5-</a:t>
            </a:r>
            <a:r>
              <a:rPr lang="zh-CN" altLang="en-US"/>
              <a:t>羟色胺再摄取抑制剂是治疗青少年儿童抑郁障碍的首选药物，但是，此类药物在青少年中的效果不如成人，并有许多副作用，包括胃肠道紊乱和体重增加，以及</a:t>
            </a:r>
            <a:r>
              <a:rPr lang="zh-CN" altLang="en-US" b="1"/>
              <a:t>在用药初始阶段，可能增加自残自杀风险，这往往是年轻患者拒绝治疗的原因</a:t>
            </a:r>
            <a:r>
              <a:rPr lang="en-US" altLang="zh-CN" baseline="30000"/>
              <a:t>5</a:t>
            </a:r>
            <a:r>
              <a:rPr lang="zh-CN" altLang="en-US"/>
              <a:t>。</a:t>
            </a:r>
            <a:endParaRPr lang="en-US" altLang="zh-CN"/>
          </a:p>
          <a:p>
            <a:r>
              <a:rPr lang="zh-CN" altLang="en-US" b="1"/>
              <a:t>综上，青少年儿童抑郁障碍缺乏可选择的安全、有效的新型抗抑郁药物。</a:t>
            </a:r>
            <a:endParaRPr lang="zh-CN" altLang="en-US" b="1" dirty="0"/>
          </a:p>
        </p:txBody>
      </p:sp>
    </p:spTree>
    <p:extLst>
      <p:ext uri="{BB962C8B-B14F-4D97-AF65-F5344CB8AC3E}">
        <p14:creationId xmlns:p14="http://schemas.microsoft.com/office/powerpoint/2010/main" val="9504810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DBB11435-FA8B-50DC-4A32-5110C8D54D1E}"/>
              </a:ext>
            </a:extLst>
          </p:cNvPr>
          <p:cNvGrpSpPr/>
          <p:nvPr/>
        </p:nvGrpSpPr>
        <p:grpSpPr>
          <a:xfrm>
            <a:off x="533188" y="2420302"/>
            <a:ext cx="5791623" cy="5065396"/>
            <a:chOff x="533188" y="3094755"/>
            <a:chExt cx="5791623" cy="5065396"/>
          </a:xfrm>
        </p:grpSpPr>
        <p:grpSp>
          <p:nvGrpSpPr>
            <p:cNvPr id="5" name="组合 4">
              <a:extLst>
                <a:ext uri="{FF2B5EF4-FFF2-40B4-BE49-F238E27FC236}">
                  <a16:creationId xmlns:a16="http://schemas.microsoft.com/office/drawing/2014/main" id="{6CB54E61-468E-7536-5B5A-0E5E080D7B1C}"/>
                </a:ext>
              </a:extLst>
            </p:cNvPr>
            <p:cNvGrpSpPr/>
            <p:nvPr/>
          </p:nvGrpSpPr>
          <p:grpSpPr>
            <a:xfrm>
              <a:off x="533188" y="3898246"/>
              <a:ext cx="5791623" cy="4261905"/>
              <a:chOff x="533189" y="3898246"/>
              <a:chExt cx="5791623" cy="4261905"/>
            </a:xfrm>
          </p:grpSpPr>
          <p:sp>
            <p:nvSpPr>
              <p:cNvPr id="7" name="矩形: 圆角 6">
                <a:extLst>
                  <a:ext uri="{FF2B5EF4-FFF2-40B4-BE49-F238E27FC236}">
                    <a16:creationId xmlns:a16="http://schemas.microsoft.com/office/drawing/2014/main" id="{20552E30-5401-7576-9502-D2B2B5801C3D}"/>
                  </a:ext>
                </a:extLst>
              </p:cNvPr>
              <p:cNvSpPr/>
              <p:nvPr/>
            </p:nvSpPr>
            <p:spPr>
              <a:xfrm>
                <a:off x="533189" y="3898246"/>
                <a:ext cx="5791623" cy="4261905"/>
              </a:xfrm>
              <a:prstGeom prst="roundRect">
                <a:avLst>
                  <a:gd name="adj" fmla="val 7508"/>
                </a:avLst>
              </a:prstGeom>
              <a:solidFill>
                <a:schemeClr val="bg1"/>
              </a:solidFill>
              <a:ln w="0">
                <a:noFill/>
              </a:ln>
              <a:effectLst>
                <a:outerShdw blurRad="254000" dist="1270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endParaRPr lang="zh-CN" altLang="en-US" sz="1013">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内容占位符 2">
                <a:extLst>
                  <a:ext uri="{FF2B5EF4-FFF2-40B4-BE49-F238E27FC236}">
                    <a16:creationId xmlns:a16="http://schemas.microsoft.com/office/drawing/2014/main" id="{02D38AE9-EACE-377B-1FE8-5DC72610513A}"/>
                  </a:ext>
                </a:extLst>
              </p:cNvPr>
              <p:cNvSpPr txBox="1">
                <a:spLocks/>
              </p:cNvSpPr>
              <p:nvPr/>
            </p:nvSpPr>
            <p:spPr>
              <a:xfrm>
                <a:off x="824068" y="5155356"/>
                <a:ext cx="5217918" cy="1747684"/>
              </a:xfrm>
              <a:prstGeom prst="round2DiagRect">
                <a:avLst>
                  <a:gd name="adj1" fmla="val 0"/>
                  <a:gd name="adj2" fmla="val 0"/>
                </a:avLst>
              </a:prstGeom>
            </p:spPr>
            <p:txBody>
              <a:bodyPr vert="horz" lIns="51435" tIns="25718" rIns="51435" bIns="25718" rtlCol="0" anchor="ctr">
                <a:noAutofit/>
              </a:bodyPr>
              <a:lstStyle>
                <a:defPPr>
                  <a:defRPr lang="en-US"/>
                </a:defPPr>
                <a:lvl1pPr marL="285750" indent="-285750">
                  <a:lnSpc>
                    <a:spcPct val="150000"/>
                  </a:lnSpc>
                  <a:spcBef>
                    <a:spcPts val="0"/>
                  </a:spcBef>
                  <a:spcAft>
                    <a:spcPts val="1200"/>
                  </a:spcAft>
                  <a:buFont typeface="Arial" panose="020B0604020202020204" pitchFamily="34" charset="0"/>
                  <a:buChar char="•"/>
                  <a:defRPr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dirty="0"/>
                  <a:t>路优泰</a:t>
                </a:r>
                <a:r>
                  <a:rPr lang="en-US" altLang="zh-CN" baseline="30000" dirty="0"/>
                  <a:t>®</a:t>
                </a:r>
                <a:r>
                  <a:rPr lang="zh-CN" altLang="en-US" dirty="0"/>
                  <a:t>的多靶点作用机制在改善青少年儿童抑郁核心症状方</a:t>
                </a:r>
                <a:r>
                  <a:rPr lang="zh-CN" altLang="en-US"/>
                  <a:t>面，是怎样发挥作用的，其</a:t>
                </a:r>
                <a:r>
                  <a:rPr lang="zh-CN" altLang="en-US" dirty="0"/>
                  <a:t>临床循证医学证</a:t>
                </a:r>
                <a:r>
                  <a:rPr lang="zh-CN" altLang="en-US"/>
                  <a:t>据及在全病程治疗中的相对优</a:t>
                </a:r>
                <a:r>
                  <a:rPr lang="zh-CN" altLang="en-US" dirty="0"/>
                  <a:t>势如</a:t>
                </a:r>
                <a:r>
                  <a:rPr lang="zh-CN" altLang="en-US"/>
                  <a:t>何？</a:t>
                </a:r>
                <a:endParaRPr lang="zh-CN" altLang="en-US" dirty="0"/>
              </a:p>
            </p:txBody>
          </p:sp>
        </p:grpSp>
        <p:sp>
          <p:nvSpPr>
            <p:cNvPr id="6" name="文本框 5">
              <a:extLst>
                <a:ext uri="{FF2B5EF4-FFF2-40B4-BE49-F238E27FC236}">
                  <a16:creationId xmlns:a16="http://schemas.microsoft.com/office/drawing/2014/main" id="{BDD4C844-8705-DEDF-EA9C-A2FD896D250D}"/>
                </a:ext>
              </a:extLst>
            </p:cNvPr>
            <p:cNvSpPr txBox="1"/>
            <p:nvPr/>
          </p:nvSpPr>
          <p:spPr>
            <a:xfrm>
              <a:off x="2220553" y="3094755"/>
              <a:ext cx="2416892" cy="461665"/>
            </a:xfrm>
            <a:prstGeom prst="rect">
              <a:avLst/>
            </a:prstGeom>
            <a:noFill/>
          </p:spPr>
          <p:txBody>
            <a:bodyPr wrap="square" rtlCol="0">
              <a:spAutoFit/>
            </a:bodyPr>
            <a:lstStyle/>
            <a:p>
              <a:pPr algn="ctr"/>
              <a:r>
                <a:rPr lang="zh-CN" altLang="en-US" sz="2400" b="1">
                  <a:latin typeface="微软雅黑" panose="020B0503020204020204" pitchFamily="34" charset="-122"/>
                  <a:ea typeface="微软雅黑" panose="020B0503020204020204" pitchFamily="34" charset="-122"/>
                  <a:sym typeface="微软雅黑" panose="020B0503020204020204" pitchFamily="34" charset="-122"/>
                </a:rPr>
                <a:t>问题二</a:t>
              </a:r>
              <a:endParaRPr lang="zh-CN" altLang="en-US" sz="24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2454974089"/>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3765C-D276-A801-EEF9-4EAD17AE4A2B}"/>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8A6265AD-C8C9-AB91-B93E-E5E57077D515}"/>
              </a:ext>
            </a:extLst>
          </p:cNvPr>
          <p:cNvSpPr txBox="1"/>
          <p:nvPr/>
        </p:nvSpPr>
        <p:spPr>
          <a:xfrm>
            <a:off x="441325" y="423545"/>
            <a:ext cx="5975350" cy="700898"/>
          </a:xfrm>
          <a:prstGeom prst="rect">
            <a:avLst/>
          </a:prstGeom>
          <a:noFill/>
        </p:spPr>
        <p:txBody>
          <a:bodyPr wrap="square" rtlCol="0" anchor="ctr">
            <a:spAutoFit/>
          </a:bodyPr>
          <a:lstStyle>
            <a:defPPr>
              <a:defRPr lang="en-US"/>
            </a:defPPr>
            <a:lvl1pPr>
              <a:lnSpc>
                <a:spcPct val="130000"/>
              </a:lnSpc>
              <a:defRPr sz="1600" b="1"/>
            </a:lvl1pPr>
          </a:lstStyle>
          <a:p>
            <a:r>
              <a:rPr lang="zh-CN" altLang="en-US"/>
              <a:t>圣</a:t>
            </a:r>
            <a:r>
              <a:rPr lang="en-US" altLang="zh-CN"/>
              <a:t>·</a:t>
            </a:r>
            <a:r>
              <a:rPr lang="zh-CN" altLang="en-US"/>
              <a:t>约翰草提取物（路优泰</a:t>
            </a:r>
            <a:r>
              <a:rPr lang="en-US" altLang="zh-CN" baseline="30000"/>
              <a:t>®</a:t>
            </a:r>
            <a:r>
              <a:rPr lang="zh-CN" altLang="en-US"/>
              <a:t> ）</a:t>
            </a:r>
            <a:r>
              <a:rPr lang="zh-CN" altLang="en-US">
                <a:sym typeface="微软雅黑" panose="020B0503020204020204" pitchFamily="34" charset="-122"/>
              </a:rPr>
              <a:t>多重抗抑郁作用明确</a:t>
            </a:r>
            <a:r>
              <a:rPr lang="zh-CN" altLang="en-US"/>
              <a:t>，其在青少年儿童抑郁障碍方面的疗效证据有哪些？</a:t>
            </a:r>
          </a:p>
        </p:txBody>
      </p:sp>
      <p:sp>
        <p:nvSpPr>
          <p:cNvPr id="3" name="文本框 2">
            <a:extLst>
              <a:ext uri="{FF2B5EF4-FFF2-40B4-BE49-F238E27FC236}">
                <a16:creationId xmlns:a16="http://schemas.microsoft.com/office/drawing/2014/main" id="{7C9BE5A3-D708-2A6B-F13C-7592358898B7}"/>
              </a:ext>
            </a:extLst>
          </p:cNvPr>
          <p:cNvSpPr txBox="1"/>
          <p:nvPr/>
        </p:nvSpPr>
        <p:spPr>
          <a:xfrm>
            <a:off x="441326" y="1326198"/>
            <a:ext cx="5975350" cy="7261347"/>
          </a:xfrm>
          <a:prstGeom prst="rect">
            <a:avLst/>
          </a:prstGeom>
          <a:noFill/>
        </p:spPr>
        <p:txBody>
          <a:bodyPr wrap="square" rtlCol="0">
            <a:spAutoFit/>
          </a:bodyPr>
          <a:lstStyle>
            <a:defPPr>
              <a:defRPr lang="en-US"/>
            </a:defPPr>
            <a:lvl1pPr>
              <a:lnSpc>
                <a:spcPct val="150000"/>
              </a:lnSpc>
              <a:defRPr sz="1400"/>
            </a:lvl1pPr>
          </a:lstStyle>
          <a:p>
            <a:pPr algn="just"/>
            <a:r>
              <a:rPr lang="en-US" altLang="zh-CN" sz="1200" b="1" dirty="0"/>
              <a:t>1.</a:t>
            </a:r>
            <a:r>
              <a:rPr lang="zh-CN" altLang="en-US" sz="1200" b="1" dirty="0"/>
              <a:t>青少年儿童抑郁障碍的发生机制</a:t>
            </a:r>
            <a:endParaRPr lang="en-US" altLang="zh-CN" sz="1200" b="1" dirty="0"/>
          </a:p>
          <a:p>
            <a:pPr marL="285750" indent="-285750" algn="just">
              <a:buFont typeface="Arial" panose="020B0604020202020204" pitchFamily="34" charset="0"/>
              <a:buChar char="•"/>
            </a:pPr>
            <a:r>
              <a:rPr lang="zh-CN" altLang="en-US" sz="1200" dirty="0"/>
              <a:t>目前抑郁症的机制假说，主要有单胺类神经递质耗竭假说、神经可塑性假说、下丘脑</a:t>
            </a:r>
            <a:r>
              <a:rPr lang="en-US" altLang="zh-CN" sz="1200" dirty="0"/>
              <a:t>-</a:t>
            </a:r>
            <a:r>
              <a:rPr lang="zh-CN" altLang="en-US" sz="1200" dirty="0"/>
              <a:t>垂体</a:t>
            </a:r>
            <a:r>
              <a:rPr lang="en-US" altLang="zh-CN" sz="1200" dirty="0"/>
              <a:t>-</a:t>
            </a:r>
            <a:r>
              <a:rPr lang="zh-CN" altLang="en-US" sz="1200" dirty="0"/>
              <a:t>肾上腺轴假说</a:t>
            </a:r>
            <a:r>
              <a:rPr lang="zh-CN" altLang="en-US" sz="1200"/>
              <a:t>等。青少年抑郁症有其独特的易感因素，大约三分之一的青少年抑郁症发作可以解释为经历早期生活逆境，如创伤和霸凌。早期生活压力会引发神经递质系统中参与的基因的表观遗传修饰，如多巴胺系统、</a:t>
            </a:r>
            <a:r>
              <a:rPr lang="en-US" altLang="zh-CN" sz="1200"/>
              <a:t>5-</a:t>
            </a:r>
            <a:r>
              <a:rPr lang="zh-CN" altLang="en-US" sz="1200"/>
              <a:t>羟色胺系统、</a:t>
            </a:r>
            <a:r>
              <a:rPr lang="en-US" altLang="zh-CN" sz="1200"/>
              <a:t>γ-</a:t>
            </a:r>
            <a:r>
              <a:rPr lang="zh-CN" altLang="en-US" sz="1200"/>
              <a:t>氨基丁酸系统和谷氨酸系统，进一步调节基因表达，并最终导致抑郁症状的产生</a:t>
            </a:r>
            <a:r>
              <a:rPr lang="en-US" altLang="zh-CN" sz="1200" baseline="30000"/>
              <a:t>1</a:t>
            </a:r>
            <a:r>
              <a:rPr lang="zh-CN" altLang="en-US" sz="1200" dirty="0"/>
              <a:t>。</a:t>
            </a:r>
            <a:endParaRPr lang="en-US" altLang="zh-CN" sz="1200" dirty="0"/>
          </a:p>
          <a:p>
            <a:pPr algn="just"/>
            <a:r>
              <a:rPr lang="en-US" altLang="zh-CN" sz="1200" b="1" dirty="0"/>
              <a:t>2.</a:t>
            </a:r>
            <a:r>
              <a:rPr lang="zh-CN" altLang="en-US" sz="1200" b="1" dirty="0"/>
              <a:t>青少年儿童药物治疗目标及指南</a:t>
            </a:r>
            <a:r>
              <a:rPr lang="zh-CN" altLang="en-US" sz="1200" b="1"/>
              <a:t>推荐疗法</a:t>
            </a:r>
            <a:endParaRPr lang="en-US" altLang="zh-CN" sz="1200" b="1"/>
          </a:p>
          <a:p>
            <a:pPr marL="285750" indent="-285750" algn="just">
              <a:buFont typeface="Arial" panose="020B0604020202020204" pitchFamily="34" charset="0"/>
              <a:buChar char="•"/>
            </a:pPr>
            <a:r>
              <a:rPr lang="zh-CN" altLang="en-US" sz="1200" b="1"/>
              <a:t>核心目标体系</a:t>
            </a:r>
            <a:r>
              <a:rPr lang="zh-CN" altLang="en-US" sz="1200"/>
              <a:t>：儿童及青少年抗抑郁药物治疗的核心目标体系包含</a:t>
            </a:r>
            <a:r>
              <a:rPr lang="en-US" altLang="zh-CN" sz="1200"/>
              <a:t>3</a:t>
            </a:r>
            <a:r>
              <a:rPr lang="zh-CN" altLang="en-US" sz="1200"/>
              <a:t>个维度，首要目标是实现临床症状的有效控制；其次是通过规范化治疗降低疾病复发风险，提高长期预后；最终目标是促进患儿社会功能的全面恢复</a:t>
            </a:r>
            <a:r>
              <a:rPr lang="en-US" altLang="zh-CN" sz="1200" baseline="30000"/>
              <a:t>2</a:t>
            </a:r>
            <a:r>
              <a:rPr lang="zh-CN" altLang="en-US" sz="1200"/>
              <a:t>。</a:t>
            </a:r>
            <a:endParaRPr lang="en-US" altLang="zh-CN" sz="1200"/>
          </a:p>
          <a:p>
            <a:pPr marL="285750" indent="-285750" algn="just">
              <a:buFont typeface="Arial" panose="020B0604020202020204" pitchFamily="34" charset="0"/>
              <a:buChar char="•"/>
            </a:pPr>
            <a:r>
              <a:rPr lang="zh-CN" altLang="en-US" sz="1200" b="1">
                <a:sym typeface="微软雅黑" panose="020B0503020204020204" pitchFamily="34" charset="-122"/>
              </a:rPr>
              <a:t>全病程治疗目标</a:t>
            </a:r>
            <a:r>
              <a:rPr lang="zh-CN" altLang="en-US" sz="1200">
                <a:sym typeface="微软雅黑" panose="020B0503020204020204" pitchFamily="34" charset="-122"/>
              </a:rPr>
              <a:t>：抑郁症后果严重，病程迁延，复发率高，全病程治疗尤为重要。全病程治疗分为三期：</a:t>
            </a:r>
            <a:r>
              <a:rPr lang="zh-CN" altLang="en-US" sz="1200" b="1">
                <a:sym typeface="微软雅黑" panose="020B0503020204020204" pitchFamily="34" charset="-122"/>
              </a:rPr>
              <a:t>急性期治疗</a:t>
            </a:r>
            <a:r>
              <a:rPr lang="en-US" altLang="zh-CN" sz="1200" b="1">
                <a:sym typeface="微软雅黑" panose="020B0503020204020204" pitchFamily="34" charset="-122"/>
              </a:rPr>
              <a:t>(8~12 </a:t>
            </a:r>
            <a:r>
              <a:rPr lang="zh-CN" altLang="en-US" sz="1200" b="1">
                <a:sym typeface="微软雅黑" panose="020B0503020204020204" pitchFamily="34" charset="-122"/>
              </a:rPr>
              <a:t>周</a:t>
            </a:r>
            <a:r>
              <a:rPr lang="en-US" altLang="zh-CN" sz="1200" b="1">
                <a:sym typeface="微软雅黑" panose="020B0503020204020204" pitchFamily="34" charset="-122"/>
              </a:rPr>
              <a:t>)</a:t>
            </a:r>
            <a:r>
              <a:rPr lang="zh-CN" altLang="en-US" sz="1200" b="1">
                <a:sym typeface="微软雅黑" panose="020B0503020204020204" pitchFamily="34" charset="-122"/>
              </a:rPr>
              <a:t>、巩固期治疗</a:t>
            </a:r>
            <a:r>
              <a:rPr lang="en-US" altLang="zh-CN" sz="1200" b="1">
                <a:sym typeface="微软雅黑" panose="020B0503020204020204" pitchFamily="34" charset="-122"/>
              </a:rPr>
              <a:t>(4~ 9 </a:t>
            </a:r>
            <a:r>
              <a:rPr lang="zh-CN" altLang="en-US" sz="1200" b="1">
                <a:sym typeface="微软雅黑" panose="020B0503020204020204" pitchFamily="34" charset="-122"/>
              </a:rPr>
              <a:t>个月</a:t>
            </a:r>
            <a:r>
              <a:rPr lang="en-US" altLang="zh-CN" sz="1200" b="1">
                <a:sym typeface="微软雅黑" panose="020B0503020204020204" pitchFamily="34" charset="-122"/>
              </a:rPr>
              <a:t>)</a:t>
            </a:r>
            <a:r>
              <a:rPr lang="zh-CN" altLang="en-US" sz="1200" b="1">
                <a:sym typeface="微软雅黑" panose="020B0503020204020204" pitchFamily="34" charset="-122"/>
              </a:rPr>
              <a:t>及维持期治疗</a:t>
            </a:r>
            <a:r>
              <a:rPr lang="en-US" altLang="zh-CN" sz="1200" b="1">
                <a:sym typeface="微软雅黑" panose="020B0503020204020204" pitchFamily="34" charset="-122"/>
              </a:rPr>
              <a:t>(2~3 </a:t>
            </a:r>
            <a:r>
              <a:rPr lang="zh-CN" altLang="en-US" sz="1200" b="1">
                <a:sym typeface="微软雅黑" panose="020B0503020204020204" pitchFamily="34" charset="-122"/>
              </a:rPr>
              <a:t>年</a:t>
            </a:r>
            <a:r>
              <a:rPr lang="en-US" altLang="zh-CN" sz="1200" b="1">
                <a:sym typeface="微软雅黑" panose="020B0503020204020204" pitchFamily="34" charset="-122"/>
              </a:rPr>
              <a:t>)</a:t>
            </a:r>
            <a:r>
              <a:rPr lang="en-US" altLang="zh-CN" sz="1200" baseline="30000">
                <a:sym typeface="微软雅黑" panose="020B0503020204020204" pitchFamily="34" charset="-122"/>
              </a:rPr>
              <a:t>3</a:t>
            </a:r>
            <a:r>
              <a:rPr lang="zh-CN" altLang="en-US" sz="1200">
                <a:sym typeface="微软雅黑" panose="020B0503020204020204" pitchFamily="34" charset="-122"/>
              </a:rPr>
              <a:t>。</a:t>
            </a:r>
            <a:r>
              <a:rPr lang="zh-CN" altLang="en-US" sz="1200" b="1">
                <a:sym typeface="微软雅黑" panose="020B0503020204020204" pitchFamily="34" charset="-122"/>
              </a:rPr>
              <a:t>急性期的目标是实现临床症状缓解，而巩固期和维持期的目标是预防复燃和复发</a:t>
            </a:r>
            <a:r>
              <a:rPr lang="en-US" altLang="zh-CN" sz="1200" baseline="30000">
                <a:sym typeface="微软雅黑" panose="020B0503020204020204" pitchFamily="34" charset="-122"/>
              </a:rPr>
              <a:t>4</a:t>
            </a:r>
            <a:r>
              <a:rPr lang="zh-CN" altLang="en-US" sz="1200">
                <a:sym typeface="微软雅黑" panose="020B0503020204020204" pitchFamily="34" charset="-122"/>
              </a:rPr>
              <a:t>。</a:t>
            </a:r>
            <a:endParaRPr lang="en-US" altLang="zh-CN" sz="1200">
              <a:sym typeface="微软雅黑" panose="020B0503020204020204" pitchFamily="34" charset="-122"/>
            </a:endParaRPr>
          </a:p>
          <a:p>
            <a:pPr marL="285750" indent="-285750" algn="just">
              <a:buFont typeface="Arial" panose="020B0604020202020204" pitchFamily="34" charset="0"/>
              <a:buChar char="•"/>
            </a:pPr>
            <a:r>
              <a:rPr lang="zh-CN" altLang="en-US" sz="1200" b="1">
                <a:sym typeface="微软雅黑" panose="020B0503020204020204" pitchFamily="34" charset="-122"/>
              </a:rPr>
              <a:t>治疗方法推荐</a:t>
            </a:r>
            <a:r>
              <a:rPr lang="zh-CN" altLang="en-US" sz="1200">
                <a:sym typeface="微软雅黑" panose="020B0503020204020204" pitchFamily="34" charset="-122"/>
              </a:rPr>
              <a:t>：建议轻度青少年抑郁障碍患者积极改善家庭、学校、社会等人际关系，加强社会支持和定期监测。轻中度青少年抑郁障碍首选心理治疗，优先推荐认知行为疗法（</a:t>
            </a:r>
            <a:r>
              <a:rPr lang="en-US" altLang="zh-CN" sz="1200">
                <a:sym typeface="微软雅黑" panose="020B0503020204020204" pitchFamily="34" charset="-122"/>
              </a:rPr>
              <a:t>CBT</a:t>
            </a:r>
            <a:r>
              <a:rPr lang="zh-CN" altLang="en-US" sz="1200">
                <a:sym typeface="微软雅黑" panose="020B0503020204020204" pitchFamily="34" charset="-122"/>
              </a:rPr>
              <a:t>）、人际关系疗法（</a:t>
            </a:r>
            <a:r>
              <a:rPr lang="en-US" altLang="zh-CN" sz="1200">
                <a:sym typeface="微软雅黑" panose="020B0503020204020204" pitchFamily="34" charset="-122"/>
              </a:rPr>
              <a:t>IPT</a:t>
            </a:r>
            <a:r>
              <a:rPr lang="zh-CN" altLang="en-US" sz="1200">
                <a:sym typeface="微软雅黑" panose="020B0503020204020204" pitchFamily="34" charset="-122"/>
              </a:rPr>
              <a:t>）和家庭治疗。中重度青少年抑郁障碍可采用抗抑郁西药治疗</a:t>
            </a:r>
            <a:r>
              <a:rPr lang="en-US" altLang="zh-CN" sz="1200" baseline="30000">
                <a:sym typeface="微软雅黑" panose="020B0503020204020204" pitchFamily="34" charset="-122"/>
              </a:rPr>
              <a:t>4</a:t>
            </a:r>
            <a:r>
              <a:rPr lang="zh-CN" altLang="en-US" sz="1200">
                <a:sym typeface="微软雅黑" panose="020B0503020204020204" pitchFamily="34" charset="-122"/>
              </a:rPr>
              <a:t>。</a:t>
            </a:r>
            <a:endParaRPr lang="en-US" altLang="zh-CN" sz="1200">
              <a:sym typeface="微软雅黑" panose="020B0503020204020204" pitchFamily="34" charset="-122"/>
            </a:endParaRPr>
          </a:p>
          <a:p>
            <a:pPr marL="285750" indent="-285750" algn="just">
              <a:buFont typeface="Arial" panose="020B0604020202020204" pitchFamily="34" charset="0"/>
              <a:buChar char="•"/>
            </a:pPr>
            <a:r>
              <a:rPr lang="zh-CN" altLang="en-US" sz="1200" b="1"/>
              <a:t>药物治疗推荐</a:t>
            </a:r>
            <a:r>
              <a:rPr lang="zh-CN" altLang="en-US" sz="1200"/>
              <a:t>：</a:t>
            </a:r>
            <a:r>
              <a:rPr lang="en-US" altLang="zh-CN" sz="1200"/>
              <a:t>《</a:t>
            </a:r>
            <a:r>
              <a:rPr lang="zh-CN" altLang="en-US" sz="1200"/>
              <a:t>青少年抑郁障碍中西医结合防治指南</a:t>
            </a:r>
            <a:r>
              <a:rPr lang="en-US" altLang="zh-CN" sz="1200"/>
              <a:t>》</a:t>
            </a:r>
            <a:r>
              <a:rPr lang="zh-CN" altLang="en-US" sz="1200"/>
              <a:t>推荐中重度青少年抑郁障碍可采用抗抑郁西药治疗，首选氟西汀、舍曲林（</a:t>
            </a:r>
            <a:r>
              <a:rPr lang="en-US" altLang="zh-CN" sz="1200"/>
              <a:t>1C</a:t>
            </a:r>
            <a:r>
              <a:rPr lang="zh-CN" altLang="en-US" sz="1200"/>
              <a:t>）</a:t>
            </a:r>
            <a:r>
              <a:rPr lang="en-US" altLang="zh-CN" sz="1200" baseline="30000"/>
              <a:t>4</a:t>
            </a:r>
            <a:r>
              <a:rPr lang="zh-CN" altLang="en-US" sz="1200"/>
              <a:t>。氟西汀作为</a:t>
            </a:r>
            <a:r>
              <a:rPr lang="en-US" altLang="zh-CN" sz="1200">
                <a:latin typeface="微软雅黑" panose="020B0503020204020204" pitchFamily="34" charset="-122"/>
                <a:ea typeface="微软雅黑" panose="020B0503020204020204" pitchFamily="34" charset="-122"/>
              </a:rPr>
              <a:t>NMPA</a:t>
            </a:r>
            <a:r>
              <a:rPr lang="zh-CN" altLang="en-US" sz="1200">
                <a:latin typeface="微软雅黑" panose="020B0503020204020204" pitchFamily="34" charset="-122"/>
                <a:ea typeface="微软雅黑" panose="020B0503020204020204" pitchFamily="34" charset="-122"/>
              </a:rPr>
              <a:t>唯一批准可用于儿童青少年抑郁障碍的药物，适用于</a:t>
            </a:r>
            <a:r>
              <a:rPr lang="en-US" altLang="zh-CN" sz="1200">
                <a:latin typeface="微软雅黑" panose="020B0503020204020204" pitchFamily="34" charset="-122"/>
                <a:ea typeface="微软雅黑" panose="020B0503020204020204" pitchFamily="34" charset="-122"/>
              </a:rPr>
              <a:t>8</a:t>
            </a:r>
            <a:r>
              <a:rPr lang="zh-CN" altLang="en-US" sz="1200">
                <a:latin typeface="微软雅黑" panose="020B0503020204020204" pitchFamily="34" charset="-122"/>
                <a:ea typeface="微软雅黑" panose="020B0503020204020204" pitchFamily="34" charset="-122"/>
              </a:rPr>
              <a:t>岁及以上的儿童和青少年中度至重度抑郁发作，起始剂量为</a:t>
            </a:r>
            <a:r>
              <a:rPr lang="en-US" altLang="zh-CN" sz="1200">
                <a:latin typeface="微软雅黑" panose="020B0503020204020204" pitchFamily="34" charset="-122"/>
                <a:ea typeface="微软雅黑" panose="020B0503020204020204" pitchFamily="34" charset="-122"/>
              </a:rPr>
              <a:t>10mg/</a:t>
            </a:r>
            <a:r>
              <a:rPr lang="zh-CN" altLang="en-US" sz="1200">
                <a:latin typeface="微软雅黑" panose="020B0503020204020204" pitchFamily="34" charset="-122"/>
                <a:ea typeface="微软雅黑" panose="020B0503020204020204" pitchFamily="34" charset="-122"/>
              </a:rPr>
              <a:t>天，</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2 </a:t>
            </a:r>
            <a:r>
              <a:rPr lang="zh-CN" altLang="en-US" sz="1200">
                <a:latin typeface="微软雅黑" panose="020B0503020204020204" pitchFamily="34" charset="-122"/>
                <a:ea typeface="微软雅黑" panose="020B0503020204020204" pitchFamily="34" charset="-122"/>
              </a:rPr>
              <a:t>周后，剂量可增加至</a:t>
            </a:r>
            <a:r>
              <a:rPr lang="en-US" altLang="zh-CN" sz="1200">
                <a:latin typeface="微软雅黑" panose="020B0503020204020204" pitchFamily="34" charset="-122"/>
                <a:ea typeface="微软雅黑" panose="020B0503020204020204" pitchFamily="34" charset="-122"/>
              </a:rPr>
              <a:t>20mg/</a:t>
            </a:r>
            <a:r>
              <a:rPr lang="zh-CN" altLang="en-US" sz="1200">
                <a:latin typeface="微软雅黑" panose="020B0503020204020204" pitchFamily="34" charset="-122"/>
                <a:ea typeface="微软雅黑" panose="020B0503020204020204" pitchFamily="34" charset="-122"/>
              </a:rPr>
              <a:t>天</a:t>
            </a:r>
            <a:r>
              <a:rPr lang="en-US" altLang="zh-CN" sz="1200" baseline="300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a:t>
            </a:r>
          </a:p>
          <a:p>
            <a:pPr marL="285750" indent="-285750" algn="just">
              <a:buFont typeface="Arial" panose="020B0604020202020204" pitchFamily="34" charset="0"/>
              <a:buChar char="•"/>
            </a:pPr>
            <a:r>
              <a:rPr lang="zh-CN" altLang="en-US" sz="1200" b="1"/>
              <a:t>圣</a:t>
            </a:r>
            <a:r>
              <a:rPr lang="en-US" altLang="zh-CN" sz="1200" b="1"/>
              <a:t>·</a:t>
            </a:r>
            <a:r>
              <a:rPr lang="zh-CN" altLang="en-US" sz="1200" b="1"/>
              <a:t>约翰草提取物治疗推荐</a:t>
            </a:r>
            <a:r>
              <a:rPr lang="zh-CN" altLang="en-US" sz="1200"/>
              <a:t>：</a:t>
            </a:r>
            <a:r>
              <a:rPr lang="en-US" altLang="zh-CN" sz="1200" b="1"/>
              <a:t>《</a:t>
            </a:r>
            <a:r>
              <a:rPr lang="zh-CN" altLang="en-US" sz="1200" b="1"/>
              <a:t>圣</a:t>
            </a:r>
            <a:r>
              <a:rPr lang="en-US" altLang="zh-CN" sz="1200" b="1"/>
              <a:t>·</a:t>
            </a:r>
            <a:r>
              <a:rPr lang="zh-CN" altLang="en-US" sz="1200" b="1"/>
              <a:t>约翰草提取物片治疗抑郁障碍专家共识</a:t>
            </a:r>
            <a:r>
              <a:rPr lang="en-US" altLang="zh-CN" sz="1200" b="1"/>
              <a:t>》</a:t>
            </a:r>
            <a:r>
              <a:rPr lang="zh-CN" altLang="en-US" sz="1200" b="1"/>
              <a:t>指出，研究显示，圣</a:t>
            </a:r>
            <a:r>
              <a:rPr lang="en-US" altLang="zh-CN" sz="1200" b="1"/>
              <a:t>·</a:t>
            </a:r>
            <a:r>
              <a:rPr lang="zh-CN" altLang="en-US" sz="1200" b="1"/>
              <a:t>约翰草提取物片在＜</a:t>
            </a:r>
            <a:r>
              <a:rPr lang="en-US" altLang="zh-CN" sz="1200" b="1"/>
              <a:t>12</a:t>
            </a:r>
            <a:r>
              <a:rPr lang="zh-CN" altLang="en-US" sz="1200" b="1"/>
              <a:t>岁儿童抑郁障碍患者中有效且安全</a:t>
            </a:r>
            <a:r>
              <a:rPr lang="zh-CN" altLang="en-US" sz="1200"/>
              <a:t>。同时，在</a:t>
            </a:r>
            <a:r>
              <a:rPr lang="en-US" altLang="zh-CN" sz="1200" b="1"/>
              <a:t>11-18</a:t>
            </a:r>
            <a:r>
              <a:rPr lang="zh-CN" altLang="en-US" sz="1200" b="1"/>
              <a:t>岁的青少年抑郁障碍患者中，圣</a:t>
            </a:r>
            <a:r>
              <a:rPr lang="en-US" altLang="zh-CN" sz="1200" b="1"/>
              <a:t>·</a:t>
            </a:r>
            <a:r>
              <a:rPr lang="zh-CN" altLang="en-US" sz="1200" b="1"/>
              <a:t>约翰草提取物片疗效明确</a:t>
            </a:r>
            <a:r>
              <a:rPr lang="zh-CN" altLang="en-US" sz="1200"/>
              <a:t>，</a:t>
            </a:r>
            <a:r>
              <a:rPr lang="en-US" altLang="zh-CN" sz="1200"/>
              <a:t>HAMD</a:t>
            </a:r>
            <a:r>
              <a:rPr lang="zh-CN" altLang="en-US" sz="1200"/>
              <a:t>及总体临床印象量表评分均较治疗前有显著性下降，并随治疗时间的延续呈持续性下降</a:t>
            </a:r>
            <a:r>
              <a:rPr lang="en-US" altLang="zh-CN" sz="1200" baseline="30000"/>
              <a:t>6</a:t>
            </a:r>
            <a:r>
              <a:rPr lang="zh-CN" altLang="en-US" sz="1200"/>
              <a:t>。</a:t>
            </a:r>
            <a:endParaRPr lang="en-US" altLang="zh-CN" sz="1200"/>
          </a:p>
        </p:txBody>
      </p:sp>
      <p:sp>
        <p:nvSpPr>
          <p:cNvPr id="5" name="文本框 4">
            <a:extLst>
              <a:ext uri="{FF2B5EF4-FFF2-40B4-BE49-F238E27FC236}">
                <a16:creationId xmlns:a16="http://schemas.microsoft.com/office/drawing/2014/main" id="{0FD7725E-F0D6-167E-7DA3-5ABBD91E0566}"/>
              </a:ext>
            </a:extLst>
          </p:cNvPr>
          <p:cNvSpPr txBox="1"/>
          <p:nvPr/>
        </p:nvSpPr>
        <p:spPr>
          <a:xfrm>
            <a:off x="441324" y="8769350"/>
            <a:ext cx="6416675" cy="1294009"/>
          </a:xfrm>
          <a:prstGeom prst="rect">
            <a:avLst/>
          </a:prstGeom>
          <a:noFill/>
        </p:spPr>
        <p:txBody>
          <a:bodyPr wrap="square">
            <a:spAutoFit/>
          </a:bodyPr>
          <a:lstStyle/>
          <a:p>
            <a:pPr>
              <a:lnSpc>
                <a:spcPct val="100000"/>
              </a:lnSpc>
            </a:pPr>
            <a:r>
              <a:rPr lang="en-US" altLang="zh-CN" sz="600"/>
              <a:t>1.</a:t>
            </a:r>
            <a:r>
              <a:rPr lang="zh-CN" altLang="en-US" sz="600"/>
              <a:t>行浩然,等. 青少年抑郁症使用抗抑郁药物的临床进展[J]. 昆明医科大学学报,2024,45(7):168-176</a:t>
            </a:r>
            <a:r>
              <a:rPr lang="en-US" altLang="zh-CN" sz="600"/>
              <a:t>.</a:t>
            </a:r>
          </a:p>
          <a:p>
            <a:pPr>
              <a:lnSpc>
                <a:spcPct val="100000"/>
              </a:lnSpc>
            </a:pPr>
            <a:r>
              <a:rPr lang="en-US" altLang="zh-CN" sz="600"/>
              <a:t>2.</a:t>
            </a:r>
            <a:r>
              <a:rPr lang="zh-CN" altLang="en-US" sz="600"/>
              <a:t>张进唯</a:t>
            </a:r>
            <a:r>
              <a:rPr lang="en-US" altLang="zh-CN" sz="600"/>
              <a:t>,</a:t>
            </a:r>
            <a:r>
              <a:rPr lang="zh-CN" altLang="en-US" sz="600"/>
              <a:t>汤亚南</a:t>
            </a:r>
            <a:r>
              <a:rPr lang="en-US" altLang="zh-CN" sz="600"/>
              <a:t>,</a:t>
            </a:r>
            <a:r>
              <a:rPr lang="zh-CN" altLang="en-US" sz="600"/>
              <a:t>周鹏翔</a:t>
            </a:r>
            <a:r>
              <a:rPr lang="en-US" altLang="zh-CN" sz="600"/>
              <a:t>. </a:t>
            </a:r>
            <a:r>
              <a:rPr lang="zh-CN" altLang="en-US" sz="600"/>
              <a:t>关注儿童及青少年抑郁障碍</a:t>
            </a:r>
            <a:r>
              <a:rPr lang="en-US" altLang="zh-CN" sz="600"/>
              <a:t>,</a:t>
            </a:r>
            <a:r>
              <a:rPr lang="zh-CN" altLang="en-US" sz="600"/>
              <a:t>守护合理用药</a:t>
            </a:r>
            <a:r>
              <a:rPr lang="en-US" altLang="zh-CN" sz="600"/>
              <a:t>[J]. </a:t>
            </a:r>
            <a:r>
              <a:rPr lang="zh-CN" altLang="en-US" sz="600"/>
              <a:t>中国合理用药探索</a:t>
            </a:r>
            <a:r>
              <a:rPr lang="en-US" altLang="zh-CN" sz="600"/>
              <a:t>,2025,22(2):142-145. </a:t>
            </a:r>
          </a:p>
          <a:p>
            <a:r>
              <a:rPr lang="en-US" altLang="zh-CN" sz="600"/>
              <a:t>3.</a:t>
            </a:r>
            <a:r>
              <a:rPr lang="zh-CN" altLang="en-US" sz="600"/>
              <a:t>中华医学会行为医学分会</a:t>
            </a:r>
            <a:r>
              <a:rPr lang="en-US" altLang="zh-CN" sz="600"/>
              <a:t>,</a:t>
            </a:r>
            <a:r>
              <a:rPr lang="zh-CN" altLang="en-US" sz="600"/>
              <a:t>中华医学会行为医学分会认知应对治疗学组</a:t>
            </a:r>
            <a:r>
              <a:rPr lang="en-US" altLang="zh-CN" sz="600"/>
              <a:t>. </a:t>
            </a:r>
            <a:r>
              <a:rPr lang="zh-CN" altLang="en-US" sz="600"/>
              <a:t>抑郁症治疗与管理的专家推荐意见</a:t>
            </a:r>
            <a:r>
              <a:rPr lang="en-US" altLang="zh-CN" sz="600"/>
              <a:t>(2022</a:t>
            </a:r>
            <a:r>
              <a:rPr lang="zh-CN" altLang="en-US" sz="600"/>
              <a:t>年</a:t>
            </a:r>
            <a:r>
              <a:rPr lang="en-US" altLang="zh-CN" sz="600"/>
              <a:t>)[J]. </a:t>
            </a:r>
            <a:r>
              <a:rPr lang="zh-CN" altLang="en-US" sz="600"/>
              <a:t>中华行为医学与脑科学杂志</a:t>
            </a:r>
            <a:r>
              <a:rPr lang="en-US" altLang="zh-CN" sz="600"/>
              <a:t>,2023,32(3):193-202. </a:t>
            </a:r>
          </a:p>
          <a:p>
            <a:r>
              <a:rPr lang="en-US" altLang="zh-CN" sz="600"/>
              <a:t>4.《</a:t>
            </a:r>
            <a:r>
              <a:rPr lang="zh-CN" altLang="en-US" sz="600"/>
              <a:t>青少年抑郁障碍中西医结合防治指南</a:t>
            </a:r>
            <a:r>
              <a:rPr lang="en-US" altLang="zh-CN" sz="600"/>
              <a:t>》</a:t>
            </a:r>
            <a:r>
              <a:rPr lang="zh-CN" altLang="en-US" sz="600"/>
              <a:t>编写组</a:t>
            </a:r>
            <a:r>
              <a:rPr lang="en-US" altLang="zh-CN" sz="600"/>
              <a:t>,</a:t>
            </a:r>
            <a:r>
              <a:rPr lang="zh-CN" altLang="en-US" sz="600"/>
              <a:t>等</a:t>
            </a:r>
            <a:r>
              <a:rPr lang="en-US" altLang="zh-CN" sz="600"/>
              <a:t>. </a:t>
            </a:r>
            <a:r>
              <a:rPr lang="zh-CN" altLang="en-US" sz="600"/>
              <a:t>青少年抑郁障碍中西医结合防治指南</a:t>
            </a:r>
            <a:r>
              <a:rPr lang="en-US" altLang="zh-CN" sz="600"/>
              <a:t>[J]. </a:t>
            </a:r>
            <a:r>
              <a:rPr lang="zh-CN" altLang="en-US" sz="600"/>
              <a:t>北京中医药大学学报</a:t>
            </a:r>
            <a:r>
              <a:rPr lang="en-US" altLang="zh-CN" sz="600"/>
              <a:t>,2024,47(6):874-888. </a:t>
            </a:r>
          </a:p>
          <a:p>
            <a:r>
              <a:rPr lang="en-US" altLang="zh-CN" sz="600"/>
              <a:t>5.</a:t>
            </a:r>
            <a:r>
              <a:rPr lang="zh-CN" altLang="en-US" sz="600"/>
              <a:t>国家药品监督管理局关于氟哌啶醇片等品种说明书增加儿童用药信息的公告</a:t>
            </a:r>
            <a:r>
              <a:rPr lang="en-US" altLang="zh-CN" sz="600"/>
              <a:t>(2021</a:t>
            </a:r>
            <a:r>
              <a:rPr lang="zh-CN" altLang="en-US" sz="600"/>
              <a:t>年第</a:t>
            </a:r>
            <a:r>
              <a:rPr lang="en-US" altLang="zh-CN" sz="600"/>
              <a:t>75</a:t>
            </a:r>
            <a:r>
              <a:rPr lang="zh-CN" altLang="en-US" sz="600"/>
              <a:t>号</a:t>
            </a:r>
            <a:r>
              <a:rPr lang="en-US" altLang="zh-CN" sz="600"/>
              <a:t>) .</a:t>
            </a:r>
            <a:r>
              <a:rPr lang="zh-CN" altLang="en-US" sz="600"/>
              <a:t>附件</a:t>
            </a:r>
            <a:r>
              <a:rPr lang="en-US" altLang="zh-CN" sz="600"/>
              <a:t>4https://www.nmpa.gov.cn/xxgk/ggtg/ypggtg/ypshmshxdgg/20210531151006143.html</a:t>
            </a:r>
          </a:p>
          <a:p>
            <a:r>
              <a:rPr lang="en-US" altLang="zh-CN" sz="600"/>
              <a:t>6.</a:t>
            </a:r>
            <a:r>
              <a:rPr lang="zh-CN" altLang="en-US" sz="600"/>
              <a:t>王高华</a:t>
            </a:r>
            <a:r>
              <a:rPr lang="en-US" altLang="zh-CN" sz="600"/>
              <a:t>,</a:t>
            </a:r>
            <a:r>
              <a:rPr lang="zh-CN" altLang="en-US" sz="600"/>
              <a:t>等</a:t>
            </a:r>
            <a:r>
              <a:rPr lang="en-US" altLang="zh-CN" sz="600"/>
              <a:t>.</a:t>
            </a:r>
            <a:r>
              <a:rPr lang="zh-CN" altLang="en-US" sz="600"/>
              <a:t>圣</a:t>
            </a:r>
            <a:r>
              <a:rPr lang="en-US" altLang="zh-CN" sz="600"/>
              <a:t>·</a:t>
            </a:r>
            <a:r>
              <a:rPr lang="zh-CN" altLang="en-US" sz="600"/>
              <a:t>约翰草提取物片治疗抑郁障碍专家共识</a:t>
            </a:r>
            <a:r>
              <a:rPr lang="en-US" altLang="zh-CN" sz="600"/>
              <a:t>.</a:t>
            </a:r>
            <a:r>
              <a:rPr lang="zh-CN" altLang="en-US" sz="600"/>
              <a:t>临床精神医学杂志</a:t>
            </a:r>
            <a:r>
              <a:rPr lang="en-US" altLang="zh-CN" sz="600"/>
              <a:t>,2018,28(4):285-288.</a:t>
            </a:r>
          </a:p>
          <a:p>
            <a:pPr>
              <a:lnSpc>
                <a:spcPct val="12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7.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路优泰</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圣</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约翰草提取物片说明书</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,2021-10-01.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德国威玛舒培博士药厂</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8. Müller WE. Current St John's wort research from mode of action to clinical efficacy. Pharmacol Res. 2003;47(2):101-9. </a:t>
            </a:r>
          </a:p>
          <a:p>
            <a:pPr>
              <a:lnSpc>
                <a:spcPct val="12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9. Martins J, S B. Phytochemistry and pharmacology of anti-depressant medicinal plants: A review. Biomed Pharmacother. 2018;104:343-365. </a:t>
            </a:r>
          </a:p>
          <a:p>
            <a:pPr>
              <a:lnSpc>
                <a:spcPct val="12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贡联兵</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圣</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约翰草提取物片</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路优泰</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国内上市后临床应用评价</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药品评价</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,2016,13(1):46-49,52.</a:t>
            </a:r>
          </a:p>
          <a:p>
            <a:pPr>
              <a:lnSpc>
                <a:spcPct val="12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刘莎</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张克让</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下丘脑</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垂体</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肾上腺皮质轴相关受体与抑郁症关系的研究进展</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中华精神科杂志</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,2010,43(1):53-56.</a:t>
            </a:r>
          </a:p>
          <a:p>
            <a:pPr>
              <a:lnSpc>
                <a:spcPct val="110000"/>
              </a:lnSpc>
            </a:pPr>
            <a:endParaRPr lang="en-US" altLang="zh-CN" sz="600"/>
          </a:p>
        </p:txBody>
      </p:sp>
    </p:spTree>
    <p:extLst>
      <p:ext uri="{BB962C8B-B14F-4D97-AF65-F5344CB8AC3E}">
        <p14:creationId xmlns:p14="http://schemas.microsoft.com/office/powerpoint/2010/main" val="1300303461"/>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8D64F-C465-0EB0-2777-FCBA0B9FF9A2}"/>
            </a:ext>
          </a:extLst>
        </p:cNvPr>
        <p:cNvGrpSpPr/>
        <p:nvPr/>
      </p:nvGrpSpPr>
      <p:grpSpPr>
        <a:xfrm>
          <a:off x="0" y="0"/>
          <a:ext cx="0" cy="0"/>
          <a:chOff x="0" y="0"/>
          <a:chExt cx="0" cy="0"/>
        </a:xfrm>
      </p:grpSpPr>
      <p:sp>
        <p:nvSpPr>
          <p:cNvPr id="2" name="文本框 1">
            <a:extLst>
              <a:ext uri="{FF2B5EF4-FFF2-40B4-BE49-F238E27FC236}">
                <a16:creationId xmlns:a16="http://schemas.microsoft.com/office/drawing/2014/main" id="{67F7AEDD-38B8-31E6-4A99-86936C6C2B94}"/>
              </a:ext>
            </a:extLst>
          </p:cNvPr>
          <p:cNvSpPr txBox="1"/>
          <p:nvPr/>
        </p:nvSpPr>
        <p:spPr>
          <a:xfrm>
            <a:off x="441325" y="1316038"/>
            <a:ext cx="5975350" cy="7538346"/>
          </a:xfrm>
          <a:prstGeom prst="rect">
            <a:avLst/>
          </a:prstGeom>
          <a:noFill/>
        </p:spPr>
        <p:txBody>
          <a:bodyPr wrap="square" rtlCol="0">
            <a:spAutoFit/>
          </a:bodyPr>
          <a:lstStyle>
            <a:defPPr>
              <a:defRPr lang="en-US"/>
            </a:defPPr>
            <a:lvl1pPr>
              <a:lnSpc>
                <a:spcPct val="150000"/>
              </a:lnSpc>
              <a:defRPr sz="1400" b="1"/>
            </a:lvl1pPr>
          </a:lstStyle>
          <a:p>
            <a:pPr algn="just"/>
            <a:r>
              <a:rPr lang="en-US" altLang="zh-CN" sz="1200"/>
              <a:t>3.</a:t>
            </a:r>
            <a:r>
              <a:rPr lang="zh-CN" altLang="en-US" sz="1200"/>
              <a:t>圣</a:t>
            </a:r>
            <a:r>
              <a:rPr lang="en-US" altLang="zh-CN" sz="1200"/>
              <a:t>·</a:t>
            </a:r>
            <a:r>
              <a:rPr lang="zh-CN" altLang="en-US" sz="1200"/>
              <a:t>约翰草提取物（路优泰</a:t>
            </a:r>
            <a:r>
              <a:rPr lang="en-US" altLang="zh-CN" sz="1200" baseline="30000"/>
              <a:t>®</a:t>
            </a:r>
            <a:r>
              <a:rPr lang="zh-CN" altLang="en-US" sz="1200"/>
              <a:t>）多种抗抑郁机制</a:t>
            </a:r>
            <a:endParaRPr lang="en-US" altLang="zh-CN" sz="1200"/>
          </a:p>
          <a:p>
            <a:pPr marL="285750" indent="-285750" algn="just">
              <a:buFont typeface="Arial" panose="020B0604020202020204" pitchFamily="34" charset="0"/>
              <a:buChar char="•"/>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全面提高神经递质水平</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约翰草提取物综合多种有效成分，通过多重途径增加多种单胺类神经递质的浓度，起到广谱抗抑郁作用</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6</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：可同时抑制突触前膜对</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NE</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5-HT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DA</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的重吸收使突触间隙内三种神经递质的浓度增加</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7</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；还抑制</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γ-</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氨基丁酸</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(GABA)</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及</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L-</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谷氨酸的再摄取</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8</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；同时，还有轻度抑制儿茶酚氧位甲基转移酶</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可降解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NE</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5-HT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DA</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等</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9</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的作用，从而抑制神经递质的过多破坏</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7</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p>
          <a:p>
            <a:pPr marL="285750" indent="-285750" algn="just">
              <a:buFont typeface="Arial" panose="020B0604020202020204" pitchFamily="34" charset="0"/>
              <a:buChar char="•"/>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调节神经内分泌轴功能</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：抑郁发作时</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下丘脑</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垂体</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肾上腺轴</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(HPA)</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亢进，促进中枢促肾上腺皮质激素释放激素</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(CRH)</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分泌增加，外周血促肾上腺皮质激素</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(ACTH)</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和皮质醇</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(CORT)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含量升高，导致海马损伤；同时，下丘脑</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垂体</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甲状腺轴</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(HPT)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功能也异常</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6,10-12</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，从而加重抑郁症状；圣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约翰草提取物能通过调节神经内分泌轴功能，调节激素分泌，从而改善抑郁症状</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6,10</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p>
          <a:p>
            <a:pPr marL="285750" indent="-285750" algn="just">
              <a:buFont typeface="Arial" panose="020B0604020202020204" pitchFamily="34" charset="0"/>
              <a:buChar char="•"/>
            </a:pPr>
            <a:r>
              <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增加褪黑素生成，恢复睡眠节律，改善睡眠质量</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约翰草提取物通过调节神经传递，可增加夜间褪黑素的自然生成</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10,13</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。抑郁症患者本身存在睡眠结构紊乱，睡眠效率受损，最为持续的是慢波睡眠减少和快动眼潜伏期缩短</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14-15</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。圣</a:t>
            </a:r>
            <a:r>
              <a:rPr lang="en-US" altLang="zh-CN"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约翰草提取物可增加慢波睡眠，延长快动眼睡眠潜伏期，恢复睡眠节律，改善睡眠质量</a:t>
            </a:r>
            <a:r>
              <a:rPr lang="en-US" altLang="zh-CN" sz="1200" b="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16</a:t>
            </a:r>
            <a:r>
              <a:rPr lang="zh-CN" altLang="en-US" sz="1200" b="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p>
          <a:p>
            <a:pPr algn="just"/>
            <a:r>
              <a:rPr lang="en-US" altLang="zh-CN" sz="1200"/>
              <a:t>4.</a:t>
            </a:r>
            <a:r>
              <a:rPr lang="zh-CN" altLang="en-US" sz="1200"/>
              <a:t> 路优泰</a:t>
            </a:r>
            <a:r>
              <a:rPr lang="en-US" altLang="zh-CN" sz="1200" baseline="30000"/>
              <a:t>®</a:t>
            </a:r>
            <a:r>
              <a:rPr lang="zh-CN" altLang="en-US" sz="1200"/>
              <a:t>治</a:t>
            </a:r>
            <a:r>
              <a:rPr lang="zh-CN" altLang="en-US" sz="1200" dirty="0"/>
              <a:t>疗青少年儿童抑郁</a:t>
            </a:r>
            <a:r>
              <a:rPr lang="zh-CN" altLang="en-US" sz="1200"/>
              <a:t>循证及全病程治疗应用优势</a:t>
            </a:r>
            <a:endParaRPr lang="zh-CN" altLang="en-US" sz="1200" dirty="0"/>
          </a:p>
          <a:p>
            <a:pPr marL="285750" indent="-285750" algn="just">
              <a:buFont typeface="Arial" panose="020B0604020202020204" pitchFamily="34" charset="0"/>
              <a:buChar char="•"/>
            </a:pPr>
            <a:r>
              <a:rPr lang="zh-CN" altLang="en-US" sz="1200" dirty="0"/>
              <a:t>路</a:t>
            </a:r>
            <a:r>
              <a:rPr lang="zh-CN" altLang="en-US" sz="1200"/>
              <a:t>优泰</a:t>
            </a:r>
            <a:r>
              <a:rPr lang="en-US" altLang="zh-CN" sz="1200" baseline="30000"/>
              <a:t>®</a:t>
            </a:r>
            <a:r>
              <a:rPr lang="zh-CN" altLang="en-US" sz="1200"/>
              <a:t>普</a:t>
            </a:r>
            <a:r>
              <a:rPr lang="zh-CN" altLang="en-US" sz="1200" dirty="0"/>
              <a:t>遍应用于青少年儿童抗抑郁</a:t>
            </a:r>
            <a:r>
              <a:rPr lang="zh-CN" altLang="en-US" sz="1200"/>
              <a:t>治疗：</a:t>
            </a:r>
            <a:endParaRPr lang="en-US" altLang="zh-CN" sz="1200"/>
          </a:p>
          <a:p>
            <a:pPr marL="457200" indent="-285750" algn="just">
              <a:buFont typeface="Wingdings" panose="05000000000000000000" pitchFamily="2" charset="2"/>
              <a:buChar char="ü"/>
            </a:pPr>
            <a:r>
              <a:rPr lang="zh-CN" altLang="en-US" sz="1200" b="0"/>
              <a:t>研究分析德国每年</a:t>
            </a:r>
            <a:r>
              <a:rPr lang="en-US" altLang="zh-CN" sz="1200" b="0"/>
              <a:t>140</a:t>
            </a:r>
            <a:r>
              <a:rPr lang="zh-CN" altLang="en-US" sz="1200" b="0"/>
              <a:t>万成员的医疗保险组织的处方数据，其中约</a:t>
            </a:r>
            <a:r>
              <a:rPr lang="en-US" altLang="zh-CN" sz="1200" b="0"/>
              <a:t>28</a:t>
            </a:r>
            <a:r>
              <a:rPr lang="zh-CN" altLang="en-US" sz="1200" b="0"/>
              <a:t>万人年龄在</a:t>
            </a:r>
            <a:r>
              <a:rPr lang="en-US" altLang="zh-CN" sz="1200" b="0"/>
              <a:t>20</a:t>
            </a:r>
            <a:r>
              <a:rPr lang="zh-CN" altLang="en-US" sz="1200" b="0"/>
              <a:t>岁以下，结果显示，德国药品管理局批准用于抗抑郁药物主要为圣</a:t>
            </a:r>
            <a:r>
              <a:rPr lang="en-US" altLang="zh-CN" sz="1200" b="0"/>
              <a:t>·</a:t>
            </a:r>
            <a:r>
              <a:rPr lang="zh-CN" altLang="en-US" sz="1200" b="0"/>
              <a:t>约翰草和</a:t>
            </a:r>
            <a:r>
              <a:rPr lang="en-US" altLang="zh-CN" sz="1200" b="0"/>
              <a:t>TCA</a:t>
            </a:r>
            <a:r>
              <a:rPr lang="zh-CN" altLang="en-US" sz="1200" b="0"/>
              <a:t>，两者约占抗抑郁药使用量的</a:t>
            </a:r>
            <a:r>
              <a:rPr lang="en-US" altLang="zh-CN" sz="1200" b="0"/>
              <a:t>80%</a:t>
            </a:r>
            <a:r>
              <a:rPr lang="zh-CN" altLang="en-US" sz="1200" b="0"/>
              <a:t>以上，且圣</a:t>
            </a:r>
            <a:r>
              <a:rPr lang="en-US" altLang="zh-CN" sz="1200" b="0"/>
              <a:t>·</a:t>
            </a:r>
            <a:r>
              <a:rPr lang="zh-CN" altLang="en-US" sz="1200" b="0"/>
              <a:t>约翰草的占比更高</a:t>
            </a:r>
            <a:r>
              <a:rPr lang="en-US" altLang="zh-CN" sz="1200" b="0" baseline="30000"/>
              <a:t>17</a:t>
            </a:r>
            <a:r>
              <a:rPr lang="zh-CN" altLang="en-US" sz="1200" b="0"/>
              <a:t>。</a:t>
            </a:r>
            <a:endParaRPr lang="en-US" altLang="zh-CN" sz="1200" b="0"/>
          </a:p>
          <a:p>
            <a:pPr marL="457200" indent="-285750" algn="just">
              <a:buFont typeface="Wingdings" panose="05000000000000000000" pitchFamily="2" charset="2"/>
              <a:buChar char="ü"/>
            </a:pPr>
            <a:r>
              <a:rPr lang="zh-CN" altLang="en-US" sz="1200" b="0"/>
              <a:t>德国</a:t>
            </a:r>
            <a:r>
              <a:rPr lang="zh-CN" altLang="en-US" sz="1200" b="0" dirty="0"/>
              <a:t>一项大规模人群队列</a:t>
            </a:r>
            <a:r>
              <a:rPr lang="zh-CN" altLang="en-US" sz="1200" b="0"/>
              <a:t>研究，对</a:t>
            </a:r>
            <a:r>
              <a:rPr lang="en-US" altLang="zh-CN" sz="1200" b="0"/>
              <a:t>2,599,685</a:t>
            </a:r>
            <a:r>
              <a:rPr lang="zh-CN" altLang="en-US" sz="1200" b="0"/>
              <a:t>名</a:t>
            </a:r>
            <a:r>
              <a:rPr lang="en-US" altLang="zh-CN" sz="1200" b="0"/>
              <a:t>17</a:t>
            </a:r>
            <a:r>
              <a:rPr lang="zh-CN" altLang="en-US" sz="1200" b="0"/>
              <a:t>岁以下患者的索赔数据进行横断面分析显示，在使用抗抑郁药物的患者中，</a:t>
            </a:r>
            <a:r>
              <a:rPr lang="zh-CN" altLang="en-US" sz="1200"/>
              <a:t>路优泰</a:t>
            </a:r>
            <a:r>
              <a:rPr lang="en-US" altLang="zh-CN" sz="1200" baseline="30000"/>
              <a:t>®</a:t>
            </a:r>
            <a:r>
              <a:rPr lang="zh-CN" altLang="en-US" sz="1200"/>
              <a:t>治疗比例为</a:t>
            </a:r>
            <a:r>
              <a:rPr lang="en-US" altLang="zh-CN" sz="1200"/>
              <a:t>16.47%</a:t>
            </a:r>
            <a:r>
              <a:rPr lang="en-US" altLang="zh-CN" sz="1200" b="0" baseline="30000"/>
              <a:t>18</a:t>
            </a:r>
            <a:r>
              <a:rPr lang="zh-CN" altLang="en-US" sz="1200" b="0"/>
              <a:t>。</a:t>
            </a:r>
            <a:endParaRPr lang="en-US" altLang="zh-CN" sz="1200" b="0"/>
          </a:p>
          <a:p>
            <a:pPr marL="457200" indent="-285750" algn="just">
              <a:buFont typeface="Wingdings" panose="05000000000000000000" pitchFamily="2" charset="2"/>
              <a:buChar char="ü"/>
            </a:pPr>
            <a:r>
              <a:rPr lang="zh-CN" altLang="en-US" sz="1200" b="0"/>
              <a:t>德国</a:t>
            </a:r>
            <a:r>
              <a:rPr lang="zh-CN" altLang="en-US" sz="1200" b="0" dirty="0"/>
              <a:t>全国健康保险数据</a:t>
            </a:r>
            <a:r>
              <a:rPr lang="zh-CN" altLang="en-US" sz="1200" b="0"/>
              <a:t>分析研究，纳入</a:t>
            </a:r>
            <a:r>
              <a:rPr lang="en-US" altLang="zh-CN" sz="1200" b="0"/>
              <a:t>4295</a:t>
            </a:r>
            <a:r>
              <a:rPr lang="zh-CN" altLang="en-US" sz="1200" b="0"/>
              <a:t>名</a:t>
            </a:r>
            <a:r>
              <a:rPr lang="en-US" altLang="zh-CN" sz="1200" b="0"/>
              <a:t>12~18</a:t>
            </a:r>
            <a:r>
              <a:rPr lang="zh-CN" altLang="en-US" sz="1200" b="0"/>
              <a:t>岁抑郁症门诊患者，探讨青少年抑郁障碍门诊医疗服务的利用情况，分析显示，</a:t>
            </a:r>
            <a:r>
              <a:rPr lang="zh-CN" altLang="en-US" sz="1200"/>
              <a:t>使</a:t>
            </a:r>
            <a:r>
              <a:rPr lang="zh-CN" altLang="en-US" sz="1200" dirty="0"/>
              <a:t>用最多的抗抑郁药物分别</a:t>
            </a:r>
            <a:r>
              <a:rPr lang="zh-CN" altLang="en-US" sz="1200"/>
              <a:t>为</a:t>
            </a:r>
            <a:r>
              <a:rPr lang="en-US" altLang="zh-CN" sz="1200"/>
              <a:t>SSRIs</a:t>
            </a:r>
            <a:r>
              <a:rPr lang="zh-CN" altLang="en-US" sz="1200"/>
              <a:t>（</a:t>
            </a:r>
            <a:r>
              <a:rPr lang="en-US" altLang="zh-CN" sz="1200"/>
              <a:t>55.6%</a:t>
            </a:r>
            <a:r>
              <a:rPr lang="zh-CN" altLang="en-US" sz="1200"/>
              <a:t>）、</a:t>
            </a:r>
            <a:r>
              <a:rPr lang="en-US" altLang="zh-CN" sz="1200"/>
              <a:t>TCA</a:t>
            </a:r>
            <a:r>
              <a:rPr lang="zh-CN" altLang="en-US" sz="1200"/>
              <a:t>（</a:t>
            </a:r>
            <a:r>
              <a:rPr lang="en-US" altLang="zh-CN" sz="1200"/>
              <a:t>17.9%</a:t>
            </a:r>
            <a:r>
              <a:rPr lang="zh-CN" altLang="en-US" sz="1200"/>
              <a:t>）、</a:t>
            </a:r>
            <a:r>
              <a:rPr lang="zh-CN" altLang="en-US" sz="1200" dirty="0"/>
              <a:t>圣</a:t>
            </a:r>
            <a:r>
              <a:rPr lang="en-US" altLang="zh-CN" sz="1200" dirty="0"/>
              <a:t>·</a:t>
            </a:r>
            <a:r>
              <a:rPr lang="zh-CN" altLang="en-US" sz="1200" dirty="0"/>
              <a:t>约翰草提取</a:t>
            </a:r>
            <a:r>
              <a:rPr lang="zh-CN" altLang="en-US" sz="1200"/>
              <a:t>物（</a:t>
            </a:r>
            <a:r>
              <a:rPr lang="en-US" altLang="zh-CN" sz="1200"/>
              <a:t>8.5%</a:t>
            </a:r>
            <a:r>
              <a:rPr lang="zh-CN" altLang="en-US" sz="1200"/>
              <a:t>）</a:t>
            </a:r>
            <a:r>
              <a:rPr lang="en-US" altLang="zh-CN" sz="1200" b="0" baseline="30000"/>
              <a:t>19</a:t>
            </a:r>
            <a:r>
              <a:rPr lang="zh-CN" altLang="en-US" sz="1200" b="0"/>
              <a:t>。在路优泰</a:t>
            </a:r>
            <a:r>
              <a:rPr lang="en-US" altLang="zh-CN" sz="1200" b="0" baseline="30000"/>
              <a:t>®</a:t>
            </a:r>
            <a:r>
              <a:rPr lang="zh-CN" altLang="en-US" sz="1200" b="0"/>
              <a:t>既往说明书中，其适用于成人和</a:t>
            </a:r>
            <a:r>
              <a:rPr lang="en-US" altLang="zh-CN" sz="1200" b="0"/>
              <a:t>12 </a:t>
            </a:r>
            <a:r>
              <a:rPr lang="zh-CN" altLang="en-US" sz="1200" b="0"/>
              <a:t>岁以上儿童：一次 </a:t>
            </a:r>
            <a:r>
              <a:rPr lang="en-US" altLang="zh-CN" sz="1200" b="0"/>
              <a:t>1 </a:t>
            </a:r>
            <a:r>
              <a:rPr lang="zh-CN" altLang="en-US" sz="1200" b="0"/>
              <a:t>片，一日 </a:t>
            </a:r>
            <a:r>
              <a:rPr lang="en-US" altLang="zh-CN" sz="1200" b="0"/>
              <a:t>2</a:t>
            </a:r>
            <a:r>
              <a:rPr lang="zh-CN" altLang="en-US" sz="1200" b="0"/>
              <a:t>～</a:t>
            </a:r>
            <a:r>
              <a:rPr lang="en-US" altLang="zh-CN" sz="1200" b="0"/>
              <a:t>3 </a:t>
            </a:r>
            <a:r>
              <a:rPr lang="zh-CN" altLang="en-US" sz="1200" b="0"/>
              <a:t>次</a:t>
            </a:r>
            <a:r>
              <a:rPr lang="en-US" altLang="zh-CN" sz="1200" b="0" baseline="30000"/>
              <a:t>20</a:t>
            </a:r>
            <a:r>
              <a:rPr lang="zh-CN" altLang="en-US" sz="1200" b="0"/>
              <a:t>。</a:t>
            </a:r>
            <a:endParaRPr lang="en-US" altLang="zh-CN" sz="1200" b="0"/>
          </a:p>
        </p:txBody>
      </p:sp>
      <p:sp>
        <p:nvSpPr>
          <p:cNvPr id="4" name="文本框 3">
            <a:extLst>
              <a:ext uri="{FF2B5EF4-FFF2-40B4-BE49-F238E27FC236}">
                <a16:creationId xmlns:a16="http://schemas.microsoft.com/office/drawing/2014/main" id="{6F448AF4-3C01-6852-64B6-3EC093D5723B}"/>
              </a:ext>
            </a:extLst>
          </p:cNvPr>
          <p:cNvSpPr txBox="1"/>
          <p:nvPr/>
        </p:nvSpPr>
        <p:spPr>
          <a:xfrm>
            <a:off x="441325" y="8784098"/>
            <a:ext cx="5975350" cy="1200329"/>
          </a:xfrm>
          <a:prstGeom prst="rect">
            <a:avLst/>
          </a:prstGeom>
        </p:spPr>
        <p:txBody>
          <a:bodyPr vert="horz" lIns="91440" tIns="45720" rIns="91440" bIns="45720" rtlCol="0">
            <a:normAutofit/>
          </a:bodyPr>
          <a:lstStyle>
            <a:lvl1pPr marL="72000" indent="-72000" defTabSz="685800">
              <a:lnSpc>
                <a:spcPct val="100000"/>
              </a:lnSpc>
              <a:spcBef>
                <a:spcPts val="0"/>
              </a:spcBef>
              <a:buFont typeface="+mj-lt"/>
              <a:buAutoNum type="arabicPeriod"/>
              <a:defRPr sz="800"/>
            </a:lvl1pPr>
            <a:lvl2pPr marL="72000" indent="-72000" defTabSz="685800">
              <a:lnSpc>
                <a:spcPct val="90000"/>
              </a:lnSpc>
              <a:spcBef>
                <a:spcPts val="0"/>
              </a:spcBef>
              <a:buFont typeface="+mj-lt"/>
              <a:buAutoNum type="arabicPeriod"/>
              <a:defRPr sz="800"/>
            </a:lvl2pPr>
            <a:lvl3pPr marL="72000" indent="-72000" defTabSz="685800">
              <a:lnSpc>
                <a:spcPct val="90000"/>
              </a:lnSpc>
              <a:spcBef>
                <a:spcPts val="0"/>
              </a:spcBef>
              <a:buFont typeface="+mj-lt"/>
              <a:buAutoNum type="arabicPeriod"/>
              <a:defRPr sz="800"/>
            </a:lvl3pPr>
            <a:lvl4pPr marL="72000" indent="-72000" defTabSz="685800">
              <a:lnSpc>
                <a:spcPct val="90000"/>
              </a:lnSpc>
              <a:spcBef>
                <a:spcPts val="0"/>
              </a:spcBef>
              <a:buFont typeface="+mj-lt"/>
              <a:buAutoNum type="arabicPeriod"/>
              <a:defRPr sz="800"/>
            </a:lvl4pPr>
            <a:lvl5pPr marL="72000" indent="-72000" defTabSz="685800">
              <a:lnSpc>
                <a:spcPct val="90000"/>
              </a:lnSpc>
              <a:spcBef>
                <a:spcPts val="0"/>
              </a:spcBef>
              <a:buFont typeface="+mj-lt"/>
              <a:buAutoNum type="arabicPeriod"/>
              <a:defRPr sz="800"/>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buFont typeface="+mj-lt"/>
              <a:buAutoNum type="arabicPeriod" startAt="10"/>
            </a:pPr>
            <a:endParaRPr lang="zh-CN" altLang="en-US" sz="700" dirty="0"/>
          </a:p>
        </p:txBody>
      </p:sp>
      <p:sp>
        <p:nvSpPr>
          <p:cNvPr id="5" name="文本框 4">
            <a:extLst>
              <a:ext uri="{FF2B5EF4-FFF2-40B4-BE49-F238E27FC236}">
                <a16:creationId xmlns:a16="http://schemas.microsoft.com/office/drawing/2014/main" id="{6D0D2DF7-A445-72ED-441D-B17BEEEA8A8E}"/>
              </a:ext>
            </a:extLst>
          </p:cNvPr>
          <p:cNvSpPr txBox="1"/>
          <p:nvPr/>
        </p:nvSpPr>
        <p:spPr>
          <a:xfrm>
            <a:off x="441325" y="8769350"/>
            <a:ext cx="5975350" cy="1156279"/>
          </a:xfrm>
          <a:prstGeom prst="rect">
            <a:avLst/>
          </a:prstGeom>
          <a:noFill/>
        </p:spPr>
        <p:txBody>
          <a:bodyPr wrap="square">
            <a:spAutoFit/>
          </a:bodyPr>
          <a:lstStyle/>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12. Dwyer JB, et al. Hormonal Treatments for Major Depressive Disorder: State of the Art. Am J Psychiatry. 2020 Aug 1;177(8):686-705. </a:t>
            </a:r>
          </a:p>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13. Carvalho LA, et al. Effect of antidepressants on melatonin metabolite in depressed patients. J Psychopharmacol. 2009;23(3):315-21. </a:t>
            </a:r>
          </a:p>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14. Tsuno N, et al. Sleep and depression. J Clin Psychiatry. 2005 Oct;66(10):1254-69.</a:t>
            </a:r>
          </a:p>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15.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杨丽萍</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唐向东</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抗抑郁药物和睡眠</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临床精神医学杂志</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,2013,23(4):285-286.</a:t>
            </a:r>
          </a:p>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16. Kim J, et al. Natural Products from Single Plants as Sleep Aids: A Systematic Review. J Med Food. 2018 May;21(5):433-444. </a:t>
            </a:r>
          </a:p>
          <a:p>
            <a:r>
              <a:rPr lang="en-US" altLang="zh-CN" sz="600"/>
              <a:t>17.Fegert JM, et al. Antidepressant use in children and adolescents in Germany. J Child Adolesc Psychopharmacol. 2006;16(1-2):197-206. </a:t>
            </a:r>
            <a:endParaRPr lang="en-US" altLang="zh-CN" sz="600">
              <a:latin typeface="微软雅黑" panose="020B0503020204020204" pitchFamily="34" charset="-122"/>
              <a:ea typeface="微软雅黑" panose="020B0503020204020204" pitchFamily="34" charset="-122"/>
              <a:sym typeface="微软雅黑" panose="020B0503020204020204" pitchFamily="34" charset="-122"/>
            </a:endParaRPr>
          </a:p>
          <a:p>
            <a:pPr>
              <a:lnSpc>
                <a:spcPct val="100000"/>
              </a:lnSpc>
            </a:pPr>
            <a:r>
              <a:rPr lang="en-US" altLang="zh-CN" sz="600"/>
              <a:t>18.Dörks M, et al. Antidepressant drug use and off-label prescribing in children and adolescents in Germany: results from a large population-based cohort study. Eur Child Adolesc Psychiatry. 2013;22(8):511-518.</a:t>
            </a:r>
          </a:p>
          <a:p>
            <a:pPr>
              <a:lnSpc>
                <a:spcPct val="100000"/>
              </a:lnSpc>
            </a:pPr>
            <a:r>
              <a:rPr lang="en-US" altLang="zh-CN" sz="600"/>
              <a:t>19.Hoffmann F, et al. Outpatient treatment in German adolescents with depression: an analysis of nationwide health insurance data. Pharmacoepidemiol Drug Saf. 2012;21(9):972-979. </a:t>
            </a:r>
          </a:p>
          <a:p>
            <a:pPr>
              <a:lnSpc>
                <a:spcPct val="110000"/>
              </a:lnSpc>
            </a:pPr>
            <a:r>
              <a:rPr lang="en-US" altLang="zh-CN" sz="600">
                <a:latin typeface="微软雅黑" panose="020B0503020204020204" pitchFamily="34" charset="-122"/>
                <a:ea typeface="微软雅黑" panose="020B0503020204020204" pitchFamily="34" charset="-122"/>
                <a:sym typeface="微软雅黑" panose="020B0503020204020204" pitchFamily="34" charset="-122"/>
              </a:rPr>
              <a:t>20.</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圣约翰草（贯叶金丝桃）提取物片</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600">
                <a:latin typeface="微软雅黑" panose="020B0503020204020204" pitchFamily="34" charset="-122"/>
                <a:ea typeface="微软雅黑" panose="020B0503020204020204" pitchFamily="34" charset="-122"/>
                <a:sym typeface="微软雅黑" panose="020B0503020204020204" pitchFamily="34" charset="-122"/>
              </a:rPr>
              <a:t>说明书</a:t>
            </a:r>
            <a:r>
              <a:rPr lang="en-US" altLang="zh-CN" sz="60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600" u="sng">
                <a:latin typeface="微软雅黑" panose="020B0503020204020204" pitchFamily="34" charset="-122"/>
                <a:ea typeface="微软雅黑" panose="020B0503020204020204" pitchFamily="34" charset="-122"/>
                <a:sym typeface="微软雅黑" panose="020B0503020204020204" pitchFamily="34" charset="-122"/>
                <a:hlinkClick r:id="rId3">
                  <a:extLst>
                    <a:ext uri="{A12FA001-AC4F-418D-AE19-62706E023703}">
                      <ahyp:hlinkClr xmlns:ahyp="http://schemas.microsoft.com/office/drawing/2018/hyperlinkcolor" val="tx"/>
                    </a:ext>
                  </a:extLst>
                </a:hlinkClick>
              </a:rPr>
              <a:t>https://db.yaozh.com/instruct/34448.html</a:t>
            </a:r>
            <a:r>
              <a:rPr lang="en-US" altLang="zh-CN" sz="600" u="sng">
                <a:latin typeface="微软雅黑" panose="020B0503020204020204" pitchFamily="34" charset="-122"/>
                <a:ea typeface="微软雅黑" panose="020B0503020204020204" pitchFamily="34" charset="-122"/>
                <a:sym typeface="微软雅黑" panose="020B0503020204020204" pitchFamily="34" charset="-122"/>
              </a:rPr>
              <a:t>.</a:t>
            </a:r>
          </a:p>
        </p:txBody>
      </p:sp>
    </p:spTree>
    <p:extLst>
      <p:ext uri="{BB962C8B-B14F-4D97-AF65-F5344CB8AC3E}">
        <p14:creationId xmlns:p14="http://schemas.microsoft.com/office/powerpoint/2010/main" val="2060525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763AC9E-3EFA-A74A-4C93-B8327150A21C}"/>
              </a:ext>
            </a:extLst>
          </p:cNvPr>
          <p:cNvSpPr txBox="1"/>
          <p:nvPr/>
        </p:nvSpPr>
        <p:spPr>
          <a:xfrm>
            <a:off x="441325" y="1316038"/>
            <a:ext cx="5975350" cy="7538346"/>
          </a:xfrm>
          <a:prstGeom prst="rect">
            <a:avLst/>
          </a:prstGeom>
          <a:noFill/>
        </p:spPr>
        <p:txBody>
          <a:bodyPr wrap="square" rtlCol="0">
            <a:spAutoFit/>
          </a:bodyPr>
          <a:lstStyle>
            <a:defPPr>
              <a:defRPr lang="en-US"/>
            </a:defPPr>
            <a:lvl1pPr>
              <a:lnSpc>
                <a:spcPct val="150000"/>
              </a:lnSpc>
              <a:defRPr sz="1400" b="1"/>
            </a:lvl1pPr>
          </a:lstStyle>
          <a:p>
            <a:pPr marL="284400" indent="-284400" algn="just">
              <a:buFont typeface="Arial" panose="020B0604020202020204" pitchFamily="34" charset="0"/>
              <a:buChar char="•"/>
            </a:pPr>
            <a:r>
              <a:rPr lang="zh-CN" altLang="en-US" sz="1200"/>
              <a:t>路优泰</a:t>
            </a:r>
            <a:r>
              <a:rPr lang="en-US" altLang="zh-CN" sz="1200" baseline="30000"/>
              <a:t>®</a:t>
            </a:r>
            <a:r>
              <a:rPr lang="zh-CN" altLang="en-US" sz="1200"/>
              <a:t>治疗青少年儿童抑郁障碍疗效明确</a:t>
            </a:r>
            <a:r>
              <a:rPr lang="zh-CN" altLang="en-US" sz="1200" b="0"/>
              <a:t>：</a:t>
            </a:r>
            <a:endParaRPr lang="en-US" altLang="zh-CN" sz="1200" b="0"/>
          </a:p>
          <a:p>
            <a:pPr marL="457200" indent="-284400" algn="just">
              <a:buFont typeface="Wingdings" panose="05000000000000000000" pitchFamily="2" charset="2"/>
              <a:buChar char="ü"/>
            </a:pPr>
            <a:r>
              <a:rPr lang="zh-CN" altLang="en-US" sz="1200" b="0"/>
              <a:t>研究选取北京安定医院、南京脑科医院儿童心理卫生研究中心治疗的</a:t>
            </a:r>
            <a:r>
              <a:rPr lang="en-US" altLang="zh-CN" sz="1200" b="0"/>
              <a:t>77</a:t>
            </a:r>
            <a:r>
              <a:rPr lang="zh-CN" altLang="en-US" sz="1200" b="0"/>
              <a:t>例青少年抑郁症患者为研究对象，入组患者均给予圣</a:t>
            </a:r>
            <a:r>
              <a:rPr lang="en-US" altLang="zh-CN" sz="1200" b="0"/>
              <a:t>·</a:t>
            </a:r>
            <a:r>
              <a:rPr lang="zh-CN" altLang="en-US" sz="1200" b="0"/>
              <a:t>约翰草提取物治疗，</a:t>
            </a:r>
            <a:r>
              <a:rPr lang="zh-CN" altLang="en-US" sz="1200"/>
              <a:t>治疗</a:t>
            </a:r>
            <a:r>
              <a:rPr lang="en-US" altLang="zh-CN" sz="1200"/>
              <a:t>8</a:t>
            </a:r>
            <a:r>
              <a:rPr lang="zh-CN" altLang="en-US" sz="1200"/>
              <a:t>周末</a:t>
            </a:r>
            <a:r>
              <a:rPr lang="en-US" altLang="zh-CN" sz="1200"/>
              <a:t>83.6</a:t>
            </a:r>
            <a:r>
              <a:rPr lang="zh-CN" altLang="en-US" sz="1200"/>
              <a:t>％的患者达到临床治愈标准，总有效率为</a:t>
            </a:r>
            <a:r>
              <a:rPr lang="en-US" altLang="zh-CN" sz="1200"/>
              <a:t>94.5</a:t>
            </a:r>
            <a:r>
              <a:rPr lang="zh-CN" altLang="en-US" sz="1200"/>
              <a:t>％</a:t>
            </a:r>
            <a:r>
              <a:rPr lang="en-US" altLang="zh-CN" sz="1200" b="0" baseline="30000"/>
              <a:t>21</a:t>
            </a:r>
            <a:r>
              <a:rPr lang="zh-CN" altLang="en-US" sz="1200" b="0"/>
              <a:t>。</a:t>
            </a:r>
            <a:endParaRPr lang="en-US" altLang="zh-CN" sz="1200" b="0"/>
          </a:p>
          <a:p>
            <a:pPr marL="457200" indent="-284400" algn="just">
              <a:buFont typeface="Wingdings" panose="05000000000000000000" pitchFamily="2" charset="2"/>
              <a:buChar char="ü"/>
            </a:pPr>
            <a:r>
              <a:rPr lang="zh-CN" altLang="en-US" sz="1200" b="0"/>
              <a:t>研究纳入</a:t>
            </a:r>
            <a:r>
              <a:rPr lang="en-US" altLang="zh-CN" sz="1200" b="0"/>
              <a:t>81</a:t>
            </a:r>
            <a:r>
              <a:rPr lang="zh-CN" altLang="en-US" sz="1200" b="0"/>
              <a:t>例青少年抑郁症患者，随机分为治疗组和对照组。对照组采用维生素及谷维素等对症治疗，治疗组服用路优泰</a:t>
            </a:r>
            <a:r>
              <a:rPr lang="en-US" altLang="zh-CN" sz="1200" baseline="30000">
                <a:solidFill>
                  <a:prstClr val="black"/>
                </a:solidFill>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a:t>
            </a:r>
            <a:r>
              <a:rPr lang="zh-CN" altLang="en-US" sz="1200" b="0"/>
              <a:t>，</a:t>
            </a:r>
            <a:r>
              <a:rPr lang="zh-CN" altLang="en-US" sz="1200"/>
              <a:t>治疗</a:t>
            </a:r>
            <a:r>
              <a:rPr lang="en-US" altLang="zh-CN" sz="1200"/>
              <a:t>8</a:t>
            </a:r>
            <a:r>
              <a:rPr lang="zh-CN" altLang="en-US" sz="1200"/>
              <a:t>周后，治疗组疗效显著优于对照组</a:t>
            </a:r>
            <a:r>
              <a:rPr lang="zh-CN" altLang="en-US" sz="1200" b="0"/>
              <a:t>（</a:t>
            </a:r>
            <a:r>
              <a:rPr lang="en-US" altLang="zh-CN" sz="1200" b="0"/>
              <a:t>83% vs. 70%</a:t>
            </a:r>
            <a:r>
              <a:rPr lang="zh-CN" altLang="en-US" sz="1200" b="0"/>
              <a:t>，</a:t>
            </a:r>
            <a:r>
              <a:rPr lang="en-US" altLang="zh-CN" sz="1200" b="0"/>
              <a:t>p</a:t>
            </a:r>
            <a:r>
              <a:rPr lang="zh-CN" altLang="en-US" sz="1200" b="0"/>
              <a:t>＜</a:t>
            </a:r>
            <a:r>
              <a:rPr lang="en-US" altLang="zh-CN" sz="1200" b="0"/>
              <a:t>0.01</a:t>
            </a:r>
            <a:r>
              <a:rPr lang="zh-CN" altLang="en-US" sz="1200" b="0"/>
              <a:t>）</a:t>
            </a:r>
            <a:r>
              <a:rPr lang="en-US" altLang="zh-CN" sz="1200" b="0" baseline="30000"/>
              <a:t>22</a:t>
            </a:r>
            <a:r>
              <a:rPr lang="zh-CN" altLang="en-US" sz="1200" b="0"/>
              <a:t>。</a:t>
            </a:r>
            <a:endParaRPr lang="en-US" altLang="zh-CN" sz="1200" b="0"/>
          </a:p>
          <a:p>
            <a:pPr marL="457200" indent="-284400" algn="just">
              <a:buFont typeface="Wingdings" panose="05000000000000000000" pitchFamily="2" charset="2"/>
              <a:buChar char="ü"/>
            </a:pPr>
            <a:r>
              <a:rPr lang="zh-CN" altLang="en-US" sz="1200" b="0"/>
              <a:t>德国一项多中心上市后监测研究，调查圣</a:t>
            </a:r>
            <a:r>
              <a:rPr lang="en-US" altLang="zh-CN" sz="1200" b="0"/>
              <a:t>·</a:t>
            </a:r>
            <a:r>
              <a:rPr lang="zh-CN" altLang="en-US" sz="1200" b="0"/>
              <a:t>约翰草提取物对</a:t>
            </a:r>
            <a:r>
              <a:rPr lang="en-US" altLang="zh-CN" sz="1200" b="0"/>
              <a:t>101</a:t>
            </a:r>
            <a:r>
              <a:rPr lang="zh-CN" altLang="en-US" sz="1200" b="0"/>
              <a:t>名</a:t>
            </a:r>
            <a:r>
              <a:rPr lang="en-US" altLang="zh-CN" sz="1200" b="0"/>
              <a:t>12</a:t>
            </a:r>
            <a:r>
              <a:rPr lang="zh-CN" altLang="en-US" sz="1200" b="0"/>
              <a:t>岁以下轻中度抑郁症儿童的价值。</a:t>
            </a:r>
            <a:r>
              <a:rPr lang="zh-CN" altLang="en-US" sz="1200"/>
              <a:t>治疗</a:t>
            </a:r>
            <a:r>
              <a:rPr lang="en-US" altLang="zh-CN" sz="1200"/>
              <a:t>2</a:t>
            </a:r>
            <a:r>
              <a:rPr lang="zh-CN" altLang="en-US" sz="1200"/>
              <a:t>周后，将疗效评为“良好”或“优秀”的医生比例为</a:t>
            </a:r>
            <a:r>
              <a:rPr lang="en-US" altLang="zh-CN" sz="1200"/>
              <a:t>72%</a:t>
            </a:r>
            <a:r>
              <a:rPr lang="zh-CN" altLang="en-US" sz="1200"/>
              <a:t>，</a:t>
            </a:r>
            <a:r>
              <a:rPr lang="en-US" altLang="zh-CN" sz="1200"/>
              <a:t>4</a:t>
            </a:r>
            <a:r>
              <a:rPr lang="zh-CN" altLang="en-US" sz="1200"/>
              <a:t>周后为</a:t>
            </a:r>
            <a:r>
              <a:rPr lang="en-US" altLang="zh-CN" sz="1200"/>
              <a:t>97%</a:t>
            </a:r>
            <a:r>
              <a:rPr lang="zh-CN" altLang="en-US" sz="1200"/>
              <a:t>，</a:t>
            </a:r>
            <a:r>
              <a:rPr lang="en-US" altLang="zh-CN" sz="1200"/>
              <a:t>6</a:t>
            </a:r>
            <a:r>
              <a:rPr lang="zh-CN" altLang="en-US" sz="1200"/>
              <a:t>周后为</a:t>
            </a:r>
            <a:r>
              <a:rPr lang="en-US" altLang="zh-CN" sz="1200"/>
              <a:t>100%</a:t>
            </a:r>
            <a:r>
              <a:rPr lang="en-US" altLang="zh-CN" sz="1200" b="0" baseline="30000"/>
              <a:t>23</a:t>
            </a:r>
            <a:r>
              <a:rPr lang="zh-CN" altLang="en-US" sz="1200" b="0"/>
              <a:t>。</a:t>
            </a:r>
            <a:endParaRPr lang="en-US" altLang="zh-CN" sz="1200"/>
          </a:p>
          <a:p>
            <a:pPr marL="457200" indent="-284400" algn="just">
              <a:buFont typeface="Wingdings" panose="05000000000000000000" pitchFamily="2" charset="2"/>
              <a:buChar char="ü"/>
            </a:pPr>
            <a:r>
              <a:rPr lang="zh-CN" altLang="en-US" sz="1200" b="0"/>
              <a:t>一项为期</a:t>
            </a:r>
            <a:r>
              <a:rPr lang="en-US" altLang="zh-CN" sz="1200" b="0"/>
              <a:t>8</a:t>
            </a:r>
            <a:r>
              <a:rPr lang="zh-CN" altLang="en-US" sz="1200" b="0"/>
              <a:t>周的开放标签研究，评估圣</a:t>
            </a:r>
            <a:r>
              <a:rPr lang="en-US" altLang="zh-CN" sz="1200" b="0"/>
              <a:t>·</a:t>
            </a:r>
            <a:r>
              <a:rPr lang="zh-CN" altLang="en-US" sz="1200" b="0"/>
              <a:t>约翰草对患有抑郁障碍的青少年的潜在疗效和安全性，结果表明，在完成研究的</a:t>
            </a:r>
            <a:r>
              <a:rPr lang="en-US" altLang="zh-CN" sz="1200" b="0"/>
              <a:t>11</a:t>
            </a:r>
            <a:r>
              <a:rPr lang="zh-CN" altLang="en-US" sz="1200" b="0"/>
              <a:t>名参与者中，根据</a:t>
            </a:r>
            <a:r>
              <a:rPr lang="en-US" altLang="zh-CN" sz="1200" b="0"/>
              <a:t>CGI</a:t>
            </a:r>
            <a:r>
              <a:rPr lang="zh-CN" altLang="en-US" sz="1200" b="0"/>
              <a:t>变化评分，</a:t>
            </a:r>
            <a:r>
              <a:rPr lang="en-US" altLang="zh-CN" sz="1200"/>
              <a:t>82%</a:t>
            </a:r>
            <a:r>
              <a:rPr lang="zh-CN" altLang="en-US" sz="1200"/>
              <a:t>的患者在第</a:t>
            </a:r>
            <a:r>
              <a:rPr lang="en-US" altLang="zh-CN" sz="1200"/>
              <a:t>8</a:t>
            </a:r>
            <a:r>
              <a:rPr lang="zh-CN" altLang="en-US" sz="1200"/>
              <a:t>周表现出显著的临床改善</a:t>
            </a:r>
            <a:r>
              <a:rPr lang="en-US" altLang="zh-CN" sz="1200" b="0" baseline="30000"/>
              <a:t>24</a:t>
            </a:r>
            <a:r>
              <a:rPr lang="zh-CN" altLang="en-US" sz="1200" b="0"/>
              <a:t>。</a:t>
            </a:r>
            <a:endParaRPr lang="en-US" altLang="zh-CN" sz="1200" b="0"/>
          </a:p>
          <a:p>
            <a:pPr marL="457200" indent="-284400" algn="just">
              <a:buFont typeface="Wingdings" panose="05000000000000000000" pitchFamily="2" charset="2"/>
              <a:buChar char="ü"/>
            </a:pPr>
            <a:r>
              <a:rPr lang="zh-CN" altLang="en-US" sz="1200" b="0"/>
              <a:t>一项为期</a:t>
            </a:r>
            <a:r>
              <a:rPr lang="en-US" altLang="zh-CN" sz="1200" b="0"/>
              <a:t>8</a:t>
            </a:r>
            <a:r>
              <a:rPr lang="zh-CN" altLang="en-US" sz="1200" b="0"/>
              <a:t>周的前瞻性、开放标签、门诊研究，纳入</a:t>
            </a:r>
            <a:r>
              <a:rPr lang="en-US" altLang="zh-CN" sz="1200" b="0"/>
              <a:t>33</a:t>
            </a:r>
            <a:r>
              <a:rPr lang="zh-CN" altLang="en-US" sz="1200" b="0"/>
              <a:t>例抑郁青少年患者。其中</a:t>
            </a:r>
            <a:r>
              <a:rPr lang="en-US" altLang="zh-CN" sz="1200" b="0"/>
              <a:t>25</a:t>
            </a:r>
            <a:r>
              <a:rPr lang="zh-CN" altLang="en-US" sz="1200" b="0"/>
              <a:t>名患者在</a:t>
            </a:r>
            <a:r>
              <a:rPr lang="en-US" altLang="zh-CN" sz="1200" b="0"/>
              <a:t>8</a:t>
            </a:r>
            <a:r>
              <a:rPr lang="zh-CN" altLang="en-US" sz="1200" b="0"/>
              <a:t>周治疗后达到疗效标准。此外，</a:t>
            </a:r>
            <a:r>
              <a:rPr lang="zh-CN" altLang="en-US" sz="1200"/>
              <a:t>完成</a:t>
            </a:r>
            <a:r>
              <a:rPr lang="en-US" altLang="zh-CN" sz="1200"/>
              <a:t>8</a:t>
            </a:r>
            <a:r>
              <a:rPr lang="zh-CN" altLang="en-US" sz="1200"/>
              <a:t>周治疗的受试者中有</a:t>
            </a:r>
            <a:r>
              <a:rPr lang="en-US" altLang="zh-CN" sz="1200"/>
              <a:t>28</a:t>
            </a:r>
            <a:r>
              <a:rPr lang="zh-CN" altLang="en-US" sz="1200"/>
              <a:t>人</a:t>
            </a:r>
            <a:r>
              <a:rPr lang="en-US" altLang="zh-CN" sz="1200"/>
              <a:t>(93.3%)</a:t>
            </a:r>
            <a:r>
              <a:rPr lang="zh-CN" altLang="en-US" sz="1200"/>
              <a:t>，在研究结束后选择继续使用圣</a:t>
            </a:r>
            <a:r>
              <a:rPr lang="en-US" altLang="zh-CN" sz="1200"/>
              <a:t>·</a:t>
            </a:r>
            <a:r>
              <a:rPr lang="zh-CN" altLang="en-US" sz="1200"/>
              <a:t>约翰草治疗</a:t>
            </a:r>
            <a:r>
              <a:rPr lang="en-US" altLang="zh-CN" sz="1200" b="0" baseline="30000"/>
              <a:t>25</a:t>
            </a:r>
            <a:r>
              <a:rPr lang="zh-CN" altLang="en-US" sz="1200" b="0"/>
              <a:t>。</a:t>
            </a:r>
            <a:endParaRPr lang="en-US" altLang="zh-CN" sz="1200" b="0"/>
          </a:p>
          <a:p>
            <a:pPr marL="284400" indent="-284400" algn="just">
              <a:buFont typeface="Arial" panose="020B0604020202020204" pitchFamily="34" charset="0"/>
              <a:buChar char="•"/>
            </a:pPr>
            <a:r>
              <a:rPr lang="zh-CN" altLang="en-US" sz="1200">
                <a:sym typeface="微软雅黑" panose="020B0503020204020204" pitchFamily="34" charset="-122"/>
              </a:rPr>
              <a:t>早期应用</a:t>
            </a:r>
            <a:r>
              <a:rPr lang="zh-CN" altLang="en-US" sz="1200"/>
              <a:t>路优泰</a:t>
            </a:r>
            <a:r>
              <a:rPr lang="en-US" altLang="zh-CN" sz="1200" baseline="30000"/>
              <a:t>®</a:t>
            </a:r>
            <a:r>
              <a:rPr lang="zh-CN" altLang="en-US" sz="1200">
                <a:sym typeface="微软雅黑" panose="020B0503020204020204" pitchFamily="34" charset="-122"/>
              </a:rPr>
              <a:t>疗效显著更优</a:t>
            </a:r>
            <a:r>
              <a:rPr lang="zh-CN" altLang="en-US" sz="1200" b="0">
                <a:sym typeface="微软雅黑" panose="020B0503020204020204" pitchFamily="34" charset="-122"/>
              </a:rPr>
              <a:t>：研究纳入</a:t>
            </a:r>
            <a:r>
              <a:rPr lang="zh-CN" altLang="en-US" sz="1200" b="0"/>
              <a:t>北京安定医院等医院治疗的</a:t>
            </a:r>
            <a:r>
              <a:rPr lang="en-US" altLang="zh-CN" sz="1200" b="0">
                <a:sym typeface="微软雅黑" panose="020B0503020204020204" pitchFamily="34" charset="-122"/>
              </a:rPr>
              <a:t>11~18</a:t>
            </a:r>
            <a:r>
              <a:rPr lang="zh-CN" altLang="en-US" sz="1200" b="0">
                <a:sym typeface="微软雅黑" panose="020B0503020204020204" pitchFamily="34" charset="-122"/>
              </a:rPr>
              <a:t>岁抑郁症患者</a:t>
            </a:r>
            <a:r>
              <a:rPr lang="en-US" altLang="zh-CN" sz="1200" b="0">
                <a:sym typeface="微软雅黑" panose="020B0503020204020204" pitchFamily="34" charset="-122"/>
              </a:rPr>
              <a:t>77</a:t>
            </a:r>
            <a:r>
              <a:rPr lang="zh-CN" altLang="en-US" sz="1200" b="0">
                <a:sym typeface="微软雅黑" panose="020B0503020204020204" pitchFamily="34" charset="-122"/>
              </a:rPr>
              <a:t>例，给予路优泰</a:t>
            </a:r>
            <a:r>
              <a:rPr lang="en-US" altLang="zh-CN" sz="1200" b="0" baseline="30000">
                <a:sym typeface="微软雅黑" panose="020B0503020204020204" pitchFamily="34" charset="-122"/>
              </a:rPr>
              <a:t>®</a:t>
            </a:r>
            <a:r>
              <a:rPr lang="zh-CN" altLang="en-US" sz="1200" b="0">
                <a:sym typeface="微软雅黑" panose="020B0503020204020204" pitchFamily="34" charset="-122"/>
              </a:rPr>
              <a:t>治疗，观察</a:t>
            </a:r>
            <a:r>
              <a:rPr lang="en-US" altLang="zh-CN" sz="1200" b="0">
                <a:sym typeface="微软雅黑" panose="020B0503020204020204" pitchFamily="34" charset="-122"/>
              </a:rPr>
              <a:t>8</a:t>
            </a:r>
            <a:r>
              <a:rPr lang="zh-CN" altLang="en-US" sz="1200" b="0">
                <a:sym typeface="微软雅黑" panose="020B0503020204020204" pitchFamily="34" charset="-122"/>
              </a:rPr>
              <a:t>周，结果显示，病程＜</a:t>
            </a:r>
            <a:r>
              <a:rPr lang="en-US" altLang="zh-CN" sz="1200" b="0">
                <a:sym typeface="微软雅黑" panose="020B0503020204020204" pitchFamily="34" charset="-122"/>
              </a:rPr>
              <a:t>6 </a:t>
            </a:r>
            <a:r>
              <a:rPr lang="zh-CN" altLang="en-US" sz="1200" b="0">
                <a:sym typeface="微软雅黑" panose="020B0503020204020204" pitchFamily="34" charset="-122"/>
              </a:rPr>
              <a:t>月患者的</a:t>
            </a:r>
            <a:r>
              <a:rPr lang="en-US" altLang="zh-CN" sz="1200" b="0"/>
              <a:t>HAMD</a:t>
            </a:r>
            <a:r>
              <a:rPr lang="zh-CN" altLang="en-US" sz="1200" b="0">
                <a:sym typeface="微软雅黑" panose="020B0503020204020204" pitchFamily="34" charset="-122"/>
              </a:rPr>
              <a:t>减分率显著优于病程≥</a:t>
            </a:r>
            <a:r>
              <a:rPr lang="en-US" altLang="zh-CN" sz="1200" b="0">
                <a:sym typeface="微软雅黑" panose="020B0503020204020204" pitchFamily="34" charset="-122"/>
              </a:rPr>
              <a:t>6 </a:t>
            </a:r>
            <a:r>
              <a:rPr lang="zh-CN" altLang="en-US" sz="1200" b="0">
                <a:sym typeface="微软雅黑" panose="020B0503020204020204" pitchFamily="34" charset="-122"/>
              </a:rPr>
              <a:t>月的患者（</a:t>
            </a:r>
            <a:r>
              <a:rPr lang="en-US" altLang="zh-CN" sz="1200" b="0">
                <a:sym typeface="微软雅黑" panose="020B0503020204020204" pitchFamily="34" charset="-122"/>
              </a:rPr>
              <a:t>0.82±0.08 vs. 0.77±0.14</a:t>
            </a:r>
            <a:r>
              <a:rPr lang="zh-CN" altLang="en-US" sz="1200" b="0">
                <a:sym typeface="微软雅黑" panose="020B0503020204020204" pitchFamily="34" charset="-122"/>
              </a:rPr>
              <a:t>，</a:t>
            </a:r>
            <a:r>
              <a:rPr lang="en-US" altLang="zh-CN" sz="1200" b="0">
                <a:sym typeface="微软雅黑" panose="020B0503020204020204" pitchFamily="34" charset="-122"/>
              </a:rPr>
              <a:t>p</a:t>
            </a:r>
            <a:r>
              <a:rPr lang="zh-CN" altLang="en-US" sz="1200" b="0">
                <a:sym typeface="微软雅黑" panose="020B0503020204020204" pitchFamily="34" charset="-122"/>
              </a:rPr>
              <a:t>＜</a:t>
            </a:r>
            <a:r>
              <a:rPr lang="en-US" altLang="zh-CN" sz="1200" b="0">
                <a:sym typeface="微软雅黑" panose="020B0503020204020204" pitchFamily="34" charset="-122"/>
              </a:rPr>
              <a:t>0.05</a:t>
            </a:r>
            <a:r>
              <a:rPr lang="zh-CN" altLang="en-US" sz="1200" b="0">
                <a:sym typeface="微软雅黑" panose="020B0503020204020204" pitchFamily="34" charset="-122"/>
              </a:rPr>
              <a:t>）</a:t>
            </a:r>
            <a:r>
              <a:rPr lang="en-US" altLang="zh-CN" sz="1200" b="0" baseline="30000">
                <a:sym typeface="微软雅黑" panose="020B0503020204020204" pitchFamily="34" charset="-122"/>
              </a:rPr>
              <a:t>21</a:t>
            </a:r>
            <a:r>
              <a:rPr lang="zh-CN" altLang="en-US" sz="1200" b="0">
                <a:sym typeface="微软雅黑" panose="020B0503020204020204" pitchFamily="34" charset="-122"/>
              </a:rPr>
              <a:t>。</a:t>
            </a:r>
            <a:endParaRPr lang="en-US" altLang="zh-CN" sz="1200" b="0">
              <a:sym typeface="微软雅黑" panose="020B0503020204020204" pitchFamily="34" charset="-122"/>
            </a:endParaRPr>
          </a:p>
          <a:p>
            <a:pPr marL="284400" indent="-284400" algn="just">
              <a:buFont typeface="Arial" panose="020B0604020202020204" pitchFamily="34" charset="0"/>
              <a:buChar char="•"/>
            </a:pPr>
            <a:r>
              <a:rPr lang="zh-CN" altLang="en-US" sz="1200"/>
              <a:t>路优泰</a:t>
            </a:r>
            <a:r>
              <a:rPr lang="en-US" altLang="zh-CN" sz="1200" baseline="30000"/>
              <a:t>®</a:t>
            </a:r>
            <a:r>
              <a:rPr lang="zh-CN" altLang="en-US" sz="1200"/>
              <a:t>联合心理治疗疗效更佳</a:t>
            </a:r>
            <a:r>
              <a:rPr lang="zh-CN" altLang="en-US" sz="1200" b="0"/>
              <a:t>：</a:t>
            </a:r>
            <a:endParaRPr lang="en-US" altLang="zh-CN" sz="1200" b="0"/>
          </a:p>
          <a:p>
            <a:pPr marL="457200" indent="-284400" algn="just">
              <a:buFont typeface="Wingdings" panose="05000000000000000000" pitchFamily="2" charset="2"/>
              <a:buChar char="ü"/>
            </a:pPr>
            <a:r>
              <a:rPr lang="zh-CN" altLang="en-US" sz="1200" b="0"/>
              <a:t>研究纳入</a:t>
            </a:r>
            <a:r>
              <a:rPr lang="en-US" altLang="zh-CN" sz="1200" b="0"/>
              <a:t>60</a:t>
            </a:r>
            <a:r>
              <a:rPr lang="zh-CN" altLang="en-US" sz="1200" b="0"/>
              <a:t>例青少年抑郁障碍患者，随机分成两组即研究组</a:t>
            </a:r>
            <a:r>
              <a:rPr lang="en-US" altLang="zh-CN" sz="1200" b="0"/>
              <a:t>(</a:t>
            </a:r>
            <a:r>
              <a:rPr lang="zh-CN" altLang="en-US" sz="1200" b="0"/>
              <a:t>支持性心理治疗</a:t>
            </a:r>
            <a:r>
              <a:rPr lang="en-US" altLang="zh-CN" sz="1200" b="0"/>
              <a:t>+</a:t>
            </a:r>
            <a:r>
              <a:rPr lang="zh-CN" altLang="en-US" sz="1200" b="0"/>
              <a:t>路优泰</a:t>
            </a:r>
            <a:r>
              <a:rPr lang="en-US" altLang="zh-CN" sz="1200" b="0" baseline="30000">
                <a:sym typeface="微软雅黑" panose="020B0503020204020204" pitchFamily="34" charset="-122"/>
              </a:rPr>
              <a:t>®</a:t>
            </a:r>
            <a:r>
              <a:rPr lang="en-US" altLang="zh-CN" sz="1200" b="0"/>
              <a:t>)</a:t>
            </a:r>
            <a:r>
              <a:rPr lang="zh-CN" altLang="en-US" sz="1200" b="0"/>
              <a:t>和对照组（支持性心理治疗</a:t>
            </a:r>
            <a:r>
              <a:rPr lang="en-US" altLang="zh-CN" sz="1200" b="0"/>
              <a:t>)</a:t>
            </a:r>
            <a:r>
              <a:rPr lang="zh-CN" altLang="en-US" sz="1200" b="0"/>
              <a:t>，自治疗第</a:t>
            </a:r>
            <a:r>
              <a:rPr lang="en-US" altLang="zh-CN" sz="1200" b="0"/>
              <a:t>3</a:t>
            </a:r>
            <a:r>
              <a:rPr lang="zh-CN" altLang="en-US" sz="1200" b="0"/>
              <a:t>周末开始，</a:t>
            </a:r>
            <a:r>
              <a:rPr lang="zh-CN" altLang="en-US" sz="1200"/>
              <a:t>研究组</a:t>
            </a:r>
            <a:r>
              <a:rPr lang="en-US" altLang="zh-CN" sz="1200"/>
              <a:t>HAMD</a:t>
            </a:r>
            <a:r>
              <a:rPr lang="zh-CN" altLang="en-US" sz="1200"/>
              <a:t>、</a:t>
            </a:r>
            <a:r>
              <a:rPr lang="en-US" altLang="zh-CN" sz="1200"/>
              <a:t>SDS</a:t>
            </a:r>
            <a:r>
              <a:rPr lang="zh-CN" altLang="en-US" sz="1200"/>
              <a:t>量表评分较对照组显著下降，研究组较对照组，疗效更快、更好</a:t>
            </a:r>
            <a:r>
              <a:rPr lang="en-US" altLang="zh-CN" sz="1200" b="0" baseline="30000"/>
              <a:t>26</a:t>
            </a:r>
            <a:r>
              <a:rPr lang="zh-CN" altLang="en-US" sz="1200" b="0"/>
              <a:t>。</a:t>
            </a:r>
            <a:endParaRPr lang="en-US" altLang="zh-CN" sz="1200" b="0"/>
          </a:p>
          <a:p>
            <a:pPr marL="457200" indent="-284400" algn="just">
              <a:buFont typeface="Wingdings" panose="05000000000000000000" pitchFamily="2" charset="2"/>
              <a:buChar char="ü"/>
            </a:pPr>
            <a:r>
              <a:rPr lang="zh-CN" altLang="en-US" sz="1200" b="0"/>
              <a:t>研究纳入</a:t>
            </a:r>
            <a:r>
              <a:rPr lang="en-US" altLang="zh-CN" sz="1200" b="0"/>
              <a:t>94</a:t>
            </a:r>
            <a:r>
              <a:rPr lang="zh-CN" altLang="en-US" sz="1200" b="0"/>
              <a:t>例年龄在</a:t>
            </a:r>
            <a:r>
              <a:rPr lang="en-US" altLang="zh-CN" sz="1200" b="0"/>
              <a:t>14~18</a:t>
            </a:r>
            <a:r>
              <a:rPr lang="zh-CN" altLang="en-US" sz="1200" b="0"/>
              <a:t>岁的青少年抑郁症患者，分别对照组（单用路优泰</a:t>
            </a:r>
            <a:r>
              <a:rPr lang="en-US" altLang="zh-CN" sz="1200" b="0" baseline="30000">
                <a:sym typeface="微软雅黑" panose="020B0503020204020204" pitchFamily="34" charset="-122"/>
              </a:rPr>
              <a:t>®</a:t>
            </a:r>
            <a:r>
              <a:rPr lang="zh-CN" altLang="en-US" sz="1200" b="0"/>
              <a:t>治疗）和观察组（路优泰</a:t>
            </a:r>
            <a:r>
              <a:rPr lang="en-US" altLang="zh-CN" sz="1200" b="0" baseline="30000">
                <a:sym typeface="微软雅黑" panose="020B0503020204020204" pitchFamily="34" charset="-122"/>
              </a:rPr>
              <a:t>®</a:t>
            </a:r>
            <a:r>
              <a:rPr lang="zh-CN" altLang="en-US" sz="1200" b="0"/>
              <a:t>联合心理疗法治疗），疗程</a:t>
            </a:r>
            <a:r>
              <a:rPr lang="en-US" altLang="zh-CN" sz="1200" b="0"/>
              <a:t>8</a:t>
            </a:r>
            <a:r>
              <a:rPr lang="zh-CN" altLang="en-US" sz="1200" b="0"/>
              <a:t>周。结果显示，</a:t>
            </a:r>
            <a:r>
              <a:rPr lang="zh-CN" altLang="en-US" sz="1200"/>
              <a:t>观察组的显效率（</a:t>
            </a:r>
            <a:r>
              <a:rPr lang="en-US" altLang="zh-CN" sz="1200"/>
              <a:t>86.3% vs. 76.67%</a:t>
            </a:r>
            <a:r>
              <a:rPr lang="zh-CN" altLang="en-US" sz="1200"/>
              <a:t>）和有效率（</a:t>
            </a:r>
            <a:r>
              <a:rPr lang="en-US" altLang="zh-CN" sz="1200"/>
              <a:t>94.1% vs. 83.7%</a:t>
            </a:r>
            <a:r>
              <a:rPr lang="zh-CN" altLang="en-US" sz="1200"/>
              <a:t>）均显著高于对照组</a:t>
            </a:r>
            <a:r>
              <a:rPr lang="zh-CN" altLang="en-US" sz="1200" b="0"/>
              <a:t>；观察组的</a:t>
            </a:r>
            <a:r>
              <a:rPr lang="en-US" altLang="zh-CN" sz="1200" b="0"/>
              <a:t>HAMD</a:t>
            </a:r>
            <a:r>
              <a:rPr lang="zh-CN" altLang="en-US" sz="1200" b="0"/>
              <a:t>和</a:t>
            </a:r>
            <a:r>
              <a:rPr lang="en-US" altLang="zh-CN" sz="1200" b="0"/>
              <a:t>HAMA</a:t>
            </a:r>
            <a:r>
              <a:rPr lang="zh-CN" altLang="en-US" sz="1200" b="0"/>
              <a:t>评分下降程度较对照组更为明显</a:t>
            </a:r>
            <a:r>
              <a:rPr lang="en-US" altLang="zh-CN" sz="1200" b="0" baseline="30000"/>
              <a:t>27</a:t>
            </a:r>
            <a:r>
              <a:rPr lang="zh-CN" altLang="en-US" sz="1200" b="0"/>
              <a:t>。</a:t>
            </a:r>
            <a:endParaRPr lang="en-US" altLang="zh-CN" sz="1200" b="0"/>
          </a:p>
        </p:txBody>
      </p:sp>
      <p:sp>
        <p:nvSpPr>
          <p:cNvPr id="3" name="文本框 2">
            <a:extLst>
              <a:ext uri="{FF2B5EF4-FFF2-40B4-BE49-F238E27FC236}">
                <a16:creationId xmlns:a16="http://schemas.microsoft.com/office/drawing/2014/main" id="{40FE8077-8B60-08B3-7D3E-4566E007C15D}"/>
              </a:ext>
            </a:extLst>
          </p:cNvPr>
          <p:cNvSpPr txBox="1"/>
          <p:nvPr/>
        </p:nvSpPr>
        <p:spPr>
          <a:xfrm>
            <a:off x="441325" y="8769350"/>
            <a:ext cx="5975350" cy="897618"/>
          </a:xfrm>
          <a:prstGeom prst="rect">
            <a:avLst/>
          </a:prstGeom>
          <a:noFill/>
        </p:spPr>
        <p:txBody>
          <a:bodyPr wrap="square">
            <a:spAutoFit/>
          </a:bodyPr>
          <a:lstStyle/>
          <a:p>
            <a:pPr>
              <a:lnSpc>
                <a:spcPct val="110000"/>
              </a:lnSpc>
            </a:pPr>
            <a:r>
              <a:rPr lang="en-US" altLang="zh-CN" sz="600"/>
              <a:t>21.</a:t>
            </a:r>
            <a:r>
              <a:rPr lang="zh-CN" altLang="en-US" sz="600"/>
              <a:t>周玉明</a:t>
            </a:r>
            <a:r>
              <a:rPr lang="en-US" altLang="zh-CN" sz="600"/>
              <a:t>,</a:t>
            </a:r>
            <a:r>
              <a:rPr lang="zh-CN" altLang="en-US" sz="600"/>
              <a:t>等</a:t>
            </a:r>
            <a:r>
              <a:rPr lang="en-US" altLang="zh-CN" sz="600"/>
              <a:t>.</a:t>
            </a:r>
            <a:r>
              <a:rPr lang="zh-CN" altLang="en-US" sz="600"/>
              <a:t>圣</a:t>
            </a:r>
            <a:r>
              <a:rPr lang="en-US" altLang="zh-CN" sz="600"/>
              <a:t>·</a:t>
            </a:r>
            <a:r>
              <a:rPr lang="zh-CN" altLang="en-US" sz="600"/>
              <a:t>约翰草提取物治疗青少年抑郁症开放性研究</a:t>
            </a:r>
            <a:r>
              <a:rPr lang="en-US" altLang="zh-CN" sz="600"/>
              <a:t>[J].</a:t>
            </a:r>
            <a:r>
              <a:rPr lang="zh-CN" altLang="en-US" sz="600"/>
              <a:t>临床心身疾病杂志</a:t>
            </a:r>
            <a:r>
              <a:rPr lang="en-US" altLang="zh-CN" sz="600"/>
              <a:t>,2009,15(1)3-5.</a:t>
            </a:r>
          </a:p>
          <a:p>
            <a:pPr>
              <a:lnSpc>
                <a:spcPct val="110000"/>
              </a:lnSpc>
            </a:pPr>
            <a:r>
              <a:rPr lang="en-US" altLang="zh-CN" sz="600"/>
              <a:t>22.</a:t>
            </a:r>
            <a:r>
              <a:rPr lang="zh-CN" altLang="en-US" sz="600"/>
              <a:t>李波</a:t>
            </a:r>
            <a:r>
              <a:rPr lang="en-US" altLang="zh-CN" sz="600"/>
              <a:t>.</a:t>
            </a:r>
            <a:r>
              <a:rPr lang="zh-CN" altLang="en-US" sz="600"/>
              <a:t>路优泰治疗青少年抑郁症疗效观察</a:t>
            </a:r>
            <a:r>
              <a:rPr lang="en-US" altLang="zh-CN" sz="600"/>
              <a:t>[J].</a:t>
            </a:r>
            <a:r>
              <a:rPr lang="zh-CN" altLang="en-US" sz="600"/>
              <a:t>中国实用神经疾病杂志</a:t>
            </a:r>
            <a:r>
              <a:rPr lang="en-US" altLang="zh-CN" sz="600"/>
              <a:t>,2010,13(2)67-68.</a:t>
            </a:r>
          </a:p>
          <a:p>
            <a:pPr>
              <a:lnSpc>
                <a:spcPct val="110000"/>
              </a:lnSpc>
            </a:pPr>
            <a:r>
              <a:rPr lang="en-US" altLang="zh-CN" sz="600"/>
              <a:t>23.Hübner WD, Kirste T. Experience with St John's Wort (Hypericum perforatum) in children under 12 years with symptoms of depression and psychovegetative disturbances. Phytother Res. 2001;15(4):367-370. </a:t>
            </a:r>
          </a:p>
          <a:p>
            <a:pPr>
              <a:lnSpc>
                <a:spcPct val="110000"/>
              </a:lnSpc>
            </a:pPr>
            <a:r>
              <a:rPr lang="en-US" altLang="zh-CN" sz="600"/>
              <a:t>24.Simeon J, et al. Open-label pilot study of St. John's wort in adolescent depression. </a:t>
            </a:r>
            <a:r>
              <a:rPr lang="en-US" altLang="zh-CN" sz="600" i="1"/>
              <a:t>J Child Adolesc Psychopharmacol</a:t>
            </a:r>
            <a:r>
              <a:rPr lang="en-US" altLang="zh-CN" sz="600"/>
              <a:t>. 2005;15(2):293-301. </a:t>
            </a:r>
          </a:p>
          <a:p>
            <a:pPr>
              <a:lnSpc>
                <a:spcPct val="110000"/>
              </a:lnSpc>
            </a:pPr>
            <a:r>
              <a:rPr lang="en-US" altLang="zh-CN" sz="600"/>
              <a:t>25.Findling RL, et al. An open-label pilot study of St. John's wort in juvenile depression. J Am Acad Child Adolesc Psychiatry. 2003;42(8):908-914. </a:t>
            </a:r>
          </a:p>
          <a:p>
            <a:pPr>
              <a:lnSpc>
                <a:spcPct val="110000"/>
              </a:lnSpc>
            </a:pPr>
            <a:r>
              <a:rPr lang="en-US" altLang="zh-CN" sz="600"/>
              <a:t>26.</a:t>
            </a:r>
            <a:r>
              <a:rPr lang="zh-CN" altLang="en-US" sz="600"/>
              <a:t>于恩庆</a:t>
            </a:r>
            <a:r>
              <a:rPr lang="en-US" altLang="zh-CN" sz="600"/>
              <a:t>,</a:t>
            </a:r>
            <a:r>
              <a:rPr lang="zh-CN" altLang="en-US" sz="600"/>
              <a:t>等</a:t>
            </a:r>
            <a:r>
              <a:rPr lang="en-US" altLang="zh-CN" sz="600"/>
              <a:t>.</a:t>
            </a:r>
            <a:r>
              <a:rPr lang="zh-CN" altLang="en-US" sz="600"/>
              <a:t>支持性心理治疗合并抗抑郁剂路优泰治疗青少年学生抑郁障碍对照研究</a:t>
            </a:r>
            <a:r>
              <a:rPr lang="en-US" altLang="zh-CN" sz="600"/>
              <a:t>[J].</a:t>
            </a:r>
            <a:r>
              <a:rPr lang="zh-CN" altLang="en-US" sz="600"/>
              <a:t>神经疾病与精神卫生</a:t>
            </a:r>
            <a:r>
              <a:rPr lang="en-US" altLang="zh-CN" sz="600"/>
              <a:t>,2006,6(1)44-45.</a:t>
            </a:r>
          </a:p>
          <a:p>
            <a:pPr>
              <a:lnSpc>
                <a:spcPct val="110000"/>
              </a:lnSpc>
            </a:pPr>
            <a:r>
              <a:rPr lang="en-US" altLang="zh-CN" sz="600"/>
              <a:t>27.</a:t>
            </a:r>
            <a:r>
              <a:rPr lang="zh-CN" altLang="en-US" sz="600"/>
              <a:t>张恩旭</a:t>
            </a:r>
            <a:r>
              <a:rPr lang="en-US" altLang="zh-CN" sz="600"/>
              <a:t>. </a:t>
            </a:r>
            <a:r>
              <a:rPr lang="zh-CN" altLang="en-US" sz="600"/>
              <a:t>路优泰联合心理治疗对首发青少年抑郁症的疗效观察</a:t>
            </a:r>
            <a:r>
              <a:rPr lang="en-US" altLang="zh-CN" sz="600"/>
              <a:t>[J]. </a:t>
            </a:r>
            <a:r>
              <a:rPr lang="zh-CN" altLang="en-US" sz="600"/>
              <a:t>中国冶金工业医学杂志</a:t>
            </a:r>
            <a:r>
              <a:rPr lang="en-US" altLang="zh-CN" sz="600"/>
              <a:t>,2015,32(1)83-84.</a:t>
            </a:r>
          </a:p>
        </p:txBody>
      </p:sp>
    </p:spTree>
    <p:extLst>
      <p:ext uri="{BB962C8B-B14F-4D97-AF65-F5344CB8AC3E}">
        <p14:creationId xmlns:p14="http://schemas.microsoft.com/office/powerpoint/2010/main" val="2288453009"/>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我都">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12075</TotalTime>
  <Words>8940</Words>
  <Application>Microsoft Office PowerPoint</Application>
  <PresentationFormat>A4 纸张(210x297 毫米)</PresentationFormat>
  <Paragraphs>199</Paragraphs>
  <Slides>17</Slides>
  <Notes>12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17</vt:i4>
      </vt:variant>
    </vt:vector>
  </HeadingPairs>
  <TitlesOfParts>
    <vt:vector size="22" baseType="lpstr">
      <vt:lpstr>等线</vt:lpstr>
      <vt:lpstr>微软雅黑</vt:lpstr>
      <vt:lpstr>Arial</vt:lpstr>
      <vt:lpstr>Wingdings</vt:lpstr>
      <vt:lpstr>Office 主题​​</vt:lpstr>
      <vt:lpstr>问题一、当前，青少年儿童抑郁障碍的患病率持续上升，如何看待此类现象，现在的临床治疗有哪些未被满足的需求？  问题二、圣·约翰草提取物（路优泰® ）多重抗抑郁作用明确，其在青少年儿童抑郁障碍方面的疗效证据有哪些？  问题三、青少年儿童使用抗抑郁药物有哪些不良反应？路优泰®的安全性特征如何评估？  问题四、如何充分利用路优泰®药物特性，探索青少年儿童情绪障碍的未来发展方向？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 S</dc:creator>
  <cp:lastModifiedBy>Ming Yao</cp:lastModifiedBy>
  <cp:revision>352</cp:revision>
  <dcterms:created xsi:type="dcterms:W3CDTF">2025-02-25T09:12:03Z</dcterms:created>
  <dcterms:modified xsi:type="dcterms:W3CDTF">2025-09-28T09:08:00Z</dcterms:modified>
</cp:coreProperties>
</file>