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8.xml" ContentType="application/vnd.openxmlformats-officedocument.presentationml.notesSlide+xml"/>
  <Override PartName="/ppt/tags/tag46.xml" ContentType="application/vnd.openxmlformats-officedocument.presentationml.tags+xml"/>
  <Override PartName="/ppt/notesSlides/notesSlide9.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0.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1.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2" r:id="rId5"/>
  </p:sldMasterIdLst>
  <p:notesMasterIdLst>
    <p:notesMasterId r:id="rId37"/>
  </p:notesMasterIdLst>
  <p:handoutMasterIdLst>
    <p:handoutMasterId r:id="rId38"/>
  </p:handoutMasterIdLst>
  <p:sldIdLst>
    <p:sldId id="510" r:id="rId6"/>
    <p:sldId id="16776527" r:id="rId7"/>
    <p:sldId id="16776317" r:id="rId8"/>
    <p:sldId id="16776707" r:id="rId9"/>
    <p:sldId id="16776526" r:id="rId10"/>
    <p:sldId id="16776612" r:id="rId11"/>
    <p:sldId id="16776669" r:id="rId12"/>
    <p:sldId id="16776586" r:id="rId13"/>
    <p:sldId id="16776644" r:id="rId14"/>
    <p:sldId id="16776591" r:id="rId15"/>
    <p:sldId id="16776648" r:id="rId16"/>
    <p:sldId id="16776651" r:id="rId17"/>
    <p:sldId id="16776652" r:id="rId18"/>
    <p:sldId id="16776653" r:id="rId19"/>
    <p:sldId id="16776654" r:id="rId20"/>
    <p:sldId id="16776655" r:id="rId21"/>
    <p:sldId id="16775956" r:id="rId22"/>
    <p:sldId id="16776709" r:id="rId23"/>
    <p:sldId id="16776656" r:id="rId24"/>
    <p:sldId id="16776659" r:id="rId25"/>
    <p:sldId id="16776660" r:id="rId26"/>
    <p:sldId id="16776661" r:id="rId27"/>
    <p:sldId id="16776645" r:id="rId28"/>
    <p:sldId id="16776662" r:id="rId29"/>
    <p:sldId id="16776708" r:id="rId30"/>
    <p:sldId id="294" r:id="rId31"/>
    <p:sldId id="16776705" r:id="rId32"/>
    <p:sldId id="16776706" r:id="rId33"/>
    <p:sldId id="16776702" r:id="rId34"/>
    <p:sldId id="16776703" r:id="rId35"/>
    <p:sldId id="16776704" r:id="rId36"/>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0" userDrawn="1">
          <p15:clr>
            <a:srgbClr val="A4A3A4"/>
          </p15:clr>
        </p15:guide>
        <p15:guide id="2" pos="385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8E7D62-E9AC-D483-883A-22FE3194C1FB}" name="Wu, Jean" initials="JW" userId="S::kzzh430@astrazeneca.net::7b43f94d-f182-4638-a0bf-aede6496b9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 id="3" name="Wang, Qiu" initials="WQ" lastIdx="8" clrIdx="2"/>
  <p:cmAuthor id="4" name="ZZ" initials="ZZ" lastIdx="18" clrIdx="3"/>
  <p:cmAuthor id="5" name="76310" initials="7" lastIdx="3" clrIdx="4"/>
  <p:cmAuthor id="6" name="jewel" initials="j"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B0B2"/>
    <a:srgbClr val="FFCF4A"/>
    <a:srgbClr val="E8FF4F"/>
    <a:srgbClr val="E6E7E8"/>
    <a:srgbClr val="3C9EB4"/>
    <a:srgbClr val="808285"/>
    <a:srgbClr val="FFFFFF"/>
    <a:srgbClr val="712FA0"/>
    <a:srgbClr val="FF9400"/>
    <a:srgbClr val="ECE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10" autoAdjust="0"/>
    <p:restoredTop sz="96192" autoAdjust="0"/>
  </p:normalViewPr>
  <p:slideViewPr>
    <p:cSldViewPr snapToGrid="0" showGuides="1">
      <p:cViewPr varScale="1">
        <p:scale>
          <a:sx n="70" d="100"/>
          <a:sy n="70" d="100"/>
        </p:scale>
        <p:origin x="136" y="52"/>
      </p:cViewPr>
      <p:guideLst>
        <p:guide orient="horz" pos="3430"/>
        <p:guide pos="3858"/>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gs" Target="tags/tag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 Chang" userId="32ce0f87-ce57-4aa2-8b12-ae74be04d025" providerId="ADAL" clId="{98E7438B-D063-4800-9605-B4C586DB6644}"/>
    <pc:docChg chg="undo custSel addSld delSld modSld">
      <pc:chgData name="Wang, Chang" userId="32ce0f87-ce57-4aa2-8b12-ae74be04d025" providerId="ADAL" clId="{98E7438B-D063-4800-9605-B4C586DB6644}" dt="2025-05-30T07:14:31.894" v="229" actId="47"/>
      <pc:docMkLst>
        <pc:docMk/>
      </pc:docMkLst>
      <pc:sldChg chg="modSp mod">
        <pc:chgData name="Wang, Chang" userId="32ce0f87-ce57-4aa2-8b12-ae74be04d025" providerId="ADAL" clId="{98E7438B-D063-4800-9605-B4C586DB6644}" dt="2025-05-23T03:28:48.342" v="110" actId="20577"/>
        <pc:sldMkLst>
          <pc:docMk/>
          <pc:sldMk cId="0" sldId="294"/>
        </pc:sldMkLst>
      </pc:sldChg>
      <pc:sldChg chg="del">
        <pc:chgData name="Wang, Chang" userId="32ce0f87-ce57-4aa2-8b12-ae74be04d025" providerId="ADAL" clId="{98E7438B-D063-4800-9605-B4C586DB6644}" dt="2025-05-29T07:51:15.267" v="225" actId="47"/>
        <pc:sldMkLst>
          <pc:docMk/>
          <pc:sldMk cId="0" sldId="16776592"/>
        </pc:sldMkLst>
      </pc:sldChg>
      <pc:sldChg chg="del">
        <pc:chgData name="Wang, Chang" userId="32ce0f87-ce57-4aa2-8b12-ae74be04d025" providerId="ADAL" clId="{98E7438B-D063-4800-9605-B4C586DB6644}" dt="2025-05-29T07:51:21.219" v="228" actId="47"/>
        <pc:sldMkLst>
          <pc:docMk/>
          <pc:sldMk cId="0" sldId="16776618"/>
        </pc:sldMkLst>
      </pc:sldChg>
      <pc:sldChg chg="del">
        <pc:chgData name="Wang, Chang" userId="32ce0f87-ce57-4aa2-8b12-ae74be04d025" providerId="ADAL" clId="{98E7438B-D063-4800-9605-B4C586DB6644}" dt="2025-05-29T07:51:20.635" v="227" actId="47"/>
        <pc:sldMkLst>
          <pc:docMk/>
          <pc:sldMk cId="0" sldId="16776619"/>
        </pc:sldMkLst>
      </pc:sldChg>
      <pc:sldChg chg="del">
        <pc:chgData name="Wang, Chang" userId="32ce0f87-ce57-4aa2-8b12-ae74be04d025" providerId="ADAL" clId="{98E7438B-D063-4800-9605-B4C586DB6644}" dt="2025-05-29T07:49:36.175" v="215" actId="47"/>
        <pc:sldMkLst>
          <pc:docMk/>
          <pc:sldMk cId="0" sldId="16776620"/>
        </pc:sldMkLst>
      </pc:sldChg>
      <pc:sldChg chg="add del">
        <pc:chgData name="Wang, Chang" userId="32ce0f87-ce57-4aa2-8b12-ae74be04d025" providerId="ADAL" clId="{98E7438B-D063-4800-9605-B4C586DB6644}" dt="2025-05-23T03:34:46.037" v="114" actId="47"/>
        <pc:sldMkLst>
          <pc:docMk/>
          <pc:sldMk cId="0" sldId="16776655"/>
        </pc:sldMkLst>
      </pc:sldChg>
      <pc:sldChg chg="addSp modSp del mod">
        <pc:chgData name="Wang, Chang" userId="32ce0f87-ce57-4aa2-8b12-ae74be04d025" providerId="ADAL" clId="{98E7438B-D063-4800-9605-B4C586DB6644}" dt="2025-05-26T05:18:41.258" v="213" actId="47"/>
        <pc:sldMkLst>
          <pc:docMk/>
          <pc:sldMk cId="0" sldId="16776656"/>
        </pc:sldMkLst>
      </pc:sldChg>
      <pc:sldChg chg="addSp delSp mod">
        <pc:chgData name="Wang, Chang" userId="32ce0f87-ce57-4aa2-8b12-ae74be04d025" providerId="ADAL" clId="{98E7438B-D063-4800-9605-B4C586DB6644}" dt="2025-05-23T03:35:40.759" v="117" actId="22"/>
        <pc:sldMkLst>
          <pc:docMk/>
          <pc:sldMk cId="0" sldId="16776658"/>
        </pc:sldMkLst>
      </pc:sldChg>
      <pc:sldChg chg="modSp mod">
        <pc:chgData name="Wang, Chang" userId="32ce0f87-ce57-4aa2-8b12-ae74be04d025" providerId="ADAL" clId="{98E7438B-D063-4800-9605-B4C586DB6644}" dt="2025-05-29T07:50:08.170" v="223" actId="20577"/>
        <pc:sldMkLst>
          <pc:docMk/>
          <pc:sldMk cId="0" sldId="16776669"/>
        </pc:sldMkLst>
      </pc:sldChg>
      <pc:sldChg chg="del">
        <pc:chgData name="Wang, Chang" userId="32ce0f87-ce57-4aa2-8b12-ae74be04d025" providerId="ADAL" clId="{98E7438B-D063-4800-9605-B4C586DB6644}" dt="2025-05-29T07:51:20.003" v="226" actId="47"/>
        <pc:sldMkLst>
          <pc:docMk/>
          <pc:sldMk cId="0" sldId="16776671"/>
        </pc:sldMkLst>
      </pc:sldChg>
      <pc:sldChg chg="del">
        <pc:chgData name="Wang, Chang" userId="32ce0f87-ce57-4aa2-8b12-ae74be04d025" providerId="ADAL" clId="{98E7438B-D063-4800-9605-B4C586DB6644}" dt="2025-05-30T07:14:31.894" v="229" actId="47"/>
        <pc:sldMkLst>
          <pc:docMk/>
          <pc:sldMk cId="0" sldId="16776674"/>
        </pc:sldMkLst>
      </pc:sldChg>
      <pc:sldChg chg="add">
        <pc:chgData name="Wang, Chang" userId="32ce0f87-ce57-4aa2-8b12-ae74be04d025" providerId="ADAL" clId="{98E7438B-D063-4800-9605-B4C586DB6644}" dt="2025-05-29T07:49:33.865" v="214"/>
        <pc:sldMkLst>
          <pc:docMk/>
          <pc:sldMk cId="0" sldId="16776707"/>
        </pc:sldMkLst>
      </pc:sldChg>
      <pc:sldChg chg="add">
        <pc:chgData name="Wang, Chang" userId="32ce0f87-ce57-4aa2-8b12-ae74be04d025" providerId="ADAL" clId="{98E7438B-D063-4800-9605-B4C586DB6644}" dt="2025-05-29T07:51:12.738" v="224"/>
        <pc:sldMkLst>
          <pc:docMk/>
          <pc:sldMk cId="0" sldId="16776708"/>
        </pc:sldMkLst>
      </pc:sldChg>
      <pc:sldChg chg="add del">
        <pc:chgData name="Wang, Chang" userId="32ce0f87-ce57-4aa2-8b12-ae74be04d025" providerId="ADAL" clId="{98E7438B-D063-4800-9605-B4C586DB6644}" dt="2025-05-23T03:34:48.575" v="115" actId="47"/>
        <pc:sldMkLst>
          <pc:docMk/>
          <pc:sldMk cId="0" sldId="16776710"/>
        </pc:sldMkLst>
      </pc:sldChg>
    </pc:docChg>
  </pc:docChgLst>
  <pc:docChgLst>
    <pc:chgData name="Wang, Chang" userId="32ce0f87-ce57-4aa2-8b12-ae74be04d025" providerId="ADAL" clId="{2DC069A7-2A63-4212-B062-F7090EDCA461}"/>
    <pc:docChg chg="modSld">
      <pc:chgData name="Wang, Chang" userId="32ce0f87-ce57-4aa2-8b12-ae74be04d025" providerId="ADAL" clId="{2DC069A7-2A63-4212-B062-F7090EDCA461}" dt="2025-09-23T06:30:18.701" v="22"/>
      <pc:docMkLst>
        <pc:docMk/>
      </pc:docMkLst>
      <pc:sldChg chg="addSp modSp mod">
        <pc:chgData name="Wang, Chang" userId="32ce0f87-ce57-4aa2-8b12-ae74be04d025" providerId="ADAL" clId="{2DC069A7-2A63-4212-B062-F7090EDCA461}" dt="2025-09-23T06:30:02.197" v="20"/>
        <pc:sldMkLst>
          <pc:docMk/>
          <pc:sldMk cId="0" sldId="294"/>
        </pc:sldMkLst>
        <pc:spChg chg="add mod">
          <ac:chgData name="Wang, Chang" userId="32ce0f87-ce57-4aa2-8b12-ae74be04d025" providerId="ADAL" clId="{2DC069A7-2A63-4212-B062-F7090EDCA461}" dt="2025-09-23T06:30:02.197" v="20"/>
          <ac:spMkLst>
            <pc:docMk/>
            <pc:sldMk cId="0" sldId="294"/>
            <ac:spMk id="2" creationId="{EA3217DE-40F1-C3CC-D7BD-C35797E5CC10}"/>
          </ac:spMkLst>
        </pc:spChg>
      </pc:sldChg>
      <pc:sldChg chg="addSp modSp mod">
        <pc:chgData name="Wang, Chang" userId="32ce0f87-ce57-4aa2-8b12-ae74be04d025" providerId="ADAL" clId="{2DC069A7-2A63-4212-B062-F7090EDCA461}" dt="2025-09-23T06:29:33.059" v="18" actId="20577"/>
        <pc:sldMkLst>
          <pc:docMk/>
          <pc:sldMk cId="0" sldId="16775956"/>
        </pc:sldMkLst>
        <pc:spChg chg="add mod">
          <ac:chgData name="Wang, Chang" userId="32ce0f87-ce57-4aa2-8b12-ae74be04d025" providerId="ADAL" clId="{2DC069A7-2A63-4212-B062-F7090EDCA461}" dt="2025-09-23T06:29:33.059" v="18" actId="20577"/>
          <ac:spMkLst>
            <pc:docMk/>
            <pc:sldMk cId="0" sldId="16775956"/>
            <ac:spMk id="17" creationId="{D849D7AF-E4B8-021D-7C6F-A05F1B59890F}"/>
          </ac:spMkLst>
        </pc:spChg>
      </pc:sldChg>
      <pc:sldChg chg="addSp modSp">
        <pc:chgData name="Wang, Chang" userId="32ce0f87-ce57-4aa2-8b12-ae74be04d025" providerId="ADAL" clId="{2DC069A7-2A63-4212-B062-F7090EDCA461}" dt="2025-09-23T06:30:18.701" v="22"/>
        <pc:sldMkLst>
          <pc:docMk/>
          <pc:sldMk cId="0" sldId="16776656"/>
        </pc:sldMkLst>
        <pc:spChg chg="add mod">
          <ac:chgData name="Wang, Chang" userId="32ce0f87-ce57-4aa2-8b12-ae74be04d025" providerId="ADAL" clId="{2DC069A7-2A63-4212-B062-F7090EDCA461}" dt="2025-09-23T06:30:18.701" v="22"/>
          <ac:spMkLst>
            <pc:docMk/>
            <pc:sldMk cId="0" sldId="16776656"/>
            <ac:spMk id="5" creationId="{3F35B24E-287B-75F5-8324-B605E33CB835}"/>
          </ac:spMkLst>
        </pc:spChg>
      </pc:sldChg>
    </pc:docChg>
  </pc:docChgLst>
  <pc:docChgLst>
    <pc:chgData name="Wang, Chang" userId="32ce0f87-ce57-4aa2-8b12-ae74be04d025" providerId="ADAL" clId="{99A1A70C-47AD-43E0-9750-390666E91A88}"/>
    <pc:docChg chg="custSel addSld delSld modSld">
      <pc:chgData name="Wang, Chang" userId="32ce0f87-ce57-4aa2-8b12-ae74be04d025" providerId="ADAL" clId="{99A1A70C-47AD-43E0-9750-390666E91A88}" dt="2025-09-21T10:53:16.118" v="8" actId="47"/>
      <pc:docMkLst>
        <pc:docMk/>
      </pc:docMkLst>
      <pc:sldChg chg="modSp add mod">
        <pc:chgData name="Wang, Chang" userId="32ce0f87-ce57-4aa2-8b12-ae74be04d025" providerId="ADAL" clId="{99A1A70C-47AD-43E0-9750-390666E91A88}" dt="2025-09-21T10:53:11.998" v="7" actId="27636"/>
        <pc:sldMkLst>
          <pc:docMk/>
          <pc:sldMk cId="0" sldId="16775956"/>
        </pc:sldMkLst>
        <pc:spChg chg="mod">
          <ac:chgData name="Wang, Chang" userId="32ce0f87-ce57-4aa2-8b12-ae74be04d025" providerId="ADAL" clId="{99A1A70C-47AD-43E0-9750-390666E91A88}" dt="2025-09-21T10:53:11.998" v="7" actId="27636"/>
          <ac:spMkLst>
            <pc:docMk/>
            <pc:sldMk cId="0" sldId="16775956"/>
            <ac:spMk id="33" creationId="{1E4B617A-5D46-96B6-0D34-6DE5C5448942}"/>
          </ac:spMkLst>
        </pc:spChg>
      </pc:sldChg>
      <pc:sldChg chg="modSp mod">
        <pc:chgData name="Wang, Chang" userId="32ce0f87-ce57-4aa2-8b12-ae74be04d025" providerId="ADAL" clId="{99A1A70C-47AD-43E0-9750-390666E91A88}" dt="2025-09-21T10:51:52.009" v="1" actId="20577"/>
        <pc:sldMkLst>
          <pc:docMk/>
          <pc:sldMk cId="0" sldId="16776653"/>
        </pc:sldMkLst>
        <pc:graphicFrameChg chg="mod modGraphic">
          <ac:chgData name="Wang, Chang" userId="32ce0f87-ce57-4aa2-8b12-ae74be04d025" providerId="ADAL" clId="{99A1A70C-47AD-43E0-9750-390666E91A88}" dt="2025-09-21T10:51:52.009" v="1" actId="20577"/>
          <ac:graphicFrameMkLst>
            <pc:docMk/>
            <pc:sldMk cId="0" sldId="16776653"/>
            <ac:graphicFrameMk id="6" creationId="{00000000-0000-0000-0000-000000000000}"/>
          </ac:graphicFrameMkLst>
        </pc:graphicFrameChg>
      </pc:sldChg>
      <pc:sldChg chg="del">
        <pc:chgData name="Wang, Chang" userId="32ce0f87-ce57-4aa2-8b12-ae74be04d025" providerId="ADAL" clId="{99A1A70C-47AD-43E0-9750-390666E91A88}" dt="2025-09-21T10:53:16.118" v="8" actId="47"/>
        <pc:sldMkLst>
          <pc:docMk/>
          <pc:sldMk cId="0" sldId="16776658"/>
        </pc:sldMkLst>
      </pc:sldChg>
      <pc:sldChg chg="add del">
        <pc:chgData name="Wang, Chang" userId="32ce0f87-ce57-4aa2-8b12-ae74be04d025" providerId="ADAL" clId="{99A1A70C-47AD-43E0-9750-390666E91A88}" dt="2025-09-21T10:52:52.800" v="5" actId="47"/>
        <pc:sldMkLst>
          <pc:docMk/>
          <pc:sldMk cId="843468743" sldId="16776709"/>
        </pc:sldMkLst>
      </pc:sldChg>
    </pc:docChg>
  </pc:docChgLst>
  <pc:docChgLst>
    <pc:chgData name="Wang, Chang" userId="32ce0f87-ce57-4aa2-8b12-ae74be04d025" providerId="ADAL" clId="{A2727ACA-9FBC-466F-A0AC-DC5040C65EC6}"/>
    <pc:docChg chg="custSel modSld">
      <pc:chgData name="Wang, Chang" userId="32ce0f87-ce57-4aa2-8b12-ae74be04d025" providerId="ADAL" clId="{A2727ACA-9FBC-466F-A0AC-DC5040C65EC6}" dt="2025-09-24T13:35:40.906" v="7" actId="14100"/>
      <pc:docMkLst>
        <pc:docMk/>
      </pc:docMkLst>
      <pc:sldChg chg="delSp mod">
        <pc:chgData name="Wang, Chang" userId="32ce0f87-ce57-4aa2-8b12-ae74be04d025" providerId="ADAL" clId="{A2727ACA-9FBC-466F-A0AC-DC5040C65EC6}" dt="2025-09-24T13:33:40.756" v="0" actId="478"/>
        <pc:sldMkLst>
          <pc:docMk/>
          <pc:sldMk cId="0" sldId="294"/>
        </pc:sldMkLst>
        <pc:spChg chg="del">
          <ac:chgData name="Wang, Chang" userId="32ce0f87-ce57-4aa2-8b12-ae74be04d025" providerId="ADAL" clId="{A2727ACA-9FBC-466F-A0AC-DC5040C65EC6}" dt="2025-09-24T13:33:40.756" v="0" actId="478"/>
          <ac:spMkLst>
            <pc:docMk/>
            <pc:sldMk cId="0" sldId="294"/>
            <ac:spMk id="2" creationId="{EA3217DE-40F1-C3CC-D7BD-C35797E5CC10}"/>
          </ac:spMkLst>
        </pc:spChg>
      </pc:sldChg>
      <pc:sldChg chg="delSp modSp mod">
        <pc:chgData name="Wang, Chang" userId="32ce0f87-ce57-4aa2-8b12-ae74be04d025" providerId="ADAL" clId="{A2727ACA-9FBC-466F-A0AC-DC5040C65EC6}" dt="2025-09-24T13:35:40.906" v="7" actId="14100"/>
        <pc:sldMkLst>
          <pc:docMk/>
          <pc:sldMk cId="0" sldId="16775956"/>
        </pc:sldMkLst>
        <pc:spChg chg="del">
          <ac:chgData name="Wang, Chang" userId="32ce0f87-ce57-4aa2-8b12-ae74be04d025" providerId="ADAL" clId="{A2727ACA-9FBC-466F-A0AC-DC5040C65EC6}" dt="2025-09-24T13:34:14.773" v="2" actId="478"/>
          <ac:spMkLst>
            <pc:docMk/>
            <pc:sldMk cId="0" sldId="16775956"/>
            <ac:spMk id="17" creationId="{D849D7AF-E4B8-021D-7C6F-A05F1B59890F}"/>
          </ac:spMkLst>
        </pc:spChg>
        <pc:spChg chg="mod">
          <ac:chgData name="Wang, Chang" userId="32ce0f87-ce57-4aa2-8b12-ae74be04d025" providerId="ADAL" clId="{A2727ACA-9FBC-466F-A0AC-DC5040C65EC6}" dt="2025-09-24T13:35:40.906" v="7" actId="14100"/>
          <ac:spMkLst>
            <pc:docMk/>
            <pc:sldMk cId="0" sldId="16775956"/>
            <ac:spMk id="33" creationId="{1E4B617A-5D46-96B6-0D34-6DE5C5448942}"/>
          </ac:spMkLst>
        </pc:spChg>
      </pc:sldChg>
      <pc:sldChg chg="delSp mod">
        <pc:chgData name="Wang, Chang" userId="32ce0f87-ce57-4aa2-8b12-ae74be04d025" providerId="ADAL" clId="{A2727ACA-9FBC-466F-A0AC-DC5040C65EC6}" dt="2025-09-24T13:34:00.799" v="1" actId="478"/>
        <pc:sldMkLst>
          <pc:docMk/>
          <pc:sldMk cId="0" sldId="16776656"/>
        </pc:sldMkLst>
        <pc:spChg chg="del">
          <ac:chgData name="Wang, Chang" userId="32ce0f87-ce57-4aa2-8b12-ae74be04d025" providerId="ADAL" clId="{A2727ACA-9FBC-466F-A0AC-DC5040C65EC6}" dt="2025-09-24T13:34:00.799" v="1" actId="478"/>
          <ac:spMkLst>
            <pc:docMk/>
            <pc:sldMk cId="0" sldId="16776656"/>
            <ac:spMk id="5" creationId="{3F35B24E-287B-75F5-8324-B605E33CB83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系列 1</c:v>
                </c:pt>
              </c:strCache>
            </c:strRef>
          </c:tx>
          <c:spPr>
            <a:solidFill>
              <a:schemeClr val="bg1">
                <a:lumMod val="50000"/>
              </a:schemeClr>
            </a:solidFill>
            <a:ln>
              <a:noFill/>
            </a:ln>
            <a:effectLst/>
          </c:spPr>
          <c:invertIfNegative val="0"/>
          <c:dPt>
            <c:idx val="0"/>
            <c:invertIfNegative val="0"/>
            <c:bubble3D val="0"/>
            <c:spPr>
              <a:solidFill>
                <a:srgbClr val="712FA0"/>
              </a:solidFill>
              <a:ln>
                <a:noFill/>
              </a:ln>
              <a:effectLst/>
            </c:spPr>
            <c:extLst>
              <c:ext xmlns:c16="http://schemas.microsoft.com/office/drawing/2014/chart" uri="{C3380CC4-5D6E-409C-BE32-E72D297353CC}">
                <c16:uniqueId val="{00000001-1C17-4F0C-9E1C-F0883AE65C04}"/>
              </c:ext>
            </c:extLst>
          </c:dPt>
          <c:dLbls>
            <c:dLbl>
              <c:idx val="0"/>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rgbClr val="ED7D3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dLblPos val="outEnd"/>
              <c:showLegendKey val="0"/>
              <c:showVal val="1"/>
              <c:showCatName val="0"/>
              <c:showSerName val="0"/>
              <c:showPercent val="0"/>
              <c:showBubbleSize val="0"/>
              <c:extLst>
                <c:ext xmlns:c16="http://schemas.microsoft.com/office/drawing/2014/chart" uri="{C3380CC4-5D6E-409C-BE32-E72D297353CC}">
                  <c16:uniqueId val="{00000001-1C17-4F0C-9E1C-F0883AE65C04}"/>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HER2突变</c:v>
                </c:pt>
                <c:pt idx="1">
                  <c:v>KRAS突变</c:v>
                </c:pt>
                <c:pt idx="2">
                  <c:v>EGFR突变</c:v>
                </c:pt>
              </c:strCache>
            </c:strRef>
          </c:cat>
          <c:val>
            <c:numRef>
              <c:f>Sheet1!$B$2:$B$4</c:f>
              <c:numCache>
                <c:formatCode>0%</c:formatCode>
                <c:ptCount val="3"/>
                <c:pt idx="0">
                  <c:v>0.28000000000000003</c:v>
                </c:pt>
                <c:pt idx="1">
                  <c:v>0.08</c:v>
                </c:pt>
                <c:pt idx="2">
                  <c:v>0.16</c:v>
                </c:pt>
              </c:numCache>
            </c:numRef>
          </c:val>
          <c:extLst>
            <c:ext xmlns:c16="http://schemas.microsoft.com/office/drawing/2014/chart" uri="{C3380CC4-5D6E-409C-BE32-E72D297353CC}">
              <c16:uniqueId val="{00000002-1C17-4F0C-9E1C-F0883AE65C04}"/>
            </c:ext>
          </c:extLst>
        </c:ser>
        <c:dLbls>
          <c:showLegendKey val="0"/>
          <c:showVal val="0"/>
          <c:showCatName val="0"/>
          <c:showSerName val="0"/>
          <c:showPercent val="0"/>
          <c:showBubbleSize val="0"/>
        </c:dLbls>
        <c:gapWidth val="219"/>
        <c:overlap val="-27"/>
        <c:axId val="220713695"/>
        <c:axId val="220702175"/>
      </c:barChart>
      <c:catAx>
        <c:axId val="22071369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crossAx val="220702175"/>
        <c:crosses val="autoZero"/>
        <c:auto val="1"/>
        <c:lblAlgn val="ctr"/>
        <c:lblOffset val="100"/>
        <c:noMultiLvlLbl val="0"/>
      </c:catAx>
      <c:valAx>
        <c:axId val="220702175"/>
        <c:scaling>
          <c:orientation val="minMax"/>
        </c:scaling>
        <c:delete val="0"/>
        <c:axPos val="l"/>
        <c:title>
          <c:tx>
            <c:rich>
              <a:bodyPr rot="-5400000" spcFirstLastPara="1" vertOverflow="ellipsis" vert="horz" wrap="square" anchor="ctr" anchorCtr="1"/>
              <a:lstStyle/>
              <a:p>
                <a:pPr>
                  <a:defRPr lang="zh-CN" sz="133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治疗期间脑转移发生率</a:t>
                </a:r>
              </a:p>
            </c:rich>
          </c:tx>
          <c:layout>
            <c:manualLayout>
              <c:xMode val="edge"/>
              <c:yMode val="edge"/>
              <c:x val="4.0523116596058201E-2"/>
              <c:y val="0.20652691218130301"/>
            </c:manualLayout>
          </c:layout>
          <c:overlay val="0"/>
          <c:spPr>
            <a:noFill/>
            <a:ln>
              <a:noFill/>
            </a:ln>
            <a:effectLst/>
          </c:spPr>
          <c:txPr>
            <a:bodyPr rot="-5400000" spcFirstLastPara="1" vertOverflow="ellipsis" vert="horz" wrap="square" anchor="ctr" anchorCtr="1"/>
            <a:lstStyle/>
            <a:p>
              <a:pPr>
                <a:defRPr lang="zh-CN" sz="133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title>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crossAx val="220713695"/>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C411EC-0F25-CF47-AB83-25AFBF154B65}" type="datetimeFigureOut">
              <a:rPr kumimoji="1" lang="zh-CN" altLang="en-US" smtClean="0"/>
              <a:t>2025/10/17</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EA3718-A252-BD4E-91C4-205980FB79E1}" type="slidenum">
              <a:rPr kumimoji="1" lang="zh-CN" altLang="en-US" smtClean="0"/>
              <a:t>‹#›</a:t>
            </a:fld>
            <a:endParaRPr kumimoji="1"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359C9-A412-4547-ADC4-514AB5772CB1}" type="datetimeFigureOut">
              <a:rPr lang="zh-CN" altLang="en-US" smtClean="0"/>
              <a:t>2025/10/17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7F94E6-AC90-4A11-99F4-45596554594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ECD04A5-D4E5-4CF9-A4C8-4797FA11758C}" type="slidenum">
              <a:rPr lang="zh-CN" altLang="en-US" smtClean="0"/>
              <a:t>22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ECD04A5-D4E5-4CF9-A4C8-4797FA11758C}" type="slidenum">
              <a:rPr lang="zh-CN" altLang="en-US" smtClean="0"/>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ECD04A5-D4E5-4CF9-A4C8-4797FA11758C}"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ECD04A5-D4E5-4CF9-A4C8-4797FA11758C}" type="slidenum">
              <a:rPr lang="zh-CN" altLang="en-US" smtClean="0"/>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C5BD65-71DE-40C8-B937-F9DB8A71291A}" type="slidenum">
              <a:rPr lang="en-US" smtClean="0"/>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FBA6E6B-3C9F-4491-9653-8DB8FEC237A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FBA6E6B-3C9F-4491-9653-8DB8FEC237A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ECD04A5-D4E5-4CF9-A4C8-4797FA11758C}" type="slidenum">
              <a:rPr lang="zh-CN" altLang="en-US" smtClean="0"/>
              <a:t>21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9.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5" name="fb784053-a381-40b9-86bc-9c8eed44fb11"/>
          <p:cNvSpPr>
            <a:spLocks noGrp="1"/>
          </p:cNvSpPr>
          <p:nvPr>
            <p:ph type="ctrTitle" hasCustomPrompt="1"/>
          </p:nvPr>
        </p:nvSpPr>
        <p:spPr>
          <a:xfrm>
            <a:off x="1030514" y="1691191"/>
            <a:ext cx="10116662" cy="1873250"/>
          </a:xfrm>
          <a:prstGeom prst="rect">
            <a:avLst/>
          </a:prstGeom>
        </p:spPr>
        <p:txBody>
          <a:bodyPr wrap="square" anchor="b">
            <a:normAutofit/>
          </a:bodyPr>
          <a:lstStyle>
            <a:lvl1pPr algn="ctr">
              <a:lnSpc>
                <a:spcPct val="100000"/>
              </a:lnSpc>
              <a:defRPr sz="6600">
                <a:ln w="19050">
                  <a:noFill/>
                </a:ln>
                <a:solidFill>
                  <a:schemeClr val="accent1"/>
                </a:solidFill>
              </a:defRPr>
            </a:lvl1pPr>
          </a:lstStyle>
          <a:p>
            <a:pPr lvl="0"/>
            <a:r>
              <a:rPr lang="en-US" dirty="0"/>
              <a:t>Click to add title</a:t>
            </a:r>
          </a:p>
        </p:txBody>
      </p:sp>
      <p:sp>
        <p:nvSpPr>
          <p:cNvPr id="9" name="副标题 8"/>
          <p:cNvSpPr>
            <a:spLocks noGrp="1"/>
          </p:cNvSpPr>
          <p:nvPr>
            <p:ph type="subTitle" sz="quarter" idx="1" hasCustomPrompt="1"/>
          </p:nvPr>
        </p:nvSpPr>
        <p:spPr>
          <a:xfrm>
            <a:off x="1015630" y="3736258"/>
            <a:ext cx="10146783" cy="486562"/>
          </a:xfrm>
          <a:prstGeom prst="rect">
            <a:avLst/>
          </a:prstGeom>
          <a:noFill/>
          <a:ln>
            <a:noFill/>
          </a:ln>
        </p:spPr>
        <p:txBody>
          <a:bodyPr vert="horz" wrap="square" lIns="91440" tIns="45720" rIns="91440" bIns="45720" rtlCol="0" anchor="ctr" anchorCtr="0">
            <a:normAutofit/>
          </a:bodyPr>
          <a:lstStyle>
            <a:lvl1pPr marL="0" indent="0" algn="ctr">
              <a:lnSpc>
                <a:spcPct val="100000"/>
              </a:lnSpc>
              <a:buNone/>
              <a:defRPr lang="en-US" sz="2400" dirty="0">
                <a:solidFill>
                  <a:schemeClr val="tx1"/>
                </a:solidFill>
                <a:latin typeface="+mj-lt"/>
              </a:defRPr>
            </a:lvl1pPr>
          </a:lstStyle>
          <a:p>
            <a:pPr lvl="0"/>
            <a:r>
              <a:rPr lang="en-US" dirty="0"/>
              <a:t>Click to add subtitle</a:t>
            </a:r>
          </a:p>
        </p:txBody>
      </p:sp>
      <p:sp>
        <p:nvSpPr>
          <p:cNvPr id="4" name="文本占位符 3"/>
          <p:cNvSpPr>
            <a:spLocks noGrp="1"/>
          </p:cNvSpPr>
          <p:nvPr>
            <p:ph type="body" sz="quarter" idx="13" hasCustomPrompt="1"/>
          </p:nvPr>
        </p:nvSpPr>
        <p:spPr>
          <a:xfrm>
            <a:off x="1015630" y="5268424"/>
            <a:ext cx="10146783" cy="345518"/>
          </a:xfrm>
          <a:prstGeom prst="rect">
            <a:avLst/>
          </a:prstGeom>
        </p:spPr>
        <p:txBody>
          <a:bodyPr wrap="square" lIns="90000" anchor="ctr">
            <a:normAutofit/>
          </a:bodyPr>
          <a:lstStyle>
            <a:lvl1pPr marL="0" indent="0" algn="ctr">
              <a:lnSpc>
                <a:spcPct val="100000"/>
              </a:lnSpc>
              <a:buNone/>
              <a:defRPr sz="1200"/>
            </a:lvl1pPr>
          </a:lstStyle>
          <a:p>
            <a:pPr lvl="0"/>
            <a:r>
              <a:rPr lang="en-US" dirty="0"/>
              <a:t>Presenter name</a:t>
            </a:r>
          </a:p>
        </p:txBody>
      </p:sp>
      <p:sp>
        <p:nvSpPr>
          <p:cNvPr id="7" name="文本占位符 6"/>
          <p:cNvSpPr>
            <a:spLocks noGrp="1"/>
          </p:cNvSpPr>
          <p:nvPr>
            <p:ph type="body" sz="quarter" idx="14" hasCustomPrompt="1"/>
          </p:nvPr>
        </p:nvSpPr>
        <p:spPr>
          <a:xfrm>
            <a:off x="1015630" y="4881461"/>
            <a:ext cx="10146783" cy="345518"/>
          </a:xfrm>
          <a:prstGeom prst="rect">
            <a:avLst/>
          </a:prstGeom>
        </p:spPr>
        <p:txBody>
          <a:bodyPr wrap="none" anchor="ctr">
            <a:normAutofit/>
          </a:bodyPr>
          <a:lstStyle>
            <a:lvl1pPr marL="0" indent="0" algn="ctr">
              <a:lnSpc>
                <a:spcPct val="100000"/>
              </a:lnSpc>
              <a:buNone/>
              <a:defRPr sz="1200"/>
            </a:lvl1pPr>
          </a:lstStyle>
          <a:p>
            <a:pPr lvl="0"/>
            <a:r>
              <a:rPr lang="en-US" dirty="0"/>
              <a:t>www.islide.cc</a:t>
            </a:r>
          </a:p>
        </p:txBody>
      </p:sp>
      <p:sp>
        <p:nvSpPr>
          <p:cNvPr id="2" name="object 2"/>
          <p:cNvSpPr/>
          <p:nvPr userDrawn="1"/>
        </p:nvSpPr>
        <p:spPr>
          <a:xfrm>
            <a:off x="11004247" y="61348"/>
            <a:ext cx="948214" cy="221458"/>
          </a:xfrm>
          <a:prstGeom prst="rect">
            <a:avLst/>
          </a:prstGeom>
          <a:blipFill>
            <a:blip r:embed="rId2" cstate="print"/>
            <a:stretch>
              <a:fillRect/>
            </a:stretch>
          </a:blipFill>
        </p:spPr>
        <p:txBody>
          <a:bodyPr wrap="square" lIns="0" tIns="0" rIns="0" bIns="0" rtlCol="0"/>
          <a:lstStyle/>
          <a:p>
            <a:pPr>
              <a:lnSpc>
                <a:spcPct val="120000"/>
              </a:lnSpc>
            </a:pPr>
            <a:endParaRPr sz="2330">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8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5EFD3FDD-689D-FD4F-A833-B14D59483BA4}"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2964-DDFF-2F4E-9AFD-61A6A7344B3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zh-CN" altLang="en-US" dirty="0"/>
              <a:t>标题：微软雅黑</a:t>
            </a:r>
            <a:r>
              <a:rPr lang="en-US" altLang="zh-CN" dirty="0"/>
              <a:t>/Arial 32</a:t>
            </a:r>
            <a:endParaRPr lang="zh-CN" altLang="en-US" dirty="0"/>
          </a:p>
        </p:txBody>
      </p:sp>
      <p:sp>
        <p:nvSpPr>
          <p:cNvPr id="8" name="Content Placeholder 7"/>
          <p:cNvSpPr>
            <a:spLocks noGrp="1"/>
          </p:cNvSpPr>
          <p:nvPr>
            <p:ph sz="quarter" idx="19" hasCustomPrompt="1"/>
          </p:nvPr>
        </p:nvSpPr>
        <p:spPr>
          <a:xfrm>
            <a:off x="407988" y="1567815"/>
            <a:ext cx="11376024" cy="4608000"/>
          </a:xfrm>
        </p:spPr>
        <p:txBody>
          <a:bodyPr>
            <a:spAutoFit/>
          </a:bodyPr>
          <a:lstStyle>
            <a:lvl1pPr>
              <a:defRPr/>
            </a:lvl1pPr>
            <a:lvl2pPr marL="575945" indent="-28829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20"/>
          </p:nvPr>
        </p:nvSpPr>
        <p:spPr/>
        <p:txBody>
          <a:bodyPr/>
          <a:lstStyle/>
          <a:p>
            <a:endParaRPr lang="en-GB"/>
          </a:p>
        </p:txBody>
      </p:sp>
      <p:sp>
        <p:nvSpPr>
          <p:cNvPr id="10" name="Slide Number Placeholder 9"/>
          <p:cNvSpPr>
            <a:spLocks noGrp="1"/>
          </p:cNvSpPr>
          <p:nvPr>
            <p:ph type="sldNum" sz="quarter" idx="22"/>
          </p:nvPr>
        </p:nvSpPr>
        <p:spPr/>
        <p:txBody>
          <a:bodyPr/>
          <a:lstStyle/>
          <a:p>
            <a:fld id="{F8E47D07-9D1E-4FE9-B31A-2F5863681021}" type="slidenum">
              <a:rPr lang="en-GB" smtClean="0"/>
              <a:t>‹#›</a:t>
            </a:fld>
            <a:endParaRPr lang="en-GB"/>
          </a:p>
        </p:txBody>
      </p:sp>
      <p:sp>
        <p:nvSpPr>
          <p:cNvPr id="11" name="Text Placeholder 96"/>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111">
    <p:spTree>
      <p:nvGrpSpPr>
        <p:cNvPr id="1" name=""/>
        <p:cNvGrpSpPr/>
        <p:nvPr/>
      </p:nvGrpSpPr>
      <p:grpSpPr>
        <a:xfrm>
          <a:off x="0" y="0"/>
          <a:ext cx="0" cy="0"/>
          <a:chOff x="0" y="0"/>
          <a:chExt cx="0" cy="0"/>
        </a:xfrm>
      </p:grpSpPr>
      <p:graphicFrame>
        <p:nvGraphicFramePr>
          <p:cNvPr id="4"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4"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标题 1"/>
          <p:cNvSpPr>
            <a:spLocks noGrp="1"/>
          </p:cNvSpPr>
          <p:nvPr>
            <p:ph type="title"/>
          </p:nvPr>
        </p:nvSpPr>
        <p:spPr>
          <a:xfrm>
            <a:off x="587375" y="451892"/>
            <a:ext cx="11155363" cy="384721"/>
          </a:xfrm>
          <a:prstGeom prst="rect">
            <a:avLst/>
          </a:prstGeom>
        </p:spPr>
        <p:txBody>
          <a:bodyPr vert="horz" wrap="square" lIns="0" tIns="0" rIns="0" bIns="0" anchor="ctr">
            <a:noAutofit/>
          </a:bodyPr>
          <a:lstStyle>
            <a:lvl1pPr>
              <a:lnSpc>
                <a:spcPct val="100000"/>
              </a:lnSpc>
              <a:defRPr sz="2400" b="1" spc="0">
                <a:solidFill>
                  <a:schemeClr val="accent1"/>
                </a:solidFill>
                <a:latin typeface="+mj-ea"/>
                <a:ea typeface="+mj-ea"/>
              </a:defRPr>
            </a:lvl1pPr>
          </a:lstStyle>
          <a:p>
            <a:r>
              <a:rPr lang="zh-CN" altLang="en-US"/>
              <a:t>单击此处编辑母版标题样式</a:t>
            </a:r>
          </a:p>
        </p:txBody>
      </p:sp>
      <p:sp>
        <p:nvSpPr>
          <p:cNvPr id="8" name="文本占位符 7"/>
          <p:cNvSpPr>
            <a:spLocks noGrp="1"/>
          </p:cNvSpPr>
          <p:nvPr>
            <p:ph type="body" sz="quarter" idx="10"/>
          </p:nvPr>
        </p:nvSpPr>
        <p:spPr>
          <a:xfrm>
            <a:off x="863066" y="6165850"/>
            <a:ext cx="10741560" cy="547687"/>
          </a:xfrm>
          <a:prstGeom prst="rect">
            <a:avLst/>
          </a:prstGeom>
        </p:spPr>
        <p:txBody>
          <a:bodyPr anchor="b" anchorCtr="0"/>
          <a:lstStyle>
            <a:lvl1pPr marL="144145" indent="-144145">
              <a:lnSpc>
                <a:spcPct val="100000"/>
              </a:lnSpc>
              <a:spcBef>
                <a:spcPts val="0"/>
              </a:spcBef>
              <a:buFont typeface="+mj-lt"/>
              <a:buAutoNum type="arabicPeriod"/>
              <a:defRPr sz="800">
                <a:solidFill>
                  <a:schemeClr val="bg2">
                    <a:lumMod val="50000"/>
                  </a:schemeClr>
                </a:solidFill>
                <a:latin typeface="Arial" panose="020B0604020202020204" pitchFamily="34" charset="0"/>
                <a:ea typeface="+mn-ea"/>
                <a:cs typeface="Arial" panose="020B0604020202020204" pitchFamily="34" charset="0"/>
              </a:defRPr>
            </a:lvl1pPr>
            <a:lvl2pPr marL="144145" indent="-144145">
              <a:lnSpc>
                <a:spcPct val="100000"/>
              </a:lnSpc>
              <a:spcBef>
                <a:spcPts val="0"/>
              </a:spcBef>
              <a:buFont typeface="+mj-lt"/>
              <a:buAutoNum type="arabicPeriod"/>
              <a:defRPr sz="800"/>
            </a:lvl2pPr>
            <a:lvl3pPr marL="144145" indent="-144145">
              <a:lnSpc>
                <a:spcPct val="100000"/>
              </a:lnSpc>
              <a:spcBef>
                <a:spcPts val="0"/>
              </a:spcBef>
              <a:buFont typeface="+mj-lt"/>
              <a:buAutoNum type="arabicPeriod"/>
              <a:defRPr sz="800"/>
            </a:lvl3pPr>
            <a:lvl4pPr marL="144145" indent="-144145">
              <a:lnSpc>
                <a:spcPct val="100000"/>
              </a:lnSpc>
              <a:spcBef>
                <a:spcPts val="0"/>
              </a:spcBef>
              <a:buFont typeface="+mj-lt"/>
              <a:buAutoNum type="arabicPeriod"/>
              <a:defRPr sz="800"/>
            </a:lvl4pPr>
            <a:lvl5pPr marL="144145" indent="-144145">
              <a:lnSpc>
                <a:spcPct val="100000"/>
              </a:lnSpc>
              <a:spcBef>
                <a:spcPts val="0"/>
              </a:spcBef>
              <a:buFont typeface="+mj-lt"/>
              <a:buAutoNum type="arabicPeriod"/>
              <a:defRPr sz="800"/>
            </a:lvl5pPr>
          </a:lstStyle>
          <a:p>
            <a:pPr lvl="0"/>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10" name="object 2"/>
          <p:cNvSpPr/>
          <p:nvPr userDrawn="1"/>
        </p:nvSpPr>
        <p:spPr>
          <a:xfrm>
            <a:off x="11004247" y="177553"/>
            <a:ext cx="948214" cy="221458"/>
          </a:xfrm>
          <a:prstGeom prst="rect">
            <a:avLst/>
          </a:prstGeom>
          <a:blipFill>
            <a:blip r:embed="rId2" cstate="print"/>
            <a:stretch>
              <a:fillRect/>
            </a:stretch>
          </a:blipFill>
        </p:spPr>
        <p:txBody>
          <a:bodyPr wrap="square" lIns="0" tIns="0" rIns="0" bIns="0" rtlCol="0"/>
          <a:lstStyle/>
          <a:p>
            <a:pPr>
              <a:lnSpc>
                <a:spcPct val="120000"/>
              </a:lnSpc>
            </a:pPr>
            <a:endParaRPr sz="2330">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HD">
    <p:spTree>
      <p:nvGrpSpPr>
        <p:cNvPr id="1" name=""/>
        <p:cNvGrpSpPr/>
        <p:nvPr/>
      </p:nvGrpSpPr>
      <p:grpSpPr>
        <a:xfrm>
          <a:off x="0" y="0"/>
          <a:ext cx="0" cy="0"/>
          <a:chOff x="0" y="0"/>
          <a:chExt cx="0" cy="0"/>
        </a:xfrm>
      </p:grpSpPr>
      <p:sp>
        <p:nvSpPr>
          <p:cNvPr id="2" name="标题 1"/>
          <p:cNvSpPr>
            <a:spLocks noGrp="1"/>
          </p:cNvSpPr>
          <p:nvPr>
            <p:ph type="ctrTitle"/>
          </p:nvPr>
        </p:nvSpPr>
        <p:spPr>
          <a:xfrm>
            <a:off x="745435" y="282368"/>
            <a:ext cx="10744200" cy="815767"/>
          </a:xfrm>
        </p:spPr>
        <p:txBody>
          <a:bodyPr anchor="b">
            <a:normAutofit/>
          </a:bodyPr>
          <a:lstStyle>
            <a:lvl1pPr algn="ctr">
              <a:defRPr sz="2800" b="1"/>
            </a:lvl1pPr>
          </a:lstStyle>
          <a:p>
            <a:r>
              <a:rPr lang="zh-CN" altLang="en-US"/>
              <a:t>单击此处编辑母版标题样式</a:t>
            </a:r>
          </a:p>
        </p:txBody>
      </p:sp>
      <p:sp>
        <p:nvSpPr>
          <p:cNvPr id="8" name="文本占位符 7"/>
          <p:cNvSpPr>
            <a:spLocks noGrp="1"/>
          </p:cNvSpPr>
          <p:nvPr>
            <p:ph type="body" sz="quarter" idx="10"/>
          </p:nvPr>
        </p:nvSpPr>
        <p:spPr>
          <a:xfrm>
            <a:off x="442913" y="6416675"/>
            <a:ext cx="5550383" cy="441325"/>
          </a:xfrm>
        </p:spPr>
        <p:txBody>
          <a:bodyPr>
            <a:normAutofit/>
          </a:bodyPr>
          <a:lstStyle>
            <a:lvl1pPr marL="0" indent="0">
              <a:buFontTx/>
              <a:buNone/>
              <a:defRPr sz="1000"/>
            </a:lvl1pPr>
            <a:lvl2pPr marL="457200" indent="0">
              <a:buFontTx/>
              <a:buNone/>
              <a:defRPr sz="1000"/>
            </a:lvl2pPr>
            <a:lvl3pPr marL="914400" indent="0">
              <a:buFontTx/>
              <a:buNone/>
              <a:defRPr/>
            </a:lvl3pPr>
            <a:lvl4pPr marL="1371600" indent="0">
              <a:buFontTx/>
              <a:buNone/>
              <a:defRPr/>
            </a:lvl4pPr>
            <a:lvl5pPr marL="1828800" indent="0">
              <a:buFontTx/>
              <a:buNone/>
              <a:defRPr/>
            </a:lvl5pPr>
          </a:lstStyle>
          <a:p>
            <a:pPr lvl="0"/>
            <a:r>
              <a:rPr lang="zh-CN" altLang="en-US" dirty="0"/>
              <a:t>单击此处编辑母版文本样式</a:t>
            </a:r>
          </a:p>
          <a:p>
            <a:pPr lvl="1"/>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1DCEBAC-D349-4B22-9615-49D07D217C2E}" type="datetimeFigureOut">
              <a:rPr lang="zh-CN" altLang="en-US" smtClean="0"/>
              <a:t>2025/10/17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26857-8BA8-464E-9864-89D9CB0A50B6}"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1DCEBAC-D349-4B22-9615-49D07D217C2E}" type="datetimeFigureOut">
              <a:rPr lang="zh-CN" altLang="en-US" smtClean="0"/>
              <a:t>2025/10/17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26857-8BA8-464E-9864-89D9CB0A50B6}"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01DCEBAC-D349-4B22-9615-49D07D217C2E}" type="datetimeFigureOut">
              <a:rPr lang="zh-CN" altLang="en-US" smtClean="0"/>
              <a:t>2025/10/17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26857-8BA8-464E-9864-89D9CB0A50B6}"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01DCEBAC-D349-4B22-9615-49D07D217C2E}" type="datetimeFigureOut">
              <a:rPr lang="zh-CN" altLang="en-US" smtClean="0"/>
              <a:t>2025/10/17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26857-8BA8-464E-9864-89D9CB0A50B6}"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1DCEBAC-D349-4B22-9615-49D07D217C2E}" type="datetimeFigureOut">
              <a:rPr lang="zh-CN" altLang="en-US" smtClean="0"/>
              <a:t>2025/10/17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26857-8BA8-464E-9864-89D9CB0A50B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pPr lvl="0"/>
            <a:r>
              <a:rPr lang="en-US"/>
              <a:t>Click to add title</a:t>
            </a:r>
          </a:p>
        </p:txBody>
      </p:sp>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BB1146-E542-4D4E-B8E9-6919A11DDD4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1DCEBAC-D349-4B22-9615-49D07D217C2E}" type="datetimeFigureOut">
              <a:rPr lang="zh-CN" altLang="en-US" smtClean="0"/>
              <a:t>2025/10/17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26857-8BA8-464E-9864-89D9CB0A50B6}"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1DCEBAC-D349-4B22-9615-49D07D217C2E}" type="datetimeFigureOut">
              <a:rPr lang="zh-CN" altLang="en-US" smtClean="0"/>
              <a:t>2025/10/17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26857-8BA8-464E-9864-89D9CB0A50B6}"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1DCEBAC-D349-4B22-9615-49D07D217C2E}" type="datetimeFigureOut">
              <a:rPr lang="zh-CN" altLang="en-US" smtClean="0"/>
              <a:t>2025/10/17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26857-8BA8-464E-9864-89D9CB0A50B6}"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1DCEBAC-D349-4B22-9615-49D07D217C2E}" type="datetimeFigureOut">
              <a:rPr lang="zh-CN" altLang="en-US" smtClean="0"/>
              <a:t>2025/10/17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26857-8BA8-464E-9864-89D9CB0A50B6}"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1DCEBAC-D349-4B22-9615-49D07D217C2E}" type="datetimeFigureOut">
              <a:rPr lang="zh-CN" altLang="en-US" smtClean="0"/>
              <a:t>2025/10/17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26857-8BA8-464E-9864-89D9CB0A50B6}"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19" name="object 2"/>
          <p:cNvSpPr/>
          <p:nvPr userDrawn="1"/>
        </p:nvSpPr>
        <p:spPr>
          <a:xfrm>
            <a:off x="11004247" y="177553"/>
            <a:ext cx="948214" cy="221458"/>
          </a:xfrm>
          <a:prstGeom prst="rect">
            <a:avLst/>
          </a:prstGeom>
          <a:blipFill>
            <a:blip r:embed="rId2" cstate="print"/>
            <a:stretch>
              <a:fillRect/>
            </a:stretch>
          </a:blipFill>
        </p:spPr>
        <p:txBody>
          <a:bodyPr wrap="square" lIns="0" tIns="0" rIns="0" bIns="0" rtlCol="0"/>
          <a:lstStyle/>
          <a:p>
            <a:pPr>
              <a:lnSpc>
                <a:spcPct val="120000"/>
              </a:lnSpc>
            </a:pPr>
            <a:endParaRPr sz="2330">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1">
    <p:spTree>
      <p:nvGrpSpPr>
        <p:cNvPr id="1" name=""/>
        <p:cNvGrpSpPr/>
        <p:nvPr/>
      </p:nvGrpSpPr>
      <p:grpSpPr>
        <a:xfrm>
          <a:off x="0" y="0"/>
          <a:ext cx="0" cy="0"/>
          <a:chOff x="0" y="0"/>
          <a:chExt cx="0" cy="0"/>
        </a:xfrm>
      </p:grpSpPr>
      <p:sp>
        <p:nvSpPr>
          <p:cNvPr id="10" name="object 2"/>
          <p:cNvSpPr/>
          <p:nvPr userDrawn="1"/>
        </p:nvSpPr>
        <p:spPr>
          <a:xfrm>
            <a:off x="11004247" y="177553"/>
            <a:ext cx="948214" cy="221458"/>
          </a:xfrm>
          <a:prstGeom prst="rect">
            <a:avLst/>
          </a:prstGeom>
          <a:blipFill>
            <a:blip r:embed="rId2" cstate="print"/>
            <a:stretch>
              <a:fillRect/>
            </a:stretch>
          </a:blipFill>
        </p:spPr>
        <p:txBody>
          <a:bodyPr wrap="square" lIns="0" tIns="0" rIns="0" bIns="0" rtlCol="0"/>
          <a:lstStyle/>
          <a:p>
            <a:pPr>
              <a:lnSpc>
                <a:spcPct val="120000"/>
              </a:lnSpc>
            </a:pPr>
            <a:endParaRPr sz="2330">
              <a:latin typeface="微软雅黑" panose="020B0503020204020204" pitchFamily="34" charset="-122"/>
              <a:ea typeface="微软雅黑" panose="020B0503020204020204" pitchFamily="34" charset="-122"/>
            </a:endParaRPr>
          </a:p>
        </p:txBody>
      </p:sp>
      <p:sp>
        <p:nvSpPr>
          <p:cNvPr id="3" name="文本占位符 2"/>
          <p:cNvSpPr>
            <a:spLocks noGrp="1"/>
          </p:cNvSpPr>
          <p:nvPr>
            <p:ph type="body" sz="quarter" idx="10"/>
          </p:nvPr>
        </p:nvSpPr>
        <p:spPr>
          <a:xfrm>
            <a:off x="492125" y="377973"/>
            <a:ext cx="10417175" cy="461665"/>
          </a:xfrm>
        </p:spPr>
        <p:txBody>
          <a:bodyPr wrap="square" lIns="0" anchor="b">
            <a:spAutoFit/>
          </a:bodyPr>
          <a:lstStyle>
            <a:lvl1pPr marL="0" indent="0">
              <a:lnSpc>
                <a:spcPct val="100000"/>
              </a:lnSpc>
              <a:spcBef>
                <a:spcPts val="0"/>
              </a:spcBef>
              <a:buNone/>
              <a:defRPr sz="2400" b="1">
                <a:solidFill>
                  <a:schemeClr val="accent2"/>
                </a:solidFill>
              </a:defRPr>
            </a:lvl1pPr>
            <a:lvl2pPr marL="457200" indent="0">
              <a:buNone/>
              <a:defRPr/>
            </a:lvl2pPr>
          </a:lstStyle>
          <a:p>
            <a:pPr lvl="0"/>
            <a:r>
              <a:rPr lang="zh-CN" altLang="en-US" dirty="0"/>
              <a:t>单击此处编辑母版文本样式</a:t>
            </a:r>
          </a:p>
        </p:txBody>
      </p:sp>
      <p:sp>
        <p:nvSpPr>
          <p:cNvPr id="5" name="文本占位符 4"/>
          <p:cNvSpPr>
            <a:spLocks noGrp="1"/>
          </p:cNvSpPr>
          <p:nvPr>
            <p:ph type="body" sz="quarter" idx="11"/>
          </p:nvPr>
        </p:nvSpPr>
        <p:spPr>
          <a:xfrm>
            <a:off x="492125" y="6642556"/>
            <a:ext cx="11220450" cy="215444"/>
          </a:xfrm>
        </p:spPr>
        <p:txBody>
          <a:bodyPr lIns="0" anchor="b" anchorCtr="0">
            <a:spAutoFit/>
          </a:bodyPr>
          <a:lstStyle>
            <a:lvl1pPr marL="144145" indent="-144145">
              <a:lnSpc>
                <a:spcPct val="100000"/>
              </a:lnSpc>
              <a:spcBef>
                <a:spcPts val="0"/>
              </a:spcBef>
              <a:buFont typeface="+mj-lt"/>
              <a:buAutoNum type="arabicPeriod"/>
              <a:defRPr sz="800">
                <a:solidFill>
                  <a:schemeClr val="tx1"/>
                </a:solidFill>
              </a:defRPr>
            </a:lvl1pPr>
            <a:lvl2pPr marL="457200" indent="0">
              <a:buNone/>
              <a:defRPr/>
            </a:lvl2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Agenda" preserve="1">
  <p:cSld name="Agenda">
    <p:spTree>
      <p:nvGrpSpPr>
        <p:cNvPr id="1" name=""/>
        <p:cNvGrpSpPr/>
        <p:nvPr/>
      </p:nvGrpSpPr>
      <p:grpSpPr>
        <a:xfrm>
          <a:off x="0" y="0"/>
          <a:ext cx="0" cy="0"/>
          <a:chOff x="0" y="0"/>
          <a:chExt cx="0" cy="0"/>
        </a:xfrm>
      </p:grpSpPr>
      <p:sp>
        <p:nvSpPr>
          <p:cNvPr id="2" name="b017346f-50c0-47cc-b0c6-a3ce86f404a6"/>
          <p:cNvSpPr>
            <a:spLocks noGrp="1"/>
          </p:cNvSpPr>
          <p:nvPr>
            <p:ph type="title" hasCustomPrompt="1"/>
          </p:nvPr>
        </p:nvSpPr>
        <p:spPr>
          <a:xfrm>
            <a:off x="800100" y="1605286"/>
            <a:ext cx="1922161" cy="864515"/>
          </a:xfrm>
          <a:prstGeom prst="rect">
            <a:avLst/>
          </a:prstGeom>
          <a:noFill/>
        </p:spPr>
        <p:txBody>
          <a:bodyPr anchor="t" anchorCtr="0">
            <a:normAutofit/>
          </a:bodyPr>
          <a:lstStyle>
            <a:lvl1pPr algn="r">
              <a:defRPr sz="2800">
                <a:solidFill>
                  <a:schemeClr val="tx1"/>
                </a:solidFill>
              </a:defRPr>
            </a:lvl1pPr>
          </a:lstStyle>
          <a:p>
            <a:pPr lvl="0"/>
            <a:r>
              <a:rPr lang="en-US" dirty="0"/>
              <a:t>Agenda</a:t>
            </a:r>
          </a:p>
        </p:txBody>
      </p:sp>
      <p:sp>
        <p:nvSpPr>
          <p:cNvPr id="3" name="内容占位符 2"/>
          <p:cNvSpPr>
            <a:spLocks noGrp="1"/>
          </p:cNvSpPr>
          <p:nvPr>
            <p:ph sz="quarter" idx="1" hasCustomPrompt="1"/>
          </p:nvPr>
        </p:nvSpPr>
        <p:spPr>
          <a:xfrm>
            <a:off x="2970377" y="1605286"/>
            <a:ext cx="7987901" cy="4071936"/>
          </a:xfrm>
        </p:spPr>
        <p:txBody>
          <a:bodyPr numCol="1"/>
          <a:lstStyle>
            <a:lvl1pPr marL="342900" indent="-342900">
              <a:lnSpc>
                <a:spcPct val="100000"/>
              </a:lnSpc>
              <a:buFont typeface="+mj-lt"/>
              <a:buAutoNum type="arabicPeriod"/>
              <a:defRPr/>
            </a:lvl1pPr>
            <a:lvl2pPr marL="800100" indent="-342900">
              <a:lnSpc>
                <a:spcPct val="100000"/>
              </a:lnSpc>
              <a:buFont typeface="+mj-ea"/>
              <a:buAutoNum type="circleNumDbPlain"/>
              <a:defRPr/>
            </a:lvl2pPr>
            <a:lvl3pPr marL="1257300" indent="-342900">
              <a:lnSpc>
                <a:spcPct val="100000"/>
              </a:lnSpc>
              <a:buFont typeface="+mj-lt"/>
              <a:buAutoNum type="alphaLcParenR"/>
              <a:defRPr/>
            </a:lvl3pPr>
            <a:lvl4pPr>
              <a:lnSpc>
                <a:spcPct val="100000"/>
              </a:lnSpc>
              <a:defRPr/>
            </a:lvl4pPr>
            <a:lvl5pPr>
              <a:lnSpc>
                <a:spcPct val="100000"/>
              </a:lnSpc>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日期占位符 3"/>
          <p:cNvSpPr>
            <a:spLocks noGrp="1"/>
          </p:cNvSpPr>
          <p:nvPr>
            <p:ph type="dt" sz="half" idx="10"/>
          </p:nvPr>
        </p:nvSpPr>
        <p:spPr/>
        <p:txBody>
          <a:bodyPr/>
          <a:lstStyle>
            <a:lvl1pPr>
              <a:defRPr>
                <a:solidFill>
                  <a:srgbClr val="8E8E8E"/>
                </a:solidFill>
              </a:defRPr>
            </a:lvl1pPr>
          </a:lstStyle>
          <a:p>
            <a:endParaRPr lang="en-US" dirty="0"/>
          </a:p>
        </p:txBody>
      </p:sp>
      <p:sp>
        <p:nvSpPr>
          <p:cNvPr id="5" name="页脚占位符 4"/>
          <p:cNvSpPr>
            <a:spLocks noGrp="1"/>
          </p:cNvSpPr>
          <p:nvPr>
            <p:ph type="ftr" sz="quarter" idx="11"/>
          </p:nvPr>
        </p:nvSpPr>
        <p:spPr/>
        <p:txBody>
          <a:bodyPr/>
          <a:lstStyle>
            <a:lvl1pPr>
              <a:defRPr>
                <a:solidFill>
                  <a:srgbClr val="8E8E8E"/>
                </a:solidFill>
              </a:defRPr>
            </a:lvl1pPr>
          </a:lstStyle>
          <a:p>
            <a:endParaRPr lang="en-US" dirty="0"/>
          </a:p>
        </p:txBody>
      </p:sp>
      <p:sp>
        <p:nvSpPr>
          <p:cNvPr id="6" name="灯片编号占位符 5"/>
          <p:cNvSpPr>
            <a:spLocks noGrp="1"/>
          </p:cNvSpPr>
          <p:nvPr>
            <p:ph type="sldNum" sz="quarter" idx="12"/>
          </p:nvPr>
        </p:nvSpPr>
        <p:spPr/>
        <p:txBody>
          <a:bodyPr/>
          <a:lstStyle>
            <a:lvl1pPr>
              <a:defRPr>
                <a:solidFill>
                  <a:srgbClr val="8E8E8E"/>
                </a:solidFill>
              </a:defRPr>
            </a:lvl1pPr>
          </a:lstStyle>
          <a:p>
            <a:fld id="{C8BB1146-E542-4D4E-B8E9-6919A11DDD48}" type="slidenum">
              <a:rPr lang="en-US" smtClean="0"/>
              <a:t>‹#›</a:t>
            </a:fld>
            <a:endParaRPr lang="en-US" dirty="0"/>
          </a:p>
        </p:txBody>
      </p:sp>
      <p:cxnSp>
        <p:nvCxnSpPr>
          <p:cNvPr id="10" name="直接连接符 9"/>
          <p:cNvCxnSpPr/>
          <p:nvPr/>
        </p:nvCxnSpPr>
        <p:spPr>
          <a:xfrm>
            <a:off x="2846319" y="1605285"/>
            <a:ext cx="0" cy="4071937"/>
          </a:xfrm>
          <a:prstGeom prst="line">
            <a:avLst/>
          </a:prstGeom>
          <a:solidFill>
            <a:srgbClr val="FFCC00"/>
          </a:solidFill>
          <a:ln w="3175" cap="flat" cmpd="sng" algn="ctr">
            <a:solidFill>
              <a:schemeClr val="tx2">
                <a:alpha val="50000"/>
              </a:schemeClr>
            </a:solidFill>
            <a:prstDash val="solid"/>
            <a:round/>
            <a:headEnd type="none" w="med" len="med"/>
            <a:tailEnd type="none" w="med" len="med"/>
          </a:ln>
          <a:effectLst/>
        </p:spPr>
      </p:cxnSp>
      <p:sp>
        <p:nvSpPr>
          <p:cNvPr id="13" name="任意多边形: 形状 12"/>
          <p:cNvSpPr>
            <a:spLocks noChangeAspect="1"/>
          </p:cNvSpPr>
          <p:nvPr/>
        </p:nvSpPr>
        <p:spPr bwMode="auto">
          <a:xfrm>
            <a:off x="1851756" y="4761555"/>
            <a:ext cx="870506" cy="915667"/>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tx2">
              <a:alpha val="15000"/>
            </a:schemeClr>
          </a:solidFill>
          <a:ln>
            <a:noFill/>
          </a:ln>
        </p:spPr>
        <p:txBody>
          <a:bodyPr/>
          <a:lstStyle/>
          <a:p>
            <a:endParaRPr lang="zh-CN" altLang="en-US">
              <a:cs typeface="+mn-ea"/>
              <a:sym typeface="+mn-lt"/>
            </a:endParaRPr>
          </a:p>
        </p:txBody>
      </p:sp>
      <p:sp>
        <p:nvSpPr>
          <p:cNvPr id="7" name="object 2"/>
          <p:cNvSpPr/>
          <p:nvPr userDrawn="1"/>
        </p:nvSpPr>
        <p:spPr>
          <a:xfrm>
            <a:off x="11004247" y="61348"/>
            <a:ext cx="948214" cy="221458"/>
          </a:xfrm>
          <a:prstGeom prst="rect">
            <a:avLst/>
          </a:prstGeom>
          <a:blipFill>
            <a:blip r:embed="rId2" cstate="print"/>
            <a:stretch>
              <a:fillRect/>
            </a:stretch>
          </a:blipFill>
        </p:spPr>
        <p:txBody>
          <a:bodyPr wrap="square" lIns="0" tIns="0" rIns="0" bIns="0" rtlCol="0"/>
          <a:lstStyle/>
          <a:p>
            <a:pPr>
              <a:lnSpc>
                <a:spcPct val="120000"/>
              </a:lnSpc>
            </a:pPr>
            <a:endParaRPr sz="2330">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grpSp>
        <p:nvGrpSpPr>
          <p:cNvPr id="3" name="组合 2"/>
          <p:cNvGrpSpPr/>
          <p:nvPr userDrawn="1"/>
        </p:nvGrpSpPr>
        <p:grpSpPr>
          <a:xfrm flipH="1">
            <a:off x="0" y="417444"/>
            <a:ext cx="12574454" cy="6858001"/>
            <a:chOff x="-382454" y="0"/>
            <a:chExt cx="12574454" cy="6858001"/>
          </a:xfrm>
        </p:grpSpPr>
        <p:pic>
          <p:nvPicPr>
            <p:cNvPr id="7" name="图片 6"/>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7995" r="7995" b="16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图片 8"/>
            <p:cNvPicPr>
              <a:picLocks noChangeAspect="1"/>
            </p:cNvPicPr>
            <p:nvPr userDrawn="1"/>
          </p:nvPicPr>
          <p:blipFill>
            <a:blip r:embed="rId4">
              <a:extLst>
                <a:ext uri="{28A0092B-C50C-407E-A947-70E740481C1C}">
                  <a14:useLocalDpi xmlns:a14="http://schemas.microsoft.com/office/drawing/2010/main" val="0"/>
                </a:ext>
              </a:extLst>
            </a:blip>
            <a:srcRect l="36019" b="7248"/>
            <a:stretch>
              <a:fillRect/>
            </a:stretch>
          </p:blipFill>
          <p:spPr>
            <a:xfrm>
              <a:off x="0" y="2487604"/>
              <a:ext cx="5188436" cy="4370397"/>
            </a:xfrm>
            <a:custGeom>
              <a:avLst/>
              <a:gdLst>
                <a:gd name="connsiteX0" fmla="*/ 0 w 5188436"/>
                <a:gd name="connsiteY0" fmla="*/ 0 h 4370397"/>
                <a:gd name="connsiteX1" fmla="*/ 5188436 w 5188436"/>
                <a:gd name="connsiteY1" fmla="*/ 0 h 4370397"/>
                <a:gd name="connsiteX2" fmla="*/ 5188436 w 5188436"/>
                <a:gd name="connsiteY2" fmla="*/ 4370397 h 4370397"/>
                <a:gd name="connsiteX3" fmla="*/ 0 w 5188436"/>
                <a:gd name="connsiteY3" fmla="*/ 4370397 h 4370397"/>
              </a:gdLst>
              <a:ahLst/>
              <a:cxnLst>
                <a:cxn ang="0">
                  <a:pos x="connsiteX0" y="connsiteY0"/>
                </a:cxn>
                <a:cxn ang="0">
                  <a:pos x="connsiteX1" y="connsiteY1"/>
                </a:cxn>
                <a:cxn ang="0">
                  <a:pos x="connsiteX2" y="connsiteY2"/>
                </a:cxn>
                <a:cxn ang="0">
                  <a:pos x="connsiteX3" y="connsiteY3"/>
                </a:cxn>
              </a:cxnLst>
              <a:rect l="l" t="t" r="r" b="b"/>
              <a:pathLst>
                <a:path w="5188436" h="4370397">
                  <a:moveTo>
                    <a:pt x="0" y="0"/>
                  </a:moveTo>
                  <a:lnTo>
                    <a:pt x="5188436" y="0"/>
                  </a:lnTo>
                  <a:lnTo>
                    <a:pt x="5188436" y="4370397"/>
                  </a:lnTo>
                  <a:lnTo>
                    <a:pt x="0" y="4370397"/>
                  </a:lnTo>
                  <a:close/>
                </a:path>
              </a:pathLst>
            </a:custGeom>
          </p:spPr>
        </p:pic>
        <p:pic>
          <p:nvPicPr>
            <p:cNvPr id="10" name="图片 9"/>
            <p:cNvPicPr>
              <a:picLocks noChangeAspect="1"/>
            </p:cNvPicPr>
            <p:nvPr userDrawn="1"/>
          </p:nvPicPr>
          <p:blipFill>
            <a:blip r:embed="rId5">
              <a:extLst>
                <a:ext uri="{28A0092B-C50C-407E-A947-70E740481C1C}">
                  <a14:useLocalDpi xmlns:a14="http://schemas.microsoft.com/office/drawing/2010/main" val="0"/>
                </a:ext>
              </a:extLst>
            </a:blip>
            <a:srcRect r="37009" b="40952"/>
            <a:stretch>
              <a:fillRect/>
            </a:stretch>
          </p:blipFill>
          <p:spPr>
            <a:xfrm>
              <a:off x="8359890" y="4206914"/>
              <a:ext cx="3832110" cy="2651086"/>
            </a:xfrm>
            <a:custGeom>
              <a:avLst/>
              <a:gdLst>
                <a:gd name="connsiteX0" fmla="*/ 0 w 3832110"/>
                <a:gd name="connsiteY0" fmla="*/ 0 h 2651086"/>
                <a:gd name="connsiteX1" fmla="*/ 3832110 w 3832110"/>
                <a:gd name="connsiteY1" fmla="*/ 0 h 2651086"/>
                <a:gd name="connsiteX2" fmla="*/ 3832110 w 3832110"/>
                <a:gd name="connsiteY2" fmla="*/ 2651086 h 2651086"/>
                <a:gd name="connsiteX3" fmla="*/ 0 w 3832110"/>
                <a:gd name="connsiteY3" fmla="*/ 2651086 h 2651086"/>
              </a:gdLst>
              <a:ahLst/>
              <a:cxnLst>
                <a:cxn ang="0">
                  <a:pos x="connsiteX0" y="connsiteY0"/>
                </a:cxn>
                <a:cxn ang="0">
                  <a:pos x="connsiteX1" y="connsiteY1"/>
                </a:cxn>
                <a:cxn ang="0">
                  <a:pos x="connsiteX2" y="connsiteY2"/>
                </a:cxn>
                <a:cxn ang="0">
                  <a:pos x="connsiteX3" y="connsiteY3"/>
                </a:cxn>
              </a:cxnLst>
              <a:rect l="l" t="t" r="r" b="b"/>
              <a:pathLst>
                <a:path w="3832110" h="2651086">
                  <a:moveTo>
                    <a:pt x="0" y="0"/>
                  </a:moveTo>
                  <a:lnTo>
                    <a:pt x="3832110" y="0"/>
                  </a:lnTo>
                  <a:lnTo>
                    <a:pt x="3832110" y="2651086"/>
                  </a:lnTo>
                  <a:lnTo>
                    <a:pt x="0" y="2651086"/>
                  </a:lnTo>
                  <a:close/>
                </a:path>
              </a:pathLst>
            </a:custGeom>
          </p:spPr>
        </p:pic>
        <p:pic>
          <p:nvPicPr>
            <p:cNvPr id="11" name="Picture 23_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091045" y="5532504"/>
              <a:ext cx="1112215" cy="1107969"/>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rcRect t="41267"/>
            <a:stretch>
              <a:fillRect/>
            </a:stretch>
          </p:blipFill>
          <p:spPr>
            <a:xfrm>
              <a:off x="-382454" y="1"/>
              <a:ext cx="8109367" cy="2767465"/>
            </a:xfrm>
            <a:custGeom>
              <a:avLst/>
              <a:gdLst>
                <a:gd name="connsiteX0" fmla="*/ 0 w 8109367"/>
                <a:gd name="connsiteY0" fmla="*/ 0 h 2767465"/>
                <a:gd name="connsiteX1" fmla="*/ 8109367 w 8109367"/>
                <a:gd name="connsiteY1" fmla="*/ 0 h 2767465"/>
                <a:gd name="connsiteX2" fmla="*/ 8109367 w 8109367"/>
                <a:gd name="connsiteY2" fmla="*/ 2767465 h 2767465"/>
                <a:gd name="connsiteX3" fmla="*/ 0 w 8109367"/>
                <a:gd name="connsiteY3" fmla="*/ 2767465 h 2767465"/>
              </a:gdLst>
              <a:ahLst/>
              <a:cxnLst>
                <a:cxn ang="0">
                  <a:pos x="connsiteX0" y="connsiteY0"/>
                </a:cxn>
                <a:cxn ang="0">
                  <a:pos x="connsiteX1" y="connsiteY1"/>
                </a:cxn>
                <a:cxn ang="0">
                  <a:pos x="connsiteX2" y="connsiteY2"/>
                </a:cxn>
                <a:cxn ang="0">
                  <a:pos x="connsiteX3" y="connsiteY3"/>
                </a:cxn>
              </a:cxnLst>
              <a:rect l="l" t="t" r="r" b="b"/>
              <a:pathLst>
                <a:path w="8109367" h="2767465">
                  <a:moveTo>
                    <a:pt x="0" y="0"/>
                  </a:moveTo>
                  <a:lnTo>
                    <a:pt x="8109367" y="0"/>
                  </a:lnTo>
                  <a:lnTo>
                    <a:pt x="8109367" y="2767465"/>
                  </a:lnTo>
                  <a:lnTo>
                    <a:pt x="0" y="2767465"/>
                  </a:lnTo>
                  <a:close/>
                </a:path>
              </a:pathLst>
            </a:custGeom>
          </p:spPr>
        </p:pic>
        <p:sp>
          <p:nvSpPr>
            <p:cNvPr id="13" name="矩形: 圆角 12"/>
            <p:cNvSpPr/>
            <p:nvPr userDrawn="1"/>
          </p:nvSpPr>
          <p:spPr>
            <a:xfrm>
              <a:off x="897076" y="1028700"/>
              <a:ext cx="10397848" cy="4759881"/>
            </a:xfrm>
            <a:prstGeom prst="roundRect">
              <a:avLst/>
            </a:prstGeom>
            <a:solidFill>
              <a:schemeClr val="bg1">
                <a:alpha val="54000"/>
              </a:schemeClr>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08275" y="785571"/>
              <a:ext cx="1568030" cy="1562044"/>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92766" y="757850"/>
              <a:ext cx="1446731" cy="1329164"/>
            </a:xfrm>
            <a:prstGeom prst="rect">
              <a:avLst/>
            </a:prstGeom>
          </p:spPr>
        </p:pic>
        <p:pic>
          <p:nvPicPr>
            <p:cNvPr id="16" name="Picture 25_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338631" y="2892763"/>
              <a:ext cx="791134" cy="726843"/>
            </a:xfrm>
            <a:prstGeom prst="rect">
              <a:avLst/>
            </a:prstGeom>
          </p:spPr>
        </p:pic>
      </p:grpSp>
      <p:sp>
        <p:nvSpPr>
          <p:cNvPr id="5" name="fb784053-a381-40b9-86bc-9c8eed44fb11"/>
          <p:cNvSpPr>
            <a:spLocks noGrp="1"/>
          </p:cNvSpPr>
          <p:nvPr>
            <p:ph type="title" hasCustomPrompt="1"/>
          </p:nvPr>
        </p:nvSpPr>
        <p:spPr>
          <a:xfrm>
            <a:off x="1308275" y="2249830"/>
            <a:ext cx="7668789" cy="1027121"/>
          </a:xfrm>
          <a:prstGeom prst="rect">
            <a:avLst/>
          </a:prstGeom>
        </p:spPr>
        <p:txBody>
          <a:bodyPr>
            <a:normAutofit/>
          </a:bodyPr>
          <a:lstStyle>
            <a:lvl1pPr algn="l">
              <a:lnSpc>
                <a:spcPct val="100000"/>
              </a:lnSpc>
              <a:defRPr sz="3200">
                <a:solidFill>
                  <a:schemeClr val="tx1"/>
                </a:solidFill>
              </a:defRPr>
            </a:lvl1pPr>
          </a:lstStyle>
          <a:p>
            <a:pPr lvl="0"/>
            <a:r>
              <a:rPr lang="en-US" dirty="0"/>
              <a:t>Click to add title</a:t>
            </a:r>
          </a:p>
        </p:txBody>
      </p:sp>
      <p:sp>
        <p:nvSpPr>
          <p:cNvPr id="25" name="文本占位符 24"/>
          <p:cNvSpPr>
            <a:spLocks noGrp="1"/>
          </p:cNvSpPr>
          <p:nvPr>
            <p:ph type="body" sz="quarter" idx="1" hasCustomPrompt="1"/>
          </p:nvPr>
        </p:nvSpPr>
        <p:spPr>
          <a:xfrm>
            <a:off x="1308275" y="3329395"/>
            <a:ext cx="7668789" cy="1473939"/>
          </a:xfrm>
          <a:prstGeom prst="rect">
            <a:avLst/>
          </a:prstGeom>
        </p:spPr>
        <p:txBody>
          <a:bodyPr anchor="t">
            <a:normAutofit/>
          </a:bodyPr>
          <a:lstStyle>
            <a:lvl1pPr marL="0" indent="0" algn="l">
              <a:lnSpc>
                <a:spcPct val="120000"/>
              </a:lnSpc>
              <a:buFont typeface="+mj-lt"/>
              <a:buNone/>
              <a:defRPr sz="2400" b="0">
                <a:solidFill>
                  <a:schemeClr val="tx1"/>
                </a:solidFill>
                <a:latin typeface="+mn-lt"/>
              </a:defRPr>
            </a:lvl1pPr>
          </a:lstStyle>
          <a:p>
            <a:pPr lvl="0"/>
            <a:r>
              <a:rPr lang="en-US" dirty="0"/>
              <a:t>Click to add text</a:t>
            </a:r>
          </a:p>
        </p:txBody>
      </p:sp>
      <p:sp>
        <p:nvSpPr>
          <p:cNvPr id="4" name="日期占位符 3"/>
          <p:cNvSpPr>
            <a:spLocks noGrp="1"/>
          </p:cNvSpPr>
          <p:nvPr>
            <p:ph type="dt" sz="half" idx="10"/>
          </p:nvPr>
        </p:nvSpPr>
        <p:spPr/>
        <p:txBody>
          <a:bodyPr/>
          <a:lstStyle/>
          <a:p>
            <a:fld id="{2A27A813-B2FD-42E1-9222-83B574E99074}" type="datetime1">
              <a:rPr lang="zh-CN" altLang="en-US" smtClean="0"/>
              <a:t>2025/10/17</a:t>
            </a:fld>
            <a:endParaRPr lang="en-US" altLang="zh-CN"/>
          </a:p>
        </p:txBody>
      </p:sp>
      <p:sp>
        <p:nvSpPr>
          <p:cNvPr id="6" name="页脚占位符 5"/>
          <p:cNvSpPr>
            <a:spLocks noGrp="1"/>
          </p:cNvSpPr>
          <p:nvPr>
            <p:ph type="ftr" sz="quarter" idx="11"/>
          </p:nvPr>
        </p:nvSpPr>
        <p:spPr/>
        <p:txBody>
          <a:bodyPr/>
          <a:lstStyle/>
          <a:p>
            <a:r>
              <a:rPr lang="en-US" altLang="zh-CN"/>
              <a:t>iSlide</a:t>
            </a:r>
            <a:endParaRPr lang="zh-CN" altLang="en-US"/>
          </a:p>
        </p:txBody>
      </p:sp>
      <p:sp>
        <p:nvSpPr>
          <p:cNvPr id="8" name="灯片编号占位符 7"/>
          <p:cNvSpPr>
            <a:spLocks noGrp="1"/>
          </p:cNvSpPr>
          <p:nvPr>
            <p:ph type="sldNum" sz="quarter" idx="12"/>
          </p:nvPr>
        </p:nvSpPr>
        <p:spPr/>
        <p:txBody>
          <a:bodyPr/>
          <a:lstStyle/>
          <a:p>
            <a:fld id="{7F65B630-C7FF-41C0-9923-C5E5E29EED81}" type="slidenum">
              <a:rPr lang="en-US" altLang="zh-CN" smtClean="0"/>
              <a:t>‹#›</a:t>
            </a:fld>
            <a:endParaRPr lang="en-US" altLang="zh-CN"/>
          </a:p>
        </p:txBody>
      </p:sp>
      <p:sp>
        <p:nvSpPr>
          <p:cNvPr id="2" name="object 2"/>
          <p:cNvSpPr/>
          <p:nvPr userDrawn="1"/>
        </p:nvSpPr>
        <p:spPr>
          <a:xfrm>
            <a:off x="11004247" y="61348"/>
            <a:ext cx="948214" cy="221458"/>
          </a:xfrm>
          <a:prstGeom prst="rect">
            <a:avLst/>
          </a:prstGeom>
          <a:blipFill>
            <a:blip r:embed="rId9" cstate="print"/>
            <a:stretch>
              <a:fillRect/>
            </a:stretch>
          </a:blipFill>
        </p:spPr>
        <p:txBody>
          <a:bodyPr wrap="square" lIns="0" tIns="0" rIns="0" bIns="0" rtlCol="0"/>
          <a:lstStyle/>
          <a:p>
            <a:pPr>
              <a:lnSpc>
                <a:spcPct val="120000"/>
              </a:lnSpc>
            </a:pPr>
            <a:endParaRPr sz="2330">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pPr lvl="0"/>
            <a:r>
              <a:rPr lang="en-US"/>
              <a:t>Click to add title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BB1146-E542-4D4E-B8E9-6919A11DDD4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BB1146-E542-4D4E-B8E9-6919A11DDD4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losing" preserve="1">
  <p:cSld name="Closing">
    <p:spTree>
      <p:nvGrpSpPr>
        <p:cNvPr id="1" name=""/>
        <p:cNvGrpSpPr/>
        <p:nvPr/>
      </p:nvGrpSpPr>
      <p:grpSpPr>
        <a:xfrm>
          <a:off x="0" y="0"/>
          <a:ext cx="0" cy="0"/>
          <a:chOff x="0" y="0"/>
          <a:chExt cx="0" cy="0"/>
        </a:xfrm>
      </p:grpSpPr>
      <p:grpSp>
        <p:nvGrpSpPr>
          <p:cNvPr id="2" name="组合 1"/>
          <p:cNvGrpSpPr/>
          <p:nvPr userDrawn="1"/>
        </p:nvGrpSpPr>
        <p:grpSpPr>
          <a:xfrm>
            <a:off x="0" y="0"/>
            <a:ext cx="12192000" cy="6858001"/>
            <a:chOff x="0" y="0"/>
            <a:chExt cx="12192000" cy="6858001"/>
          </a:xfrm>
        </p:grpSpPr>
        <p:pic>
          <p:nvPicPr>
            <p:cNvPr id="3" name="图片 2"/>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7995" r="7995" b="16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6" name="图片 5"/>
            <p:cNvPicPr>
              <a:picLocks noChangeAspect="1"/>
            </p:cNvPicPr>
            <p:nvPr userDrawn="1"/>
          </p:nvPicPr>
          <p:blipFill>
            <a:blip r:embed="rId4">
              <a:extLst>
                <a:ext uri="{28A0092B-C50C-407E-A947-70E740481C1C}">
                  <a14:useLocalDpi xmlns:a14="http://schemas.microsoft.com/office/drawing/2010/main" val="0"/>
                </a:ext>
              </a:extLst>
            </a:blip>
            <a:srcRect l="36019" b="7248"/>
            <a:stretch>
              <a:fillRect/>
            </a:stretch>
          </p:blipFill>
          <p:spPr>
            <a:xfrm>
              <a:off x="0" y="2487604"/>
              <a:ext cx="5188436" cy="4370397"/>
            </a:xfrm>
            <a:custGeom>
              <a:avLst/>
              <a:gdLst>
                <a:gd name="connsiteX0" fmla="*/ 0 w 5188436"/>
                <a:gd name="connsiteY0" fmla="*/ 0 h 4370397"/>
                <a:gd name="connsiteX1" fmla="*/ 5188436 w 5188436"/>
                <a:gd name="connsiteY1" fmla="*/ 0 h 4370397"/>
                <a:gd name="connsiteX2" fmla="*/ 5188436 w 5188436"/>
                <a:gd name="connsiteY2" fmla="*/ 4370397 h 4370397"/>
                <a:gd name="connsiteX3" fmla="*/ 0 w 5188436"/>
                <a:gd name="connsiteY3" fmla="*/ 4370397 h 4370397"/>
              </a:gdLst>
              <a:ahLst/>
              <a:cxnLst>
                <a:cxn ang="0">
                  <a:pos x="connsiteX0" y="connsiteY0"/>
                </a:cxn>
                <a:cxn ang="0">
                  <a:pos x="connsiteX1" y="connsiteY1"/>
                </a:cxn>
                <a:cxn ang="0">
                  <a:pos x="connsiteX2" y="connsiteY2"/>
                </a:cxn>
                <a:cxn ang="0">
                  <a:pos x="connsiteX3" y="connsiteY3"/>
                </a:cxn>
              </a:cxnLst>
              <a:rect l="l" t="t" r="r" b="b"/>
              <a:pathLst>
                <a:path w="5188436" h="4370397">
                  <a:moveTo>
                    <a:pt x="0" y="0"/>
                  </a:moveTo>
                  <a:lnTo>
                    <a:pt x="5188436" y="0"/>
                  </a:lnTo>
                  <a:lnTo>
                    <a:pt x="5188436" y="4370397"/>
                  </a:lnTo>
                  <a:lnTo>
                    <a:pt x="0" y="4370397"/>
                  </a:lnTo>
                  <a:close/>
                </a:path>
              </a:pathLst>
            </a:custGeom>
          </p:spPr>
        </p:pic>
        <p:pic>
          <p:nvPicPr>
            <p:cNvPr id="8" name="图片 7"/>
            <p:cNvPicPr>
              <a:picLocks noChangeAspect="1"/>
            </p:cNvPicPr>
            <p:nvPr userDrawn="1"/>
          </p:nvPicPr>
          <p:blipFill>
            <a:blip r:embed="rId5">
              <a:extLst>
                <a:ext uri="{28A0092B-C50C-407E-A947-70E740481C1C}">
                  <a14:useLocalDpi xmlns:a14="http://schemas.microsoft.com/office/drawing/2010/main" val="0"/>
                </a:ext>
              </a:extLst>
            </a:blip>
            <a:srcRect r="37009" b="40952"/>
            <a:stretch>
              <a:fillRect/>
            </a:stretch>
          </p:blipFill>
          <p:spPr>
            <a:xfrm>
              <a:off x="8359890" y="4206914"/>
              <a:ext cx="3832110" cy="2651086"/>
            </a:xfrm>
            <a:custGeom>
              <a:avLst/>
              <a:gdLst>
                <a:gd name="connsiteX0" fmla="*/ 0 w 3832110"/>
                <a:gd name="connsiteY0" fmla="*/ 0 h 2651086"/>
                <a:gd name="connsiteX1" fmla="*/ 3832110 w 3832110"/>
                <a:gd name="connsiteY1" fmla="*/ 0 h 2651086"/>
                <a:gd name="connsiteX2" fmla="*/ 3832110 w 3832110"/>
                <a:gd name="connsiteY2" fmla="*/ 2651086 h 2651086"/>
                <a:gd name="connsiteX3" fmla="*/ 0 w 3832110"/>
                <a:gd name="connsiteY3" fmla="*/ 2651086 h 2651086"/>
              </a:gdLst>
              <a:ahLst/>
              <a:cxnLst>
                <a:cxn ang="0">
                  <a:pos x="connsiteX0" y="connsiteY0"/>
                </a:cxn>
                <a:cxn ang="0">
                  <a:pos x="connsiteX1" y="connsiteY1"/>
                </a:cxn>
                <a:cxn ang="0">
                  <a:pos x="connsiteX2" y="connsiteY2"/>
                </a:cxn>
                <a:cxn ang="0">
                  <a:pos x="connsiteX3" y="connsiteY3"/>
                </a:cxn>
              </a:cxnLst>
              <a:rect l="l" t="t" r="r" b="b"/>
              <a:pathLst>
                <a:path w="3832110" h="2651086">
                  <a:moveTo>
                    <a:pt x="0" y="0"/>
                  </a:moveTo>
                  <a:lnTo>
                    <a:pt x="3832110" y="0"/>
                  </a:lnTo>
                  <a:lnTo>
                    <a:pt x="3832110" y="2651086"/>
                  </a:lnTo>
                  <a:lnTo>
                    <a:pt x="0" y="2651086"/>
                  </a:lnTo>
                  <a:close/>
                </a:path>
              </a:pathLst>
            </a:custGeom>
          </p:spPr>
        </p:pic>
        <p:pic>
          <p:nvPicPr>
            <p:cNvPr id="9" name="Picture 23_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091045" y="5532504"/>
              <a:ext cx="1112215" cy="1107969"/>
            </a:xfrm>
            <a:prstGeom prst="rect">
              <a:avLst/>
            </a:prstGeom>
          </p:spPr>
        </p:pic>
        <p:pic>
          <p:nvPicPr>
            <p:cNvPr id="10" name="图片 9"/>
            <p:cNvPicPr>
              <a:picLocks noChangeAspect="1"/>
            </p:cNvPicPr>
            <p:nvPr userDrawn="1"/>
          </p:nvPicPr>
          <p:blipFill>
            <a:blip r:embed="rId4">
              <a:extLst>
                <a:ext uri="{28A0092B-C50C-407E-A947-70E740481C1C}">
                  <a14:useLocalDpi xmlns:a14="http://schemas.microsoft.com/office/drawing/2010/main" val="0"/>
                </a:ext>
              </a:extLst>
            </a:blip>
            <a:srcRect t="41267"/>
            <a:stretch>
              <a:fillRect/>
            </a:stretch>
          </p:blipFill>
          <p:spPr>
            <a:xfrm>
              <a:off x="3208475" y="1"/>
              <a:ext cx="8109367" cy="2767465"/>
            </a:xfrm>
            <a:custGeom>
              <a:avLst/>
              <a:gdLst>
                <a:gd name="connsiteX0" fmla="*/ 0 w 8109367"/>
                <a:gd name="connsiteY0" fmla="*/ 0 h 2767465"/>
                <a:gd name="connsiteX1" fmla="*/ 8109367 w 8109367"/>
                <a:gd name="connsiteY1" fmla="*/ 0 h 2767465"/>
                <a:gd name="connsiteX2" fmla="*/ 8109367 w 8109367"/>
                <a:gd name="connsiteY2" fmla="*/ 2767465 h 2767465"/>
                <a:gd name="connsiteX3" fmla="*/ 0 w 8109367"/>
                <a:gd name="connsiteY3" fmla="*/ 2767465 h 2767465"/>
              </a:gdLst>
              <a:ahLst/>
              <a:cxnLst>
                <a:cxn ang="0">
                  <a:pos x="connsiteX0" y="connsiteY0"/>
                </a:cxn>
                <a:cxn ang="0">
                  <a:pos x="connsiteX1" y="connsiteY1"/>
                </a:cxn>
                <a:cxn ang="0">
                  <a:pos x="connsiteX2" y="connsiteY2"/>
                </a:cxn>
                <a:cxn ang="0">
                  <a:pos x="connsiteX3" y="connsiteY3"/>
                </a:cxn>
              </a:cxnLst>
              <a:rect l="l" t="t" r="r" b="b"/>
              <a:pathLst>
                <a:path w="8109367" h="2767465">
                  <a:moveTo>
                    <a:pt x="0" y="0"/>
                  </a:moveTo>
                  <a:lnTo>
                    <a:pt x="8109367" y="0"/>
                  </a:lnTo>
                  <a:lnTo>
                    <a:pt x="8109367" y="2767465"/>
                  </a:lnTo>
                  <a:lnTo>
                    <a:pt x="0" y="2767465"/>
                  </a:lnTo>
                  <a:close/>
                </a:path>
              </a:pathLst>
            </a:custGeom>
          </p:spPr>
        </p:pic>
        <p:sp>
          <p:nvSpPr>
            <p:cNvPr id="11" name="矩形: 圆角 10"/>
            <p:cNvSpPr/>
            <p:nvPr userDrawn="1"/>
          </p:nvSpPr>
          <p:spPr>
            <a:xfrm>
              <a:off x="897076" y="1028700"/>
              <a:ext cx="10397848" cy="4759881"/>
            </a:xfrm>
            <a:prstGeom prst="roundRect">
              <a:avLst/>
            </a:prstGeom>
            <a:solidFill>
              <a:schemeClr val="bg1">
                <a:alpha val="54000"/>
              </a:schemeClr>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527" y="2160571"/>
              <a:ext cx="1568030" cy="1562044"/>
            </a:xfrm>
            <a:prstGeom prst="rect">
              <a:avLst/>
            </a:prstGeom>
          </p:spPr>
        </p:pic>
        <p:pic>
          <p:nvPicPr>
            <p:cNvPr id="13" name="图片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16232" y="561929"/>
              <a:ext cx="2343539" cy="2153093"/>
            </a:xfrm>
            <a:prstGeom prst="rect">
              <a:avLst/>
            </a:prstGeom>
          </p:spPr>
        </p:pic>
        <p:pic>
          <p:nvPicPr>
            <p:cNvPr id="14" name="Picture 25_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2148415" y="580204"/>
              <a:ext cx="791134" cy="726843"/>
            </a:xfrm>
            <a:prstGeom prst="rect">
              <a:avLst/>
            </a:prstGeom>
          </p:spPr>
        </p:pic>
        <p:pic>
          <p:nvPicPr>
            <p:cNvPr id="15" name="图片 14"/>
            <p:cNvPicPr>
              <a:picLocks noChangeAspect="1"/>
            </p:cNvPicPr>
            <p:nvPr userDrawn="1"/>
          </p:nvPicPr>
          <p:blipFill>
            <a:blip r:embed="rId5">
              <a:extLst>
                <a:ext uri="{28A0092B-C50C-407E-A947-70E740481C1C}">
                  <a14:useLocalDpi xmlns:a14="http://schemas.microsoft.com/office/drawing/2010/main" val="0"/>
                </a:ext>
              </a:extLst>
            </a:blip>
            <a:srcRect l="80810" t="40965"/>
            <a:stretch>
              <a:fillRect/>
            </a:stretch>
          </p:blipFill>
          <p:spPr>
            <a:xfrm>
              <a:off x="0" y="0"/>
              <a:ext cx="1167436" cy="2650488"/>
            </a:xfrm>
            <a:custGeom>
              <a:avLst/>
              <a:gdLst>
                <a:gd name="connsiteX0" fmla="*/ 0 w 1167436"/>
                <a:gd name="connsiteY0" fmla="*/ 0 h 2650488"/>
                <a:gd name="connsiteX1" fmla="*/ 1167436 w 1167436"/>
                <a:gd name="connsiteY1" fmla="*/ 0 h 2650488"/>
                <a:gd name="connsiteX2" fmla="*/ 1167436 w 1167436"/>
                <a:gd name="connsiteY2" fmla="*/ 2650488 h 2650488"/>
                <a:gd name="connsiteX3" fmla="*/ 0 w 1167436"/>
                <a:gd name="connsiteY3" fmla="*/ 2650488 h 2650488"/>
              </a:gdLst>
              <a:ahLst/>
              <a:cxnLst>
                <a:cxn ang="0">
                  <a:pos x="connsiteX0" y="connsiteY0"/>
                </a:cxn>
                <a:cxn ang="0">
                  <a:pos x="connsiteX1" y="connsiteY1"/>
                </a:cxn>
                <a:cxn ang="0">
                  <a:pos x="connsiteX2" y="connsiteY2"/>
                </a:cxn>
                <a:cxn ang="0">
                  <a:pos x="connsiteX3" y="connsiteY3"/>
                </a:cxn>
              </a:cxnLst>
              <a:rect l="l" t="t" r="r" b="b"/>
              <a:pathLst>
                <a:path w="1167436" h="2650488">
                  <a:moveTo>
                    <a:pt x="0" y="0"/>
                  </a:moveTo>
                  <a:lnTo>
                    <a:pt x="1167436" y="0"/>
                  </a:lnTo>
                  <a:lnTo>
                    <a:pt x="1167436" y="2650488"/>
                  </a:lnTo>
                  <a:lnTo>
                    <a:pt x="0" y="2650488"/>
                  </a:lnTo>
                  <a:close/>
                </a:path>
              </a:pathLst>
            </a:custGeom>
          </p:spPr>
        </p:pic>
      </p:grpSp>
      <p:sp>
        <p:nvSpPr>
          <p:cNvPr id="5" name="fb784053-a381-40b9-86bc-9c8eed44fb11"/>
          <p:cNvSpPr>
            <a:spLocks noGrp="1"/>
          </p:cNvSpPr>
          <p:nvPr>
            <p:ph type="ctrTitle" hasCustomPrompt="1"/>
          </p:nvPr>
        </p:nvSpPr>
        <p:spPr>
          <a:xfrm>
            <a:off x="787100" y="1862314"/>
            <a:ext cx="10617800" cy="1873250"/>
          </a:xfrm>
          <a:prstGeom prst="rect">
            <a:avLst/>
          </a:prstGeom>
        </p:spPr>
        <p:txBody>
          <a:bodyPr wrap="square" anchor="b">
            <a:normAutofit/>
          </a:bodyPr>
          <a:lstStyle>
            <a:lvl1pPr algn="ctr">
              <a:lnSpc>
                <a:spcPct val="100000"/>
              </a:lnSpc>
              <a:defRPr sz="6000">
                <a:ln w="19050">
                  <a:noFill/>
                </a:ln>
                <a:solidFill>
                  <a:schemeClr val="accent1"/>
                </a:solidFill>
              </a:defRPr>
            </a:lvl1pPr>
          </a:lstStyle>
          <a:p>
            <a:pPr lvl="0"/>
            <a:r>
              <a:rPr lang="en-US" dirty="0"/>
              <a:t>Click to add title</a:t>
            </a:r>
          </a:p>
        </p:txBody>
      </p:sp>
      <p:sp>
        <p:nvSpPr>
          <p:cNvPr id="4" name="文本占位符 3"/>
          <p:cNvSpPr>
            <a:spLocks noGrp="1"/>
          </p:cNvSpPr>
          <p:nvPr>
            <p:ph type="body" sz="quarter" idx="13" hasCustomPrompt="1"/>
          </p:nvPr>
        </p:nvSpPr>
        <p:spPr>
          <a:xfrm>
            <a:off x="787100" y="4898871"/>
            <a:ext cx="10617800" cy="345518"/>
          </a:xfrm>
          <a:prstGeom prst="rect">
            <a:avLst/>
          </a:prstGeom>
        </p:spPr>
        <p:txBody>
          <a:bodyPr wrap="square" lIns="90000" anchor="ctr">
            <a:normAutofit/>
          </a:bodyPr>
          <a:lstStyle>
            <a:lvl1pPr marL="0" indent="0" algn="ctr">
              <a:lnSpc>
                <a:spcPct val="100000"/>
              </a:lnSpc>
              <a:buNone/>
              <a:defRPr sz="1200"/>
            </a:lvl1pPr>
          </a:lstStyle>
          <a:p>
            <a:pPr lvl="0"/>
            <a:r>
              <a:rPr lang="en-US" dirty="0"/>
              <a:t>Presenter name</a:t>
            </a:r>
          </a:p>
        </p:txBody>
      </p:sp>
      <p:sp>
        <p:nvSpPr>
          <p:cNvPr id="7" name="文本占位符 6"/>
          <p:cNvSpPr>
            <a:spLocks noGrp="1"/>
          </p:cNvSpPr>
          <p:nvPr>
            <p:ph type="body" sz="quarter" idx="14" hasCustomPrompt="1"/>
          </p:nvPr>
        </p:nvSpPr>
        <p:spPr>
          <a:xfrm>
            <a:off x="787100" y="4461517"/>
            <a:ext cx="10617800" cy="345518"/>
          </a:xfrm>
          <a:prstGeom prst="rect">
            <a:avLst/>
          </a:prstGeom>
        </p:spPr>
        <p:txBody>
          <a:bodyPr wrap="none" anchor="ctr">
            <a:normAutofit/>
          </a:bodyPr>
          <a:lstStyle>
            <a:lvl1pPr marL="0" indent="0" algn="ctr">
              <a:lnSpc>
                <a:spcPct val="100000"/>
              </a:lnSpc>
              <a:buNone/>
              <a:defRPr sz="1200"/>
            </a:lvl1pPr>
          </a:lstStyle>
          <a:p>
            <a:pPr lvl="0"/>
            <a:r>
              <a:rPr lang="en-US" dirty="0"/>
              <a:t>www.islide.cc</a:t>
            </a:r>
          </a:p>
        </p:txBody>
      </p:sp>
      <p:sp>
        <p:nvSpPr>
          <p:cNvPr id="18" name="object 2"/>
          <p:cNvSpPr/>
          <p:nvPr userDrawn="1"/>
        </p:nvSpPr>
        <p:spPr>
          <a:xfrm>
            <a:off x="11004247" y="61348"/>
            <a:ext cx="948214" cy="221458"/>
          </a:xfrm>
          <a:prstGeom prst="rect">
            <a:avLst/>
          </a:prstGeom>
          <a:blipFill>
            <a:blip r:embed="rId9" cstate="print"/>
            <a:stretch>
              <a:fillRect/>
            </a:stretch>
          </a:blipFill>
        </p:spPr>
        <p:txBody>
          <a:bodyPr wrap="square" lIns="0" tIns="0" rIns="0" bIns="0" rtlCol="0"/>
          <a:lstStyle/>
          <a:p>
            <a:pPr>
              <a:lnSpc>
                <a:spcPct val="120000"/>
              </a:lnSpc>
            </a:pPr>
            <a:endParaRPr sz="2330">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BD257D47-A85D-40C4-BF90-48BC20498A00}" type="datetimeFigureOut">
              <a:rPr lang="zh-CN" altLang="en-US" smtClean="0"/>
              <a:t>2025/10/17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2C495BB-B46F-4EA7-B0AB-1F65903FDDE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5EFD3FDD-689D-FD4F-A833-B14D59483BA4}"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A2964-DDFF-2F4E-9AFD-61A6A7344B3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e9ef72e-31f1-48b4-937e-d63f671b40b6"/>
          <p:cNvSpPr>
            <a:spLocks noGrp="1"/>
          </p:cNvSpPr>
          <p:nvPr userDrawn="1">
            <p:ph type="title"/>
          </p:nvPr>
        </p:nvSpPr>
        <p:spPr>
          <a:xfrm>
            <a:off x="660400" y="128587"/>
            <a:ext cx="10858500" cy="900112"/>
          </a:xfrm>
          <a:prstGeom prst="rect">
            <a:avLst/>
          </a:prstGeom>
        </p:spPr>
        <p:txBody>
          <a:bodyPr vert="horz" lIns="91440" tIns="45720" rIns="91440" bIns="45720" rtlCol="0" anchor="b">
            <a:normAutofit/>
          </a:bodyPr>
          <a:lstStyle/>
          <a:p>
            <a:pPr lvl="0"/>
            <a:r>
              <a:rPr lang="en-US"/>
              <a:t>Click to add title</a:t>
            </a:r>
          </a:p>
        </p:txBody>
      </p:sp>
      <p:sp>
        <p:nvSpPr>
          <p:cNvPr id="3" name="文本占位符 2"/>
          <p:cNvSpPr>
            <a:spLocks noGrp="1"/>
          </p:cNvSpPr>
          <p:nvPr userDrawn="1">
            <p:ph type="body" idx="1"/>
          </p:nvPr>
        </p:nvSpPr>
        <p:spPr>
          <a:xfrm>
            <a:off x="660400" y="1130300"/>
            <a:ext cx="10858500" cy="5003800"/>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日期占位符 3"/>
          <p:cNvSpPr>
            <a:spLocks noGrp="1"/>
          </p:cNvSpPr>
          <p:nvPr userDrawn="1">
            <p:ph type="dt" sz="half" idx="2"/>
          </p:nvPr>
        </p:nvSpPr>
        <p:spPr>
          <a:xfrm>
            <a:off x="4718050" y="6409690"/>
            <a:ext cx="2743200" cy="27432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5" name="页脚占位符 4"/>
          <p:cNvSpPr>
            <a:spLocks noGrp="1"/>
          </p:cNvSpPr>
          <p:nvPr userDrawn="1">
            <p:ph type="ftr" sz="quarter" idx="3"/>
          </p:nvPr>
        </p:nvSpPr>
        <p:spPr>
          <a:xfrm>
            <a:off x="660399" y="6409690"/>
            <a:ext cx="3657600" cy="274320"/>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灯片编号占位符 5"/>
          <p:cNvSpPr>
            <a:spLocks noGrp="1"/>
          </p:cNvSpPr>
          <p:nvPr userDrawn="1">
            <p:ph type="sldNum" sz="quarter" idx="4"/>
          </p:nvPr>
        </p:nvSpPr>
        <p:spPr>
          <a:xfrm>
            <a:off x="7861300" y="6409690"/>
            <a:ext cx="3657600" cy="274320"/>
          </a:xfrm>
          <a:prstGeom prst="rect">
            <a:avLst/>
          </a:prstGeom>
        </p:spPr>
        <p:txBody>
          <a:bodyPr vert="horz" lIns="91440" tIns="45720" rIns="91440" bIns="45720" rtlCol="0" anchor="ctr"/>
          <a:lstStyle>
            <a:lvl1pPr algn="r">
              <a:defRPr sz="1000">
                <a:solidFill>
                  <a:schemeClr val="tx1">
                    <a:tint val="75000"/>
                  </a:schemeClr>
                </a:solidFill>
              </a:defRPr>
            </a:lvl1pPr>
          </a:lstStyle>
          <a:p>
            <a:fld id="{C8BB1146-E542-4D4E-B8E9-6919A11DDD48}" type="slidenum">
              <a:rPr lang="en-US" smtClean="0"/>
              <a:t>‹#›</a:t>
            </a:fld>
            <a:endParaRPr lang="en-US" dirty="0"/>
          </a:p>
        </p:txBody>
      </p:sp>
      <p:sp>
        <p:nvSpPr>
          <p:cNvPr id="7" name="object 2"/>
          <p:cNvSpPr/>
          <p:nvPr userDrawn="1"/>
        </p:nvSpPr>
        <p:spPr>
          <a:xfrm>
            <a:off x="11004247" y="61348"/>
            <a:ext cx="948214" cy="221458"/>
          </a:xfrm>
          <a:prstGeom prst="rect">
            <a:avLst/>
          </a:prstGeom>
          <a:blipFill>
            <a:blip r:embed="rId15" cstate="print"/>
            <a:stretch>
              <a:fillRect/>
            </a:stretch>
          </a:blipFill>
        </p:spPr>
        <p:txBody>
          <a:bodyPr wrap="square" lIns="0" tIns="0" rIns="0" bIns="0" rtlCol="0"/>
          <a:lstStyle/>
          <a:p>
            <a:pPr>
              <a:lnSpc>
                <a:spcPct val="120000"/>
              </a:lnSpc>
            </a:pPr>
            <a:endParaRPr sz="2330">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DCEBAC-D349-4B22-9615-49D07D217C2E}" type="datetimeFigureOut">
              <a:rPr lang="zh-CN" altLang="en-US" smtClean="0"/>
              <a:t>2025/10/17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26857-8BA8-464E-9864-89D9CB0A50B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4.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16.xml"/><Relationship Id="rId5" Type="http://schemas.openxmlformats.org/officeDocument/2006/relationships/image" Target="../media/image28.jpe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nmpa.gov.cn/zhuanti/cxylqx/cxypxx/20250829091544164.html" TargetMode="External"/><Relationship Id="rId2" Type="http://schemas.openxmlformats.org/officeDocument/2006/relationships/hyperlink" Target="https://www.fda.gov/drugs/resources-information-approved-drugs/fda-grants-accelerated-approval-zongertinib-non-squamous-nsclc-her2-tkd-activating-mutations" TargetMode="External"/><Relationship Id="rId1" Type="http://schemas.openxmlformats.org/officeDocument/2006/relationships/slideLayout" Target="../slideLayouts/slideLayout1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2.xml"/><Relationship Id="rId7" Type="http://schemas.openxmlformats.org/officeDocument/2006/relationships/image" Target="../media/image31.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30.emf"/><Relationship Id="rId5" Type="http://schemas.openxmlformats.org/officeDocument/2006/relationships/oleObject" Target="../embeddings/oleObject2.bin"/><Relationship Id="rId4" Type="http://schemas.openxmlformats.org/officeDocument/2006/relationships/notesSlide" Target="../notesSlides/notesSlide6.xml"/><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hyperlink" Target="https://clinicaltrials.gov/study/NCT05482568" TargetMode="External"/><Relationship Id="rId3" Type="http://schemas.openxmlformats.org/officeDocument/2006/relationships/tags" Target="../tags/tag23.xml"/><Relationship Id="rId7" Type="http://schemas.openxmlformats.org/officeDocument/2006/relationships/hyperlink" Target="https://www.clinicaltrials.gov/study/NCT06185400?cond=RC48&amp;rank=30" TargetMode="Externa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7.xml"/><Relationship Id="rId5" Type="http://schemas.openxmlformats.org/officeDocument/2006/relationships/slideLayout" Target="../slideLayouts/slideLayout12.xml"/><Relationship Id="rId4" Type="http://schemas.openxmlformats.org/officeDocument/2006/relationships/tags" Target="../tags/tag24.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27.xml"/><Relationship Id="rId7" Type="http://schemas.openxmlformats.org/officeDocument/2006/relationships/image" Target="../media/image11.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5.jpeg"/><Relationship Id="rId5" Type="http://schemas.openxmlformats.org/officeDocument/2006/relationships/image" Target="../media/image34.png"/><Relationship Id="rId10" Type="http://schemas.openxmlformats.org/officeDocument/2006/relationships/image" Target="../media/image37.jpeg"/><Relationship Id="rId4" Type="http://schemas.openxmlformats.org/officeDocument/2006/relationships/slideLayout" Target="../slideLayouts/slideLayout9.xml"/><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8.jpeg"/><Relationship Id="rId5" Type="http://schemas.microsoft.com/office/2007/relationships/hdphoto" Target="../media/hdphoto2.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xml"/><Relationship Id="rId1" Type="http://schemas.openxmlformats.org/officeDocument/2006/relationships/tags" Target="../tags/tag30.xml"/><Relationship Id="rId5" Type="http://schemas.openxmlformats.org/officeDocument/2006/relationships/image" Target="../media/image39.png"/><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Layout" Target="../slideLayouts/slideLayout8.xml"/><Relationship Id="rId4" Type="http://schemas.openxmlformats.org/officeDocument/2006/relationships/tags" Target="../tags/tag34.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37.xml"/><Relationship Id="rId7" Type="http://schemas.openxmlformats.org/officeDocument/2006/relationships/slideLayout" Target="../slideLayouts/slideLayout8.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43.xml"/><Relationship Id="rId7" Type="http://schemas.openxmlformats.org/officeDocument/2006/relationships/notesSlide" Target="../notesSlides/notesSlide8.xml"/><Relationship Id="rId12" Type="http://schemas.openxmlformats.org/officeDocument/2006/relationships/image" Target="../media/image45.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Layout" Target="../slideLayouts/slideLayout9.xml"/><Relationship Id="rId11" Type="http://schemas.openxmlformats.org/officeDocument/2006/relationships/hyperlink" Target="https://www.nmpa.gov.cn/zwfw/sdxx/sdxxyp/yppjfb/20241118152314161.html" TargetMode="External"/><Relationship Id="rId5" Type="http://schemas.openxmlformats.org/officeDocument/2006/relationships/tags" Target="../tags/tag45.xml"/><Relationship Id="rId10" Type="http://schemas.openxmlformats.org/officeDocument/2006/relationships/image" Target="../media/image44.png"/><Relationship Id="rId4" Type="http://schemas.openxmlformats.org/officeDocument/2006/relationships/tags" Target="../tags/tag44.xml"/><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49.xml"/><Relationship Id="rId7" Type="http://schemas.microsoft.com/office/2007/relationships/hdphoto" Target="../media/hdphoto2.wdp"/><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1.png"/><Relationship Id="rId5" Type="http://schemas.openxmlformats.org/officeDocument/2006/relationships/notesSlide" Target="../notesSlides/notesSlide10.xml"/><Relationship Id="rId10" Type="http://schemas.openxmlformats.org/officeDocument/2006/relationships/image" Target="../media/image51.png"/><Relationship Id="rId4" Type="http://schemas.openxmlformats.org/officeDocument/2006/relationships/slideLayout" Target="../slideLayouts/slideLayout2.xml"/><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5.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1.xml"/><Relationship Id="rId4"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hyperlink" Target="mailto:adr@daiichisankyo.com.cn" TargetMode="Externa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tags" Target="../tags/tag9.xml"/><Relationship Id="rId1" Type="http://schemas.openxmlformats.org/officeDocument/2006/relationships/tags" Target="../tags/tag8.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15.xml"/><Relationship Id="rId7" Type="http://schemas.openxmlformats.org/officeDocument/2006/relationships/image" Target="../media/image26.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649"/>
          <p:cNvSpPr/>
          <p:nvPr/>
        </p:nvSpPr>
        <p:spPr bwMode="auto">
          <a:xfrm flipV="1">
            <a:off x="1" y="3644756"/>
            <a:ext cx="12192000" cy="3213162"/>
          </a:xfrm>
          <a:custGeom>
            <a:avLst/>
            <a:gdLst>
              <a:gd name="T0" fmla="*/ 3168 w 3168"/>
              <a:gd name="T1" fmla="*/ 835 h 835"/>
              <a:gd name="T2" fmla="*/ 0 w 3168"/>
              <a:gd name="T3" fmla="*/ 0 h 835"/>
              <a:gd name="T4" fmla="*/ 3168 w 3168"/>
              <a:gd name="T5" fmla="*/ 0 h 835"/>
              <a:gd name="T6" fmla="*/ 3168 w 3168"/>
              <a:gd name="T7" fmla="*/ 835 h 835"/>
            </a:gdLst>
            <a:ahLst/>
            <a:cxnLst>
              <a:cxn ang="0">
                <a:pos x="T0" y="T1"/>
              </a:cxn>
              <a:cxn ang="0">
                <a:pos x="T2" y="T3"/>
              </a:cxn>
              <a:cxn ang="0">
                <a:pos x="T4" y="T5"/>
              </a:cxn>
              <a:cxn ang="0">
                <a:pos x="T6" y="T7"/>
              </a:cxn>
            </a:cxnLst>
            <a:rect l="0" t="0" r="r" b="b"/>
            <a:pathLst>
              <a:path w="3168" h="835">
                <a:moveTo>
                  <a:pt x="3168" y="835"/>
                </a:moveTo>
                <a:cubicBezTo>
                  <a:pt x="1782" y="7"/>
                  <a:pt x="431" y="704"/>
                  <a:pt x="0" y="0"/>
                </a:cubicBezTo>
                <a:cubicBezTo>
                  <a:pt x="3168" y="0"/>
                  <a:pt x="3168" y="0"/>
                  <a:pt x="3168" y="0"/>
                </a:cubicBezTo>
                <a:lnTo>
                  <a:pt x="3168" y="835"/>
                </a:lnTo>
                <a:close/>
              </a:path>
            </a:pathLst>
          </a:custGeom>
          <a:gradFill flip="none" rotWithShape="1">
            <a:gsLst>
              <a:gs pos="0">
                <a:srgbClr val="7030A0"/>
              </a:gs>
              <a:gs pos="100000">
                <a:srgbClr val="E37835">
                  <a:tint val="44500"/>
                  <a:satMod val="160000"/>
                </a:srgbClr>
              </a:gs>
              <a:gs pos="100000">
                <a:srgbClr val="E37835"/>
              </a:gs>
            </a:gsLst>
            <a:lin ang="2700000" scaled="1"/>
            <a:tileRect/>
          </a:gra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3" name="任意多边形: 形状 9"/>
          <p:cNvSpPr/>
          <p:nvPr/>
        </p:nvSpPr>
        <p:spPr bwMode="auto">
          <a:xfrm flipV="1">
            <a:off x="977342" y="4539878"/>
            <a:ext cx="11214659" cy="2318040"/>
          </a:xfrm>
          <a:custGeom>
            <a:avLst/>
            <a:gdLst>
              <a:gd name="connsiteX0" fmla="*/ 11214659 w 11214659"/>
              <a:gd name="connsiteY0" fmla="*/ 2318040 h 2318040"/>
              <a:gd name="connsiteX1" fmla="*/ 11214659 w 11214659"/>
              <a:gd name="connsiteY1" fmla="*/ 5121 h 2318040"/>
              <a:gd name="connsiteX2" fmla="*/ 11214659 w 11214659"/>
              <a:gd name="connsiteY2" fmla="*/ 0 h 2318040"/>
              <a:gd name="connsiteX3" fmla="*/ 0 w 11214659"/>
              <a:gd name="connsiteY3" fmla="*/ 0 h 2318040"/>
              <a:gd name="connsiteX4" fmla="*/ 194754 w 11214659"/>
              <a:gd name="connsiteY4" fmla="*/ 90657 h 2318040"/>
              <a:gd name="connsiteX5" fmla="*/ 11214659 w 11214659"/>
              <a:gd name="connsiteY5" fmla="*/ 2318040 h 231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4659" h="2318040">
                <a:moveTo>
                  <a:pt x="11214659" y="2318040"/>
                </a:moveTo>
                <a:cubicBezTo>
                  <a:pt x="11214659" y="426324"/>
                  <a:pt x="11214659" y="71627"/>
                  <a:pt x="11214659" y="5121"/>
                </a:cubicBezTo>
                <a:lnTo>
                  <a:pt x="11214659" y="0"/>
                </a:lnTo>
                <a:lnTo>
                  <a:pt x="0" y="0"/>
                </a:lnTo>
                <a:lnTo>
                  <a:pt x="194754" y="90657"/>
                </a:lnTo>
                <a:cubicBezTo>
                  <a:pt x="2499633" y="1055608"/>
                  <a:pt x="6812003" y="-314007"/>
                  <a:pt x="11214659" y="2318040"/>
                </a:cubicBezTo>
                <a:close/>
              </a:path>
            </a:pathLst>
          </a:custGeom>
          <a:gradFill>
            <a:gsLst>
              <a:gs pos="100000">
                <a:srgbClr val="E37835"/>
              </a:gs>
              <a:gs pos="37000">
                <a:srgbClr val="7030A0"/>
              </a:gs>
            </a:gsLst>
            <a:lin ang="0" scaled="0"/>
          </a:gradFill>
          <a:ln>
            <a:noFill/>
          </a:ln>
        </p:spPr>
        <p:txBody>
          <a:bodyPr vert="horz" wrap="square" lIns="91440" tIns="45720" rIns="91440" bIns="45720" numCol="1" anchor="t" anchorCtr="0" compatLnSpc="1">
            <a:noAutofit/>
          </a:bodyPr>
          <a:lstStyle/>
          <a:p>
            <a:endParaRPr lang="zh-CN" altLang="en-US">
              <a:latin typeface="微软雅黑" panose="020B0503020204020204" pitchFamily="34" charset="-122"/>
              <a:ea typeface="微软雅黑" panose="020B0503020204020204" pitchFamily="34" charset="-122"/>
            </a:endParaRPr>
          </a:p>
        </p:txBody>
      </p:sp>
      <p:sp>
        <p:nvSpPr>
          <p:cNvPr id="24" name="Freeform 651"/>
          <p:cNvSpPr/>
          <p:nvPr/>
        </p:nvSpPr>
        <p:spPr bwMode="auto">
          <a:xfrm flipV="1">
            <a:off x="1" y="3644756"/>
            <a:ext cx="5546701" cy="3039082"/>
          </a:xfrm>
          <a:custGeom>
            <a:avLst/>
            <a:gdLst>
              <a:gd name="T0" fmla="*/ 0 w 1441"/>
              <a:gd name="T1" fmla="*/ 0 h 790"/>
              <a:gd name="T2" fmla="*/ 0 w 1441"/>
              <a:gd name="T3" fmla="*/ 790 h 790"/>
              <a:gd name="T4" fmla="*/ 1441 w 1441"/>
              <a:gd name="T5" fmla="*/ 352 h 790"/>
              <a:gd name="T6" fmla="*/ 0 w 1441"/>
              <a:gd name="T7" fmla="*/ 0 h 790"/>
            </a:gdLst>
            <a:ahLst/>
            <a:cxnLst>
              <a:cxn ang="0">
                <a:pos x="T0" y="T1"/>
              </a:cxn>
              <a:cxn ang="0">
                <a:pos x="T2" y="T3"/>
              </a:cxn>
              <a:cxn ang="0">
                <a:pos x="T4" y="T5"/>
              </a:cxn>
              <a:cxn ang="0">
                <a:pos x="T6" y="T7"/>
              </a:cxn>
            </a:cxnLst>
            <a:rect l="0" t="0" r="r" b="b"/>
            <a:pathLst>
              <a:path w="1441" h="790">
                <a:moveTo>
                  <a:pt x="0" y="0"/>
                </a:moveTo>
                <a:cubicBezTo>
                  <a:pt x="0" y="790"/>
                  <a:pt x="0" y="790"/>
                  <a:pt x="0" y="790"/>
                </a:cubicBezTo>
                <a:cubicBezTo>
                  <a:pt x="499" y="492"/>
                  <a:pt x="992" y="391"/>
                  <a:pt x="1441" y="352"/>
                </a:cubicBezTo>
                <a:cubicBezTo>
                  <a:pt x="782" y="321"/>
                  <a:pt x="252" y="369"/>
                  <a:pt x="0" y="0"/>
                </a:cubicBezTo>
                <a:close/>
              </a:path>
            </a:pathLst>
          </a:custGeom>
          <a:solidFill>
            <a:srgbClr val="7030A0"/>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5" name="Freeform 652"/>
          <p:cNvSpPr/>
          <p:nvPr/>
        </p:nvSpPr>
        <p:spPr bwMode="auto">
          <a:xfrm flipV="1">
            <a:off x="1" y="3644756"/>
            <a:ext cx="5546701" cy="1693621"/>
          </a:xfrm>
          <a:custGeom>
            <a:avLst/>
            <a:gdLst>
              <a:gd name="T0" fmla="*/ 1400 w 1441"/>
              <a:gd name="T1" fmla="*/ 0 h 440"/>
              <a:gd name="T2" fmla="*/ 0 w 1441"/>
              <a:gd name="T3" fmla="*/ 220 h 440"/>
              <a:gd name="T4" fmla="*/ 0 w 1441"/>
              <a:gd name="T5" fmla="*/ 440 h 440"/>
              <a:gd name="T6" fmla="*/ 1441 w 1441"/>
              <a:gd name="T7" fmla="*/ 2 h 440"/>
              <a:gd name="T8" fmla="*/ 1400 w 1441"/>
              <a:gd name="T9" fmla="*/ 0 h 440"/>
            </a:gdLst>
            <a:ahLst/>
            <a:cxnLst>
              <a:cxn ang="0">
                <a:pos x="T0" y="T1"/>
              </a:cxn>
              <a:cxn ang="0">
                <a:pos x="T2" y="T3"/>
              </a:cxn>
              <a:cxn ang="0">
                <a:pos x="T4" y="T5"/>
              </a:cxn>
              <a:cxn ang="0">
                <a:pos x="T6" y="T7"/>
              </a:cxn>
              <a:cxn ang="0">
                <a:pos x="T8" y="T9"/>
              </a:cxn>
            </a:cxnLst>
            <a:rect l="0" t="0" r="r" b="b"/>
            <a:pathLst>
              <a:path w="1441" h="440">
                <a:moveTo>
                  <a:pt x="1400" y="0"/>
                </a:moveTo>
                <a:cubicBezTo>
                  <a:pt x="853" y="0"/>
                  <a:pt x="358" y="57"/>
                  <a:pt x="0" y="220"/>
                </a:cubicBezTo>
                <a:cubicBezTo>
                  <a:pt x="0" y="440"/>
                  <a:pt x="0" y="440"/>
                  <a:pt x="0" y="440"/>
                </a:cubicBezTo>
                <a:cubicBezTo>
                  <a:pt x="499" y="142"/>
                  <a:pt x="992" y="41"/>
                  <a:pt x="1441" y="2"/>
                </a:cubicBezTo>
                <a:cubicBezTo>
                  <a:pt x="1427" y="1"/>
                  <a:pt x="1413" y="1"/>
                  <a:pt x="1400" y="0"/>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 name="标题 4"/>
          <p:cNvSpPr txBox="1"/>
          <p:nvPr/>
        </p:nvSpPr>
        <p:spPr>
          <a:xfrm>
            <a:off x="1547495" y="1282700"/>
            <a:ext cx="9393555" cy="2854960"/>
          </a:xfrm>
          <a:prstGeom prst="rect">
            <a:avLst/>
          </a:prstGeom>
        </p:spPr>
        <p:txBody>
          <a:bodyPr>
            <a:norm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algn="ctr">
              <a:lnSpc>
                <a:spcPct val="120000"/>
              </a:lnSpc>
            </a:pPr>
            <a:r>
              <a:rPr lang="zh-CN" altLang="en-US" sz="4800" dirty="0">
                <a:gradFill flip="none" rotWithShape="1">
                  <a:gsLst>
                    <a:gs pos="47000">
                      <a:srgbClr val="863E8B"/>
                    </a:gs>
                    <a:gs pos="0">
                      <a:srgbClr val="7030A0"/>
                    </a:gs>
                    <a:gs pos="88000">
                      <a:srgbClr val="E37835"/>
                    </a:gs>
                  </a:gsLst>
                  <a:lin ang="10800000" scaled="1"/>
                  <a:tileRect/>
                </a:gradFill>
                <a:latin typeface="微软雅黑" panose="020B0503020204020204" pitchFamily="34" charset="-122"/>
                <a:ea typeface="微软雅黑" panose="020B0503020204020204" pitchFamily="34" charset="-122"/>
                <a:cs typeface="+mn-ea"/>
                <a:sym typeface="+mn-ea"/>
              </a:rPr>
              <a:t>扬帆起航</a:t>
            </a:r>
          </a:p>
          <a:p>
            <a:pPr algn="ctr">
              <a:lnSpc>
                <a:spcPct val="120000"/>
              </a:lnSpc>
            </a:pPr>
            <a:r>
              <a:rPr lang="zh-CN" altLang="en-US" sz="4800" dirty="0">
                <a:gradFill flip="none" rotWithShape="1">
                  <a:gsLst>
                    <a:gs pos="47000">
                      <a:srgbClr val="863E8B"/>
                    </a:gs>
                    <a:gs pos="0">
                      <a:srgbClr val="7030A0"/>
                    </a:gs>
                    <a:gs pos="88000">
                      <a:srgbClr val="E37835"/>
                    </a:gs>
                  </a:gsLst>
                  <a:lin ang="10800000" scaled="1"/>
                  <a:tileRect/>
                </a:gradFill>
                <a:latin typeface="微软雅黑" panose="020B0503020204020204" pitchFamily="34" charset="-122"/>
                <a:ea typeface="微软雅黑" panose="020B0503020204020204" pitchFamily="34" charset="-122"/>
                <a:cs typeface="+mn-ea"/>
                <a:sym typeface="+mn-ea"/>
              </a:rPr>
              <a:t>HER2变异NSCLC检测规范</a:t>
            </a:r>
          </a:p>
          <a:p>
            <a:pPr algn="ctr">
              <a:lnSpc>
                <a:spcPct val="120000"/>
              </a:lnSpc>
            </a:pPr>
            <a:r>
              <a:rPr lang="zh-CN" altLang="en-US" sz="4800" dirty="0">
                <a:gradFill flip="none" rotWithShape="1">
                  <a:gsLst>
                    <a:gs pos="47000">
                      <a:srgbClr val="863E8B"/>
                    </a:gs>
                    <a:gs pos="0">
                      <a:srgbClr val="7030A0"/>
                    </a:gs>
                    <a:gs pos="88000">
                      <a:srgbClr val="E37835"/>
                    </a:gs>
                  </a:gsLst>
                  <a:lin ang="10800000" scaled="1"/>
                  <a:tileRect/>
                </a:gradFill>
                <a:latin typeface="微软雅黑" panose="020B0503020204020204" pitchFamily="34" charset="-122"/>
                <a:ea typeface="微软雅黑" panose="020B0503020204020204" pitchFamily="34" charset="-122"/>
                <a:cs typeface="+mn-ea"/>
                <a:sym typeface="+mn-ea"/>
              </a:rPr>
              <a:t>与ADC治疗新格局</a:t>
            </a:r>
          </a:p>
        </p:txBody>
      </p:sp>
      <p:sp>
        <p:nvSpPr>
          <p:cNvPr id="12" name="文本框 11"/>
          <p:cNvSpPr txBox="1"/>
          <p:nvPr>
            <p:custDataLst>
              <p:tags r:id="rId1"/>
            </p:custDataLst>
          </p:nvPr>
        </p:nvSpPr>
        <p:spPr>
          <a:xfrm>
            <a:off x="250190" y="6259875"/>
            <a:ext cx="11233150" cy="42409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药品说明书中获批适应症可能不全部属于该药品的医保限定支付范围，建议您始终参照最新版国家《基本医疗保险药品目录》和相关法律法规以及药品说明书安全合理使用医保药品，确保医保基金合规使用</a:t>
            </a:r>
          </a:p>
        </p:txBody>
      </p:sp>
      <p:sp>
        <p:nvSpPr>
          <p:cNvPr id="3" name="文本框 2"/>
          <p:cNvSpPr txBox="1"/>
          <p:nvPr>
            <p:custDataLst>
              <p:tags r:id="rId2"/>
            </p:custDataLst>
          </p:nvPr>
        </p:nvSpPr>
        <p:spPr>
          <a:xfrm>
            <a:off x="4857115" y="5892800"/>
            <a:ext cx="2216150" cy="22098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仅供医疗卫生专业人士参考</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37"/>
          <p:cNvSpPr/>
          <p:nvPr/>
        </p:nvSpPr>
        <p:spPr>
          <a:xfrm>
            <a:off x="752190" y="1275130"/>
            <a:ext cx="5277486" cy="3763595"/>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p>
        </p:txBody>
      </p:sp>
      <p:sp>
        <p:nvSpPr>
          <p:cNvPr id="3" name="矩形: 圆角 137"/>
          <p:cNvSpPr/>
          <p:nvPr/>
        </p:nvSpPr>
        <p:spPr>
          <a:xfrm>
            <a:off x="6105876" y="1283970"/>
            <a:ext cx="5290819" cy="3759835"/>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p>
        </p:txBody>
      </p:sp>
      <p:sp>
        <p:nvSpPr>
          <p:cNvPr id="45" name="Text Placeholder 4"/>
          <p:cNvSpPr txBox="1"/>
          <p:nvPr/>
        </p:nvSpPr>
        <p:spPr>
          <a:xfrm>
            <a:off x="829310" y="6395085"/>
            <a:ext cx="4846955" cy="370205"/>
          </a:xfrm>
          <a:prstGeom prst="rect">
            <a:avLst/>
          </a:prstGeom>
        </p:spPr>
        <p:txBody>
          <a:bodyPr lIns="0" tIns="0" rIns="0" bIns="0" anchor="b" anchorCtr="0"/>
          <a:lstStyle>
            <a:defPPr>
              <a:defRPr lang="en-US"/>
            </a:defPPr>
            <a:lvl1pPr marL="228600" indent="-228600" defTabSz="609600">
              <a:spcBef>
                <a:spcPts val="0"/>
              </a:spcBef>
              <a:buFontTx/>
              <a:buAutoNum type="arabicPeriod"/>
              <a:defRPr kumimoji="0" sz="935">
                <a:solidFill>
                  <a:schemeClr val="tx1">
                    <a:lumMod val="50000"/>
                  </a:schemeClr>
                </a:solidFill>
                <a:latin typeface="Arial" panose="020B0604020202020204"/>
              </a:defRPr>
            </a:lvl1pPr>
            <a:lvl2pPr marL="990600" indent="-381000" defTabSz="609600">
              <a:spcBef>
                <a:spcPct val="20000"/>
              </a:spcBef>
              <a:buFont typeface="Arial" panose="020B0604020202020204"/>
              <a:buChar char="–"/>
              <a:defRPr kumimoji="1" sz="3735"/>
            </a:lvl2pPr>
            <a:lvl3pPr marL="1524000" indent="-304800" defTabSz="609600">
              <a:spcBef>
                <a:spcPct val="20000"/>
              </a:spcBef>
              <a:buFont typeface="Arial" panose="020B0604020202020204"/>
              <a:buChar char="•"/>
              <a:defRPr kumimoji="1" sz="3200"/>
            </a:lvl3pPr>
            <a:lvl4pPr marL="2133600" indent="-304800" defTabSz="609600">
              <a:spcBef>
                <a:spcPct val="20000"/>
              </a:spcBef>
              <a:buFont typeface="Arial" panose="020B0604020202020204"/>
              <a:buChar char="–"/>
              <a:defRPr kumimoji="1" sz="2665"/>
            </a:lvl4pPr>
            <a:lvl5pPr marL="2743200" indent="-304800" defTabSz="609600">
              <a:spcBef>
                <a:spcPct val="20000"/>
              </a:spcBef>
              <a:buFont typeface="Arial" panose="020B0604020202020204"/>
              <a:buChar char="»"/>
              <a:defRPr kumimoji="1" sz="2665"/>
            </a:lvl5pPr>
            <a:lvl6pPr marL="3352800" indent="-304800" defTabSz="609600">
              <a:spcBef>
                <a:spcPct val="20000"/>
              </a:spcBef>
              <a:buFont typeface="Arial" panose="020B0604020202020204"/>
              <a:buChar char="•"/>
              <a:defRPr kumimoji="1" sz="2665"/>
            </a:lvl6pPr>
            <a:lvl7pPr marL="3962400" indent="-304800" defTabSz="609600">
              <a:spcBef>
                <a:spcPct val="20000"/>
              </a:spcBef>
              <a:buFont typeface="Arial" panose="020B0604020202020204"/>
              <a:buChar char="•"/>
              <a:defRPr kumimoji="1" sz="2665"/>
            </a:lvl7pPr>
            <a:lvl8pPr marL="4572000" indent="-304800" defTabSz="609600">
              <a:spcBef>
                <a:spcPct val="20000"/>
              </a:spcBef>
              <a:buFont typeface="Arial" panose="020B0604020202020204"/>
              <a:buChar char="•"/>
              <a:defRPr kumimoji="1" sz="2665"/>
            </a:lvl8pPr>
            <a:lvl9pPr marL="5181600" indent="-304800" defTabSz="609600">
              <a:spcBef>
                <a:spcPct val="20000"/>
              </a:spcBef>
              <a:buFont typeface="Arial" panose="020B0604020202020204"/>
              <a:buChar char="•"/>
              <a:defRPr kumimoji="1" sz="2665"/>
            </a:lvl9pPr>
          </a:lstStyle>
          <a:p>
            <a:pPr marR="0" lvl="0" algn="l" defTabSz="914400" rtl="0" eaLnBrk="1" fontAlgn="auto" latinLnBrk="0" hangingPunct="1">
              <a:lnSpc>
                <a:spcPct val="100000"/>
              </a:lnSpc>
              <a:spcBef>
                <a:spcPts val="0"/>
              </a:spcBef>
              <a:spcAft>
                <a:spcPts val="0"/>
              </a:spcAft>
              <a:buClrTx/>
              <a:buSzTx/>
              <a:buFont typeface="+mj-lt"/>
              <a:defRPr/>
            </a:pPr>
            <a:r>
              <a:rPr lang="en-US" altLang="zh-CN" sz="800" noProof="0" dirty="0">
                <a:ln>
                  <a:noFill/>
                </a:ln>
                <a:solidFill>
                  <a:srgbClr val="000000"/>
                </a:solidFill>
                <a:effectLst/>
                <a:uLnTx/>
                <a:uFillTx/>
                <a:ea typeface="微软雅黑" panose="020B0503020204020204" pitchFamily="34" charset="-122"/>
                <a:cs typeface="+mn-ea"/>
                <a:sym typeface="+mn-lt"/>
              </a:rPr>
              <a:t>Offin M, et al. Cancer. 2019 Dec 15;125(24):4380-4387</a:t>
            </a:r>
          </a:p>
          <a:p>
            <a:pPr marR="0" lvl="0" algn="l" defTabSz="914400" rtl="0" eaLnBrk="1" fontAlgn="auto" latinLnBrk="0" hangingPunct="1">
              <a:lnSpc>
                <a:spcPct val="100000"/>
              </a:lnSpc>
              <a:spcBef>
                <a:spcPts val="0"/>
              </a:spcBef>
              <a:spcAft>
                <a:spcPts val="0"/>
              </a:spcAft>
              <a:buClrTx/>
              <a:buSzTx/>
              <a:buFont typeface="+mj-lt"/>
              <a:defRPr/>
            </a:pPr>
            <a:r>
              <a:rPr lang="en-US" altLang="zh-CN" sz="800" dirty="0">
                <a:sym typeface="+mn-ea"/>
              </a:rPr>
              <a:t>Peter </a:t>
            </a:r>
            <a:r>
              <a:rPr lang="en-US" altLang="zh-CN" sz="800" dirty="0" err="1">
                <a:sym typeface="+mn-ea"/>
              </a:rPr>
              <a:t>Sawan</a:t>
            </a:r>
            <a:r>
              <a:rPr lang="en-US" altLang="zh-CN" sz="800" dirty="0">
                <a:sym typeface="+mn-ea"/>
              </a:rPr>
              <a:t>, et al. Clin Imaging. 2018 Sep-Oct:51:279-283.</a:t>
            </a:r>
            <a:r>
              <a:rPr lang="en-US" altLang="zh-CN" sz="800" noProof="0" dirty="0">
                <a:ln>
                  <a:noFill/>
                </a:ln>
                <a:solidFill>
                  <a:srgbClr val="000000"/>
                </a:solidFill>
                <a:effectLst/>
                <a:uLnTx/>
                <a:uFillTx/>
                <a:ea typeface="微软雅黑" panose="020B0503020204020204" pitchFamily="34" charset="-122"/>
                <a:cs typeface="+mn-ea"/>
                <a:sym typeface="+mn-lt"/>
              </a:rPr>
              <a:t>.</a:t>
            </a:r>
            <a:endParaRPr lang="en-GB" sz="800" dirty="0"/>
          </a:p>
        </p:txBody>
      </p:sp>
      <p:sp>
        <p:nvSpPr>
          <p:cNvPr id="6" name="文本框 5"/>
          <p:cNvSpPr txBox="1"/>
          <p:nvPr/>
        </p:nvSpPr>
        <p:spPr>
          <a:xfrm>
            <a:off x="752190" y="5104583"/>
            <a:ext cx="10644505" cy="460375"/>
          </a:xfrm>
          <a:prstGeom prst="rect">
            <a:avLst/>
          </a:prstGeom>
          <a:solidFill>
            <a:srgbClr val="F3F0FF"/>
          </a:solidFill>
        </p:spPr>
        <p:txBody>
          <a:bodyPr wrap="square">
            <a:spAutoFit/>
          </a:bodyPr>
          <a:lstStyle/>
          <a:p>
            <a:pPr marL="171450" indent="-171450">
              <a:lnSpc>
                <a:spcPct val="120000"/>
              </a:lnSpc>
              <a:buFont typeface="Arial" panose="020B0604020202020204" pitchFamily="34" charset="0"/>
              <a:buChar char="•"/>
            </a:pPr>
            <a:r>
              <a:rPr lang="zh-CN" altLang="en-US" sz="1000" dirty="0"/>
              <a:t>该研究纳入</a:t>
            </a:r>
            <a:r>
              <a:rPr lang="en-US" altLang="zh-CN" sz="1000" dirty="0"/>
              <a:t>HER2</a:t>
            </a:r>
            <a:r>
              <a:rPr lang="zh-CN" altLang="en-US" sz="1000" dirty="0"/>
              <a:t>突变型（</a:t>
            </a:r>
            <a:r>
              <a:rPr lang="en-US" altLang="zh-CN" sz="1000" dirty="0"/>
              <a:t>N = 98</a:t>
            </a:r>
            <a:r>
              <a:rPr lang="zh-CN" altLang="en-US" sz="1000" dirty="0"/>
              <a:t>）、</a:t>
            </a:r>
            <a:r>
              <a:rPr lang="en-US" altLang="zh-CN" sz="1000" dirty="0"/>
              <a:t>EGFR</a:t>
            </a:r>
            <a:r>
              <a:rPr lang="zh-CN" altLang="en-US" sz="1000" dirty="0"/>
              <a:t>突变型（</a:t>
            </a:r>
            <a:r>
              <a:rPr lang="en-US" altLang="zh-CN" sz="1000" dirty="0"/>
              <a:t>N = 200</a:t>
            </a:r>
            <a:r>
              <a:rPr lang="zh-CN" altLang="en-US" sz="1000" dirty="0"/>
              <a:t>）和</a:t>
            </a:r>
            <a:r>
              <a:rPr lang="en-US" altLang="zh-CN" sz="1000" dirty="0"/>
              <a:t>KRAS</a:t>
            </a:r>
            <a:r>
              <a:rPr lang="zh-CN" altLang="en-US" sz="1000" dirty="0"/>
              <a:t>突变型（</a:t>
            </a:r>
            <a:r>
              <a:rPr lang="en-US" altLang="zh-CN" sz="1000" dirty="0"/>
              <a:t>N = 200</a:t>
            </a:r>
            <a:r>
              <a:rPr lang="zh-CN" altLang="en-US" sz="1000" dirty="0"/>
              <a:t>） </a:t>
            </a:r>
            <a:r>
              <a:rPr lang="en-US" altLang="zh-CN" sz="1000" dirty="0"/>
              <a:t>IV </a:t>
            </a:r>
            <a:r>
              <a:rPr lang="zh-CN" altLang="en-US" sz="1000" dirty="0"/>
              <a:t>期或复发性转移性 </a:t>
            </a:r>
            <a:r>
              <a:rPr lang="en-US" altLang="zh-CN" sz="1000" dirty="0"/>
              <a:t>NSCLC</a:t>
            </a:r>
            <a:r>
              <a:rPr lang="zh-CN" altLang="en-US" sz="1000" dirty="0"/>
              <a:t>，评估患者的临床病理特征（包括年龄和突变状态）与基线脑转移和随后发展之间的关系</a:t>
            </a:r>
          </a:p>
        </p:txBody>
      </p:sp>
      <p:graphicFrame>
        <p:nvGraphicFramePr>
          <p:cNvPr id="20" name="图表 19"/>
          <p:cNvGraphicFramePr/>
          <p:nvPr/>
        </p:nvGraphicFramePr>
        <p:xfrm>
          <a:off x="828391" y="2237740"/>
          <a:ext cx="4846320" cy="2778760"/>
        </p:xfrm>
        <a:graphic>
          <a:graphicData uri="http://schemas.openxmlformats.org/drawingml/2006/chart">
            <c:chart xmlns:c="http://schemas.openxmlformats.org/drawingml/2006/chart" xmlns:r="http://schemas.openxmlformats.org/officeDocument/2006/relationships" r:id="rId4"/>
          </a:graphicData>
        </a:graphic>
      </p:graphicFrame>
      <p:grpSp>
        <p:nvGrpSpPr>
          <p:cNvPr id="41" name="组合 40"/>
          <p:cNvGrpSpPr/>
          <p:nvPr/>
        </p:nvGrpSpPr>
        <p:grpSpPr>
          <a:xfrm>
            <a:off x="6272881" y="2124710"/>
            <a:ext cx="4609465" cy="2906395"/>
            <a:chOff x="6947319" y="2273011"/>
            <a:chExt cx="4020915" cy="3429000"/>
          </a:xfrm>
        </p:grpSpPr>
        <p:pic>
          <p:nvPicPr>
            <p:cNvPr id="2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50000"/>
            <a:stretch>
              <a:fillRect/>
            </a:stretch>
          </p:blipFill>
          <p:spPr bwMode="auto">
            <a:xfrm>
              <a:off x="6997897" y="2273011"/>
              <a:ext cx="3970337" cy="3429000"/>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8074864" y="5401727"/>
              <a:ext cx="2373003" cy="2618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自诊断转移（年）</a:t>
              </a:r>
            </a:p>
          </p:txBody>
        </p:sp>
        <p:sp>
          <p:nvSpPr>
            <p:cNvPr id="31" name="矩形 30"/>
            <p:cNvSpPr/>
            <p:nvPr/>
          </p:nvSpPr>
          <p:spPr>
            <a:xfrm rot="16200000">
              <a:off x="6073256" y="3900767"/>
              <a:ext cx="2373003" cy="2618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OS</a:t>
              </a:r>
              <a:endParaRPr lang="zh-CN" altLang="en-US" sz="1200" dirty="0">
                <a:solidFill>
                  <a:schemeClr val="tx1"/>
                </a:solidFill>
              </a:endParaRPr>
            </a:p>
          </p:txBody>
        </p:sp>
        <p:sp>
          <p:nvSpPr>
            <p:cNvPr id="32" name="矩形 31"/>
            <p:cNvSpPr/>
            <p:nvPr/>
          </p:nvSpPr>
          <p:spPr>
            <a:xfrm>
              <a:off x="6947319" y="2273011"/>
              <a:ext cx="329781" cy="2810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00" dirty="0">
                <a:solidFill>
                  <a:schemeClr val="tx1"/>
                </a:solidFill>
              </a:endParaRPr>
            </a:p>
          </p:txBody>
        </p:sp>
        <p:sp>
          <p:nvSpPr>
            <p:cNvPr id="33" name="矩形 32"/>
            <p:cNvSpPr/>
            <p:nvPr/>
          </p:nvSpPr>
          <p:spPr>
            <a:xfrm>
              <a:off x="8725337" y="2384165"/>
              <a:ext cx="2095063" cy="133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rPr>
                <a:t>未发生脑转移的</a:t>
              </a:r>
              <a:r>
                <a:rPr lang="en-US" altLang="zh-CN" sz="1000" dirty="0">
                  <a:solidFill>
                    <a:schemeClr val="tx1"/>
                  </a:solidFill>
                </a:rPr>
                <a:t>HER2</a:t>
              </a:r>
              <a:r>
                <a:rPr lang="zh-CN" altLang="en-US" sz="1000" dirty="0">
                  <a:solidFill>
                    <a:schemeClr val="tx1"/>
                  </a:solidFill>
                </a:rPr>
                <a:t>突变患者</a:t>
              </a:r>
            </a:p>
          </p:txBody>
        </p:sp>
        <p:sp>
          <p:nvSpPr>
            <p:cNvPr id="34" name="矩形 33"/>
            <p:cNvSpPr/>
            <p:nvPr/>
          </p:nvSpPr>
          <p:spPr>
            <a:xfrm>
              <a:off x="8725337" y="2529415"/>
              <a:ext cx="2095063" cy="133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rPr>
                <a:t>发生脑转移的</a:t>
              </a:r>
              <a:r>
                <a:rPr lang="en-US" altLang="zh-CN" sz="1000" dirty="0">
                  <a:solidFill>
                    <a:schemeClr val="tx1"/>
                  </a:solidFill>
                </a:rPr>
                <a:t>HER2</a:t>
              </a:r>
              <a:r>
                <a:rPr lang="zh-CN" altLang="en-US" sz="1000" dirty="0">
                  <a:solidFill>
                    <a:schemeClr val="tx1"/>
                  </a:solidFill>
                </a:rPr>
                <a:t>突变患者</a:t>
              </a:r>
            </a:p>
          </p:txBody>
        </p:sp>
        <p:sp>
          <p:nvSpPr>
            <p:cNvPr id="35" name="对话气泡: 圆角矩形 34"/>
            <p:cNvSpPr/>
            <p:nvPr/>
          </p:nvSpPr>
          <p:spPr>
            <a:xfrm>
              <a:off x="8437282" y="3198308"/>
              <a:ext cx="1116293" cy="471220"/>
            </a:xfrm>
            <a:prstGeom prst="wedgeRoundRectCallout">
              <a:avLst>
                <a:gd name="adj1" fmla="val -36687"/>
                <a:gd name="adj2" fmla="val 64543"/>
                <a:gd name="adj3" fmla="val 16667"/>
              </a:avLst>
            </a:prstGeom>
            <a:solidFill>
              <a:srgbClr val="712FA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00" dirty="0">
                <a:solidFill>
                  <a:schemeClr val="tx1"/>
                </a:solidFill>
              </a:endParaRPr>
            </a:p>
          </p:txBody>
        </p:sp>
        <p:sp>
          <p:nvSpPr>
            <p:cNvPr id="36" name="对话气泡: 圆角矩形 35"/>
            <p:cNvSpPr/>
            <p:nvPr/>
          </p:nvSpPr>
          <p:spPr>
            <a:xfrm>
              <a:off x="8904642" y="4432736"/>
              <a:ext cx="1148678" cy="400111"/>
            </a:xfrm>
            <a:prstGeom prst="wedgeRoundRectCallout">
              <a:avLst>
                <a:gd name="adj1" fmla="val -36687"/>
                <a:gd name="adj2" fmla="val 64543"/>
                <a:gd name="adj3" fmla="val 16667"/>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800" dirty="0">
                <a:solidFill>
                  <a:schemeClr val="tx1"/>
                </a:solidFill>
              </a:endParaRPr>
            </a:p>
          </p:txBody>
        </p:sp>
        <p:sp>
          <p:nvSpPr>
            <p:cNvPr id="38" name="文本框 37"/>
            <p:cNvSpPr txBox="1"/>
            <p:nvPr/>
          </p:nvSpPr>
          <p:spPr>
            <a:xfrm>
              <a:off x="8810309" y="4411012"/>
              <a:ext cx="1339559" cy="470485"/>
            </a:xfrm>
            <a:prstGeom prst="rect">
              <a:avLst/>
            </a:prstGeom>
            <a:noFill/>
          </p:spPr>
          <p:txBody>
            <a:bodyPr wrap="square">
              <a:spAutoFit/>
            </a:bodyPr>
            <a:lstStyle/>
            <a:p>
              <a:pPr algn="ctr"/>
              <a:r>
                <a:rPr lang="zh-CN" altLang="en-US" sz="1000" b="1" dirty="0">
                  <a:solidFill>
                    <a:schemeClr val="bg1"/>
                  </a:solidFill>
                </a:rPr>
                <a:t>脑转移：</a:t>
              </a:r>
              <a:r>
                <a:rPr lang="en-US" altLang="zh-CN" sz="1000" b="1" dirty="0">
                  <a:solidFill>
                    <a:schemeClr val="bg1"/>
                  </a:solidFill>
                </a:rPr>
                <a:t> 1.2 </a:t>
              </a:r>
              <a:r>
                <a:rPr lang="zh-CN" altLang="en-US" sz="1000" b="1" dirty="0">
                  <a:solidFill>
                    <a:schemeClr val="bg1"/>
                  </a:solidFill>
                </a:rPr>
                <a:t>年</a:t>
              </a:r>
              <a:endParaRPr lang="en-US" altLang="zh-CN" sz="1000" b="1" dirty="0">
                <a:solidFill>
                  <a:schemeClr val="bg1"/>
                </a:solidFill>
              </a:endParaRPr>
            </a:p>
            <a:p>
              <a:pPr algn="ctr"/>
              <a:r>
                <a:rPr lang="zh-CN" altLang="en-US" sz="1000" b="1" dirty="0">
                  <a:solidFill>
                    <a:schemeClr val="bg1"/>
                  </a:solidFill>
                </a:rPr>
                <a:t>（</a:t>
              </a:r>
              <a:r>
                <a:rPr lang="en-US" altLang="zh-CN" sz="1000" b="1" dirty="0">
                  <a:solidFill>
                    <a:schemeClr val="bg1"/>
                  </a:solidFill>
                </a:rPr>
                <a:t>95% CI 0.9-1.9 </a:t>
              </a:r>
              <a:r>
                <a:rPr lang="zh-CN" altLang="en-US" sz="1000" b="1" dirty="0">
                  <a:solidFill>
                    <a:schemeClr val="bg1"/>
                  </a:solidFill>
                </a:rPr>
                <a:t>年）</a:t>
              </a:r>
            </a:p>
          </p:txBody>
        </p:sp>
        <p:sp>
          <p:nvSpPr>
            <p:cNvPr id="39" name="文本框 38"/>
            <p:cNvSpPr txBox="1"/>
            <p:nvPr/>
          </p:nvSpPr>
          <p:spPr>
            <a:xfrm>
              <a:off x="8363909" y="3206535"/>
              <a:ext cx="1339559" cy="470485"/>
            </a:xfrm>
            <a:prstGeom prst="rect">
              <a:avLst/>
            </a:prstGeom>
            <a:noFill/>
          </p:spPr>
          <p:txBody>
            <a:bodyPr wrap="square" anchor="ctr" anchorCtr="0">
              <a:spAutoFit/>
            </a:bodyPr>
            <a:lstStyle/>
            <a:p>
              <a:pPr algn="ctr"/>
              <a:r>
                <a:rPr lang="zh-CN" altLang="en-US" sz="1000" b="1" dirty="0">
                  <a:solidFill>
                    <a:schemeClr val="bg1"/>
                  </a:solidFill>
                </a:rPr>
                <a:t>无脑转移： </a:t>
              </a:r>
              <a:r>
                <a:rPr lang="en-US" altLang="zh-CN" sz="1000" b="1" dirty="0">
                  <a:solidFill>
                    <a:schemeClr val="bg1"/>
                  </a:solidFill>
                </a:rPr>
                <a:t>2.5 </a:t>
              </a:r>
              <a:r>
                <a:rPr lang="zh-CN" altLang="en-US" sz="1000" b="1" dirty="0">
                  <a:solidFill>
                    <a:schemeClr val="bg1"/>
                  </a:solidFill>
                </a:rPr>
                <a:t>年（</a:t>
              </a:r>
              <a:r>
                <a:rPr lang="en-US" altLang="zh-CN" sz="1000" b="1" dirty="0">
                  <a:solidFill>
                    <a:schemeClr val="bg1"/>
                  </a:solidFill>
                </a:rPr>
                <a:t>95% CI 1.4 - NR</a:t>
              </a:r>
              <a:r>
                <a:rPr lang="zh-CN" altLang="en-US" sz="1000" b="1" dirty="0">
                  <a:solidFill>
                    <a:schemeClr val="bg1"/>
                  </a:solidFill>
                </a:rPr>
                <a:t>）</a:t>
              </a:r>
            </a:p>
          </p:txBody>
        </p:sp>
        <p:sp>
          <p:nvSpPr>
            <p:cNvPr id="40" name="矩形 39"/>
            <p:cNvSpPr/>
            <p:nvPr/>
          </p:nvSpPr>
          <p:spPr>
            <a:xfrm>
              <a:off x="9553575" y="3327400"/>
              <a:ext cx="499745" cy="2316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00" dirty="0">
                <a:solidFill>
                  <a:schemeClr val="tx1"/>
                </a:solidFill>
              </a:endParaRPr>
            </a:p>
          </p:txBody>
        </p:sp>
      </p:grpSp>
      <p:sp>
        <p:nvSpPr>
          <p:cNvPr id="18" name="文本框 17"/>
          <p:cNvSpPr txBox="1"/>
          <p:nvPr/>
        </p:nvSpPr>
        <p:spPr>
          <a:xfrm>
            <a:off x="761365" y="1408430"/>
            <a:ext cx="5257800" cy="552450"/>
          </a:xfrm>
          <a:prstGeom prst="rect">
            <a:avLst/>
          </a:prstGeom>
          <a:solidFill>
            <a:srgbClr val="FFEFDF"/>
          </a:solidFill>
        </p:spPr>
        <p:txBody>
          <a:bodyPr wrap="square" lIns="121920" tIns="60960" rIns="121920" bIns="60960" anchor="ctr">
            <a:spAutoFit/>
          </a:bodyPr>
          <a:lstStyle>
            <a:defPPr>
              <a:defRPr lang="en-US"/>
            </a:defPPr>
            <a:lvl1pPr marR="0" lvl="0" indent="-251460" algn="ctr" defTabSz="609600" fontAlgn="auto">
              <a:lnSpc>
                <a:spcPct val="100000"/>
              </a:lnSpc>
              <a:spcBef>
                <a:spcPts val="0"/>
              </a:spcBef>
              <a:spcAft>
                <a:spcPts val="0"/>
              </a:spcAft>
              <a:buClrTx/>
              <a:buSzTx/>
              <a:buFontTx/>
              <a:buNone/>
              <a:defRPr kumimoji="0" sz="1335" b="1" i="1" u="none" strike="noStrike" cap="none" spc="0" normalizeH="0" baseline="0">
                <a:ln>
                  <a:noFill/>
                </a:ln>
                <a:solidFill>
                  <a:srgbClr val="FF9400"/>
                </a:solidFill>
                <a:effectLst/>
                <a:uLnTx/>
                <a:uFillTx/>
                <a:latin typeface="Arial" panose="020B0604020202020204" pitchFamily="34" charset="0"/>
                <a:ea typeface="微软雅黑" panose="020B0503020204020204" pitchFamily="34" charset="-122"/>
              </a:defRPr>
            </a:lvl1pPr>
          </a:lstStyle>
          <a:p>
            <a:r>
              <a:rPr lang="en-US" altLang="zh-CN" sz="1400" b="0" dirty="0"/>
              <a:t>HER2</a:t>
            </a:r>
            <a:r>
              <a:rPr lang="zh-CN" altLang="en-US" sz="1400" b="0" dirty="0"/>
              <a:t>突变</a:t>
            </a:r>
            <a:r>
              <a:rPr lang="en-US" altLang="zh-CN" sz="1400" b="0" dirty="0"/>
              <a:t>NSCLC</a:t>
            </a:r>
            <a:r>
              <a:rPr lang="zh-CN" altLang="en-US" sz="1400" b="0" dirty="0"/>
              <a:t>患者治疗期间发生</a:t>
            </a:r>
            <a:r>
              <a:rPr lang="zh-CN" altLang="en-US" sz="1400" dirty="0"/>
              <a:t>脑转移概率高于</a:t>
            </a:r>
            <a:r>
              <a:rPr lang="en-US" altLang="zh-CN" sz="1400" dirty="0"/>
              <a:t>KRAS</a:t>
            </a:r>
            <a:r>
              <a:rPr lang="zh-CN" altLang="en-US" sz="1400" dirty="0"/>
              <a:t>和</a:t>
            </a:r>
            <a:r>
              <a:rPr lang="en-US" altLang="zh-CN" sz="1400" dirty="0"/>
              <a:t>EGFR</a:t>
            </a:r>
            <a:r>
              <a:rPr lang="zh-CN" altLang="en-US" sz="1400" dirty="0"/>
              <a:t>突变</a:t>
            </a:r>
            <a:r>
              <a:rPr lang="en-US" altLang="zh-CN" sz="1400" baseline="30000" dirty="0"/>
              <a:t>1</a:t>
            </a:r>
          </a:p>
        </p:txBody>
      </p:sp>
      <p:sp>
        <p:nvSpPr>
          <p:cNvPr id="27" name="文本框 26"/>
          <p:cNvSpPr txBox="1"/>
          <p:nvPr/>
        </p:nvSpPr>
        <p:spPr>
          <a:xfrm>
            <a:off x="6105876" y="1408958"/>
            <a:ext cx="5280930" cy="553998"/>
          </a:xfrm>
          <a:prstGeom prst="rect">
            <a:avLst/>
          </a:prstGeom>
          <a:solidFill>
            <a:srgbClr val="FFEFDF"/>
          </a:solidFill>
        </p:spPr>
        <p:txBody>
          <a:bodyPr wrap="square" lIns="121920" tIns="60960" rIns="121920" bIns="60960" anchor="ctr">
            <a:spAutoFit/>
          </a:bodyPr>
          <a:lstStyle>
            <a:defPPr>
              <a:defRPr lang="en-US"/>
            </a:defPPr>
            <a:lvl1pPr marR="0" lvl="0" indent="-251460" algn="ctr" defTabSz="609600" fontAlgn="auto">
              <a:lnSpc>
                <a:spcPct val="100000"/>
              </a:lnSpc>
              <a:spcBef>
                <a:spcPts val="0"/>
              </a:spcBef>
              <a:spcAft>
                <a:spcPts val="0"/>
              </a:spcAft>
              <a:buClrTx/>
              <a:buSzTx/>
              <a:buFontTx/>
              <a:buNone/>
              <a:defRPr kumimoji="0" sz="1335" b="1" i="1" u="none" strike="noStrike" cap="none" spc="0" normalizeH="0" baseline="0">
                <a:ln>
                  <a:noFill/>
                </a:ln>
                <a:solidFill>
                  <a:srgbClr val="FF9400"/>
                </a:solidFill>
                <a:effectLst/>
                <a:uLnTx/>
                <a:uFillTx/>
                <a:latin typeface="Arial" panose="020B0604020202020204" pitchFamily="34" charset="0"/>
                <a:ea typeface="微软雅黑" panose="020B0503020204020204" pitchFamily="34" charset="-122"/>
              </a:defRPr>
            </a:lvl1pPr>
          </a:lstStyle>
          <a:p>
            <a:r>
              <a:rPr lang="en-US" altLang="zh-CN" sz="1400" b="0" dirty="0"/>
              <a:t>HER2</a:t>
            </a:r>
            <a:r>
              <a:rPr lang="zh-CN" altLang="en-US" sz="1400" b="0" dirty="0"/>
              <a:t>突变型肺癌患者在病程中发生</a:t>
            </a:r>
            <a:r>
              <a:rPr lang="zh-CN" altLang="en-US" sz="1400" dirty="0"/>
              <a:t>脑转移，则 </a:t>
            </a:r>
            <a:r>
              <a:rPr lang="en-US" altLang="zh-CN" sz="1400" dirty="0"/>
              <a:t>OS </a:t>
            </a:r>
            <a:r>
              <a:rPr lang="zh-CN" altLang="en-US" sz="1400" dirty="0"/>
              <a:t>更短</a:t>
            </a:r>
            <a:endParaRPr lang="en-US" altLang="zh-CN" sz="1400" dirty="0"/>
          </a:p>
          <a:p>
            <a:r>
              <a:rPr lang="zh-CN" altLang="en-US" sz="1400" b="0" dirty="0"/>
              <a:t>（ </a:t>
            </a:r>
            <a:r>
              <a:rPr lang="en-US" altLang="zh-CN" sz="1400" b="0" dirty="0"/>
              <a:t>HR 2.7</a:t>
            </a:r>
            <a:r>
              <a:rPr lang="zh-CN" altLang="en-US" sz="1400" b="0" dirty="0"/>
              <a:t>，</a:t>
            </a:r>
            <a:r>
              <a:rPr lang="en-US" altLang="zh-CN" sz="1400" b="0" dirty="0"/>
              <a:t>95% CI 1.5-4.8</a:t>
            </a:r>
            <a:r>
              <a:rPr lang="zh-CN" altLang="en-US" sz="1400" b="0" dirty="0"/>
              <a:t>，</a:t>
            </a:r>
            <a:r>
              <a:rPr lang="en-US" altLang="zh-CN" sz="1400" b="0" dirty="0"/>
              <a:t>P &lt; .001</a:t>
            </a:r>
            <a:r>
              <a:rPr lang="zh-CN" altLang="en-US" sz="1400" b="0" dirty="0"/>
              <a:t>）</a:t>
            </a:r>
            <a:r>
              <a:rPr lang="en-US" altLang="zh-CN" sz="1400" b="0" baseline="30000" dirty="0"/>
              <a:t>1</a:t>
            </a:r>
          </a:p>
        </p:txBody>
      </p:sp>
      <p:sp>
        <p:nvSpPr>
          <p:cNvPr id="5" name="文本框 4"/>
          <p:cNvSpPr txBox="1"/>
          <p:nvPr/>
        </p:nvSpPr>
        <p:spPr>
          <a:xfrm>
            <a:off x="755095" y="5932795"/>
            <a:ext cx="2797446" cy="286232"/>
          </a:xfrm>
          <a:prstGeom prst="rect">
            <a:avLst/>
          </a:prstGeom>
          <a:solidFill>
            <a:schemeClr val="accent2">
              <a:lumMod val="20000"/>
              <a:lumOff val="80000"/>
            </a:schemeClr>
          </a:solidFill>
          <a:ln>
            <a:solidFill>
              <a:schemeClr val="bg1">
                <a:lumMod val="85000"/>
              </a:schemeClr>
            </a:solidFill>
          </a:ln>
        </p:spPr>
        <p:txBody>
          <a:bodyPr wrap="square">
            <a:spAutoFit/>
          </a:bodyPr>
          <a:lstStyle/>
          <a:p>
            <a:pPr lvl="0" indent="0" algn="ctr" defTabSz="800100">
              <a:lnSpc>
                <a:spcPct val="90000"/>
              </a:lnSpc>
              <a:spcBef>
                <a:spcPct val="0"/>
              </a:spcBef>
              <a:spcAft>
                <a:spcPct val="35000"/>
              </a:spcAft>
              <a:buClr>
                <a:schemeClr val="accent1"/>
              </a:buClr>
              <a:buFont typeface="Wingdings" panose="05000000000000000000" charset="0"/>
              <a:buNone/>
            </a:pPr>
            <a:r>
              <a:rPr lang="zh-CN" altLang="en-US" sz="1400" dirty="0">
                <a:solidFill>
                  <a:srgbClr val="712FA0"/>
                </a:solidFill>
                <a:latin typeface="微软雅黑" panose="020B0503020204020204" pitchFamily="34" charset="-122"/>
                <a:ea typeface="微软雅黑" panose="020B0503020204020204" pitchFamily="34" charset="-122"/>
                <a:cs typeface="微软雅黑" panose="020B0503020204020204" pitchFamily="34" charset="-122"/>
              </a:rPr>
              <a:t>脑转移发生率高</a:t>
            </a:r>
            <a:r>
              <a:rPr lang="en-US" altLang="zh-CN" sz="1400" baseline="30000" dirty="0">
                <a:solidFill>
                  <a:srgbClr val="712FA0"/>
                </a:solidFill>
                <a:latin typeface="微软雅黑" panose="020B0503020204020204" pitchFamily="34" charset="-122"/>
                <a:ea typeface="微软雅黑" panose="020B0503020204020204" pitchFamily="34" charset="-122"/>
                <a:cs typeface="微软雅黑" panose="020B0503020204020204" pitchFamily="34" charset="-122"/>
              </a:rPr>
              <a:t>1</a:t>
            </a:r>
            <a:endParaRPr kumimoji="1" lang="en-US" altLang="zh-CN" sz="1400" kern="1200" baseline="30000" dirty="0">
              <a:solidFill>
                <a:srgbClr val="712FA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3641120" y="5932795"/>
            <a:ext cx="3060000" cy="288000"/>
          </a:xfrm>
          <a:prstGeom prst="rect">
            <a:avLst/>
          </a:prstGeom>
          <a:solidFill>
            <a:schemeClr val="accent2">
              <a:lumMod val="20000"/>
              <a:lumOff val="80000"/>
            </a:schemeClr>
          </a:solidFill>
          <a:ln>
            <a:solidFill>
              <a:schemeClr val="bg1">
                <a:lumMod val="85000"/>
              </a:schemeClr>
            </a:solidFill>
          </a:ln>
        </p:spPr>
        <p:txBody>
          <a:bodyPr wrap="square">
            <a:spAutoFit/>
          </a:bodyPr>
          <a:lstStyle>
            <a:defPPr>
              <a:defRPr lang="zh-CN"/>
            </a:defPPr>
            <a:lvl1pPr marL="285750" lvl="0" indent="-285750" defTabSz="800100">
              <a:lnSpc>
                <a:spcPct val="90000"/>
              </a:lnSpc>
              <a:spcBef>
                <a:spcPct val="0"/>
              </a:spcBef>
              <a:spcAft>
                <a:spcPct val="35000"/>
              </a:spcAft>
              <a:buClr>
                <a:schemeClr val="accent1"/>
              </a:buClr>
              <a:buFont typeface="Wingdings" panose="05000000000000000000" pitchFamily="2" charset="2"/>
              <a:buChar char="ü"/>
              <a:defRPr b="1">
                <a:latin typeface="+mn-ea"/>
                <a:cs typeface="Times New Roman" panose="02020603050405020304" pitchFamily="18" charset="0"/>
              </a:defRPr>
            </a:lvl1pPr>
          </a:lstStyle>
          <a:p>
            <a:pPr marL="0" indent="0" algn="ctr">
              <a:buNone/>
            </a:pPr>
            <a:r>
              <a:rPr lang="zh-CN" altLang="en-US" sz="1400" b="0" dirty="0">
                <a:solidFill>
                  <a:srgbClr val="712FA0"/>
                </a:solidFill>
                <a:latin typeface="微软雅黑" panose="020B0503020204020204" pitchFamily="34" charset="-122"/>
                <a:ea typeface="微软雅黑" panose="020B0503020204020204" pitchFamily="34" charset="-122"/>
                <a:cs typeface="微软雅黑" panose="020B0503020204020204" pitchFamily="34" charset="-122"/>
              </a:rPr>
              <a:t>增强</a:t>
            </a:r>
            <a:r>
              <a:rPr lang="en-GB" altLang="zh-CN" sz="1400" b="0" dirty="0">
                <a:solidFill>
                  <a:srgbClr val="712FA0"/>
                </a:solidFill>
                <a:latin typeface="微软雅黑" panose="020B0503020204020204" pitchFamily="34" charset="-122"/>
                <a:ea typeface="微软雅黑" panose="020B0503020204020204" pitchFamily="34" charset="-122"/>
                <a:cs typeface="微软雅黑" panose="020B0503020204020204" pitchFamily="34" charset="-122"/>
              </a:rPr>
              <a:t>CT</a:t>
            </a:r>
            <a:r>
              <a:rPr lang="zh-CN" altLang="en-US" sz="1400" b="0" dirty="0">
                <a:solidFill>
                  <a:srgbClr val="712FA0"/>
                </a:solidFill>
                <a:latin typeface="微软雅黑" panose="020B0503020204020204" pitchFamily="34" charset="-122"/>
                <a:ea typeface="微软雅黑" panose="020B0503020204020204" pitchFamily="34" charset="-122"/>
                <a:cs typeface="微软雅黑" panose="020B0503020204020204" pitchFamily="34" charset="-122"/>
              </a:rPr>
              <a:t>显示更强的侵袭性</a:t>
            </a:r>
            <a:r>
              <a:rPr lang="en-US" altLang="zh-CN" sz="1400" b="0" baseline="30000" dirty="0">
                <a:solidFill>
                  <a:srgbClr val="712FA0"/>
                </a:solidFill>
                <a:latin typeface="微软雅黑" panose="020B0503020204020204" pitchFamily="34" charset="-122"/>
                <a:ea typeface="微软雅黑" panose="020B0503020204020204" pitchFamily="34" charset="-122"/>
                <a:cs typeface="微软雅黑" panose="020B0503020204020204" pitchFamily="34" charset="-122"/>
              </a:rPr>
              <a:t>2</a:t>
            </a:r>
          </a:p>
        </p:txBody>
      </p:sp>
      <p:sp>
        <p:nvSpPr>
          <p:cNvPr id="12" name="文本框 11"/>
          <p:cNvSpPr txBox="1"/>
          <p:nvPr/>
        </p:nvSpPr>
        <p:spPr>
          <a:xfrm>
            <a:off x="6762820" y="5932795"/>
            <a:ext cx="2268000" cy="286232"/>
          </a:xfrm>
          <a:prstGeom prst="rect">
            <a:avLst/>
          </a:prstGeom>
          <a:solidFill>
            <a:schemeClr val="accent2">
              <a:lumMod val="20000"/>
              <a:lumOff val="80000"/>
            </a:schemeClr>
          </a:solidFill>
          <a:ln>
            <a:solidFill>
              <a:schemeClr val="bg1">
                <a:lumMod val="85000"/>
              </a:schemeClr>
            </a:solidFill>
          </a:ln>
        </p:spPr>
        <p:txBody>
          <a:bodyPr wrap="square" rtlCol="0" anchor="t">
            <a:spAutoFit/>
          </a:bodyPr>
          <a:lstStyle/>
          <a:p>
            <a:pPr lvl="0" indent="0" algn="ctr" defTabSz="800100">
              <a:lnSpc>
                <a:spcPct val="90000"/>
              </a:lnSpc>
              <a:spcBef>
                <a:spcPct val="0"/>
              </a:spcBef>
              <a:spcAft>
                <a:spcPct val="35000"/>
              </a:spcAft>
              <a:buClr>
                <a:schemeClr val="accent1"/>
              </a:buClr>
              <a:buFont typeface="Wingdings" panose="05000000000000000000" pitchFamily="2" charset="2"/>
              <a:buNone/>
            </a:pPr>
            <a:r>
              <a:rPr kumimoji="1" lang="zh-CN" altLang="en-US" sz="1400" dirty="0">
                <a:solidFill>
                  <a:srgbClr val="712FA0"/>
                </a:solidFill>
                <a:latin typeface="微软雅黑" panose="020B0503020204020204" pitchFamily="34" charset="-122"/>
                <a:ea typeface="微软雅黑" panose="020B0503020204020204" pitchFamily="34" charset="-122"/>
                <a:cs typeface="微软雅黑" panose="020B0503020204020204" pitchFamily="34" charset="-122"/>
                <a:sym typeface="+mn-ea"/>
              </a:rPr>
              <a:t>生存预后较差</a:t>
            </a:r>
            <a:r>
              <a:rPr kumimoji="1" lang="en-US" altLang="zh-CN" sz="1400" baseline="30000" dirty="0">
                <a:solidFill>
                  <a:srgbClr val="712FA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p>
        </p:txBody>
      </p:sp>
      <p:sp>
        <p:nvSpPr>
          <p:cNvPr id="13" name="文本框 12"/>
          <p:cNvSpPr txBox="1"/>
          <p:nvPr/>
        </p:nvSpPr>
        <p:spPr>
          <a:xfrm>
            <a:off x="9092162" y="5932795"/>
            <a:ext cx="2304534" cy="288000"/>
          </a:xfrm>
          <a:prstGeom prst="rect">
            <a:avLst/>
          </a:prstGeom>
          <a:solidFill>
            <a:schemeClr val="accent2">
              <a:lumMod val="20000"/>
              <a:lumOff val="80000"/>
            </a:schemeClr>
          </a:solidFill>
          <a:ln>
            <a:solidFill>
              <a:schemeClr val="bg1">
                <a:lumMod val="85000"/>
              </a:schemeClr>
            </a:solidFill>
          </a:ln>
        </p:spPr>
        <p:txBody>
          <a:bodyPr wrap="square">
            <a:spAutoFit/>
          </a:bodyPr>
          <a:lstStyle>
            <a:defPPr>
              <a:defRPr lang="zh-CN"/>
            </a:defPPr>
            <a:lvl1pPr marL="285750" lvl="0" indent="-285750" defTabSz="800100">
              <a:lnSpc>
                <a:spcPct val="90000"/>
              </a:lnSpc>
              <a:spcBef>
                <a:spcPct val="0"/>
              </a:spcBef>
              <a:spcAft>
                <a:spcPct val="35000"/>
              </a:spcAft>
              <a:buClr>
                <a:schemeClr val="accent1"/>
              </a:buClr>
              <a:buFont typeface="Wingdings" panose="05000000000000000000" pitchFamily="2" charset="2"/>
              <a:buChar char="ü"/>
              <a:defRPr b="1">
                <a:latin typeface="+mn-ea"/>
                <a:cs typeface="Times New Roman" panose="02020603050405020304" pitchFamily="18" charset="0"/>
              </a:defRPr>
            </a:lvl1pPr>
          </a:lstStyle>
          <a:p>
            <a:pPr marL="0" indent="0" algn="ctr">
              <a:buNone/>
            </a:pPr>
            <a:r>
              <a:rPr lang="zh-CN" altLang="en-US" sz="1400" b="0" dirty="0">
                <a:solidFill>
                  <a:srgbClr val="712FA0"/>
                </a:solidFill>
                <a:latin typeface="微软雅黑" panose="020B0503020204020204" pitchFamily="34" charset="-122"/>
                <a:ea typeface="微软雅黑" panose="020B0503020204020204" pitchFamily="34" charset="-122"/>
                <a:cs typeface="微软雅黑" panose="020B0503020204020204" pitchFamily="34" charset="-122"/>
              </a:rPr>
              <a:t>更易出现淋巴结转移</a:t>
            </a:r>
            <a:r>
              <a:rPr lang="en-US" altLang="zh-CN" sz="1400" b="0" baseline="30000" dirty="0">
                <a:solidFill>
                  <a:srgbClr val="712FA0"/>
                </a:solidFill>
                <a:latin typeface="微软雅黑" panose="020B0503020204020204" pitchFamily="34" charset="-122"/>
                <a:ea typeface="微软雅黑" panose="020B0503020204020204" pitchFamily="34" charset="-122"/>
                <a:cs typeface="微软雅黑" panose="020B0503020204020204" pitchFamily="34" charset="-122"/>
              </a:rPr>
              <a:t>2</a:t>
            </a:r>
          </a:p>
        </p:txBody>
      </p:sp>
      <p:sp>
        <p:nvSpPr>
          <p:cNvPr id="17" name="文本框 16"/>
          <p:cNvSpPr txBox="1"/>
          <p:nvPr/>
        </p:nvSpPr>
        <p:spPr>
          <a:xfrm>
            <a:off x="752191" y="5578793"/>
            <a:ext cx="10644505" cy="309880"/>
          </a:xfrm>
          <a:prstGeom prst="rect">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algn="ctr">
              <a:defRPr kumimoji="1" sz="1600" b="1">
                <a:solidFill>
                  <a:srgbClr val="FFFFFF"/>
                </a:solidFill>
                <a:latin typeface="Arial" panose="020B0604020202020204" pitchFamily="34" charset="0"/>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HER2</a:t>
            </a:r>
            <a:r>
              <a:rPr lang="zh-CN" altLang="en-US" dirty="0"/>
              <a:t>突变</a:t>
            </a:r>
            <a:r>
              <a:rPr lang="en-US" altLang="zh-CN" dirty="0"/>
              <a:t>特点</a:t>
            </a:r>
          </a:p>
        </p:txBody>
      </p:sp>
      <p:sp>
        <p:nvSpPr>
          <p:cNvPr id="2" name="标题 16"/>
          <p:cNvSpPr txBox="1"/>
          <p:nvPr>
            <p:custDataLst>
              <p:tags r:id="rId1"/>
            </p:custDataLst>
          </p:nvPr>
        </p:nvSpPr>
        <p:spPr>
          <a:xfrm>
            <a:off x="697865" y="314960"/>
            <a:ext cx="11200130" cy="65659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2800" b="1">
                <a:solidFill>
                  <a:srgbClr val="70309F"/>
                </a:solidFill>
                <a:latin typeface="微软雅黑" panose="020B0503020204020204" pitchFamily="34" charset="-122"/>
                <a:ea typeface="微软雅黑" panose="020B0503020204020204" pitchFamily="34" charset="-122"/>
                <a:cs typeface="+mj-cs"/>
              </a:defRPr>
            </a:lvl1pPr>
          </a:lstStyle>
          <a:p>
            <a:r>
              <a:rPr lang="zh-CN" altLang="en-US" dirty="0">
                <a:sym typeface="+mn-lt"/>
              </a:rPr>
              <a:t>在</a:t>
            </a:r>
            <a:r>
              <a:rPr lang="en-US" altLang="zh-CN" dirty="0">
                <a:sym typeface="+mn-lt"/>
              </a:rPr>
              <a:t>NSCLC</a:t>
            </a:r>
            <a:r>
              <a:rPr lang="zh-CN" altLang="en-US" dirty="0">
                <a:sym typeface="+mn-lt"/>
              </a:rPr>
              <a:t>中，HER2突变侵袭性强且发生脑转移概率高，总体生存预后更差</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圆角 137"/>
          <p:cNvSpPr/>
          <p:nvPr/>
        </p:nvSpPr>
        <p:spPr>
          <a:xfrm>
            <a:off x="527685" y="1854200"/>
            <a:ext cx="11239330" cy="4351655"/>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p>
        </p:txBody>
      </p:sp>
      <p:sp>
        <p:nvSpPr>
          <p:cNvPr id="5" name="矩形 4"/>
          <p:cNvSpPr/>
          <p:nvPr/>
        </p:nvSpPr>
        <p:spPr>
          <a:xfrm>
            <a:off x="524510" y="300990"/>
            <a:ext cx="11282680" cy="651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70309F"/>
                </a:solidFill>
                <a:latin typeface="微软雅黑" panose="020B0503020204020204" pitchFamily="34" charset="-122"/>
                <a:ea typeface="微软雅黑" panose="020B0503020204020204" pitchFamily="34" charset="-122"/>
                <a:cs typeface="+mj-cs"/>
                <a:sym typeface="+mn-lt"/>
              </a:rPr>
              <a:t>近年来多种HER2治疗药物层出不穷，为</a:t>
            </a:r>
            <a:r>
              <a:rPr lang="en-US" altLang="zh-CN" sz="2800" b="1" dirty="0">
                <a:solidFill>
                  <a:srgbClr val="70309F"/>
                </a:solidFill>
                <a:latin typeface="微软雅黑" panose="020B0503020204020204" pitchFamily="34" charset="-122"/>
                <a:ea typeface="微软雅黑" panose="020B0503020204020204" pitchFamily="34" charset="-122"/>
                <a:cs typeface="+mj-cs"/>
                <a:sym typeface="+mn-lt"/>
              </a:rPr>
              <a:t>NSCLC</a:t>
            </a:r>
            <a:r>
              <a:rPr lang="zh-CN" altLang="en-US" sz="2800" b="1" dirty="0">
                <a:solidFill>
                  <a:srgbClr val="70309F"/>
                </a:solidFill>
                <a:latin typeface="微软雅黑" panose="020B0503020204020204" pitchFamily="34" charset="-122"/>
                <a:ea typeface="微软雅黑" panose="020B0503020204020204" pitchFamily="34" charset="-122"/>
                <a:cs typeface="+mj-cs"/>
                <a:sym typeface="+mn-lt"/>
              </a:rPr>
              <a:t>治疗带来更多选择</a:t>
            </a:r>
          </a:p>
        </p:txBody>
      </p:sp>
      <p:sp>
        <p:nvSpPr>
          <p:cNvPr id="59" name="文本框 58"/>
          <p:cNvSpPr txBox="1"/>
          <p:nvPr/>
        </p:nvSpPr>
        <p:spPr>
          <a:xfrm>
            <a:off x="412153" y="6292373"/>
            <a:ext cx="11354862" cy="570557"/>
          </a:xfrm>
          <a:prstGeom prst="rect">
            <a:avLst/>
          </a:prstGeom>
          <a:noFill/>
        </p:spPr>
        <p:txBody>
          <a:bodyPr wrap="square" numCol="2">
            <a:noAutofit/>
          </a:bodyPr>
          <a:lstStyle/>
          <a:p>
            <a:pPr marL="228600" indent="-228600">
              <a:buFontTx/>
              <a:buAutoNum type="arabicPeriod"/>
            </a:pPr>
            <a:r>
              <a:rPr lang="da-DK" altLang="zh-CN" sz="1000" dirty="0">
                <a:solidFill>
                  <a:srgbClr val="000000"/>
                </a:solidFill>
                <a:cs typeface="+mn-ea"/>
                <a:sym typeface="+mn-lt"/>
              </a:rPr>
              <a:t>Nützinger J, et al. Lung Cancer. 2023 Dec;186:107385.</a:t>
            </a:r>
          </a:p>
          <a:p>
            <a:pPr marL="228600" indent="-228600">
              <a:buFontTx/>
              <a:buAutoNum type="arabicPeriod"/>
            </a:pPr>
            <a:r>
              <a:rPr lang="da-DK" altLang="zh-CN" sz="1000" dirty="0">
                <a:solidFill>
                  <a:srgbClr val="000000"/>
                </a:solidFill>
                <a:cs typeface="+mn-ea"/>
                <a:sym typeface="+mn-lt"/>
                <a:hlinkClick r:id="rId2"/>
              </a:rPr>
              <a:t>https://www.nmpa.gov.cn/zwfw/sdxx/sdxxyp/yppjfb/20241014141010193.html</a:t>
            </a:r>
          </a:p>
          <a:p>
            <a:pPr marL="228600" indent="-228600">
              <a:buFontTx/>
              <a:buAutoNum type="arabicPeriod"/>
            </a:pPr>
            <a:r>
              <a:rPr lang="da-DK" altLang="zh-CN" sz="1000" dirty="0">
                <a:solidFill>
                  <a:srgbClr val="000000"/>
                </a:solidFill>
                <a:cs typeface="+mn-ea"/>
                <a:sym typeface="+mn-lt"/>
                <a:hlinkClick r:id="rId2"/>
              </a:rPr>
              <a:t>https://www.nmpa.gov.cn/zhuanti/cxylqx/cxypxx/20250529142716124.html</a:t>
            </a:r>
          </a:p>
          <a:p>
            <a:pPr marL="228600" indent="-228600">
              <a:buFontTx/>
              <a:buAutoNum type="arabicPeriod"/>
            </a:pPr>
            <a:r>
              <a:rPr lang="da-DK" altLang="zh-CN" sz="1000" dirty="0">
                <a:solidFill>
                  <a:srgbClr val="000000"/>
                </a:solidFill>
                <a:cs typeface="+mn-ea"/>
                <a:sym typeface="+mn-lt"/>
                <a:hlinkClick r:id="rId2"/>
              </a:rPr>
              <a:t>https://www.fda.gov/drugs/resources-information-approved-drugs/fda-grants-accelerated-approval-zongertinib-non-squamous-nsclc-her2-tkd-activating-mutations</a:t>
            </a:r>
            <a:endParaRPr lang="da-DK" altLang="zh-CN" sz="1000" dirty="0">
              <a:solidFill>
                <a:srgbClr val="000000"/>
              </a:solidFill>
              <a:cs typeface="+mn-ea"/>
              <a:sym typeface="+mn-lt"/>
            </a:endParaRPr>
          </a:p>
          <a:p>
            <a:pPr marL="228600" indent="-228600">
              <a:buFontTx/>
              <a:buAutoNum type="arabicPeriod"/>
            </a:pPr>
            <a:r>
              <a:rPr lang="da-DK" altLang="zh-CN" sz="1000" dirty="0">
                <a:solidFill>
                  <a:srgbClr val="000000"/>
                </a:solidFill>
                <a:cs typeface="+mn-ea"/>
                <a:sym typeface="+mn-lt"/>
                <a:hlinkClick r:id="rId3"/>
              </a:rPr>
              <a:t>https://www.nmpa.gov.cn/zhuanti/cxylqx/cxypxx/20250829091544164.html</a:t>
            </a:r>
            <a:endParaRPr lang="da-DK" altLang="zh-CN" sz="1000" dirty="0">
              <a:solidFill>
                <a:srgbClr val="000000"/>
              </a:solidFill>
              <a:cs typeface="+mn-ea"/>
              <a:sym typeface="+mn-lt"/>
            </a:endParaRPr>
          </a:p>
        </p:txBody>
      </p:sp>
      <p:grpSp>
        <p:nvGrpSpPr>
          <p:cNvPr id="41" name="组合 40"/>
          <p:cNvGrpSpPr/>
          <p:nvPr/>
        </p:nvGrpSpPr>
        <p:grpSpPr>
          <a:xfrm>
            <a:off x="528089" y="1046138"/>
            <a:ext cx="10943654" cy="717710"/>
            <a:chOff x="545869" y="1339508"/>
            <a:chExt cx="10943654" cy="717710"/>
          </a:xfrm>
        </p:grpSpPr>
        <p:sp>
          <p:nvSpPr>
            <p:cNvPr id="37" name="对角圆角矩形 36"/>
            <p:cNvSpPr/>
            <p:nvPr/>
          </p:nvSpPr>
          <p:spPr>
            <a:xfrm>
              <a:off x="545869" y="1339508"/>
              <a:ext cx="10943654" cy="717710"/>
            </a:xfrm>
            <a:prstGeom prst="round2DiagRect">
              <a:avLst>
                <a:gd name="adj1" fmla="val 50000"/>
                <a:gd name="adj2" fmla="val 0"/>
              </a:avLst>
            </a:prstGeom>
            <a:gradFill>
              <a:gsLst>
                <a:gs pos="100000">
                  <a:srgbClr val="F3F0FF"/>
                </a:gs>
                <a:gs pos="0">
                  <a:srgbClr val="E4DFFE"/>
                </a:gs>
              </a:gsLst>
              <a:lin ang="0" scaled="0"/>
            </a:gradFill>
            <a:ln w="12700" cap="flat" cmpd="sng" algn="ctr">
              <a:noFill/>
              <a:prstDash val="solid"/>
              <a:miter lim="800000"/>
            </a:ln>
            <a:effectLst/>
          </p:spPr>
          <p:txBody>
            <a:bodyPr wrap="square" rtlCol="0" anchor="ctr">
              <a:noAutofit/>
            </a:bodyPr>
            <a:lstStyle/>
            <a:p>
              <a:pPr algn="ctr"/>
              <a:endParaRPr lang="zh-CN" altLang="en-US" sz="2400" kern="0">
                <a:solidFill>
                  <a:srgbClr val="FFFFFF"/>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682885" y="1498270"/>
              <a:ext cx="453417" cy="453417"/>
              <a:chOff x="682885" y="1498270"/>
              <a:chExt cx="453417" cy="453417"/>
            </a:xfrm>
          </p:grpSpPr>
          <p:sp>
            <p:nvSpPr>
              <p:cNvPr id="39" name="椭圆 38"/>
              <p:cNvSpPr/>
              <p:nvPr/>
            </p:nvSpPr>
            <p:spPr>
              <a:xfrm>
                <a:off x="682885" y="1498270"/>
                <a:ext cx="453417" cy="45341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0" name="图片 39" descr="图标&#10;&#10;描述已自动生成"/>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artisticPhotocopy detail="2"/>
                        </a14:imgEffect>
                      </a14:imgLayer>
                    </a14:imgProps>
                  </a:ext>
                  <a:ext uri="{28A0092B-C50C-407E-A947-70E740481C1C}">
                    <a14:useLocalDpi xmlns:a14="http://schemas.microsoft.com/office/drawing/2010/main" val="0"/>
                  </a:ext>
                </a:extLst>
              </a:blip>
              <a:stretch>
                <a:fillRect/>
              </a:stretch>
            </p:blipFill>
            <p:spPr>
              <a:xfrm>
                <a:off x="747762" y="1550314"/>
                <a:ext cx="313573" cy="313573"/>
              </a:xfrm>
              <a:prstGeom prst="rect">
                <a:avLst/>
              </a:prstGeom>
            </p:spPr>
          </p:pic>
        </p:grpSp>
      </p:grpSp>
      <p:sp>
        <p:nvSpPr>
          <p:cNvPr id="42" name="文本框 41"/>
          <p:cNvSpPr txBox="1"/>
          <p:nvPr/>
        </p:nvSpPr>
        <p:spPr>
          <a:xfrm>
            <a:off x="1194839" y="1085457"/>
            <a:ext cx="9789160" cy="610870"/>
          </a:xfrm>
          <a:prstGeom prst="rect">
            <a:avLst/>
          </a:prstGeom>
          <a:noFill/>
          <a:ln w="12700">
            <a:noFill/>
          </a:ln>
        </p:spPr>
        <p:txBody>
          <a:bodyPr wrap="square">
            <a:noAutofit/>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目前可及的抗</a:t>
            </a:r>
            <a:r>
              <a:rPr kumimoji="0" lang="en-US" altLang="zh-CN" sz="1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HER2</a:t>
            </a:r>
            <a:r>
              <a:rPr kumimoji="0" lang="zh-CN" altLang="en-US" sz="1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药物主要可分为</a:t>
            </a:r>
            <a:r>
              <a:rPr kumimoji="0" lang="zh-CN" altLang="en-US" sz="14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rPr>
              <a:t>五大类：化疗药物、酪氨酸激酶抑制剂（</a:t>
            </a:r>
            <a:r>
              <a:rPr kumimoji="0" lang="en-US" altLang="zh-CN" sz="14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rPr>
              <a:t>TKI</a:t>
            </a:r>
            <a:r>
              <a:rPr kumimoji="0" lang="zh-CN" altLang="en-US" sz="14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rPr>
              <a:t>）、单克隆抗体</a:t>
            </a:r>
            <a:r>
              <a:rPr lang="zh-CN" altLang="en-US" sz="1400" b="1" dirty="0">
                <a:solidFill>
                  <a:schemeClr val="tx1"/>
                </a:solidFill>
                <a:latin typeface="Arial" panose="020B0604020202020204"/>
                <a:ea typeface="微软雅黑" panose="020B0503020204020204" pitchFamily="34" charset="-122"/>
              </a:rPr>
              <a:t>、</a:t>
            </a:r>
            <a:r>
              <a:rPr kumimoji="0" lang="zh-CN" altLang="en-US" sz="14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rPr>
              <a:t>免疫检查点抑制剂（</a:t>
            </a:r>
            <a:r>
              <a:rPr kumimoji="0" lang="en-US" altLang="zh-CN" sz="14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rPr>
              <a:t>ICI</a:t>
            </a:r>
            <a:r>
              <a:rPr kumimoji="0" lang="zh-CN" altLang="en-US" sz="14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rPr>
              <a:t>）及抗体偶联药物（</a:t>
            </a:r>
            <a:r>
              <a:rPr kumimoji="0" lang="en-US" altLang="zh-CN" sz="14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rPr>
              <a:t>ADC</a:t>
            </a:r>
            <a:r>
              <a:rPr kumimoji="0" lang="zh-CN" altLang="en-US" sz="14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rPr>
              <a:t>）</a:t>
            </a:r>
          </a:p>
        </p:txBody>
      </p:sp>
      <p:grpSp>
        <p:nvGrpSpPr>
          <p:cNvPr id="61" name="组合 60">
            <a:extLst>
              <a:ext uri="{FF2B5EF4-FFF2-40B4-BE49-F238E27FC236}">
                <a16:creationId xmlns:a16="http://schemas.microsoft.com/office/drawing/2014/main" id="{1D37B875-3A10-CA26-E7BF-F39431F48533}"/>
              </a:ext>
            </a:extLst>
          </p:cNvPr>
          <p:cNvGrpSpPr/>
          <p:nvPr/>
        </p:nvGrpSpPr>
        <p:grpSpPr>
          <a:xfrm>
            <a:off x="907568" y="1985705"/>
            <a:ext cx="10655310" cy="3979186"/>
            <a:chOff x="907568" y="1985705"/>
            <a:chExt cx="10655310" cy="3979186"/>
          </a:xfrm>
        </p:grpSpPr>
        <p:grpSp>
          <p:nvGrpSpPr>
            <p:cNvPr id="29" name="组合 28"/>
            <p:cNvGrpSpPr/>
            <p:nvPr/>
          </p:nvGrpSpPr>
          <p:grpSpPr>
            <a:xfrm>
              <a:off x="907568" y="1985705"/>
              <a:ext cx="9897632" cy="3826157"/>
              <a:chOff x="1760476" y="2113255"/>
              <a:chExt cx="8743566" cy="3480213"/>
            </a:xfrm>
          </p:grpSpPr>
          <p:pic>
            <p:nvPicPr>
              <p:cNvPr id="13" name="图片 12"/>
              <p:cNvPicPr>
                <a:picLocks noChangeAspect="1"/>
              </p:cNvPicPr>
              <p:nvPr/>
            </p:nvPicPr>
            <p:blipFill rotWithShape="1">
              <a:blip r:embed="rId6"/>
              <a:srcRect b="16684"/>
              <a:stretch>
                <a:fillRect/>
              </a:stretch>
            </p:blipFill>
            <p:spPr>
              <a:xfrm>
                <a:off x="1760476" y="2113255"/>
                <a:ext cx="8743566" cy="3480213"/>
              </a:xfrm>
              <a:prstGeom prst="rect">
                <a:avLst/>
              </a:prstGeom>
            </p:spPr>
          </p:pic>
          <p:sp>
            <p:nvSpPr>
              <p:cNvPr id="14" name="矩形 13"/>
              <p:cNvSpPr/>
              <p:nvPr/>
            </p:nvSpPr>
            <p:spPr>
              <a:xfrm>
                <a:off x="2006600" y="2952750"/>
                <a:ext cx="889000" cy="298450"/>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800" dirty="0">
                    <a:solidFill>
                      <a:schemeClr val="tx1"/>
                    </a:solidFill>
                  </a:rPr>
                  <a:t>发现</a:t>
                </a:r>
                <a:r>
                  <a:rPr lang="en-US" altLang="zh-CN" sz="800" dirty="0">
                    <a:solidFill>
                      <a:schemeClr val="tx1"/>
                    </a:solidFill>
                  </a:rPr>
                  <a:t>HER-2</a:t>
                </a:r>
                <a:r>
                  <a:rPr lang="zh-CN" altLang="en-US" sz="800" dirty="0">
                    <a:solidFill>
                      <a:schemeClr val="tx1"/>
                    </a:solidFill>
                  </a:rPr>
                  <a:t>癌基因</a:t>
                </a:r>
              </a:p>
            </p:txBody>
          </p:sp>
          <p:sp>
            <p:nvSpPr>
              <p:cNvPr id="15" name="矩形 14"/>
              <p:cNvSpPr/>
              <p:nvPr/>
            </p:nvSpPr>
            <p:spPr>
              <a:xfrm>
                <a:off x="3141470" y="2952750"/>
                <a:ext cx="958571" cy="298450"/>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800" dirty="0">
                    <a:solidFill>
                      <a:schemeClr val="tx1"/>
                    </a:solidFill>
                  </a:rPr>
                  <a:t>卡铂、紫杉醇、</a:t>
                </a:r>
                <a:endParaRPr lang="en-US" altLang="zh-CN" sz="800" dirty="0">
                  <a:solidFill>
                    <a:schemeClr val="tx1"/>
                  </a:solidFill>
                </a:endParaRPr>
              </a:p>
              <a:p>
                <a:pPr algn="ctr"/>
                <a:r>
                  <a:rPr lang="zh-CN" altLang="en-US" sz="800" dirty="0">
                    <a:solidFill>
                      <a:schemeClr val="tx1"/>
                    </a:solidFill>
                  </a:rPr>
                  <a:t>曲妥珠单抗</a:t>
                </a:r>
                <a:r>
                  <a:rPr lang="en-US" altLang="zh-CN" sz="800" dirty="0">
                    <a:solidFill>
                      <a:schemeClr val="tx1"/>
                    </a:solidFill>
                  </a:rPr>
                  <a:t>(+)</a:t>
                </a:r>
                <a:endParaRPr lang="zh-CN" altLang="en-US" sz="800" dirty="0">
                  <a:solidFill>
                    <a:schemeClr val="tx1"/>
                  </a:solidFill>
                </a:endParaRPr>
              </a:p>
            </p:txBody>
          </p:sp>
          <p:sp>
            <p:nvSpPr>
              <p:cNvPr id="16" name="矩形 15"/>
              <p:cNvSpPr/>
              <p:nvPr/>
            </p:nvSpPr>
            <p:spPr>
              <a:xfrm>
                <a:off x="2635307" y="3376082"/>
                <a:ext cx="841318" cy="395817"/>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800" dirty="0">
                    <a:solidFill>
                      <a:schemeClr val="tx1"/>
                    </a:solidFill>
                  </a:rPr>
                  <a:t>FDA </a:t>
                </a:r>
                <a:r>
                  <a:rPr lang="zh-CN" altLang="en-US" sz="800" dirty="0">
                    <a:solidFill>
                      <a:schemeClr val="tx1"/>
                    </a:solidFill>
                  </a:rPr>
                  <a:t>批准曲妥珠单抗上市</a:t>
                </a:r>
              </a:p>
            </p:txBody>
          </p:sp>
          <p:sp>
            <p:nvSpPr>
              <p:cNvPr id="17" name="矩形 16"/>
              <p:cNvSpPr/>
              <p:nvPr/>
            </p:nvSpPr>
            <p:spPr>
              <a:xfrm>
                <a:off x="3776663" y="3607833"/>
                <a:ext cx="862013" cy="211692"/>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800" dirty="0">
                    <a:solidFill>
                      <a:schemeClr val="tx1"/>
                    </a:solidFill>
                  </a:rPr>
                  <a:t>达克替尼 </a:t>
                </a:r>
                <a:r>
                  <a:rPr lang="en-US" altLang="zh-CN" sz="800" dirty="0">
                    <a:solidFill>
                      <a:schemeClr val="tx1"/>
                    </a:solidFill>
                  </a:rPr>
                  <a:t>(+)</a:t>
                </a:r>
                <a:endParaRPr lang="zh-CN" altLang="en-US" sz="800" dirty="0">
                  <a:solidFill>
                    <a:schemeClr val="tx1"/>
                  </a:solidFill>
                </a:endParaRPr>
              </a:p>
            </p:txBody>
          </p:sp>
          <p:sp>
            <p:nvSpPr>
              <p:cNvPr id="18" name="矩形 17"/>
              <p:cNvSpPr/>
              <p:nvPr/>
            </p:nvSpPr>
            <p:spPr>
              <a:xfrm>
                <a:off x="4292936" y="2872317"/>
                <a:ext cx="1074931" cy="298450"/>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800" dirty="0">
                    <a:solidFill>
                      <a:schemeClr val="tx1"/>
                    </a:solidFill>
                  </a:rPr>
                  <a:t>卡铂、培美曲塞、</a:t>
                </a:r>
                <a:endParaRPr lang="en-US" altLang="zh-CN" sz="800" dirty="0">
                  <a:solidFill>
                    <a:schemeClr val="tx1"/>
                  </a:solidFill>
                </a:endParaRPr>
              </a:p>
              <a:p>
                <a:pPr algn="ctr"/>
                <a:r>
                  <a:rPr lang="zh-CN" altLang="en-US" sz="800" dirty="0">
                    <a:solidFill>
                      <a:schemeClr val="tx1"/>
                    </a:solidFill>
                  </a:rPr>
                  <a:t>帕博利珠单抗</a:t>
                </a:r>
              </a:p>
            </p:txBody>
          </p:sp>
          <p:sp>
            <p:nvSpPr>
              <p:cNvPr id="19" name="矩形 18"/>
              <p:cNvSpPr/>
              <p:nvPr/>
            </p:nvSpPr>
            <p:spPr>
              <a:xfrm>
                <a:off x="4292936" y="3189306"/>
                <a:ext cx="1074931" cy="298450"/>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800" dirty="0">
                    <a:solidFill>
                      <a:schemeClr val="tx1"/>
                    </a:solidFill>
                  </a:rPr>
                  <a:t>曲妥珠单抗、帕妥珠单抗 </a:t>
                </a:r>
                <a:r>
                  <a:rPr lang="en-US" altLang="zh-CN" sz="800" dirty="0">
                    <a:solidFill>
                      <a:schemeClr val="tx1"/>
                    </a:solidFill>
                  </a:rPr>
                  <a:t>(+)</a:t>
                </a:r>
                <a:endParaRPr lang="zh-CN" altLang="en-US" sz="800" dirty="0">
                  <a:solidFill>
                    <a:schemeClr val="tx1"/>
                  </a:solidFill>
                </a:endParaRPr>
              </a:p>
            </p:txBody>
          </p:sp>
          <p:sp>
            <p:nvSpPr>
              <p:cNvPr id="20" name="矩形 19"/>
              <p:cNvSpPr/>
              <p:nvPr/>
            </p:nvSpPr>
            <p:spPr>
              <a:xfrm>
                <a:off x="5588336" y="2524672"/>
                <a:ext cx="1159597" cy="298450"/>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800" dirty="0">
                    <a:solidFill>
                      <a:schemeClr val="tx1"/>
                    </a:solidFill>
                  </a:rPr>
                  <a:t>曲妥珠单抗、帕妥珠单抗、多西他赛 </a:t>
                </a:r>
                <a:r>
                  <a:rPr lang="en-US" altLang="zh-CN" sz="800" dirty="0">
                    <a:solidFill>
                      <a:schemeClr val="tx1"/>
                    </a:solidFill>
                  </a:rPr>
                  <a:t>(+)</a:t>
                </a:r>
                <a:endParaRPr lang="zh-CN" altLang="en-US" sz="800" dirty="0">
                  <a:solidFill>
                    <a:schemeClr val="tx1"/>
                  </a:solidFill>
                </a:endParaRPr>
              </a:p>
            </p:txBody>
          </p:sp>
          <p:sp>
            <p:nvSpPr>
              <p:cNvPr id="21" name="矩形 20"/>
              <p:cNvSpPr/>
              <p:nvPr/>
            </p:nvSpPr>
            <p:spPr>
              <a:xfrm>
                <a:off x="5588336" y="2244787"/>
                <a:ext cx="1159597" cy="298450"/>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800" dirty="0">
                    <a:solidFill>
                      <a:schemeClr val="tx1"/>
                    </a:solidFill>
                  </a:rPr>
                  <a:t>T-DM1</a:t>
                </a:r>
                <a:r>
                  <a:rPr lang="zh-CN" altLang="en-US" sz="800" dirty="0">
                    <a:solidFill>
                      <a:schemeClr val="tx1"/>
                    </a:solidFill>
                  </a:rPr>
                  <a:t> </a:t>
                </a:r>
                <a:r>
                  <a:rPr lang="en-US" altLang="zh-CN" sz="800" dirty="0">
                    <a:solidFill>
                      <a:schemeClr val="tx1"/>
                    </a:solidFill>
                  </a:rPr>
                  <a:t>(+++)</a:t>
                </a:r>
                <a:endParaRPr lang="zh-CN" altLang="en-US" sz="800" dirty="0">
                  <a:solidFill>
                    <a:schemeClr val="tx1"/>
                  </a:solidFill>
                </a:endParaRPr>
              </a:p>
            </p:txBody>
          </p:sp>
          <p:sp>
            <p:nvSpPr>
              <p:cNvPr id="22" name="矩形 21"/>
              <p:cNvSpPr/>
              <p:nvPr/>
            </p:nvSpPr>
            <p:spPr>
              <a:xfrm>
                <a:off x="5811978" y="2935287"/>
                <a:ext cx="866774" cy="625475"/>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800" dirty="0">
                    <a:solidFill>
                      <a:schemeClr val="tx1"/>
                    </a:solidFill>
                  </a:rPr>
                  <a:t>来那替尼 </a:t>
                </a:r>
                <a:r>
                  <a:rPr lang="en-US" altLang="zh-CN" sz="800" dirty="0">
                    <a:solidFill>
                      <a:schemeClr val="tx1"/>
                    </a:solidFill>
                  </a:rPr>
                  <a:t>(-) </a:t>
                </a:r>
              </a:p>
              <a:p>
                <a:pPr algn="ctr"/>
                <a:r>
                  <a:rPr lang="zh-CN" altLang="en-US" sz="800" dirty="0">
                    <a:solidFill>
                      <a:schemeClr val="tx1"/>
                    </a:solidFill>
                  </a:rPr>
                  <a:t>阿法替尼 </a:t>
                </a:r>
                <a:r>
                  <a:rPr lang="en-US" altLang="zh-CN" sz="800" dirty="0">
                    <a:solidFill>
                      <a:schemeClr val="tx1"/>
                    </a:solidFill>
                  </a:rPr>
                  <a:t>(+)</a:t>
                </a:r>
              </a:p>
              <a:p>
                <a:pPr algn="ctr"/>
                <a:r>
                  <a:rPr lang="en-US" altLang="zh-CN" sz="800" dirty="0" err="1">
                    <a:solidFill>
                      <a:schemeClr val="tx1"/>
                    </a:solidFill>
                  </a:rPr>
                  <a:t>Tarloxotinib</a:t>
                </a:r>
                <a:r>
                  <a:rPr lang="en-US" altLang="zh-CN" sz="800" dirty="0">
                    <a:solidFill>
                      <a:schemeClr val="tx1"/>
                    </a:solidFill>
                  </a:rPr>
                  <a:t> (+)</a:t>
                </a:r>
              </a:p>
              <a:p>
                <a:pPr algn="ctr"/>
                <a:r>
                  <a:rPr lang="zh-CN" altLang="en-US" sz="800" dirty="0">
                    <a:solidFill>
                      <a:schemeClr val="tx1"/>
                    </a:solidFill>
                  </a:rPr>
                  <a:t>吡咯替尼</a:t>
                </a:r>
                <a:r>
                  <a:rPr lang="en-US" altLang="zh-CN" sz="800" dirty="0">
                    <a:solidFill>
                      <a:schemeClr val="tx1"/>
                    </a:solidFill>
                  </a:rPr>
                  <a:t>(+)</a:t>
                </a:r>
                <a:endParaRPr lang="zh-CN" altLang="en-US" sz="800" dirty="0">
                  <a:solidFill>
                    <a:schemeClr val="tx1"/>
                  </a:solidFill>
                </a:endParaRPr>
              </a:p>
            </p:txBody>
          </p:sp>
          <p:sp>
            <p:nvSpPr>
              <p:cNvPr id="23" name="矩形 22"/>
              <p:cNvSpPr/>
              <p:nvPr/>
            </p:nvSpPr>
            <p:spPr>
              <a:xfrm>
                <a:off x="7106652" y="3202428"/>
                <a:ext cx="895937" cy="358335"/>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800" dirty="0">
                    <a:solidFill>
                      <a:schemeClr val="tx1"/>
                    </a:solidFill>
                  </a:rPr>
                  <a:t>FDA </a:t>
                </a:r>
                <a:r>
                  <a:rPr lang="zh-CN" altLang="en-US" sz="800" dirty="0">
                    <a:solidFill>
                      <a:schemeClr val="tx1"/>
                    </a:solidFill>
                  </a:rPr>
                  <a:t>批准德曲妥珠单抗上市</a:t>
                </a:r>
                <a:r>
                  <a:rPr lang="en-US" altLang="zh-CN" sz="800" dirty="0">
                    <a:solidFill>
                      <a:schemeClr val="tx1"/>
                    </a:solidFill>
                  </a:rPr>
                  <a:t>(++++</a:t>
                </a:r>
                <a:r>
                  <a:rPr lang="zh-CN" altLang="en-US" sz="800" dirty="0">
                    <a:solidFill>
                      <a:schemeClr val="tx1"/>
                    </a:solidFill>
                  </a:rPr>
                  <a:t>）</a:t>
                </a:r>
              </a:p>
            </p:txBody>
          </p:sp>
          <p:sp>
            <p:nvSpPr>
              <p:cNvPr id="24" name="矩形 23"/>
              <p:cNvSpPr/>
              <p:nvPr/>
            </p:nvSpPr>
            <p:spPr>
              <a:xfrm>
                <a:off x="6463983" y="3607833"/>
                <a:ext cx="762317" cy="211692"/>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800" dirty="0">
                    <a:solidFill>
                      <a:schemeClr val="tx1"/>
                    </a:solidFill>
                  </a:rPr>
                  <a:t>波奇替尼 </a:t>
                </a:r>
                <a:r>
                  <a:rPr lang="en-US" altLang="zh-CN" sz="800" dirty="0">
                    <a:solidFill>
                      <a:schemeClr val="tx1"/>
                    </a:solidFill>
                  </a:rPr>
                  <a:t>(+)</a:t>
                </a:r>
                <a:endParaRPr lang="zh-CN" altLang="en-US" sz="800" dirty="0">
                  <a:solidFill>
                    <a:schemeClr val="tx1"/>
                  </a:solidFill>
                </a:endParaRPr>
              </a:p>
            </p:txBody>
          </p:sp>
          <p:sp>
            <p:nvSpPr>
              <p:cNvPr id="25" name="矩形 24"/>
              <p:cNvSpPr/>
              <p:nvPr/>
            </p:nvSpPr>
            <p:spPr>
              <a:xfrm>
                <a:off x="3557429" y="4459967"/>
                <a:ext cx="958571" cy="178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700" dirty="0">
                    <a:solidFill>
                      <a:schemeClr val="tx1"/>
                    </a:solidFill>
                  </a:rPr>
                  <a:t>非选择性、不可逆泛 </a:t>
                </a:r>
                <a:r>
                  <a:rPr lang="en-US" altLang="zh-CN" sz="700" dirty="0">
                    <a:solidFill>
                      <a:schemeClr val="tx1"/>
                    </a:solidFill>
                  </a:rPr>
                  <a:t>HER TKI</a:t>
                </a:r>
                <a:endParaRPr lang="zh-CN" altLang="en-US" sz="700" dirty="0">
                  <a:solidFill>
                    <a:schemeClr val="tx1"/>
                  </a:solidFill>
                </a:endParaRPr>
              </a:p>
            </p:txBody>
          </p:sp>
          <p:sp>
            <p:nvSpPr>
              <p:cNvPr id="26" name="矩形 25"/>
              <p:cNvSpPr/>
              <p:nvPr/>
            </p:nvSpPr>
            <p:spPr>
              <a:xfrm>
                <a:off x="3525520" y="4647731"/>
                <a:ext cx="958571" cy="178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700" dirty="0">
                    <a:solidFill>
                      <a:schemeClr val="tx1"/>
                    </a:solidFill>
                  </a:rPr>
                  <a:t>选择性</a:t>
                </a:r>
                <a:r>
                  <a:rPr lang="en-US" altLang="zh-CN" sz="700" dirty="0">
                    <a:solidFill>
                      <a:schemeClr val="tx1"/>
                    </a:solidFill>
                  </a:rPr>
                  <a:t>HER2 TKI</a:t>
                </a:r>
                <a:endParaRPr lang="zh-CN" altLang="en-US" sz="700" dirty="0">
                  <a:solidFill>
                    <a:schemeClr val="tx1"/>
                  </a:solidFill>
                </a:endParaRPr>
              </a:p>
            </p:txBody>
          </p:sp>
          <p:sp>
            <p:nvSpPr>
              <p:cNvPr id="27" name="矩形 26"/>
              <p:cNvSpPr/>
              <p:nvPr/>
            </p:nvSpPr>
            <p:spPr>
              <a:xfrm>
                <a:off x="3535680" y="4795215"/>
                <a:ext cx="958571" cy="178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700" dirty="0">
                    <a:solidFill>
                      <a:schemeClr val="tx1"/>
                    </a:solidFill>
                  </a:rPr>
                  <a:t>单克隆抗体</a:t>
                </a:r>
              </a:p>
            </p:txBody>
          </p:sp>
          <p:sp>
            <p:nvSpPr>
              <p:cNvPr id="28" name="矩形 27"/>
              <p:cNvSpPr/>
              <p:nvPr/>
            </p:nvSpPr>
            <p:spPr>
              <a:xfrm>
                <a:off x="8255000" y="4282440"/>
                <a:ext cx="1102360" cy="177527"/>
              </a:xfrm>
              <a:prstGeom prst="rect">
                <a:avLst/>
              </a:prstGeom>
              <a:solidFill>
                <a:srgbClr val="E7F6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000" dirty="0">
                    <a:solidFill>
                      <a:schemeClr val="tx1"/>
                    </a:solidFill>
                  </a:rPr>
                  <a:t>正在进行的研究</a:t>
                </a:r>
              </a:p>
            </p:txBody>
          </p:sp>
          <p:sp>
            <p:nvSpPr>
              <p:cNvPr id="31" name="矩形 30"/>
              <p:cNvSpPr/>
              <p:nvPr/>
            </p:nvSpPr>
            <p:spPr>
              <a:xfrm>
                <a:off x="7226300" y="4459967"/>
                <a:ext cx="1946275" cy="130874"/>
              </a:xfrm>
              <a:prstGeom prst="rect">
                <a:avLst/>
              </a:prstGeom>
              <a:solidFill>
                <a:srgbClr val="E7F6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r"/>
                <a:r>
                  <a:rPr lang="zh-CN" altLang="en-US" sz="700" dirty="0">
                    <a:solidFill>
                      <a:schemeClr val="tx1"/>
                    </a:solidFill>
                  </a:rPr>
                  <a:t>德曲妥珠单抗联合帕博利珠单抗</a:t>
                </a:r>
              </a:p>
            </p:txBody>
          </p:sp>
          <p:sp>
            <p:nvSpPr>
              <p:cNvPr id="32" name="矩形 31"/>
              <p:cNvSpPr/>
              <p:nvPr/>
            </p:nvSpPr>
            <p:spPr>
              <a:xfrm>
                <a:off x="7226300" y="4883213"/>
                <a:ext cx="1946275" cy="130874"/>
              </a:xfrm>
              <a:prstGeom prst="rect">
                <a:avLst/>
              </a:prstGeom>
              <a:solidFill>
                <a:srgbClr val="E7F6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r"/>
                <a:r>
                  <a:rPr lang="en-US" altLang="zh-CN" sz="700" dirty="0">
                    <a:solidFill>
                      <a:schemeClr val="tx1"/>
                    </a:solidFill>
                  </a:rPr>
                  <a:t>PD-1</a:t>
                </a:r>
                <a:r>
                  <a:rPr lang="zh-CN" altLang="en-US" sz="700" dirty="0">
                    <a:solidFill>
                      <a:schemeClr val="tx1"/>
                    </a:solidFill>
                  </a:rPr>
                  <a:t>联合吡咯替尼</a:t>
                </a:r>
              </a:p>
            </p:txBody>
          </p:sp>
          <p:sp>
            <p:nvSpPr>
              <p:cNvPr id="44" name="矩形 43">
                <a:extLst>
                  <a:ext uri="{FF2B5EF4-FFF2-40B4-BE49-F238E27FC236}">
                    <a16:creationId xmlns:a16="http://schemas.microsoft.com/office/drawing/2014/main" id="{C17506AF-416F-D4DB-D4C0-3D32CCB4DCE7}"/>
                  </a:ext>
                </a:extLst>
              </p:cNvPr>
              <p:cNvSpPr/>
              <p:nvPr/>
            </p:nvSpPr>
            <p:spPr>
              <a:xfrm>
                <a:off x="7830453" y="5306459"/>
                <a:ext cx="2317416" cy="130874"/>
              </a:xfrm>
              <a:prstGeom prst="rect">
                <a:avLst/>
              </a:prstGeom>
              <a:solidFill>
                <a:srgbClr val="E7F6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r"/>
                <a:endParaRPr lang="zh-CN" altLang="en-US" sz="700" dirty="0">
                  <a:solidFill>
                    <a:schemeClr val="tx1"/>
                  </a:solidFill>
                </a:endParaRPr>
              </a:p>
            </p:txBody>
          </p:sp>
        </p:grpSp>
        <p:sp>
          <p:nvSpPr>
            <p:cNvPr id="33" name="矩形 32"/>
            <p:cNvSpPr/>
            <p:nvPr/>
          </p:nvSpPr>
          <p:spPr>
            <a:xfrm>
              <a:off x="1755739" y="5742627"/>
              <a:ext cx="5774724" cy="2222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050" b="1" i="0" dirty="0">
                  <a:solidFill>
                    <a:schemeClr val="tx1"/>
                  </a:solidFill>
                  <a:effectLst/>
                  <a:highlight>
                    <a:srgbClr val="FFFFFF"/>
                  </a:highlight>
                  <a:latin typeface="system-ui"/>
                </a:rPr>
                <a:t>HER2</a:t>
              </a:r>
              <a:r>
                <a:rPr lang="zh-CN" altLang="en-US" sz="1050" b="1" i="0" dirty="0">
                  <a:solidFill>
                    <a:schemeClr val="tx1"/>
                  </a:solidFill>
                  <a:effectLst/>
                  <a:highlight>
                    <a:srgbClr val="FFFFFF"/>
                  </a:highlight>
                  <a:latin typeface="system-ui"/>
                </a:rPr>
                <a:t>突变</a:t>
              </a:r>
              <a:r>
                <a:rPr lang="en-US" altLang="zh-CN" sz="1050" b="1" i="0" dirty="0">
                  <a:solidFill>
                    <a:schemeClr val="tx1"/>
                  </a:solidFill>
                  <a:effectLst/>
                  <a:highlight>
                    <a:srgbClr val="FFFFFF"/>
                  </a:highlight>
                  <a:latin typeface="system-ui"/>
                </a:rPr>
                <a:t>NSCLC </a:t>
              </a:r>
              <a:r>
                <a:rPr lang="zh-CN" altLang="en-US" sz="1050" b="1" i="0" dirty="0">
                  <a:solidFill>
                    <a:schemeClr val="tx1"/>
                  </a:solidFill>
                  <a:effectLst/>
                  <a:highlight>
                    <a:srgbClr val="FFFFFF"/>
                  </a:highlight>
                  <a:latin typeface="system-ui"/>
                </a:rPr>
                <a:t>治疗发展时间线</a:t>
              </a:r>
              <a:endParaRPr lang="zh-CN" altLang="en-US" sz="1050" b="1" dirty="0">
                <a:solidFill>
                  <a:schemeClr val="tx1"/>
                </a:solidFill>
              </a:endParaRPr>
            </a:p>
          </p:txBody>
        </p:sp>
        <p:sp>
          <p:nvSpPr>
            <p:cNvPr id="35" name="文本框 34"/>
            <p:cNvSpPr txBox="1"/>
            <p:nvPr/>
          </p:nvSpPr>
          <p:spPr>
            <a:xfrm>
              <a:off x="10402015" y="3930218"/>
              <a:ext cx="380550" cy="386826"/>
            </a:xfrm>
            <a:prstGeom prst="rect">
              <a:avLst/>
            </a:prstGeom>
            <a:solidFill>
              <a:schemeClr val="bg1"/>
            </a:solidFill>
          </p:spPr>
          <p:txBody>
            <a:bodyPr wrap="square" rtlCol="0">
              <a:noAutofit/>
            </a:bodyPr>
            <a:lstStyle/>
            <a:p>
              <a:endParaRPr lang="zh-CN" altLang="en-US"/>
            </a:p>
          </p:txBody>
        </p:sp>
        <p:sp>
          <p:nvSpPr>
            <p:cNvPr id="4" name="文本框 3">
              <a:extLst>
                <a:ext uri="{FF2B5EF4-FFF2-40B4-BE49-F238E27FC236}">
                  <a16:creationId xmlns:a16="http://schemas.microsoft.com/office/drawing/2014/main" id="{5CCBF132-98A8-888A-9F5F-73C3094FEC5D}"/>
                </a:ext>
              </a:extLst>
            </p:cNvPr>
            <p:cNvSpPr txBox="1"/>
            <p:nvPr/>
          </p:nvSpPr>
          <p:spPr>
            <a:xfrm>
              <a:off x="10901877" y="3919158"/>
              <a:ext cx="498855" cy="261610"/>
            </a:xfrm>
            <a:prstGeom prst="rect">
              <a:avLst/>
            </a:prstGeom>
            <a:noFill/>
          </p:spPr>
          <p:txBody>
            <a:bodyPr wrap="none" rtlCol="0">
              <a:spAutoFit/>
            </a:bodyPr>
            <a:lstStyle/>
            <a:p>
              <a:r>
                <a:rPr lang="en-US" altLang="zh-CN" sz="1100" dirty="0"/>
                <a:t>2025</a:t>
              </a:r>
              <a:endParaRPr lang="zh-CN" altLang="en-US" sz="1100" dirty="0"/>
            </a:p>
          </p:txBody>
        </p:sp>
        <p:sp>
          <p:nvSpPr>
            <p:cNvPr id="6" name="箭头: 右 5">
              <a:extLst>
                <a:ext uri="{FF2B5EF4-FFF2-40B4-BE49-F238E27FC236}">
                  <a16:creationId xmlns:a16="http://schemas.microsoft.com/office/drawing/2014/main" id="{E1C89FB9-AC56-906B-F9D1-CFB1096322BC}"/>
                </a:ext>
              </a:extLst>
            </p:cNvPr>
            <p:cNvSpPr/>
            <p:nvPr/>
          </p:nvSpPr>
          <p:spPr>
            <a:xfrm>
              <a:off x="10388484" y="4089989"/>
              <a:ext cx="973253" cy="179543"/>
            </a:xfrm>
            <a:prstGeom prst="rightArrow">
              <a:avLst>
                <a:gd name="adj1" fmla="val 34085"/>
                <a:gd name="adj2" fmla="val 78294"/>
              </a:avLst>
            </a:prstGeom>
            <a:solidFill>
              <a:srgbClr val="3C9E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a:extLst>
                <a:ext uri="{FF2B5EF4-FFF2-40B4-BE49-F238E27FC236}">
                  <a16:creationId xmlns:a16="http://schemas.microsoft.com/office/drawing/2014/main" id="{073092B6-EFA6-8250-5B03-07AAB3E0C90B}"/>
                </a:ext>
              </a:extLst>
            </p:cNvPr>
            <p:cNvSpPr/>
            <p:nvPr/>
          </p:nvSpPr>
          <p:spPr>
            <a:xfrm>
              <a:off x="10878124" y="4123631"/>
              <a:ext cx="105875" cy="105875"/>
            </a:xfrm>
            <a:prstGeom prst="ellipse">
              <a:avLst/>
            </a:prstGeom>
            <a:solidFill>
              <a:srgbClr val="80828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B109B956-A578-1CE5-63B4-1F96A957A4E4}"/>
                </a:ext>
              </a:extLst>
            </p:cNvPr>
            <p:cNvSpPr/>
            <p:nvPr/>
          </p:nvSpPr>
          <p:spPr>
            <a:xfrm>
              <a:off x="10478003" y="4126897"/>
              <a:ext cx="105875" cy="105875"/>
            </a:xfrm>
            <a:prstGeom prst="ellipse">
              <a:avLst/>
            </a:prstGeom>
            <a:solidFill>
              <a:srgbClr val="80828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1A1DC379-A621-E201-888E-8DD1FD96CFEB}"/>
                </a:ext>
              </a:extLst>
            </p:cNvPr>
            <p:cNvSpPr txBox="1"/>
            <p:nvPr/>
          </p:nvSpPr>
          <p:spPr>
            <a:xfrm>
              <a:off x="10479065" y="3914740"/>
              <a:ext cx="498855" cy="261610"/>
            </a:xfrm>
            <a:prstGeom prst="rect">
              <a:avLst/>
            </a:prstGeom>
            <a:noFill/>
          </p:spPr>
          <p:txBody>
            <a:bodyPr wrap="none" rtlCol="0">
              <a:spAutoFit/>
            </a:bodyPr>
            <a:lstStyle/>
            <a:p>
              <a:r>
                <a:rPr lang="en-US" altLang="zh-CN" sz="1100" dirty="0"/>
                <a:t>2024</a:t>
              </a:r>
              <a:endParaRPr lang="zh-CN" altLang="en-US" sz="1100" dirty="0"/>
            </a:p>
          </p:txBody>
        </p:sp>
        <p:sp>
          <p:nvSpPr>
            <p:cNvPr id="10" name="矩形 9">
              <a:extLst>
                <a:ext uri="{FF2B5EF4-FFF2-40B4-BE49-F238E27FC236}">
                  <a16:creationId xmlns:a16="http://schemas.microsoft.com/office/drawing/2014/main" id="{C3358E75-C6C4-A2B4-B71A-E2C67C7373E0}"/>
                </a:ext>
              </a:extLst>
            </p:cNvPr>
            <p:cNvSpPr/>
            <p:nvPr/>
          </p:nvSpPr>
          <p:spPr>
            <a:xfrm>
              <a:off x="9776185" y="3449579"/>
              <a:ext cx="907400" cy="393955"/>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800" dirty="0">
                  <a:solidFill>
                    <a:schemeClr val="tx1"/>
                  </a:solidFill>
                </a:rPr>
                <a:t>NMPA</a:t>
              </a:r>
              <a:r>
                <a:rPr lang="zh-CN" altLang="en-US" sz="800" dirty="0">
                  <a:solidFill>
                    <a:schemeClr val="tx1"/>
                  </a:solidFill>
                </a:rPr>
                <a:t>批准德曲妥珠单抗上市</a:t>
              </a:r>
            </a:p>
          </p:txBody>
        </p:sp>
        <p:sp>
          <p:nvSpPr>
            <p:cNvPr id="50" name="矩形 49">
              <a:extLst>
                <a:ext uri="{FF2B5EF4-FFF2-40B4-BE49-F238E27FC236}">
                  <a16:creationId xmlns:a16="http://schemas.microsoft.com/office/drawing/2014/main" id="{61E533AD-BBC1-3EFA-4C55-3B29A1E6CE76}"/>
                </a:ext>
              </a:extLst>
            </p:cNvPr>
            <p:cNvSpPr/>
            <p:nvPr/>
          </p:nvSpPr>
          <p:spPr>
            <a:xfrm>
              <a:off x="10593539" y="3628849"/>
              <a:ext cx="84339" cy="84339"/>
            </a:xfrm>
            <a:prstGeom prst="rect">
              <a:avLst/>
            </a:prstGeom>
            <a:solidFill>
              <a:srgbClr val="E8FF4F"/>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5" name="直接连接符 54">
              <a:extLst>
                <a:ext uri="{FF2B5EF4-FFF2-40B4-BE49-F238E27FC236}">
                  <a16:creationId xmlns:a16="http://schemas.microsoft.com/office/drawing/2014/main" id="{8A674149-7DF4-9403-A730-376B5F327DCB}"/>
                </a:ext>
              </a:extLst>
            </p:cNvPr>
            <p:cNvCxnSpPr>
              <a:cxnSpLocks/>
              <a:endCxn id="8" idx="0"/>
            </p:cNvCxnSpPr>
            <p:nvPr/>
          </p:nvCxnSpPr>
          <p:spPr>
            <a:xfrm>
              <a:off x="10530940" y="3836779"/>
              <a:ext cx="1" cy="290118"/>
            </a:xfrm>
            <a:prstGeom prst="line">
              <a:avLst/>
            </a:prstGeom>
            <a:ln w="19050">
              <a:solidFill>
                <a:srgbClr val="AEB0B2"/>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C1274414-97C9-262F-5886-A42680F6E3AB}"/>
                </a:ext>
              </a:extLst>
            </p:cNvPr>
            <p:cNvCxnSpPr>
              <a:cxnSpLocks/>
            </p:cNvCxnSpPr>
            <p:nvPr/>
          </p:nvCxnSpPr>
          <p:spPr>
            <a:xfrm>
              <a:off x="10934164" y="3417884"/>
              <a:ext cx="0" cy="715486"/>
            </a:xfrm>
            <a:prstGeom prst="line">
              <a:avLst/>
            </a:prstGeom>
            <a:ln w="19050">
              <a:solidFill>
                <a:srgbClr val="AEB0B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AA5921AA-8743-B628-9D37-F3024E8CEC6D}"/>
                </a:ext>
              </a:extLst>
            </p:cNvPr>
            <p:cNvSpPr/>
            <p:nvPr/>
          </p:nvSpPr>
          <p:spPr>
            <a:xfrm>
              <a:off x="10581698" y="2760808"/>
              <a:ext cx="981180" cy="670240"/>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800" dirty="0">
                  <a:solidFill>
                    <a:schemeClr val="tx1"/>
                  </a:solidFill>
                </a:rPr>
                <a:t>NMPA</a:t>
              </a:r>
              <a:r>
                <a:rPr lang="zh-CN" altLang="en-US" sz="800" dirty="0">
                  <a:solidFill>
                    <a:schemeClr val="tx1"/>
                  </a:solidFill>
                </a:rPr>
                <a:t>批准瑞康曲妥珠单抗上市</a:t>
              </a:r>
              <a:endParaRPr lang="en-US" altLang="zh-CN" sz="800" dirty="0">
                <a:solidFill>
                  <a:schemeClr val="tx1"/>
                </a:solidFill>
              </a:endParaRPr>
            </a:p>
            <a:p>
              <a:endParaRPr lang="en-US" altLang="zh-CN" sz="800" dirty="0">
                <a:solidFill>
                  <a:schemeClr val="tx1"/>
                </a:solidFill>
              </a:endParaRPr>
            </a:p>
            <a:p>
              <a:r>
                <a:rPr lang="en-US" altLang="zh-CN" sz="800" dirty="0">
                  <a:solidFill>
                    <a:schemeClr val="tx1"/>
                  </a:solidFill>
                </a:rPr>
                <a:t>FDA</a:t>
              </a:r>
              <a:r>
                <a:rPr lang="zh-CN" altLang="en-US" sz="800" dirty="0">
                  <a:solidFill>
                    <a:schemeClr val="tx1"/>
                  </a:solidFill>
                </a:rPr>
                <a:t>和</a:t>
              </a:r>
              <a:r>
                <a:rPr lang="en-US" altLang="zh-CN" sz="800" dirty="0">
                  <a:solidFill>
                    <a:schemeClr val="tx1"/>
                  </a:solidFill>
                </a:rPr>
                <a:t>NMPA</a:t>
              </a:r>
              <a:r>
                <a:rPr lang="zh-CN" altLang="en-US" sz="800" dirty="0">
                  <a:solidFill>
                    <a:schemeClr val="tx1"/>
                  </a:solidFill>
                </a:rPr>
                <a:t>批准宗艾替尼上市</a:t>
              </a:r>
            </a:p>
          </p:txBody>
        </p:sp>
        <p:sp>
          <p:nvSpPr>
            <p:cNvPr id="49" name="矩形 48">
              <a:extLst>
                <a:ext uri="{FF2B5EF4-FFF2-40B4-BE49-F238E27FC236}">
                  <a16:creationId xmlns:a16="http://schemas.microsoft.com/office/drawing/2014/main" id="{313ACCEB-3001-A34C-01E5-A8042155789C}"/>
                </a:ext>
              </a:extLst>
            </p:cNvPr>
            <p:cNvSpPr/>
            <p:nvPr/>
          </p:nvSpPr>
          <p:spPr>
            <a:xfrm>
              <a:off x="11426132" y="2889450"/>
              <a:ext cx="84339" cy="84339"/>
            </a:xfrm>
            <a:prstGeom prst="rect">
              <a:avLst/>
            </a:prstGeom>
            <a:solidFill>
              <a:srgbClr val="E8FF4F"/>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a:extLst>
                <a:ext uri="{FF2B5EF4-FFF2-40B4-BE49-F238E27FC236}">
                  <a16:creationId xmlns:a16="http://schemas.microsoft.com/office/drawing/2014/main" id="{6B7F8BA4-52D3-912F-C939-397F394B3376}"/>
                </a:ext>
              </a:extLst>
            </p:cNvPr>
            <p:cNvSpPr/>
            <p:nvPr/>
          </p:nvSpPr>
          <p:spPr>
            <a:xfrm>
              <a:off x="11426132" y="3231720"/>
              <a:ext cx="84339" cy="84339"/>
            </a:xfrm>
            <a:prstGeom prst="rect">
              <a:avLst/>
            </a:prstGeom>
            <a:solidFill>
              <a:srgbClr val="FFCF4A"/>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extLst>
              <p:ext uri="{D42A27DB-BD31-4B8C-83A1-F6EECF244321}">
                <p14:modId xmlns:p14="http://schemas.microsoft.com/office/powerpoint/2010/main" val="2303035833"/>
              </p:ext>
            </p:extLst>
          </p:nvPr>
        </p:nvGraphicFramePr>
        <p:xfrm>
          <a:off x="605790" y="1407719"/>
          <a:ext cx="10891520" cy="4808610"/>
        </p:xfrm>
        <a:graphic>
          <a:graphicData uri="http://schemas.openxmlformats.org/drawingml/2006/table">
            <a:tbl>
              <a:tblPr/>
              <a:tblGrid>
                <a:gridCol w="1085850">
                  <a:extLst>
                    <a:ext uri="{9D8B030D-6E8A-4147-A177-3AD203B41FA5}">
                      <a16:colId xmlns:a16="http://schemas.microsoft.com/office/drawing/2014/main" val="20000"/>
                    </a:ext>
                  </a:extLst>
                </a:gridCol>
                <a:gridCol w="1086485">
                  <a:extLst>
                    <a:ext uri="{9D8B030D-6E8A-4147-A177-3AD203B41FA5}">
                      <a16:colId xmlns:a16="http://schemas.microsoft.com/office/drawing/2014/main" val="20001"/>
                    </a:ext>
                  </a:extLst>
                </a:gridCol>
                <a:gridCol w="2406650">
                  <a:extLst>
                    <a:ext uri="{9D8B030D-6E8A-4147-A177-3AD203B41FA5}">
                      <a16:colId xmlns:a16="http://schemas.microsoft.com/office/drawing/2014/main" val="20002"/>
                    </a:ext>
                  </a:extLst>
                </a:gridCol>
                <a:gridCol w="1290955">
                  <a:extLst>
                    <a:ext uri="{9D8B030D-6E8A-4147-A177-3AD203B41FA5}">
                      <a16:colId xmlns:a16="http://schemas.microsoft.com/office/drawing/2014/main" val="20003"/>
                    </a:ext>
                  </a:extLst>
                </a:gridCol>
                <a:gridCol w="1240155">
                  <a:extLst>
                    <a:ext uri="{9D8B030D-6E8A-4147-A177-3AD203B41FA5}">
                      <a16:colId xmlns:a16="http://schemas.microsoft.com/office/drawing/2014/main" val="20004"/>
                    </a:ext>
                  </a:extLst>
                </a:gridCol>
                <a:gridCol w="2018665">
                  <a:extLst>
                    <a:ext uri="{9D8B030D-6E8A-4147-A177-3AD203B41FA5}">
                      <a16:colId xmlns:a16="http://schemas.microsoft.com/office/drawing/2014/main" val="20005"/>
                    </a:ext>
                  </a:extLst>
                </a:gridCol>
                <a:gridCol w="1762760">
                  <a:extLst>
                    <a:ext uri="{9D8B030D-6E8A-4147-A177-3AD203B41FA5}">
                      <a16:colId xmlns:a16="http://schemas.microsoft.com/office/drawing/2014/main" val="20006"/>
                    </a:ext>
                  </a:extLst>
                </a:gridCol>
              </a:tblGrid>
              <a:tr h="292735">
                <a:tc>
                  <a:txBody>
                    <a:bodyPr/>
                    <a:lstStyle/>
                    <a:p>
                      <a:pPr algn="ctr"/>
                      <a:r>
                        <a:rPr lang="zh-CN" altLang="en-US" sz="1400" b="1" dirty="0">
                          <a:solidFill>
                            <a:schemeClr val="bg1"/>
                          </a:solidFill>
                          <a:effectLst/>
                          <a:latin typeface="微软雅黑" panose="020B0503020204020204" pitchFamily="34" charset="-122"/>
                          <a:ea typeface="微软雅黑" panose="020B0503020204020204" pitchFamily="34" charset="-122"/>
                        </a:rPr>
                        <a:t>分类</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E7EE8"/>
                    </a:solidFill>
                  </a:tcPr>
                </a:tc>
                <a:tc>
                  <a:txBody>
                    <a:bodyPr/>
                    <a:lstStyle/>
                    <a:p>
                      <a:pPr algn="ctr"/>
                      <a:r>
                        <a:rPr lang="zh-CN" altLang="en-US" sz="1400" b="1" dirty="0">
                          <a:solidFill>
                            <a:schemeClr val="bg1"/>
                          </a:solidFill>
                          <a:effectLst/>
                          <a:latin typeface="微软雅黑" panose="020B0503020204020204" pitchFamily="34" charset="-122"/>
                          <a:ea typeface="微软雅黑" panose="020B0503020204020204" pitchFamily="34" charset="-122"/>
                        </a:rPr>
                        <a:t>治疗药物</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E7EE8"/>
                    </a:solidFill>
                  </a:tcPr>
                </a:tc>
                <a:tc>
                  <a:txBody>
                    <a:bodyPr/>
                    <a:lstStyle/>
                    <a:p>
                      <a:pPr algn="ctr"/>
                      <a:r>
                        <a:rPr lang="zh-CN" altLang="en-US" sz="1400" b="1" dirty="0">
                          <a:solidFill>
                            <a:schemeClr val="bg1"/>
                          </a:solidFill>
                          <a:effectLst/>
                          <a:latin typeface="微软雅黑" panose="020B0503020204020204" pitchFamily="34" charset="-122"/>
                          <a:ea typeface="微软雅黑" panose="020B0503020204020204" pitchFamily="34" charset="-122"/>
                        </a:rPr>
                        <a:t>研究名称</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E7EE8"/>
                    </a:solidFill>
                  </a:tcPr>
                </a:tc>
                <a:tc>
                  <a:txBody>
                    <a:bodyPr/>
                    <a:lstStyle/>
                    <a:p>
                      <a:pPr algn="ctr"/>
                      <a:r>
                        <a:rPr lang="zh-CN" altLang="en-US" sz="1400" b="1" dirty="0">
                          <a:solidFill>
                            <a:schemeClr val="bg1"/>
                          </a:solidFill>
                          <a:effectLst/>
                          <a:latin typeface="微软雅黑" panose="020B0503020204020204" pitchFamily="34" charset="-122"/>
                          <a:ea typeface="微软雅黑" panose="020B0503020204020204" pitchFamily="34" charset="-122"/>
                        </a:rPr>
                        <a:t>样本量</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E7EE8"/>
                    </a:solidFill>
                  </a:tcPr>
                </a:tc>
                <a:tc>
                  <a:txBody>
                    <a:bodyPr/>
                    <a:lstStyle/>
                    <a:p>
                      <a:pPr algn="ctr"/>
                      <a:r>
                        <a:rPr lang="en-US" altLang="zh-CN" sz="1400" b="1" dirty="0">
                          <a:solidFill>
                            <a:schemeClr val="bg1"/>
                          </a:solidFill>
                          <a:effectLst/>
                          <a:latin typeface="微软雅黑" panose="020B0503020204020204" pitchFamily="34" charset="-122"/>
                          <a:ea typeface="微软雅黑" panose="020B0503020204020204" pitchFamily="34" charset="-122"/>
                        </a:rPr>
                        <a:t>ORR</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E7EE8"/>
                    </a:solidFill>
                  </a:tcPr>
                </a:tc>
                <a:tc>
                  <a:txBody>
                    <a:bodyPr/>
                    <a:lstStyle/>
                    <a:p>
                      <a:pPr algn="ctr"/>
                      <a:r>
                        <a:rPr lang="zh-CN" altLang="en-US" sz="14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rPr>
                        <a:t>中位</a:t>
                      </a:r>
                      <a:r>
                        <a:rPr lang="en-US" altLang="zh-CN" sz="14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rPr>
                        <a:t>PFS</a:t>
                      </a:r>
                      <a:r>
                        <a:rPr lang="zh-CN" altLang="en-US" sz="14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rPr>
                        <a:t>，月</a:t>
                      </a:r>
                      <a:endParaRPr lang="en-US" altLang="zh-CN" sz="14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E7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rPr>
                        <a:t>中位</a:t>
                      </a:r>
                      <a:r>
                        <a:rPr lang="en-US" altLang="zh-CN" sz="14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rPr>
                        <a:t>OS</a:t>
                      </a:r>
                      <a:r>
                        <a:rPr lang="zh-CN" altLang="en-US" sz="14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rPr>
                        <a:t>，月</a:t>
                      </a:r>
                      <a:endParaRPr lang="en-US" altLang="zh-CN" sz="14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E7EE8"/>
                    </a:solidFill>
                  </a:tcPr>
                </a:tc>
                <a:extLst>
                  <a:ext uri="{0D108BD9-81ED-4DB2-BD59-A6C34878D82A}">
                    <a16:rowId xmlns:a16="http://schemas.microsoft.com/office/drawing/2014/main" val="10000"/>
                  </a:ext>
                </a:extLst>
              </a:tr>
              <a:tr h="924560">
                <a:tc>
                  <a:txBody>
                    <a:bodyPr/>
                    <a:lstStyle/>
                    <a:p>
                      <a:pPr algn="ctr"/>
                      <a:r>
                        <a:rPr lang="zh-CN" altLang="en-US" sz="1200" b="1" dirty="0">
                          <a:effectLst/>
                          <a:latin typeface="微软雅黑" panose="020B0503020204020204" pitchFamily="34" charset="-122"/>
                          <a:ea typeface="微软雅黑" panose="020B0503020204020204" pitchFamily="34" charset="-122"/>
                          <a:cs typeface="微软雅黑" panose="020B0503020204020204" pitchFamily="34" charset="-122"/>
                        </a:rPr>
                        <a:t>化疗</a:t>
                      </a:r>
                      <a:endParaRPr lang="zh-CN" altLang="en-US" sz="1200" b="1" baseline="300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zh-CN" altLang="en-US" sz="1200" b="1" dirty="0">
                          <a:effectLst/>
                          <a:latin typeface="微软雅黑" panose="020B0503020204020204" pitchFamily="34" charset="-122"/>
                          <a:ea typeface="微软雅黑" panose="020B0503020204020204" pitchFamily="34" charset="-122"/>
                        </a:rPr>
                        <a:t>培美曲塞</a:t>
                      </a:r>
                      <a:r>
                        <a:rPr lang="en-US" altLang="zh-CN" sz="1200" b="1" baseline="30000" dirty="0">
                          <a:effectLst/>
                          <a:latin typeface="微软雅黑" panose="020B0503020204020204" pitchFamily="34" charset="-122"/>
                          <a:ea typeface="微软雅黑" panose="020B0503020204020204" pitchFamily="34" charset="-122"/>
                        </a:rPr>
                        <a:t>1</a:t>
                      </a:r>
                      <a:endParaRPr lang="zh-CN" altLang="en-US" sz="1200" b="1" baseline="30000" dirty="0">
                        <a:effectLst/>
                        <a:latin typeface="微软雅黑" panose="020B0503020204020204" pitchFamily="34" charset="-122"/>
                        <a:ea typeface="微软雅黑" panose="020B0503020204020204" pitchFamily="34" charset="-122"/>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zh-CN" altLang="en-US" sz="1200" dirty="0">
                          <a:effectLst/>
                          <a:latin typeface="微软雅黑" panose="020B0503020204020204" pitchFamily="34" charset="-122"/>
                          <a:ea typeface="微软雅黑" panose="020B0503020204020204" pitchFamily="34" charset="-122"/>
                        </a:rPr>
                        <a:t>回顾性研究研究</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39000"/>
                      </a:schemeClr>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1714</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例</a:t>
                      </a:r>
                      <a:endPar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39000"/>
                      </a:schemeClr>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39000"/>
                      </a:schemeClr>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EGFR</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6. 5</a:t>
                      </a:r>
                    </a:p>
                    <a:p>
                      <a:pPr 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ALK/ROS1</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9.2</a:t>
                      </a:r>
                    </a:p>
                    <a:p>
                      <a:pPr algn="ctr"/>
                      <a:r>
                        <a:rPr lang="en-US" altLang="zh-CN" sz="1200" b="1" dirty="0">
                          <a:effectLst/>
                          <a:latin typeface="微软雅黑" panose="020B0503020204020204" pitchFamily="34" charset="-122"/>
                          <a:ea typeface="微软雅黑" panose="020B0503020204020204" pitchFamily="34" charset="-122"/>
                          <a:cs typeface="微软雅黑" panose="020B0503020204020204" pitchFamily="34" charset="-122"/>
                        </a:rPr>
                        <a:t>HER2</a:t>
                      </a:r>
                      <a:r>
                        <a:rPr lang="zh-CN" altLang="en-US" sz="1200" b="1"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b="1" dirty="0">
                          <a:effectLst/>
                          <a:latin typeface="微软雅黑" panose="020B0503020204020204" pitchFamily="34" charset="-122"/>
                          <a:ea typeface="微软雅黑" panose="020B0503020204020204" pitchFamily="34" charset="-122"/>
                          <a:cs typeface="微软雅黑" panose="020B0503020204020204" pitchFamily="34" charset="-122"/>
                        </a:rPr>
                        <a:t>5.1</a:t>
                      </a:r>
                    </a:p>
                    <a:p>
                      <a:pPr 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KRAS</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5.0</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0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39000"/>
                      </a:schemeClr>
                    </a:solidFill>
                  </a:tcPr>
                </a:tc>
                <a:extLst>
                  <a:ext uri="{0D108BD9-81ED-4DB2-BD59-A6C34878D82A}">
                    <a16:rowId xmlns:a16="http://schemas.microsoft.com/office/drawing/2014/main" val="10001"/>
                  </a:ext>
                </a:extLst>
              </a:tr>
              <a:tr h="255270">
                <a:tc rowSpan="5">
                  <a:txBody>
                    <a:bodyPr/>
                    <a:lstStyle/>
                    <a:p>
                      <a:pPr algn="ctr"/>
                      <a:r>
                        <a:rPr lang="zh-CN" altLang="en-US" sz="1200" b="1" dirty="0">
                          <a:effectLst/>
                          <a:latin typeface="微软雅黑" panose="020B0503020204020204" pitchFamily="34" charset="-122"/>
                          <a:ea typeface="微软雅黑" panose="020B0503020204020204" pitchFamily="34" charset="-122"/>
                          <a:cs typeface="微软雅黑" panose="020B0503020204020204" pitchFamily="34" charset="-122"/>
                        </a:rPr>
                        <a:t>泛</a:t>
                      </a:r>
                      <a:r>
                        <a:rPr lang="en-US" altLang="zh-CN" sz="1200" b="1" dirty="0">
                          <a:effectLst/>
                          <a:latin typeface="微软雅黑" panose="020B0503020204020204" pitchFamily="34" charset="-122"/>
                          <a:ea typeface="微软雅黑" panose="020B0503020204020204" pitchFamily="34" charset="-122"/>
                          <a:cs typeface="微软雅黑" panose="020B0503020204020204" pitchFamily="34" charset="-122"/>
                        </a:rPr>
                        <a:t>HER TKI</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zh-CN" altLang="en-US" sz="1200" b="1" dirty="0">
                          <a:effectLst/>
                          <a:latin typeface="微软雅黑" panose="020B0503020204020204" pitchFamily="34" charset="-122"/>
                          <a:ea typeface="微软雅黑" panose="020B0503020204020204" pitchFamily="34" charset="-122"/>
                        </a:rPr>
                        <a:t>阿法替尼</a:t>
                      </a:r>
                      <a:r>
                        <a:rPr lang="en-US" altLang="zh-CN" sz="1200" b="1" baseline="30000" dirty="0">
                          <a:effectLst/>
                          <a:latin typeface="微软雅黑" panose="020B0503020204020204" pitchFamily="34" charset="-122"/>
                          <a:ea typeface="微软雅黑" panose="020B0503020204020204" pitchFamily="34" charset="-122"/>
                        </a:rPr>
                        <a:t>2</a:t>
                      </a:r>
                      <a:endParaRPr lang="zh-CN" altLang="en-US" sz="1200" b="1" baseline="30000" dirty="0">
                        <a:effectLst/>
                        <a:latin typeface="微软雅黑" panose="020B0503020204020204" pitchFamily="34" charset="-122"/>
                        <a:ea typeface="微软雅黑" panose="020B0503020204020204" pitchFamily="34" charset="-122"/>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sz="1200" dirty="0">
                          <a:effectLst/>
                          <a:latin typeface="微软雅黑" panose="020B0503020204020204" pitchFamily="34" charset="-122"/>
                          <a:ea typeface="微软雅黑" panose="020B0503020204020204" pitchFamily="34" charset="-122"/>
                          <a:cs typeface="微软雅黑" panose="020B0503020204020204" pitchFamily="34" charset="-122"/>
                        </a:rPr>
                        <a:t>II</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期 </a:t>
                      </a:r>
                      <a:r>
                        <a:rPr lang="en-US" sz="1200" dirty="0">
                          <a:effectLst/>
                          <a:latin typeface="微软雅黑" panose="020B0503020204020204" pitchFamily="34" charset="-122"/>
                          <a:ea typeface="微软雅黑" panose="020B0503020204020204" pitchFamily="34" charset="-122"/>
                          <a:cs typeface="微软雅黑" panose="020B0503020204020204" pitchFamily="34" charset="-122"/>
                        </a:rPr>
                        <a:t>NICHE</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临床研究</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13</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7.7%</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b="1" dirty="0">
                          <a:effectLst/>
                          <a:latin typeface="微软雅黑" panose="020B0503020204020204" pitchFamily="34" charset="-122"/>
                          <a:ea typeface="微软雅黑" panose="020B0503020204020204" pitchFamily="34" charset="-122"/>
                          <a:cs typeface="微软雅黑" panose="020B0503020204020204" pitchFamily="34" charset="-122"/>
                        </a:rPr>
                        <a:t>15.9</a:t>
                      </a:r>
                      <a:r>
                        <a:rPr lang="zh-CN" altLang="en-US" sz="1200" b="1" dirty="0">
                          <a:effectLst/>
                          <a:latin typeface="微软雅黑" panose="020B0503020204020204" pitchFamily="34" charset="-122"/>
                          <a:ea typeface="微软雅黑" panose="020B0503020204020204" pitchFamily="34" charset="-122"/>
                          <a:cs typeface="微软雅黑" panose="020B0503020204020204" pitchFamily="34" charset="-122"/>
                        </a:rPr>
                        <a:t>周</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0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56</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周</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extLst>
                  <a:ext uri="{0D108BD9-81ED-4DB2-BD59-A6C34878D82A}">
                    <a16:rowId xmlns:a16="http://schemas.microsoft.com/office/drawing/2014/main" val="10002"/>
                  </a:ext>
                </a:extLst>
              </a:tr>
              <a:tr h="255905">
                <a:tc vMerge="1">
                  <a:txBody>
                    <a:bodyPr/>
                    <a:lstStyle/>
                    <a:p>
                      <a:endParaRPr lang="zh-CN"/>
                    </a:p>
                  </a:txBody>
                  <a:tcPr marL="13530" marR="13530" marT="13530" marB="13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rPr>
                        <a:t>达克替尼</a:t>
                      </a:r>
                      <a:r>
                        <a:rPr lang="en-US" altLang="zh-CN" sz="1200" b="1" baseline="30000" dirty="0">
                          <a:effectLst/>
                          <a:latin typeface="微软雅黑" panose="020B0503020204020204" pitchFamily="34" charset="-122"/>
                          <a:ea typeface="微软雅黑" panose="020B0503020204020204" pitchFamily="34" charset="-122"/>
                        </a:rPr>
                        <a:t>2</a:t>
                      </a:r>
                      <a:endParaRPr lang="zh-CN" altLang="en-US" sz="1200" b="1" kern="1200" dirty="0">
                        <a:solidFill>
                          <a:schemeClr val="tx1"/>
                        </a:solidFill>
                        <a:effectLst/>
                        <a:latin typeface="微软雅黑" panose="020B0503020204020204" pitchFamily="34" charset="-122"/>
                        <a:ea typeface="微软雅黑" panose="020B0503020204020204" pitchFamily="34" charset="-122"/>
                        <a:cs typeface="+mn-cs"/>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II</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期临床研究</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26</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12%</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b="1" dirty="0">
                          <a:effectLst/>
                          <a:latin typeface="微软雅黑" panose="020B0503020204020204" pitchFamily="34" charset="-122"/>
                          <a:ea typeface="微软雅黑" panose="020B0503020204020204" pitchFamily="34" charset="-122"/>
                        </a:rPr>
                        <a:t>3</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0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9</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extLst>
                  <a:ext uri="{0D108BD9-81ED-4DB2-BD59-A6C34878D82A}">
                    <a16:rowId xmlns:a16="http://schemas.microsoft.com/office/drawing/2014/main" val="10003"/>
                  </a:ext>
                </a:extLst>
              </a:tr>
              <a:tr h="923925">
                <a:tc vMerge="1">
                  <a:txBody>
                    <a:bodyPr/>
                    <a:lstStyle/>
                    <a:p>
                      <a:endParaRPr lang="zh-CN"/>
                    </a:p>
                  </a:txBody>
                  <a:tcPr marL="13530" marR="13530" marT="13530" marB="13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rPr>
                        <a:t>来那替尼</a:t>
                      </a:r>
                      <a:r>
                        <a:rPr lang="en-US" altLang="zh-CN" sz="1200" b="1" baseline="30000" dirty="0">
                          <a:effectLst/>
                          <a:latin typeface="微软雅黑" panose="020B0503020204020204" pitchFamily="34" charset="-122"/>
                          <a:ea typeface="微软雅黑" panose="020B0503020204020204" pitchFamily="34" charset="-122"/>
                        </a:rPr>
                        <a:t>2</a:t>
                      </a:r>
                      <a:endParaRPr lang="zh-CN" altLang="en-US" sz="1200" b="1" kern="1200" dirty="0">
                        <a:solidFill>
                          <a:schemeClr val="tx1"/>
                        </a:solidFill>
                        <a:effectLst/>
                        <a:latin typeface="微软雅黑" panose="020B0503020204020204" pitchFamily="34" charset="-122"/>
                        <a:ea typeface="微软雅黑" panose="020B0503020204020204" pitchFamily="34" charset="-122"/>
                        <a:cs typeface="+mn-cs"/>
                      </a:endParaRPr>
                    </a:p>
                    <a:p>
                      <a:pPr algn="ctr"/>
                      <a:endParaRPr lang="zh-CN" altLang="en-US" sz="1200" b="1" kern="1200" dirty="0">
                        <a:solidFill>
                          <a:schemeClr val="tx1"/>
                        </a:solidFill>
                        <a:effectLst/>
                        <a:latin typeface="微软雅黑" panose="020B0503020204020204" pitchFamily="34" charset="-122"/>
                        <a:ea typeface="微软雅黑" panose="020B0503020204020204" pitchFamily="34" charset="-122"/>
                        <a:cs typeface="+mn-cs"/>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II</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期</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PUMA</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一</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NER-420l</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临床研究</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a:t>
                      </a:r>
                    </a:p>
                    <a:p>
                      <a:pPr algn="ct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来那替尼</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西罗莫司</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来那替尼 </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vs.</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来那替尼</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西罗莫司</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(17</a:t>
                      </a:r>
                    </a:p>
                    <a:p>
                      <a:pPr 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vs.43)</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0% vs.14%</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b="1" dirty="0">
                          <a:effectLst/>
                          <a:latin typeface="微软雅黑" panose="020B0503020204020204" pitchFamily="34" charset="-122"/>
                          <a:ea typeface="微软雅黑" panose="020B0503020204020204" pitchFamily="34" charset="-122"/>
                        </a:rPr>
                        <a:t>2.9 </a:t>
                      </a:r>
                      <a:r>
                        <a:rPr lang="en-US" sz="1200" dirty="0">
                          <a:effectLst/>
                          <a:latin typeface="微软雅黑" panose="020B0503020204020204" pitchFamily="34" charset="-122"/>
                          <a:ea typeface="微软雅黑" panose="020B0503020204020204" pitchFamily="34" charset="-122"/>
                        </a:rPr>
                        <a:t>vs.</a:t>
                      </a:r>
                      <a:r>
                        <a:rPr lang="en-US" sz="1200" b="1" dirty="0">
                          <a:effectLst/>
                          <a:latin typeface="微软雅黑" panose="020B0503020204020204" pitchFamily="34" charset="-122"/>
                          <a:ea typeface="微软雅黑" panose="020B0503020204020204" pitchFamily="34" charset="-122"/>
                        </a:rPr>
                        <a:t>4</a:t>
                      </a:r>
                      <a:endParaRPr lang="en-US" altLang="zh-CN" sz="1200" dirty="0">
                        <a:effectLst/>
                        <a:latin typeface="微软雅黑" panose="020B0503020204020204" pitchFamily="34" charset="-122"/>
                        <a:ea typeface="微软雅黑" panose="020B0503020204020204" pitchFamily="34" charset="-122"/>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0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10 vs. 15.8</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extLst>
                  <a:ext uri="{0D108BD9-81ED-4DB2-BD59-A6C34878D82A}">
                    <a16:rowId xmlns:a16="http://schemas.microsoft.com/office/drawing/2014/main" val="10004"/>
                  </a:ext>
                </a:extLst>
              </a:tr>
              <a:tr h="155751">
                <a:tc vMerge="1">
                  <a:txBody>
                    <a:bodyPr/>
                    <a:lstStyle/>
                    <a:p>
                      <a:endParaRPr dirty="0"/>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rPr>
                        <a:t>波奇替尼</a:t>
                      </a:r>
                      <a:r>
                        <a:rPr lang="en-US" altLang="zh-CN" sz="1200" b="1" baseline="30000" dirty="0">
                          <a:effectLst/>
                          <a:latin typeface="微软雅黑" panose="020B0503020204020204" pitchFamily="34" charset="-122"/>
                          <a:ea typeface="微软雅黑" panose="020B0503020204020204" pitchFamily="34" charset="-122"/>
                        </a:rPr>
                        <a:t>2</a:t>
                      </a:r>
                      <a:endParaRPr lang="zh-CN" altLang="en-US" sz="1200" b="1" kern="1200" dirty="0">
                        <a:solidFill>
                          <a:schemeClr val="tx1"/>
                        </a:solidFill>
                        <a:effectLst/>
                        <a:latin typeface="微软雅黑" panose="020B0503020204020204" pitchFamily="34" charset="-122"/>
                        <a:ea typeface="微软雅黑" panose="020B0503020204020204" pitchFamily="34" charset="-122"/>
                        <a:cs typeface="+mn-cs"/>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II </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期临床研究</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12</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42%</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CN" sz="1200" b="1" dirty="0">
                          <a:effectLst/>
                          <a:latin typeface="微软雅黑" panose="020B0503020204020204" pitchFamily="34" charset="-122"/>
                          <a:ea typeface="微软雅黑" panose="020B0503020204020204" pitchFamily="34" charset="-122"/>
                        </a:rPr>
                        <a:t>5.6</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255270">
                <a:tc vMerge="1">
                  <a:txBody>
                    <a:bodyPr/>
                    <a:lstStyle/>
                    <a:p>
                      <a:endParaRPr lang="zh-CN"/>
                    </a:p>
                  </a:txBody>
                  <a:tcPr marL="13530" marR="13530" marT="13530" marB="13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rPr>
                        <a:t>吡咯替尼</a:t>
                      </a:r>
                      <a:r>
                        <a:rPr lang="en-US" altLang="zh-CN" sz="1200" b="1" baseline="30000" dirty="0">
                          <a:effectLst/>
                          <a:latin typeface="微软雅黑" panose="020B0503020204020204" pitchFamily="34" charset="-122"/>
                          <a:ea typeface="微软雅黑" panose="020B0503020204020204" pitchFamily="34" charset="-122"/>
                        </a:rPr>
                        <a:t>2</a:t>
                      </a:r>
                      <a:endParaRPr lang="zh-CN" altLang="en-US" sz="1200" b="1" kern="1200" dirty="0">
                        <a:solidFill>
                          <a:schemeClr val="tx1"/>
                        </a:solidFill>
                        <a:effectLst/>
                        <a:latin typeface="微软雅黑" panose="020B0503020204020204" pitchFamily="34" charset="-122"/>
                        <a:ea typeface="微软雅黑" panose="020B0503020204020204" pitchFamily="34" charset="-122"/>
                        <a:cs typeface="+mn-cs"/>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II </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期临床研究</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60</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30.0%</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CN" sz="1200" b="1" dirty="0">
                          <a:effectLst/>
                          <a:latin typeface="微软雅黑" panose="020B0503020204020204" pitchFamily="34" charset="-122"/>
                          <a:ea typeface="微软雅黑" panose="020B0503020204020204" pitchFamily="34" charset="-122"/>
                        </a:rPr>
                        <a:t>6.9</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0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14.4</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478155">
                <a:tc rowSpan="2">
                  <a:txBody>
                    <a:bodyPr/>
                    <a:lstStyle/>
                    <a:p>
                      <a:pPr algn="ctr"/>
                      <a:r>
                        <a:rPr lang="zh-CN" altLang="en-US" sz="1200" b="1"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单抗类</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rPr>
                        <a:t>曲妥珠单抗</a:t>
                      </a:r>
                      <a:r>
                        <a:rPr lang="en-US" altLang="zh-CN" sz="1200" b="1" baseline="30000" dirty="0">
                          <a:effectLst/>
                          <a:latin typeface="微软雅黑" panose="020B0503020204020204" pitchFamily="34" charset="-122"/>
                          <a:ea typeface="微软雅黑" panose="020B0503020204020204" pitchFamily="34" charset="-122"/>
                        </a:rPr>
                        <a:t>2</a:t>
                      </a:r>
                      <a:endParaRPr lang="zh-CN" altLang="en-US" sz="1200" b="1" kern="1200" dirty="0">
                        <a:solidFill>
                          <a:schemeClr val="tx1"/>
                        </a:solidFill>
                        <a:effectLst/>
                        <a:latin typeface="微软雅黑" panose="020B0503020204020204" pitchFamily="34" charset="-122"/>
                        <a:ea typeface="微软雅黑" panose="020B0503020204020204" pitchFamily="34" charset="-122"/>
                        <a:cs typeface="+mn-cs"/>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HOT1303-B trial</a:t>
                      </a:r>
                    </a:p>
                    <a:p>
                      <a:pPr 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II</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期临床研究</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57</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50%</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b="1" dirty="0">
                          <a:effectLst/>
                          <a:latin typeface="微软雅黑" panose="020B0503020204020204" pitchFamily="34" charset="-122"/>
                          <a:ea typeface="微软雅黑" panose="020B0503020204020204" pitchFamily="34" charset="-122"/>
                        </a:rPr>
                        <a:t>5.1</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extLst>
                  <a:ext uri="{0D108BD9-81ED-4DB2-BD59-A6C34878D82A}">
                    <a16:rowId xmlns:a16="http://schemas.microsoft.com/office/drawing/2014/main" val="10007"/>
                  </a:ext>
                </a:extLst>
              </a:tr>
              <a:tr h="702310">
                <a:tc vMerge="1">
                  <a:txBody>
                    <a:bodyPr/>
                    <a:lstStyle/>
                    <a:p>
                      <a:endParaRPr lang="zh-CN"/>
                    </a:p>
                  </a:txBody>
                  <a:tcPr marL="13530" marR="13530" marT="13530" marB="13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zh-CN" altLang="en-US" sz="1200" b="1" dirty="0">
                          <a:effectLst/>
                          <a:latin typeface="微软雅黑" panose="020B0503020204020204" pitchFamily="34" charset="-122"/>
                          <a:ea typeface="微软雅黑" panose="020B0503020204020204" pitchFamily="34" charset="-122"/>
                        </a:rPr>
                        <a:t>曲妥珠单抗联合帕妥珠单抗</a:t>
                      </a:r>
                      <a:r>
                        <a:rPr lang="en-US" altLang="zh-CN" sz="1200" b="1" baseline="30000" dirty="0">
                          <a:effectLst/>
                          <a:latin typeface="微软雅黑" panose="020B0503020204020204" pitchFamily="34" charset="-122"/>
                          <a:ea typeface="微软雅黑" panose="020B0503020204020204" pitchFamily="34" charset="-122"/>
                        </a:rPr>
                        <a:t>2</a:t>
                      </a:r>
                      <a:endParaRPr lang="zh-CN" altLang="en-US" sz="1200" b="1" dirty="0">
                        <a:effectLst/>
                        <a:latin typeface="微软雅黑" panose="020B0503020204020204" pitchFamily="34" charset="-122"/>
                        <a:ea typeface="微软雅黑" panose="020B0503020204020204" pitchFamily="34" charset="-122"/>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dirty="0" err="1">
                          <a:effectLst/>
                          <a:latin typeface="微软雅黑" panose="020B0503020204020204" pitchFamily="34" charset="-122"/>
                          <a:ea typeface="微软雅黑" panose="020B0503020204020204" pitchFamily="34" charset="-122"/>
                          <a:cs typeface="微软雅黑" panose="020B0503020204020204" pitchFamily="34" charset="-122"/>
                        </a:rPr>
                        <a:t>IIa</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期</a:t>
                      </a:r>
                      <a:r>
                        <a:rPr lang="en-US" altLang="zh-CN" sz="1200" dirty="0" err="1">
                          <a:effectLst/>
                          <a:latin typeface="微软雅黑" panose="020B0503020204020204" pitchFamily="34" charset="-122"/>
                          <a:ea typeface="微软雅黑" panose="020B0503020204020204" pitchFamily="34" charset="-122"/>
                          <a:cs typeface="微软雅黑" panose="020B0503020204020204" pitchFamily="34" charset="-122"/>
                        </a:rPr>
                        <a:t>Mypathway</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篮子试验：</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14</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21%</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p>
                      <a:pPr algn="ctr"/>
                      <a:r>
                        <a:rPr lang="en-US" altLang="zh-CN" sz="1200" b="1"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200" b="1"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0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AEB"/>
                    </a:solidFill>
                  </a:tcPr>
                </a:tc>
                <a:extLst>
                  <a:ext uri="{0D108BD9-81ED-4DB2-BD59-A6C34878D82A}">
                    <a16:rowId xmlns:a16="http://schemas.microsoft.com/office/drawing/2014/main" val="10008"/>
                  </a:ext>
                </a:extLst>
              </a:tr>
              <a:tr h="255270">
                <a:tc rowSpan="2">
                  <a:txBody>
                    <a:bodyPr/>
                    <a:lstStyle/>
                    <a:p>
                      <a:pPr algn="ctr"/>
                      <a:r>
                        <a:rPr lang="en-US" altLang="zh-CN" sz="1200" b="1" dirty="0">
                          <a:effectLst/>
                          <a:latin typeface="微软雅黑" panose="020B0503020204020204" pitchFamily="34" charset="-122"/>
                          <a:ea typeface="微软雅黑" panose="020B0503020204020204" pitchFamily="34" charset="-122"/>
                        </a:rPr>
                        <a:t>ICI</a:t>
                      </a:r>
                      <a:endParaRPr lang="zh-CN" altLang="en-US" sz="1200" b="1" dirty="0">
                        <a:effectLst/>
                        <a:latin typeface="微软雅黑" panose="020B0503020204020204" pitchFamily="34" charset="-122"/>
                        <a:ea typeface="微软雅黑" panose="020B0503020204020204" pitchFamily="34" charset="-122"/>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2">
                  <a:txBody>
                    <a:bodyPr/>
                    <a:lstStyle/>
                    <a:p>
                      <a:pPr algn="ct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rPr>
                        <a:t>免疫检查点抑制剂</a:t>
                      </a:r>
                      <a:r>
                        <a:rPr lang="en-US" altLang="zh-CN" sz="1200" b="1" baseline="30000" dirty="0">
                          <a:effectLst/>
                          <a:latin typeface="微软雅黑" panose="020B0503020204020204" pitchFamily="34" charset="-122"/>
                          <a:ea typeface="微软雅黑" panose="020B0503020204020204" pitchFamily="34" charset="-122"/>
                        </a:rPr>
                        <a:t>2</a:t>
                      </a:r>
                      <a:endParaRPr lang="zh-CN" altLang="en-US" sz="1200" b="1" kern="1200" dirty="0">
                        <a:solidFill>
                          <a:schemeClr val="tx1"/>
                        </a:solidFill>
                        <a:effectLst/>
                        <a:latin typeface="微软雅黑" panose="020B0503020204020204" pitchFamily="34" charset="-122"/>
                        <a:ea typeface="微软雅黑" panose="020B0503020204020204" pitchFamily="34" charset="-122"/>
                        <a:cs typeface="+mn-cs"/>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zh-CN" altLang="en-US" sz="1200" dirty="0">
                          <a:effectLst/>
                          <a:latin typeface="微软雅黑" panose="020B0503020204020204" pitchFamily="34" charset="-122"/>
                          <a:ea typeface="微软雅黑" panose="020B0503020204020204" pitchFamily="34" charset="-122"/>
                        </a:rPr>
                        <a:t>回顾性分析</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26</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12%</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CN" sz="1200" b="1" dirty="0">
                          <a:effectLst/>
                          <a:latin typeface="微软雅黑" panose="020B0503020204020204" pitchFamily="34" charset="-122"/>
                          <a:ea typeface="微软雅黑" panose="020B0503020204020204" pitchFamily="34" charset="-122"/>
                        </a:rPr>
                        <a:t>1.9</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effectLst/>
                          <a:latin typeface="微软雅黑" panose="020B0503020204020204" pitchFamily="34" charset="-122"/>
                          <a:ea typeface="微软雅黑" panose="020B0503020204020204" pitchFamily="34" charset="-122"/>
                        </a:rPr>
                        <a:t>10.4</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9"/>
                  </a:ext>
                </a:extLst>
              </a:tr>
              <a:tr h="255270">
                <a:tc vMerge="1">
                  <a:txBody>
                    <a:bodyPr/>
                    <a:lstStyle/>
                    <a:p>
                      <a:endParaRPr lang="zh-CN"/>
                    </a:p>
                  </a:txBody>
                  <a:tcPr marL="13530" marR="13530" marT="13530" marB="13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zh-CN"/>
                    </a:p>
                  </a:txBody>
                  <a:tcPr marL="13530" marR="13530" marT="13530" marB="135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zh-CN" altLang="en-US" sz="1200" dirty="0">
                          <a:effectLst/>
                          <a:latin typeface="微软雅黑" panose="020B0503020204020204" pitchFamily="34" charset="-122"/>
                          <a:ea typeface="微软雅黑" panose="020B0503020204020204" pitchFamily="34" charset="-122"/>
                        </a:rPr>
                        <a:t>回顾性分析</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29</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rPr>
                        <a:t>7.4%</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CN" sz="1200" b="1" dirty="0">
                          <a:effectLst/>
                          <a:latin typeface="微软雅黑" panose="020B0503020204020204" pitchFamily="34" charset="-122"/>
                          <a:ea typeface="微软雅黑" panose="020B0503020204020204" pitchFamily="34" charset="-122"/>
                        </a:rPr>
                        <a:t>2.5</a:t>
                      </a: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0FF"/>
                    </a:solidFill>
                  </a:tcPr>
                </a:tc>
                <a:tc>
                  <a:txBody>
                    <a:bodyPr/>
                    <a:lstStyle/>
                    <a:p>
                      <a:pPr 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3530" marR="13530" marT="13530" marB="13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0"/>
                  </a:ext>
                </a:extLst>
              </a:tr>
            </a:tbl>
          </a:graphicData>
        </a:graphic>
      </p:graphicFrame>
      <p:sp>
        <p:nvSpPr>
          <p:cNvPr id="7" name="文本框 6"/>
          <p:cNvSpPr txBox="1"/>
          <p:nvPr/>
        </p:nvSpPr>
        <p:spPr>
          <a:xfrm>
            <a:off x="595064" y="6351270"/>
            <a:ext cx="11354862" cy="461665"/>
          </a:xfrm>
          <a:prstGeom prst="rect">
            <a:avLst/>
          </a:prstGeom>
          <a:noFill/>
        </p:spPr>
        <p:txBody>
          <a:bodyPr wrap="square">
            <a:spAutoFit/>
          </a:bodyPr>
          <a:lstStyle/>
          <a:p>
            <a:pPr marL="228600" indent="-228600">
              <a:buFontTx/>
              <a:buAutoNum type="arabicPeriod"/>
            </a:pPr>
            <a:r>
              <a:rPr lang="it-IT" altLang="zh-CN" sz="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lt"/>
              </a:rPr>
              <a:t>Wang Y,et al. BMC Cancer. 2018 Mar 27;18(1):326.</a:t>
            </a:r>
          </a:p>
          <a:p>
            <a:pPr marL="228600" indent="-228600">
              <a:buFontTx/>
              <a:buAutoNum type="arabicPeriod"/>
            </a:pPr>
            <a:r>
              <a:rPr lang="zh-CN" altLang="en-US" sz="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lt"/>
              </a:rPr>
              <a:t>斯锦棐</a:t>
            </a:r>
            <a:r>
              <a:rPr lang="en-US" altLang="zh-CN" sz="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lt"/>
              </a:rPr>
              <a:t>等</a:t>
            </a:r>
            <a:r>
              <a:rPr lang="en-US" altLang="zh-CN" sz="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lt"/>
              </a:rPr>
              <a:t>肿瘤药学</a:t>
            </a:r>
            <a:r>
              <a:rPr lang="en-US" altLang="zh-CN" sz="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lt"/>
              </a:rPr>
              <a:t>, 2023, 13(4):395-406.</a:t>
            </a:r>
          </a:p>
          <a:p>
            <a:pPr marL="228600" indent="-228600">
              <a:buFontTx/>
              <a:buAutoNum type="arabicPeriod"/>
            </a:pPr>
            <a:endParaRPr lang="en-US" altLang="zh-CN" sz="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5" name="文本框 4"/>
          <p:cNvSpPr txBox="1"/>
          <p:nvPr/>
        </p:nvSpPr>
        <p:spPr>
          <a:xfrm>
            <a:off x="8124825" y="6303645"/>
            <a:ext cx="3372485" cy="254000"/>
          </a:xfrm>
          <a:prstGeom prst="rect">
            <a:avLst/>
          </a:prstGeom>
          <a:noFill/>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2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表该药物现有研究尚未公布相关指标数值</a:t>
            </a:r>
          </a:p>
        </p:txBody>
      </p:sp>
      <p:sp>
        <p:nvSpPr>
          <p:cNvPr id="6" name="标题 16"/>
          <p:cNvSpPr txBox="1"/>
          <p:nvPr>
            <p:custDataLst>
              <p:tags r:id="rId2"/>
            </p:custDataLst>
          </p:nvPr>
        </p:nvSpPr>
        <p:spPr>
          <a:xfrm>
            <a:off x="594298" y="375018"/>
            <a:ext cx="10675450" cy="900112"/>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2800" b="1">
                <a:solidFill>
                  <a:srgbClr val="70309F"/>
                </a:solidFill>
                <a:latin typeface="微软雅黑" panose="020B0503020204020204" pitchFamily="34" charset="-122"/>
                <a:ea typeface="微软雅黑" panose="020B0503020204020204" pitchFamily="34" charset="-122"/>
                <a:cs typeface="+mj-cs"/>
              </a:defRPr>
            </a:lvl1pPr>
          </a:lstStyle>
          <a:p>
            <a:r>
              <a:rPr lang="zh-CN" altLang="en-US" dirty="0">
                <a:sym typeface="+mn-lt"/>
              </a:rPr>
              <a:t>传统疗法在HER2突变NSCLC中的探索未取得明显进展，亟需探索新的治疗模式</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5" imgW="5715" imgH="5715" progId="TCLayout.ActiveDocument.1">
                  <p:embed/>
                </p:oleObj>
              </mc:Choice>
              <mc:Fallback>
                <p:oleObj name="think-cell 幻灯片" r:id="rId5" imgW="5715" imgH="5715" progId="TCLayout.ActiveDocument.1">
                  <p:embed/>
                  <p:pic>
                    <p:nvPicPr>
                      <p:cNvPr id="49"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文本占位符 3"/>
          <p:cNvSpPr>
            <a:spLocks noGrp="1"/>
          </p:cNvSpPr>
          <p:nvPr>
            <p:ph type="body" sz="quarter" idx="10"/>
          </p:nvPr>
        </p:nvSpPr>
        <p:spPr>
          <a:xfrm>
            <a:off x="499110" y="6330315"/>
            <a:ext cx="10775950" cy="308610"/>
          </a:xfrm>
        </p:spPr>
        <p:txBody>
          <a:bodyPr/>
          <a:lstStyle/>
          <a:p>
            <a:r>
              <a:rPr lang="en-US" altLang="zh-CN">
                <a:solidFill>
                  <a:srgbClr val="000000"/>
                </a:solidFill>
                <a:latin typeface="微软雅黑" panose="020B0503020204020204" pitchFamily="34" charset="-122"/>
                <a:ea typeface="微软雅黑" panose="020B0503020204020204" pitchFamily="34" charset="-122"/>
              </a:rPr>
              <a:t>Zhiwen F, et al. Signal </a:t>
            </a:r>
            <a:r>
              <a:rPr lang="en-US" altLang="zh-CN" err="1">
                <a:solidFill>
                  <a:srgbClr val="000000"/>
                </a:solidFill>
                <a:latin typeface="微软雅黑" panose="020B0503020204020204" pitchFamily="34" charset="-122"/>
                <a:ea typeface="微软雅黑" panose="020B0503020204020204" pitchFamily="34" charset="-122"/>
              </a:rPr>
              <a:t>Transduct</a:t>
            </a:r>
            <a:r>
              <a:rPr lang="en-US" altLang="zh-CN">
                <a:solidFill>
                  <a:srgbClr val="000000"/>
                </a:solidFill>
                <a:latin typeface="微软雅黑" panose="020B0503020204020204" pitchFamily="34" charset="-122"/>
                <a:ea typeface="微软雅黑" panose="020B0503020204020204" pitchFamily="34" charset="-122"/>
              </a:rPr>
              <a:t> Target </a:t>
            </a:r>
            <a:r>
              <a:rPr lang="en-US" altLang="zh-CN" err="1">
                <a:solidFill>
                  <a:srgbClr val="000000"/>
                </a:solidFill>
                <a:latin typeface="微软雅黑" panose="020B0503020204020204" pitchFamily="34" charset="-122"/>
                <a:ea typeface="微软雅黑" panose="020B0503020204020204" pitchFamily="34" charset="-122"/>
              </a:rPr>
              <a:t>Ther</a:t>
            </a:r>
            <a:r>
              <a:rPr lang="en-US" altLang="zh-CN">
                <a:solidFill>
                  <a:srgbClr val="000000"/>
                </a:solidFill>
                <a:latin typeface="微软雅黑" panose="020B0503020204020204" pitchFamily="34" charset="-122"/>
                <a:ea typeface="微软雅黑" panose="020B0503020204020204" pitchFamily="34" charset="-122"/>
              </a:rPr>
              <a:t>. 2022 Mar 22;7(1)-93. 2</a:t>
            </a:r>
            <a:r>
              <a:rPr lang="zh-CN" altLang="en-US">
                <a:solidFill>
                  <a:srgbClr val="000000"/>
                </a:solidFill>
                <a:latin typeface="微软雅黑" panose="020B0503020204020204" pitchFamily="34" charset="-122"/>
                <a:ea typeface="微软雅黑" panose="020B0503020204020204" pitchFamily="34" charset="-122"/>
              </a:rPr>
              <a:t>、</a:t>
            </a:r>
          </a:p>
        </p:txBody>
      </p:sp>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l="54616" t="52402" r="167" b="-201"/>
          <a:stretch>
            <a:fillRect/>
          </a:stretch>
        </p:blipFill>
        <p:spPr>
          <a:xfrm>
            <a:off x="8075294" y="1525080"/>
            <a:ext cx="3358325" cy="2691880"/>
          </a:xfrm>
          <a:prstGeom prst="rect">
            <a:avLst/>
          </a:prstGeom>
        </p:spPr>
      </p:pic>
      <p:grpSp>
        <p:nvGrpSpPr>
          <p:cNvPr id="16" name="组合 15"/>
          <p:cNvGrpSpPr/>
          <p:nvPr/>
        </p:nvGrpSpPr>
        <p:grpSpPr>
          <a:xfrm>
            <a:off x="570292" y="1205865"/>
            <a:ext cx="3921796" cy="2992710"/>
            <a:chOff x="686" y="2293"/>
            <a:chExt cx="5049" cy="4881"/>
          </a:xfrm>
        </p:grpSpPr>
        <p:sp>
          <p:nvSpPr>
            <p:cNvPr id="15" name="矩形: 圆角 137"/>
            <p:cNvSpPr/>
            <p:nvPr/>
          </p:nvSpPr>
          <p:spPr>
            <a:xfrm>
              <a:off x="699" y="2655"/>
              <a:ext cx="5030" cy="4519"/>
            </a:xfrm>
            <a:prstGeom prst="roundRect">
              <a:avLst>
                <a:gd name="adj" fmla="val 1062"/>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Bullet1"/>
            <p:cNvSpPr/>
            <p:nvPr/>
          </p:nvSpPr>
          <p:spPr>
            <a:xfrm>
              <a:off x="686" y="2293"/>
              <a:ext cx="5049" cy="538"/>
            </a:xfrm>
            <a:prstGeom prst="roundRect">
              <a:avLst>
                <a:gd name="adj"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endParaRPr kumimoji="1" lang="en-US" altLang="zh-CN" sz="1600" b="1" dirty="0">
                <a:solidFill>
                  <a:srgbClr val="FFFFFF"/>
                </a:solidFill>
                <a:latin typeface="Arial" panose="020B0604020202020204" pitchFamily="34" charset="0"/>
                <a:ea typeface="微软雅黑" panose="020B0503020204020204" pitchFamily="34" charset="-122"/>
              </a:endParaRPr>
            </a:p>
          </p:txBody>
        </p:sp>
        <p:sp>
          <p:nvSpPr>
            <p:cNvPr id="7" name="文本框 6"/>
            <p:cNvSpPr txBox="1"/>
            <p:nvPr/>
          </p:nvSpPr>
          <p:spPr>
            <a:xfrm>
              <a:off x="900" y="2306"/>
              <a:ext cx="4436" cy="502"/>
            </a:xfrm>
            <a:prstGeom prst="rect">
              <a:avLst/>
            </a:prstGeom>
            <a:noFill/>
          </p:spPr>
          <p:txBody>
            <a:bodyPr wrap="square" rtlCol="0">
              <a:spAutoFit/>
            </a:bodyPr>
            <a:lstStyle/>
            <a:p>
              <a:pPr algn="ctr"/>
              <a:r>
                <a:rPr lang="en-US" altLang="zh-CN" sz="1400" b="1">
                  <a:solidFill>
                    <a:schemeClr val="bg1"/>
                  </a:solidFill>
                  <a:latin typeface="微软雅黑" panose="020B0503020204020204" pitchFamily="34" charset="-122"/>
                  <a:ea typeface="微软雅黑" panose="020B0503020204020204" pitchFamily="34" charset="-122"/>
                  <a:cs typeface="Arial" panose="020B0604020202020204" pitchFamily="34" charset="0"/>
                </a:rPr>
                <a:t>1.ADC</a:t>
              </a:r>
              <a:r>
                <a:rPr lang="zh-CN" altLang="en-US" sz="1400" b="1">
                  <a:solidFill>
                    <a:schemeClr val="bg1"/>
                  </a:solidFill>
                  <a:latin typeface="微软雅黑" panose="020B0503020204020204" pitchFamily="34" charset="-122"/>
                  <a:ea typeface="微软雅黑" panose="020B0503020204020204" pitchFamily="34" charset="-122"/>
                  <a:cs typeface="Arial" panose="020B0604020202020204" pitchFamily="34" charset="0"/>
                </a:rPr>
                <a:t>药物核心作用机制和旁观者效应</a:t>
              </a:r>
            </a:p>
          </p:txBody>
        </p:sp>
        <p:pic>
          <p:nvPicPr>
            <p:cNvPr id="8" name="图片 7"/>
            <p:cNvPicPr>
              <a:picLocks noChangeAspect="1"/>
            </p:cNvPicPr>
            <p:nvPr/>
          </p:nvPicPr>
          <p:blipFill>
            <a:blip r:embed="rId8"/>
            <a:stretch>
              <a:fillRect/>
            </a:stretch>
          </p:blipFill>
          <p:spPr>
            <a:xfrm>
              <a:off x="802" y="2966"/>
              <a:ext cx="4715" cy="3905"/>
            </a:xfrm>
            <a:prstGeom prst="rect">
              <a:avLst/>
            </a:prstGeom>
          </p:spPr>
        </p:pic>
      </p:grpSp>
      <p:grpSp>
        <p:nvGrpSpPr>
          <p:cNvPr id="10" name="组合 9"/>
          <p:cNvGrpSpPr/>
          <p:nvPr/>
        </p:nvGrpSpPr>
        <p:grpSpPr>
          <a:xfrm>
            <a:off x="4503385" y="1205563"/>
            <a:ext cx="3564891" cy="3009567"/>
            <a:chOff x="630" y="7291"/>
            <a:chExt cx="5627" cy="2996"/>
          </a:xfrm>
        </p:grpSpPr>
        <p:pic>
          <p:nvPicPr>
            <p:cNvPr id="9" name="图片 8"/>
            <p:cNvPicPr>
              <a:picLocks noChangeAspect="1"/>
            </p:cNvPicPr>
            <p:nvPr/>
          </p:nvPicPr>
          <p:blipFill rotWithShape="1">
            <a:blip r:embed="rId9" cstate="print">
              <a:extLst>
                <a:ext uri="{28A0092B-C50C-407E-A947-70E740481C1C}">
                  <a14:useLocalDpi xmlns:a14="http://schemas.microsoft.com/office/drawing/2010/main" val="0"/>
                </a:ext>
              </a:extLst>
            </a:blip>
            <a:srcRect t="52201" r="46947"/>
            <a:stretch>
              <a:fillRect/>
            </a:stretch>
          </p:blipFill>
          <p:spPr>
            <a:xfrm>
              <a:off x="630" y="7598"/>
              <a:ext cx="5627" cy="2689"/>
            </a:xfrm>
            <a:prstGeom prst="rect">
              <a:avLst/>
            </a:prstGeom>
          </p:spPr>
        </p:pic>
        <p:sp>
          <p:nvSpPr>
            <p:cNvPr id="18" name="Bullet1"/>
            <p:cNvSpPr/>
            <p:nvPr/>
          </p:nvSpPr>
          <p:spPr>
            <a:xfrm>
              <a:off x="673" y="7291"/>
              <a:ext cx="5584" cy="335"/>
            </a:xfrm>
            <a:prstGeom prst="roundRect">
              <a:avLst>
                <a:gd name="adj"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endParaRPr kumimoji="1" lang="en-US" altLang="zh-CN" sz="1600" b="1" dirty="0">
                <a:solidFill>
                  <a:srgbClr val="FFFFFF"/>
                </a:solidFill>
                <a:latin typeface="Arial" panose="020B0604020202020204" pitchFamily="34" charset="0"/>
                <a:ea typeface="微软雅黑" panose="020B0503020204020204" pitchFamily="34" charset="-122"/>
              </a:endParaRPr>
            </a:p>
          </p:txBody>
        </p:sp>
        <p:sp>
          <p:nvSpPr>
            <p:cNvPr id="19" name="文本框 18"/>
            <p:cNvSpPr txBox="1"/>
            <p:nvPr/>
          </p:nvSpPr>
          <p:spPr>
            <a:xfrm>
              <a:off x="934" y="7310"/>
              <a:ext cx="4834" cy="371"/>
            </a:xfrm>
            <a:prstGeom prst="rect">
              <a:avLst/>
            </a:prstGeom>
            <a:noFill/>
          </p:spPr>
          <p:txBody>
            <a:bodyPr wrap="square" rtlCol="0">
              <a:noAutofit/>
            </a:bodyPr>
            <a:lstStyle/>
            <a:p>
              <a:pPr algn="ctr"/>
              <a:r>
                <a:rPr lang="en-US" altLang="zh-CN" sz="1400" b="1">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ea"/>
                </a:rPr>
                <a:t>2.ADC</a:t>
              </a:r>
              <a:r>
                <a:rPr lang="zh-CN" altLang="en-US" sz="1400" b="1">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ea"/>
                </a:rPr>
                <a:t>药物介导肿瘤免疫效应</a:t>
              </a:r>
            </a:p>
          </p:txBody>
        </p:sp>
      </p:grpSp>
      <p:sp>
        <p:nvSpPr>
          <p:cNvPr id="25" name="Bullet1"/>
          <p:cNvSpPr/>
          <p:nvPr/>
        </p:nvSpPr>
        <p:spPr>
          <a:xfrm>
            <a:off x="8104315" y="1207135"/>
            <a:ext cx="3329305" cy="329565"/>
          </a:xfrm>
          <a:prstGeom prst="roundRect">
            <a:avLst>
              <a:gd name="adj"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endParaRPr kumimoji="1" lang="en-US" altLang="zh-CN" sz="1600" b="1" dirty="0">
              <a:solidFill>
                <a:srgbClr val="FFFFFF"/>
              </a:solidFill>
              <a:latin typeface="Arial" panose="020B0604020202020204" pitchFamily="34" charset="0"/>
              <a:ea typeface="微软雅黑" panose="020B0503020204020204" pitchFamily="34" charset="-122"/>
            </a:endParaRPr>
          </a:p>
        </p:txBody>
      </p:sp>
      <p:sp>
        <p:nvSpPr>
          <p:cNvPr id="27" name="文本框 26"/>
          <p:cNvSpPr txBox="1"/>
          <p:nvPr/>
        </p:nvSpPr>
        <p:spPr>
          <a:xfrm>
            <a:off x="8221345" y="1223645"/>
            <a:ext cx="3053715" cy="288290"/>
          </a:xfrm>
          <a:prstGeom prst="rect">
            <a:avLst/>
          </a:prstGeom>
          <a:noFill/>
        </p:spPr>
        <p:txBody>
          <a:bodyPr wrap="square" rtlCol="0">
            <a:noAutofit/>
          </a:bodyPr>
          <a:lstStyle/>
          <a:p>
            <a:pPr algn="ctr"/>
            <a:r>
              <a:rPr lang="en-US" altLang="zh-CN" sz="1400" b="1">
                <a:solidFill>
                  <a:schemeClr val="bg1"/>
                </a:solidFill>
                <a:latin typeface="微软雅黑" panose="020B0503020204020204" pitchFamily="34" charset="-122"/>
                <a:ea typeface="微软雅黑" panose="020B0503020204020204" pitchFamily="34" charset="-122"/>
                <a:cs typeface="Arial" panose="020B0604020202020204" pitchFamily="34" charset="0"/>
              </a:rPr>
              <a:t>3.ADC</a:t>
            </a:r>
            <a:r>
              <a:rPr lang="zh-CN" altLang="en-US" sz="1400" b="1">
                <a:solidFill>
                  <a:schemeClr val="bg1"/>
                </a:solidFill>
                <a:latin typeface="微软雅黑" panose="020B0503020204020204" pitchFamily="34" charset="-122"/>
                <a:ea typeface="微软雅黑" panose="020B0503020204020204" pitchFamily="34" charset="-122"/>
                <a:cs typeface="Arial" panose="020B0604020202020204" pitchFamily="34" charset="0"/>
              </a:rPr>
              <a:t>药物抑制下游信号通路</a:t>
            </a:r>
          </a:p>
        </p:txBody>
      </p:sp>
      <p:sp>
        <p:nvSpPr>
          <p:cNvPr id="17" name="对角圆角矩形 16"/>
          <p:cNvSpPr/>
          <p:nvPr/>
        </p:nvSpPr>
        <p:spPr>
          <a:xfrm>
            <a:off x="518160" y="4279900"/>
            <a:ext cx="10903585" cy="1978025"/>
          </a:xfrm>
          <a:prstGeom prst="round2DiagRect">
            <a:avLst>
              <a:gd name="adj1" fmla="val 5260"/>
              <a:gd name="adj2" fmla="val 5403"/>
            </a:avLst>
          </a:prstGeom>
          <a:solidFill>
            <a:srgbClr val="F3F0FF">
              <a:alpha val="75294"/>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文本框 19"/>
          <p:cNvSpPr txBox="1"/>
          <p:nvPr/>
        </p:nvSpPr>
        <p:spPr>
          <a:xfrm>
            <a:off x="911860" y="4352290"/>
            <a:ext cx="10363200" cy="1833245"/>
          </a:xfrm>
          <a:prstGeom prst="rect">
            <a:avLst/>
          </a:prstGeom>
          <a:noFill/>
        </p:spPr>
        <p:txBody>
          <a:bodyPr wrap="square" rtlCol="0">
            <a:noAutofit/>
          </a:bodyPr>
          <a:lstStyle/>
          <a:p>
            <a:pPr algn="l">
              <a:lnSpc>
                <a:spcPct val="125000"/>
              </a:lnSpc>
              <a:spcBef>
                <a:spcPts val="600"/>
              </a:spcBef>
              <a:buClr>
                <a:schemeClr val="tx1">
                  <a:lumMod val="95000"/>
                  <a:lumOff val="5000"/>
                </a:schemeClr>
              </a:buClr>
            </a:pPr>
            <a:r>
              <a:rPr kumimoji="1" lang="zh-CN" altLang="en-US" sz="1400" b="1">
                <a:solidFill>
                  <a:schemeClr val="accent4"/>
                </a:solidFill>
                <a:latin typeface="Arial" panose="020B0604020202020204" pitchFamily="34" charset="0"/>
                <a:ea typeface="微软雅黑" panose="020B0503020204020204" pitchFamily="34" charset="-122"/>
                <a:sym typeface="Arial" panose="020B0604020202020204" pitchFamily="34" charset="0"/>
              </a:rPr>
              <a:t>核心作用机制</a:t>
            </a:r>
            <a:r>
              <a:rPr kumimoji="1" lang="zh-CN" altLang="en-US" sz="1400">
                <a:solidFill>
                  <a:schemeClr val="accent4"/>
                </a:solidFill>
                <a:latin typeface="Arial" panose="020B0604020202020204" pitchFamily="34" charset="0"/>
                <a:ea typeface="微软雅黑" panose="020B0503020204020204" pitchFamily="34" charset="-122"/>
                <a:sym typeface="Arial" panose="020B0604020202020204" pitchFamily="34" charset="0"/>
              </a:rPr>
              <a:t>：</a:t>
            </a:r>
            <a:r>
              <a:rPr kumimoji="1" lang="en-US" altLang="zh-CN" sz="140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ADC</a:t>
            </a:r>
            <a:r>
              <a:rPr kumimoji="1" lang="zh-CN" altLang="en-US" sz="140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药物通过结合抗原、内化进入细胞，主要通过溶酶体中释放小分子药物，扰乱癌细胞的</a:t>
            </a:r>
            <a:r>
              <a:rPr kumimoji="1" lang="en-US" altLang="zh-CN" sz="140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DNA</a:t>
            </a:r>
            <a:r>
              <a:rPr kumimoji="1" lang="zh-CN" altLang="en-US" sz="140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及微管蛋白功能，发挥抗肿瘤效应</a:t>
            </a:r>
            <a:endParaRPr kumimoji="1" lang="en-US" altLang="zh-CN" sz="140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endParaRPr>
          </a:p>
          <a:p>
            <a:pPr algn="l">
              <a:lnSpc>
                <a:spcPct val="125000"/>
              </a:lnSpc>
              <a:spcBef>
                <a:spcPts val="600"/>
              </a:spcBef>
              <a:buClr>
                <a:schemeClr val="tx1">
                  <a:lumMod val="95000"/>
                  <a:lumOff val="5000"/>
                </a:schemeClr>
              </a:buClr>
            </a:pPr>
            <a:r>
              <a:rPr kumimoji="1" lang="zh-CN" altLang="en-US" sz="1400" b="1">
                <a:solidFill>
                  <a:schemeClr val="accent4"/>
                </a:solidFill>
                <a:latin typeface="Arial" panose="020B0604020202020204" pitchFamily="34" charset="0"/>
                <a:ea typeface="微软雅黑" panose="020B0503020204020204" pitchFamily="34" charset="-122"/>
                <a:sym typeface="Arial" panose="020B0604020202020204" pitchFamily="34" charset="0"/>
              </a:rPr>
              <a:t>旁观者效应：</a:t>
            </a:r>
            <a:r>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药物能杀死肿瘤周围的细胞，包括</a:t>
            </a:r>
            <a:r>
              <a:rPr kumimoji="0" lang="zh-CN" altLang="en-US" sz="1400" b="1" i="0" u="none" strike="noStrike" kern="1200" cap="none" spc="0" normalizeH="0" baseline="0" noProof="0">
                <a:ln>
                  <a:noFill/>
                </a:ln>
                <a:solidFill>
                  <a:schemeClr val="accent4"/>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异质性肿瘤细胞和转移瘤细胞</a:t>
            </a:r>
            <a:r>
              <a:rPr lang="zh-CN" altLang="en-US" sz="1400">
                <a:solidFill>
                  <a:srgbClr val="000000"/>
                </a:solidFill>
                <a:latin typeface="Arial" panose="020B0604020202020204" pitchFamily="34" charset="0"/>
                <a:ea typeface="微软雅黑" panose="020B0503020204020204" pitchFamily="34" charset="-122"/>
                <a:sym typeface="Arial" panose="020B0604020202020204" pitchFamily="34" charset="0"/>
              </a:rPr>
              <a:t>（</a:t>
            </a:r>
            <a:r>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无论是否携带靶抗原）。只有具有较好细胞膜通透性的载药才能产生旁观者效应。（示例：</a:t>
            </a:r>
            <a:r>
              <a:rPr lang="zh-CN" altLang="en-US" sz="1400" b="1">
                <a:solidFill>
                  <a:schemeClr val="tx1"/>
                </a:solidFill>
                <a:latin typeface="Arial" panose="020B0604020202020204" pitchFamily="34" charset="0"/>
                <a:ea typeface="微软雅黑" panose="020B0503020204020204" pitchFamily="34" charset="-122"/>
                <a:sym typeface="Arial" panose="020B0604020202020204" pitchFamily="34" charset="0"/>
              </a:rPr>
              <a:t>德曲妥珠单抗</a:t>
            </a:r>
            <a:r>
              <a:rPr lang="zh-CN" altLang="en-US" sz="1400">
                <a:solidFill>
                  <a:srgbClr val="000000"/>
                </a:solidFill>
                <a:latin typeface="Arial" panose="020B0604020202020204" pitchFamily="34" charset="0"/>
                <a:ea typeface="微软雅黑" panose="020B0503020204020204" pitchFamily="34" charset="-122"/>
                <a:sym typeface="Arial" panose="020B0604020202020204" pitchFamily="34" charset="0"/>
              </a:rPr>
              <a:t>具有旁观者效应）</a:t>
            </a:r>
          </a:p>
          <a:p>
            <a:pPr algn="l">
              <a:lnSpc>
                <a:spcPct val="125000"/>
              </a:lnSpc>
              <a:spcBef>
                <a:spcPts val="600"/>
              </a:spcBef>
              <a:buClr>
                <a:schemeClr val="tx1">
                  <a:lumMod val="95000"/>
                  <a:lumOff val="5000"/>
                </a:schemeClr>
              </a:buClr>
            </a:pPr>
            <a:r>
              <a:rPr kumimoji="1" lang="en-US" altLang="zh-CN" sz="1400" b="1">
                <a:solidFill>
                  <a:srgbClr val="712FA0"/>
                </a:solidFill>
                <a:latin typeface="Arial" panose="020B0604020202020204" pitchFamily="34" charset="0"/>
                <a:ea typeface="微软雅黑" panose="020B0503020204020204" pitchFamily="34" charset="-122"/>
                <a:sym typeface="Arial" panose="020B0604020202020204" pitchFamily="34" charset="0"/>
              </a:rPr>
              <a:t>ADC</a:t>
            </a:r>
            <a:r>
              <a:rPr kumimoji="1" lang="zh-CN" altLang="en-US" sz="1400" b="1">
                <a:solidFill>
                  <a:srgbClr val="712FA0"/>
                </a:solidFill>
                <a:latin typeface="Arial" panose="020B0604020202020204" pitchFamily="34" charset="0"/>
                <a:ea typeface="微软雅黑" panose="020B0503020204020204" pitchFamily="34" charset="-122"/>
                <a:sym typeface="Arial" panose="020B0604020202020204" pitchFamily="34" charset="0"/>
              </a:rPr>
              <a:t>的抗体成分与免疫效应细胞结合，以引发抗肿瘤免疫。</a:t>
            </a:r>
          </a:p>
          <a:p>
            <a:pPr algn="l">
              <a:lnSpc>
                <a:spcPct val="125000"/>
              </a:lnSpc>
              <a:spcBef>
                <a:spcPts val="600"/>
              </a:spcBef>
              <a:buClr>
                <a:schemeClr val="tx1">
                  <a:lumMod val="95000"/>
                  <a:lumOff val="5000"/>
                </a:schemeClr>
              </a:buClr>
            </a:pPr>
            <a:r>
              <a:rPr kumimoji="1" lang="en-US" altLang="zh-CN" sz="140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ADC</a:t>
            </a:r>
            <a:r>
              <a:rPr kumimoji="1" lang="zh-CN" altLang="en-US" sz="140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的</a:t>
            </a:r>
            <a:r>
              <a:rPr kumimoji="1" lang="zh-CN" altLang="en-US" sz="1400" b="1">
                <a:solidFill>
                  <a:schemeClr val="accent1"/>
                </a:solidFill>
                <a:latin typeface="Arial" panose="020B0604020202020204" pitchFamily="34" charset="0"/>
                <a:ea typeface="微软雅黑" panose="020B0503020204020204" pitchFamily="34" charset="-122"/>
                <a:sym typeface="Arial" panose="020B0604020202020204" pitchFamily="34" charset="0"/>
              </a:rPr>
              <a:t>抗体成分自身具有目标抗原的结合活性</a:t>
            </a:r>
            <a:r>
              <a:rPr kumimoji="1" lang="zh-CN" altLang="en-US" sz="140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，因此可以干扰目标受体的生物学功能，</a:t>
            </a:r>
            <a:r>
              <a:rPr kumimoji="1" lang="zh-CN" altLang="en-US" sz="1400" b="1">
                <a:solidFill>
                  <a:schemeClr val="accent1"/>
                </a:solidFill>
                <a:latin typeface="Arial" panose="020B0604020202020204" pitchFamily="34" charset="0"/>
                <a:ea typeface="微软雅黑" panose="020B0503020204020204" pitchFamily="34" charset="-122"/>
                <a:sym typeface="Arial" panose="020B0604020202020204" pitchFamily="34" charset="0"/>
              </a:rPr>
              <a:t>抑制下游信号传导以抑制肿瘤生长</a:t>
            </a:r>
            <a:endParaRPr kumimoji="1" lang="zh-CN" altLang="en-US" sz="1400" b="1">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p:cNvSpPr txBox="1"/>
          <p:nvPr/>
        </p:nvSpPr>
        <p:spPr>
          <a:xfrm>
            <a:off x="600710" y="4321810"/>
            <a:ext cx="398780" cy="40068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ctr" anchorCtr="0">
            <a:noAutofit/>
          </a:bodyPr>
          <a:lstStyle/>
          <a:p>
            <a:r>
              <a:rPr lang="en-US" altLang="zh-CN" sz="2000" b="1" i="1" dirty="0">
                <a:solidFill>
                  <a:schemeClr val="accent4"/>
                </a:solidFill>
                <a:effectLst/>
                <a:latin typeface="Arial" panose="020B0604020202020204" pitchFamily="34" charset="0"/>
                <a:ea typeface="微软雅黑" panose="020B0503020204020204" pitchFamily="34" charset="-122"/>
                <a:cs typeface="+mn-ea"/>
              </a:rPr>
              <a:t>1.</a:t>
            </a:r>
          </a:p>
        </p:txBody>
      </p:sp>
      <p:sp>
        <p:nvSpPr>
          <p:cNvPr id="33" name="文本框 32"/>
          <p:cNvSpPr txBox="1"/>
          <p:nvPr/>
        </p:nvSpPr>
        <p:spPr>
          <a:xfrm>
            <a:off x="557530" y="5545455"/>
            <a:ext cx="398780" cy="40068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ctr" anchorCtr="0">
            <a:noAutofit/>
          </a:bodyPr>
          <a:lstStyle/>
          <a:p>
            <a:r>
              <a:rPr lang="en-US" altLang="zh-CN" sz="2000" b="1" i="1" dirty="0">
                <a:solidFill>
                  <a:srgbClr val="712FA0"/>
                </a:solidFill>
                <a:effectLst/>
                <a:latin typeface="Arial" panose="020B0604020202020204" pitchFamily="34" charset="0"/>
                <a:ea typeface="微软雅黑" panose="020B0503020204020204" pitchFamily="34" charset="-122"/>
                <a:cs typeface="+mn-ea"/>
              </a:rPr>
              <a:t>2.</a:t>
            </a:r>
          </a:p>
        </p:txBody>
      </p:sp>
      <p:sp>
        <p:nvSpPr>
          <p:cNvPr id="34" name="文本框 33"/>
          <p:cNvSpPr txBox="1"/>
          <p:nvPr/>
        </p:nvSpPr>
        <p:spPr>
          <a:xfrm>
            <a:off x="537210" y="5857240"/>
            <a:ext cx="398780" cy="40068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ctr" anchorCtr="0">
            <a:noAutofit/>
          </a:bodyPr>
          <a:lstStyle/>
          <a:p>
            <a:r>
              <a:rPr lang="en-US" altLang="zh-CN" sz="2000" b="1" i="1" dirty="0">
                <a:solidFill>
                  <a:schemeClr val="accent1"/>
                </a:solidFill>
                <a:effectLst/>
                <a:latin typeface="Arial" panose="020B0604020202020204" pitchFamily="34" charset="0"/>
                <a:ea typeface="微软雅黑" panose="020B0503020204020204" pitchFamily="34" charset="-122"/>
                <a:cs typeface="+mn-ea"/>
              </a:rPr>
              <a:t>3.</a:t>
            </a:r>
          </a:p>
        </p:txBody>
      </p:sp>
      <p:sp>
        <p:nvSpPr>
          <p:cNvPr id="2" name="标题 16"/>
          <p:cNvSpPr txBox="1"/>
          <p:nvPr>
            <p:custDataLst>
              <p:tags r:id="rId2"/>
            </p:custDataLst>
          </p:nvPr>
        </p:nvSpPr>
        <p:spPr>
          <a:xfrm>
            <a:off x="572264" y="222618"/>
            <a:ext cx="10858500" cy="900112"/>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2800" b="1">
                <a:solidFill>
                  <a:srgbClr val="70309F"/>
                </a:solidFill>
                <a:latin typeface="微软雅黑" panose="020B0503020204020204" pitchFamily="34" charset="-122"/>
                <a:ea typeface="微软雅黑" panose="020B0503020204020204" pitchFamily="34" charset="-122"/>
                <a:cs typeface="+mj-cs"/>
              </a:defRPr>
            </a:lvl1pPr>
          </a:lstStyle>
          <a:p>
            <a:r>
              <a:rPr lang="zh-CN" altLang="en-US" dirty="0">
                <a:sym typeface="汉仪中黑S" panose="00020600040101010101" charset="-122"/>
              </a:rPr>
              <a:t>新型“魔法子弹”ADC药物能够精准地摧毁癌细胞，为</a:t>
            </a:r>
            <a:r>
              <a:rPr lang="en-US" altLang="zh-CN" dirty="0">
                <a:sym typeface="汉仪中黑S" panose="00020600040101010101" charset="-122"/>
              </a:rPr>
              <a:t>HER2</a:t>
            </a:r>
            <a:r>
              <a:rPr lang="zh-CN" altLang="en-US" dirty="0">
                <a:sym typeface="汉仪中黑S" panose="00020600040101010101" charset="-122"/>
              </a:rPr>
              <a:t>突变</a:t>
            </a:r>
            <a:r>
              <a:rPr lang="en-US" altLang="zh-CN" dirty="0">
                <a:sym typeface="汉仪中黑S" panose="00020600040101010101" charset="-122"/>
              </a:rPr>
              <a:t>NSCLC</a:t>
            </a:r>
            <a:r>
              <a:rPr lang="zh-CN" altLang="en-US" dirty="0">
                <a:sym typeface="汉仪中黑S" panose="00020600040101010101" charset="-122"/>
              </a:rPr>
              <a:t>带来新希望</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194966" y="5625108"/>
            <a:ext cx="3778250" cy="245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注意</a:t>
            </a:r>
            <a:r>
              <a:rPr kumimoji="0" lang="en-US" altLang="zh-CN"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a:t>
            </a:r>
            <a:r>
              <a:rPr kumimoji="0" lang="zh-CN" altLang="en-US"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不同药物之间的非头对头研究，研究结果不可直接比较</a:t>
            </a:r>
          </a:p>
        </p:txBody>
      </p:sp>
      <p:sp>
        <p:nvSpPr>
          <p:cNvPr id="2" name="标题 16"/>
          <p:cNvSpPr txBox="1"/>
          <p:nvPr>
            <p:custDataLst>
              <p:tags r:id="rId1"/>
            </p:custDataLst>
          </p:nvPr>
        </p:nvSpPr>
        <p:spPr>
          <a:xfrm>
            <a:off x="506162" y="375018"/>
            <a:ext cx="10858500" cy="900112"/>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2800" b="1">
                <a:solidFill>
                  <a:srgbClr val="70309F"/>
                </a:solidFill>
                <a:latin typeface="微软雅黑" panose="020B0503020204020204" pitchFamily="34" charset="-122"/>
                <a:ea typeface="微软雅黑" panose="020B0503020204020204" pitchFamily="34" charset="-122"/>
                <a:cs typeface="+mj-cs"/>
              </a:defRPr>
            </a:lvl1pPr>
          </a:lstStyle>
          <a:p>
            <a:r>
              <a:rPr lang="zh-CN" altLang="en-US" dirty="0"/>
              <a:t>HER2 ADC药物在肺癌领域获批与指南推荐概览</a:t>
            </a:r>
          </a:p>
        </p:txBody>
      </p:sp>
      <p:sp>
        <p:nvSpPr>
          <p:cNvPr id="3" name="矩形 2"/>
          <p:cNvSpPr/>
          <p:nvPr>
            <p:custDataLst>
              <p:tags r:id="rId2"/>
            </p:custDataLst>
          </p:nvPr>
        </p:nvSpPr>
        <p:spPr>
          <a:xfrm>
            <a:off x="708660" y="1385570"/>
            <a:ext cx="10003155" cy="448310"/>
          </a:xfrm>
          <a:prstGeom prst="rect">
            <a:avLst/>
          </a:prstGeom>
          <a:gradFill>
            <a:gsLst>
              <a:gs pos="67000">
                <a:schemeClr val="accent2"/>
              </a:gs>
              <a:gs pos="100000">
                <a:srgbClr val="F1802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bIns="6480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aphicFrame>
        <p:nvGraphicFramePr>
          <p:cNvPr id="6" name="表格 5"/>
          <p:cNvGraphicFramePr>
            <a:graphicFrameLocks noGrp="1"/>
          </p:cNvGraphicFramePr>
          <p:nvPr>
            <p:custDataLst>
              <p:tags r:id="rId3"/>
            </p:custDataLst>
            <p:extLst>
              <p:ext uri="{D42A27DB-BD31-4B8C-83A1-F6EECF244321}">
                <p14:modId xmlns:p14="http://schemas.microsoft.com/office/powerpoint/2010/main" val="1258311573"/>
              </p:ext>
            </p:extLst>
          </p:nvPr>
        </p:nvGraphicFramePr>
        <p:xfrm>
          <a:off x="645795" y="1385569"/>
          <a:ext cx="10065385" cy="4175533"/>
        </p:xfrm>
        <a:graphic>
          <a:graphicData uri="http://schemas.openxmlformats.org/drawingml/2006/table">
            <a:tbl>
              <a:tblPr firstRow="1" bandRow="1">
                <a:tableStyleId>{7DF18680-E054-41AD-8BC1-D1AEF772440D}</a:tableStyleId>
              </a:tblPr>
              <a:tblGrid>
                <a:gridCol w="1307465">
                  <a:extLst>
                    <a:ext uri="{9D8B030D-6E8A-4147-A177-3AD203B41FA5}">
                      <a16:colId xmlns:a16="http://schemas.microsoft.com/office/drawing/2014/main" val="20000"/>
                    </a:ext>
                  </a:extLst>
                </a:gridCol>
                <a:gridCol w="2075815">
                  <a:extLst>
                    <a:ext uri="{9D8B030D-6E8A-4147-A177-3AD203B41FA5}">
                      <a16:colId xmlns:a16="http://schemas.microsoft.com/office/drawing/2014/main" val="20001"/>
                    </a:ext>
                  </a:extLst>
                </a:gridCol>
                <a:gridCol w="1602740">
                  <a:extLst>
                    <a:ext uri="{9D8B030D-6E8A-4147-A177-3AD203B41FA5}">
                      <a16:colId xmlns:a16="http://schemas.microsoft.com/office/drawing/2014/main" val="20002"/>
                    </a:ext>
                  </a:extLst>
                </a:gridCol>
                <a:gridCol w="1839595">
                  <a:extLst>
                    <a:ext uri="{9D8B030D-6E8A-4147-A177-3AD203B41FA5}">
                      <a16:colId xmlns:a16="http://schemas.microsoft.com/office/drawing/2014/main" val="20003"/>
                    </a:ext>
                  </a:extLst>
                </a:gridCol>
                <a:gridCol w="1619885">
                  <a:extLst>
                    <a:ext uri="{9D8B030D-6E8A-4147-A177-3AD203B41FA5}">
                      <a16:colId xmlns:a16="http://schemas.microsoft.com/office/drawing/2014/main" val="20004"/>
                    </a:ext>
                  </a:extLst>
                </a:gridCol>
                <a:gridCol w="1619885">
                  <a:extLst>
                    <a:ext uri="{9D8B030D-6E8A-4147-A177-3AD203B41FA5}">
                      <a16:colId xmlns:a16="http://schemas.microsoft.com/office/drawing/2014/main" val="20005"/>
                    </a:ext>
                  </a:extLst>
                </a:gridCol>
              </a:tblGrid>
              <a:tr h="539333">
                <a:tc>
                  <a:txBody>
                    <a:bodyPr/>
                    <a:lstStyle/>
                    <a:p>
                      <a:pPr algn="ctr" fontAlgn="ctr"/>
                      <a:r>
                        <a:rPr lang="zh-CN" altLang="en-US" sz="1400" b="1" i="0" u="none" strike="noStrike" dirty="0">
                          <a:solidFill>
                            <a:schemeClr val="bg1"/>
                          </a:solidFill>
                          <a:effectLst/>
                          <a:latin typeface="微软雅黑" panose="020B0503020204020204" pitchFamily="34" charset="-122"/>
                          <a:ea typeface="微软雅黑" panose="020B0503020204020204" pitchFamily="34" charset="-122"/>
                        </a:rPr>
                        <a:t>药物</a:t>
                      </a:r>
                    </a:p>
                  </a:txBody>
                  <a:tcPr marL="7620" marR="7620" marT="762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CN" altLang="en-US" sz="1400" b="1" i="0" u="none" strike="noStrike" dirty="0">
                          <a:solidFill>
                            <a:schemeClr val="bg1"/>
                          </a:solidFill>
                          <a:effectLst/>
                          <a:latin typeface="微软雅黑" panose="020B0503020204020204" pitchFamily="34" charset="-122"/>
                          <a:ea typeface="微软雅黑" panose="020B0503020204020204" pitchFamily="34" charset="-122"/>
                        </a:rPr>
                        <a:t>研究类型</a:t>
                      </a:r>
                    </a:p>
                  </a:txBody>
                  <a:tcPr marL="7620" marR="7620" marT="762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CN" altLang="en-US" sz="1400" b="1" i="0" u="none" strike="noStrike" dirty="0">
                          <a:solidFill>
                            <a:schemeClr val="bg1"/>
                          </a:solidFill>
                          <a:effectLst/>
                          <a:latin typeface="微软雅黑" panose="020B0503020204020204" pitchFamily="34" charset="-122"/>
                          <a:ea typeface="微软雅黑" panose="020B0503020204020204" pitchFamily="34" charset="-122"/>
                        </a:rPr>
                        <a:t>样本大小（人数）</a:t>
                      </a:r>
                    </a:p>
                  </a:txBody>
                  <a:tcPr marL="7620" marR="7620" marT="762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400" b="1" dirty="0">
                          <a:latin typeface="+mn-ea"/>
                          <a:ea typeface="+mn-ea"/>
                        </a:rPr>
                        <a:t>治疗方案</a:t>
                      </a:r>
                      <a:endParaRPr lang="zh-CN" altLang="en-US" sz="1400" b="1" dirty="0">
                        <a:latin typeface="+mn-ea"/>
                        <a:ea typeface="+mn-ea"/>
                        <a:cs typeface="Arial" panose="020B0604020202020204" pitchFamily="34" charset="0"/>
                      </a:endParaRPr>
                    </a:p>
                  </a:txBody>
                  <a:tcPr marL="7620" marR="7620" marT="762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400" b="1" dirty="0">
                          <a:latin typeface="+mn-ea"/>
                          <a:ea typeface="+mn-ea"/>
                          <a:cs typeface="Arial" panose="020B0604020202020204" pitchFamily="34" charset="0"/>
                        </a:rPr>
                        <a:t>肺癌适应症</a:t>
                      </a:r>
                    </a:p>
                    <a:p>
                      <a:pPr algn="ctr"/>
                      <a:r>
                        <a:rPr lang="zh-CN" altLang="en-US" sz="1400" b="1" dirty="0">
                          <a:latin typeface="+mn-ea"/>
                          <a:ea typeface="+mn-ea"/>
                          <a:cs typeface="Arial" panose="020B0604020202020204" pitchFamily="34" charset="0"/>
                        </a:rPr>
                        <a:t>获批情况</a:t>
                      </a:r>
                    </a:p>
                  </a:txBody>
                  <a:tcPr marL="78091" marR="78091" marT="39046" marB="39046"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1" dirty="0">
                          <a:latin typeface="+mn-ea"/>
                          <a:ea typeface="+mn-ea"/>
                          <a:cs typeface="Arial" panose="020B0604020202020204" pitchFamily="34" charset="0"/>
                        </a:rPr>
                        <a:t>CSCO</a:t>
                      </a:r>
                      <a:r>
                        <a:rPr lang="zh-CN" altLang="en-US" sz="1400" b="1" dirty="0">
                          <a:latin typeface="+mn-ea"/>
                          <a:ea typeface="+mn-ea"/>
                          <a:cs typeface="Arial" panose="020B0604020202020204" pitchFamily="34" charset="0"/>
                        </a:rPr>
                        <a:t>指南推荐</a:t>
                      </a:r>
                    </a:p>
                  </a:txBody>
                  <a:tcPr marL="78091" marR="78091" marT="39046" marB="39046"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9635">
                <a:tc rowSpan="4">
                  <a:txBody>
                    <a:bodyPr/>
                    <a:lstStyle/>
                    <a:p>
                      <a:pPr algn="ctr" fontAlgn="ctr"/>
                      <a:r>
                        <a:rPr lang="en-US" sz="1000" b="0" i="0" u="none" strike="noStrike" dirty="0">
                          <a:solidFill>
                            <a:srgbClr val="000000"/>
                          </a:solidFill>
                          <a:effectLst/>
                          <a:latin typeface="微软雅黑" panose="020B0503020204020204" pitchFamily="34" charset="-122"/>
                          <a:ea typeface="微软雅黑" panose="020B0503020204020204" pitchFamily="34" charset="-122"/>
                        </a:rPr>
                        <a:t>T-DM1</a:t>
                      </a:r>
                      <a:r>
                        <a:rPr lang="en-US" sz="1000" b="0" i="0" u="none" strike="noStrike" baseline="30000" dirty="0">
                          <a:solidFill>
                            <a:srgbClr val="000000"/>
                          </a:solidFill>
                          <a:effectLst/>
                          <a:latin typeface="微软雅黑" panose="020B0503020204020204" pitchFamily="34" charset="-122"/>
                          <a:ea typeface="微软雅黑" panose="020B0503020204020204" pitchFamily="34" charset="-122"/>
                        </a:rPr>
                        <a:t>1</a:t>
                      </a:r>
                    </a:p>
                  </a:txBody>
                  <a:tcPr marL="7620" marR="7620" marT="7620" marB="0" anchor="ctr">
                    <a:lnL w="12700" cmpd="sng">
                      <a:noFill/>
                    </a:lnL>
                    <a:lnR w="12700" cmpd="sng">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II</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期，单臂研究</a:t>
                      </a:r>
                    </a:p>
                  </a:txBody>
                  <a:tcPr marL="7620" marR="7620" marT="7620" marB="0" anchor="ctr">
                    <a:lnL w="12700" cmpd="sng">
                      <a:noFill/>
                    </a:lnL>
                    <a:lnR w="12700" cmpd="sng">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a:solidFill>
                            <a:srgbClr val="000000"/>
                          </a:solidFill>
                          <a:effectLst/>
                          <a:latin typeface="微软雅黑" panose="020B0503020204020204" pitchFamily="34" charset="-122"/>
                          <a:ea typeface="微软雅黑" panose="020B0503020204020204" pitchFamily="34" charset="-122"/>
                        </a:rPr>
                        <a:t>15</a:t>
                      </a:r>
                    </a:p>
                  </a:txBody>
                  <a:tcPr marL="7620" marR="7620" marT="7620" marB="0" anchor="ctr">
                    <a:lnL w="12700" cmpd="sng">
                      <a:noFill/>
                    </a:lnL>
                    <a:lnR w="12700" cmpd="sng">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单药</a:t>
                      </a:r>
                      <a:endParaRPr kumimoji="0" lang="zh-CN" alt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txBody>
                  <a:tcPr marL="7620" marR="7620" marT="7620" marB="0" anchor="ctr">
                    <a:lnL w="12700" cmpd="sng">
                      <a:noFill/>
                    </a:lnL>
                    <a:lnR w="12700" cmpd="sng">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尚未获批</a:t>
                      </a:r>
                      <a:endPar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marL="13530" marR="13530" marT="13530" marB="13530" anchor="ctr">
                    <a:lnL w="12700" cmpd="sng">
                      <a:noFill/>
                    </a:lnL>
                    <a:lnR w="12700" cmpd="sng">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9F6FC"/>
                    </a:solidFill>
                  </a:tcPr>
                </a:tc>
                <a:tc rowSpan="4">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否</a:t>
                      </a:r>
                      <a:endParaRPr kumimoji="0" lang="en-US" altLang="zh-CN" sz="1000" b="0" i="0" u="none" strike="noStrike" kern="1200" cap="none" spc="0" normalizeH="0" baseline="3000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marL="13530" marR="13530" marT="13530" marB="13530" anchor="ctr">
                    <a:lnL w="12700" cmpd="sng">
                      <a:noFill/>
                    </a:lnL>
                    <a:lnR w="12700" cmpd="sng">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9F6FC"/>
                    </a:solidFill>
                  </a:tcPr>
                </a:tc>
                <a:extLst>
                  <a:ext uri="{0D108BD9-81ED-4DB2-BD59-A6C34878D82A}">
                    <a16:rowId xmlns:a16="http://schemas.microsoft.com/office/drawing/2014/main" val="10001"/>
                  </a:ext>
                </a:extLst>
              </a:tr>
              <a:tr h="246218">
                <a:tc vMerge="1">
                  <a:txBody>
                    <a:bodyPr/>
                    <a:lstStyle/>
                    <a:p>
                      <a:endParaRPr lang="zh-CN"/>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II</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期，单臂篮式试验</a:t>
                      </a: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altLang="zh-CN" sz="1000" b="0" i="0" u="none" strike="noStrike">
                          <a:solidFill>
                            <a:srgbClr val="000000"/>
                          </a:solidFill>
                          <a:effectLst/>
                          <a:latin typeface="微软雅黑" panose="020B0503020204020204" pitchFamily="34" charset="-122"/>
                          <a:ea typeface="微软雅黑" panose="020B0503020204020204" pitchFamily="34" charset="-122"/>
                        </a:rPr>
                        <a:t>18</a:t>
                      </a:r>
                      <a:r>
                        <a:rPr lang="zh-CN" altLang="en-US" sz="10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000" b="0" i="0" u="none" strike="noStrike">
                          <a:solidFill>
                            <a:srgbClr val="000000"/>
                          </a:solidFill>
                          <a:effectLst/>
                          <a:latin typeface="微软雅黑" panose="020B0503020204020204" pitchFamily="34" charset="-122"/>
                          <a:ea typeface="微软雅黑" panose="020B0503020204020204" pitchFamily="34" charset="-122"/>
                        </a:rPr>
                        <a:t>11</a:t>
                      </a:r>
                      <a:r>
                        <a:rPr lang="zh-CN" altLang="en-US" sz="1000" b="0" i="0" u="none" strike="noStrike">
                          <a:solidFill>
                            <a:srgbClr val="000000"/>
                          </a:solidFill>
                          <a:effectLst/>
                          <a:latin typeface="微软雅黑" panose="020B0503020204020204" pitchFamily="34" charset="-122"/>
                          <a:ea typeface="微软雅黑" panose="020B0503020204020204" pitchFamily="34" charset="-122"/>
                        </a:rPr>
                        <a:t>例</a:t>
                      </a:r>
                      <a:r>
                        <a:rPr lang="en-US" sz="1000" b="0" i="0" u="none" strike="noStrike">
                          <a:solidFill>
                            <a:srgbClr val="000000"/>
                          </a:solidFill>
                          <a:effectLst/>
                          <a:latin typeface="微软雅黑" panose="020B0503020204020204" pitchFamily="34" charset="-122"/>
                          <a:ea typeface="微软雅黑" panose="020B0503020204020204" pitchFamily="34" charset="-122"/>
                        </a:rPr>
                        <a:t>HER2</a:t>
                      </a:r>
                      <a:r>
                        <a:rPr lang="zh-CN" altLang="en-US" sz="1000" b="0" i="0" u="none" strike="noStrike">
                          <a:solidFill>
                            <a:srgbClr val="000000"/>
                          </a:solidFill>
                          <a:effectLst/>
                          <a:latin typeface="微软雅黑" panose="020B0503020204020204" pitchFamily="34" charset="-122"/>
                          <a:ea typeface="微软雅黑" panose="020B0503020204020204" pitchFamily="34" charset="-122"/>
                        </a:rPr>
                        <a:t>突变）</a:t>
                      </a: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单药</a:t>
                      </a:r>
                      <a:endParaRPr kumimoji="0" lang="zh-CN" alt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vMerge="1">
                  <a:txBody>
                    <a:bodyPr/>
                    <a:lstStyle/>
                    <a:p>
                      <a:endParaRPr lang="zh-CN"/>
                    </a:p>
                  </a:txBody>
                  <a:tcPr marL="13530" marR="13530" marT="13530" marB="1353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9F6FC"/>
                    </a:solidFill>
                  </a:tcPr>
                </a:tc>
                <a:tc vMerge="1">
                  <a:txBody>
                    <a:bodyPr/>
                    <a:lstStyle/>
                    <a:p>
                      <a:endParaRPr lang="zh-CN"/>
                    </a:p>
                  </a:txBody>
                  <a:tcPr/>
                </a:tc>
                <a:extLst>
                  <a:ext uri="{0D108BD9-81ED-4DB2-BD59-A6C34878D82A}">
                    <a16:rowId xmlns:a16="http://schemas.microsoft.com/office/drawing/2014/main" val="10002"/>
                  </a:ext>
                </a:extLst>
              </a:tr>
              <a:tr h="348611">
                <a:tc vMerge="1">
                  <a:txBody>
                    <a:bodyPr/>
                    <a:lstStyle/>
                    <a:p>
                      <a:endParaRPr lang="zh-CN"/>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II</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期，单臂研究</a:t>
                      </a: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pt-BR" sz="1000" b="0" i="0" u="none" strike="noStrike">
                          <a:solidFill>
                            <a:srgbClr val="000000"/>
                          </a:solidFill>
                          <a:effectLst/>
                          <a:latin typeface="微软雅黑" panose="020B0503020204020204" pitchFamily="34" charset="-122"/>
                          <a:ea typeface="微软雅黑" panose="020B0503020204020204" pitchFamily="34" charset="-122"/>
                        </a:rPr>
                        <a:t>49（IHC 2+ n=29；IHC 3+ n=20）</a:t>
                      </a: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单药</a:t>
                      </a:r>
                      <a:endParaRPr kumimoji="0" lang="zh-CN" alt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vMerge="1">
                  <a:txBody>
                    <a:bodyPr/>
                    <a:lstStyle/>
                    <a:p>
                      <a:endParaRPr lang="zh-CN"/>
                    </a:p>
                  </a:txBody>
                  <a:tcPr marL="13530" marR="13530" marT="13530" marB="1353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9F6FC"/>
                    </a:solidFill>
                  </a:tcPr>
                </a:tc>
                <a:tc vMerge="1">
                  <a:txBody>
                    <a:bodyPr/>
                    <a:lstStyle/>
                    <a:p>
                      <a:endParaRPr lang="zh-CN"/>
                    </a:p>
                  </a:txBody>
                  <a:tcPr/>
                </a:tc>
                <a:extLst>
                  <a:ext uri="{0D108BD9-81ED-4DB2-BD59-A6C34878D82A}">
                    <a16:rowId xmlns:a16="http://schemas.microsoft.com/office/drawing/2014/main" val="10003"/>
                  </a:ext>
                </a:extLst>
              </a:tr>
              <a:tr h="246810">
                <a:tc vMerge="1">
                  <a:txBody>
                    <a:bodyPr/>
                    <a:lstStyle/>
                    <a:p>
                      <a:endParaRPr lang="zh-CN"/>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II</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期，单臂研究</a:t>
                      </a: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微软雅黑" panose="020B0503020204020204" pitchFamily="34" charset="-122"/>
                          <a:ea typeface="微软雅黑" panose="020B0503020204020204" pitchFamily="34" charset="-122"/>
                        </a:rPr>
                        <a:t>22</a:t>
                      </a: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单药</a:t>
                      </a:r>
                      <a:endParaRPr kumimoji="0" lang="zh-CN" alt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vMerge="1">
                  <a:txBody>
                    <a:bodyPr/>
                    <a:lstStyle/>
                    <a:p>
                      <a:endParaRPr lang="zh-CN"/>
                    </a:p>
                  </a:txBody>
                  <a:tcPr marL="13530" marR="13530" marT="13530" marB="1353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9F6FC"/>
                    </a:solidFill>
                  </a:tcPr>
                </a:tc>
                <a:tc vMerge="1">
                  <a:txBody>
                    <a:bodyPr/>
                    <a:lstStyle/>
                    <a:p>
                      <a:endParaRPr lang="zh-CN"/>
                    </a:p>
                  </a:txBody>
                  <a:tcPr/>
                </a:tc>
                <a:extLst>
                  <a:ext uri="{0D108BD9-81ED-4DB2-BD59-A6C34878D82A}">
                    <a16:rowId xmlns:a16="http://schemas.microsoft.com/office/drawing/2014/main" val="10004"/>
                  </a:ext>
                </a:extLst>
              </a:tr>
              <a:tr h="246218">
                <a:tc rowSpan="4">
                  <a:txBody>
                    <a:bodyPr/>
                    <a:lstStyle/>
                    <a:p>
                      <a:pPr algn="ctr" fontAlgn="ctr"/>
                      <a:r>
                        <a:rPr lang="en-US" altLang="zh-CN" sz="1000" dirty="0"/>
                        <a:t>RC48</a:t>
                      </a:r>
                      <a:endParaRPr 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zh-CN" altLang="en-US" sz="1000" dirty="0"/>
                        <a:t>真实世界研究</a:t>
                      </a:r>
                      <a:r>
                        <a:rPr lang="en-US" altLang="zh-CN" sz="1000" baseline="30000" dirty="0"/>
                        <a:t>2</a:t>
                      </a:r>
                      <a:endParaRPr lang="zh-CN" altLang="en-US" sz="1000" b="0" i="0" u="none" strike="noStrike" baseline="30000"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微软雅黑" panose="020B0503020204020204" pitchFamily="34" charset="-122"/>
                          <a:ea typeface="微软雅黑" panose="020B0503020204020204" pitchFamily="34" charset="-122"/>
                        </a:rPr>
                        <a:t>22</a:t>
                      </a: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000" b="0" dirty="0">
                          <a:solidFill>
                            <a:schemeClr val="tx1">
                              <a:lumMod val="85000"/>
                              <a:lumOff val="15000"/>
                            </a:schemeClr>
                          </a:solidFill>
                          <a:latin typeface="+mn-ea"/>
                          <a:ea typeface="+mn-ea"/>
                        </a:rPr>
                        <a:t>单药</a:t>
                      </a:r>
                      <a:r>
                        <a:rPr lang="en-US" altLang="zh-CN" sz="1000" b="0" dirty="0">
                          <a:solidFill>
                            <a:schemeClr val="tx1">
                              <a:lumMod val="85000"/>
                              <a:lumOff val="15000"/>
                            </a:schemeClr>
                          </a:solidFill>
                          <a:latin typeface="+mn-ea"/>
                          <a:ea typeface="+mn-ea"/>
                        </a:rPr>
                        <a:t>/</a:t>
                      </a:r>
                      <a:r>
                        <a:rPr lang="zh-CN" altLang="en-US" sz="1000" b="0" dirty="0">
                          <a:solidFill>
                            <a:schemeClr val="tx1">
                              <a:lumMod val="85000"/>
                              <a:lumOff val="15000"/>
                            </a:schemeClr>
                          </a:solidFill>
                          <a:latin typeface="+mn-ea"/>
                          <a:ea typeface="+mn-ea"/>
                        </a:rPr>
                        <a:t>联合</a:t>
                      </a:r>
                      <a:endParaRPr lang="zh-CN" altLang="en-US" sz="1000" b="0" dirty="0">
                        <a:solidFill>
                          <a:schemeClr val="tx1">
                            <a:lumMod val="85000"/>
                            <a:lumOff val="15000"/>
                          </a:schemeClr>
                        </a:solidFill>
                        <a:latin typeface="+mn-ea"/>
                        <a:ea typeface="+mn-ea"/>
                        <a:cs typeface="Arial" panose="020B0604020202020204" pitchFamily="34" charset="0"/>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rowSpan="4">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尚未获批</a:t>
                      </a:r>
                      <a:endPar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9F6FC"/>
                    </a:solidFill>
                  </a:tcPr>
                </a:tc>
                <a:tc rowSpan="4">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否</a:t>
                      </a:r>
                      <a:endPar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9F6FC"/>
                    </a:solidFill>
                  </a:tcPr>
                </a:tc>
                <a:extLst>
                  <a:ext uri="{0D108BD9-81ED-4DB2-BD59-A6C34878D82A}">
                    <a16:rowId xmlns:a16="http://schemas.microsoft.com/office/drawing/2014/main" val="10005"/>
                  </a:ext>
                </a:extLst>
              </a:tr>
              <a:tr h="246810">
                <a:tc vMerge="1">
                  <a:txBody>
                    <a:bodyPr/>
                    <a:lstStyle/>
                    <a:p>
                      <a:endParaRPr lang="zh-CN"/>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II</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期，三队列研究</a:t>
                      </a:r>
                      <a:r>
                        <a:rPr lang="en-US" altLang="zh-CN" sz="1000" b="0" i="0" u="none" strike="noStrike" baseline="30000" dirty="0">
                          <a:solidFill>
                            <a:srgbClr val="000000"/>
                          </a:solidFill>
                          <a:effectLst/>
                          <a:latin typeface="微软雅黑" panose="020B0503020204020204" pitchFamily="34" charset="-122"/>
                          <a:ea typeface="微软雅黑" panose="020B0503020204020204" pitchFamily="34" charset="-122"/>
                        </a:rPr>
                        <a:t>3</a:t>
                      </a:r>
                      <a:endParaRPr lang="zh-CN" altLang="en-US" sz="1000" b="0" i="0" u="none" strike="noStrike" baseline="30000"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微软雅黑" panose="020B0503020204020204" pitchFamily="34" charset="-122"/>
                          <a:ea typeface="微软雅黑" panose="020B0503020204020204" pitchFamily="34" charset="-122"/>
                        </a:rPr>
                        <a:t>108</a:t>
                      </a: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000" b="0" dirty="0">
                          <a:solidFill>
                            <a:schemeClr val="tx1">
                              <a:lumMod val="85000"/>
                              <a:lumOff val="15000"/>
                            </a:schemeClr>
                          </a:solidFill>
                          <a:latin typeface="+mn-ea"/>
                          <a:ea typeface="+mn-ea"/>
                          <a:cs typeface="Arial" panose="020B0604020202020204" pitchFamily="34" charset="0"/>
                        </a:rPr>
                        <a:t>联合</a:t>
                      </a: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vMerge="1">
                  <a:txBody>
                    <a:bodyPr/>
                    <a:lstStyle/>
                    <a:p>
                      <a:endParaRPr lang="zh-CN"/>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9F6FC"/>
                    </a:solidFill>
                  </a:tcPr>
                </a:tc>
                <a:tc vMerge="1">
                  <a:txBody>
                    <a:bodyPr/>
                    <a:lstStyle/>
                    <a:p>
                      <a:endParaRPr lang="zh-CN"/>
                    </a:p>
                  </a:txBody>
                  <a:tcPr/>
                </a:tc>
                <a:extLst>
                  <a:ext uri="{0D108BD9-81ED-4DB2-BD59-A6C34878D82A}">
                    <a16:rowId xmlns:a16="http://schemas.microsoft.com/office/drawing/2014/main" val="10006"/>
                  </a:ext>
                </a:extLst>
              </a:tr>
              <a:tr h="246218">
                <a:tc vMerge="1">
                  <a:txBody>
                    <a:bodyPr/>
                    <a:lstStyle/>
                    <a:p>
                      <a:endParaRPr lang="zh-CN"/>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II</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期，三队列研究</a:t>
                      </a:r>
                      <a:r>
                        <a:rPr lang="en-US" altLang="zh-CN" sz="1000" b="0" i="0" u="none" strike="noStrike" baseline="30000" dirty="0">
                          <a:solidFill>
                            <a:srgbClr val="000000"/>
                          </a:solidFill>
                          <a:effectLst/>
                          <a:latin typeface="微软雅黑" panose="020B0503020204020204" pitchFamily="34" charset="-122"/>
                          <a:ea typeface="微软雅黑" panose="020B0503020204020204" pitchFamily="34" charset="-122"/>
                        </a:rPr>
                        <a:t>4</a:t>
                      </a:r>
                      <a:endParaRPr lang="zh-CN" altLang="en-US" sz="1000" b="0" i="0" u="none" strike="noStrike" baseline="30000"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微软雅黑" panose="020B0503020204020204" pitchFamily="34" charset="-122"/>
                          <a:ea typeface="微软雅黑" panose="020B0503020204020204" pitchFamily="34" charset="-122"/>
                        </a:rPr>
                        <a:t>95</a:t>
                      </a: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000" b="0" dirty="0">
                          <a:solidFill>
                            <a:schemeClr val="tx1">
                              <a:lumMod val="85000"/>
                              <a:lumOff val="15000"/>
                            </a:schemeClr>
                          </a:solidFill>
                          <a:latin typeface="+mn-ea"/>
                          <a:ea typeface="+mn-ea"/>
                          <a:cs typeface="Arial" panose="020B0604020202020204" pitchFamily="34" charset="0"/>
                        </a:rPr>
                        <a:t>联合</a:t>
                      </a: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vMerge="1">
                  <a:txBody>
                    <a:bodyPr/>
                    <a:lstStyle/>
                    <a:p>
                      <a:endParaRPr lang="zh-CN"/>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9F6FC"/>
                    </a:solidFill>
                  </a:tcPr>
                </a:tc>
                <a:tc vMerge="1">
                  <a:txBody>
                    <a:bodyPr/>
                    <a:lstStyle/>
                    <a:p>
                      <a:endParaRPr lang="zh-CN"/>
                    </a:p>
                  </a:txBody>
                  <a:tcPr/>
                </a:tc>
                <a:extLst>
                  <a:ext uri="{0D108BD9-81ED-4DB2-BD59-A6C34878D82A}">
                    <a16:rowId xmlns:a16="http://schemas.microsoft.com/office/drawing/2014/main" val="10007"/>
                  </a:ext>
                </a:extLst>
              </a:tr>
              <a:tr h="246218">
                <a:tc vMerge="1">
                  <a:txBody>
                    <a:bodyPr/>
                    <a:lstStyle/>
                    <a:p>
                      <a:endParaRPr lang="zh-CN"/>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altLang="zh-CN" sz="1000" b="0" i="0" u="none" strike="noStrike" dirty="0" err="1">
                          <a:solidFill>
                            <a:srgbClr val="000000"/>
                          </a:solidFill>
                          <a:effectLst/>
                          <a:latin typeface="微软雅黑" panose="020B0503020204020204" pitchFamily="34" charset="-122"/>
                          <a:ea typeface="微软雅黑" panose="020B0503020204020204" pitchFamily="34" charset="-122"/>
                        </a:rPr>
                        <a:t>Ib</a:t>
                      </a: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/II</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期，单臂</a:t>
                      </a:r>
                      <a:r>
                        <a:rPr lang="en-US" altLang="zh-CN" sz="1000" b="0" i="0" u="none" strike="noStrike" baseline="30000" dirty="0">
                          <a:solidFill>
                            <a:srgbClr val="000000"/>
                          </a:solidFill>
                          <a:effectLst/>
                          <a:latin typeface="微软雅黑" panose="020B0503020204020204" pitchFamily="34" charset="-122"/>
                          <a:ea typeface="微软雅黑" panose="020B0503020204020204" pitchFamily="34" charset="-122"/>
                        </a:rPr>
                        <a:t>5</a:t>
                      </a:r>
                      <a:endParaRPr lang="zh-CN" altLang="en-US" sz="1000" b="0" i="0" u="none" strike="noStrike" baseline="30000"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微软雅黑" panose="020B0503020204020204" pitchFamily="34" charset="-122"/>
                          <a:ea typeface="微软雅黑" panose="020B0503020204020204" pitchFamily="34" charset="-122"/>
                        </a:rPr>
                        <a:t>37</a:t>
                      </a: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000" b="0" dirty="0">
                          <a:solidFill>
                            <a:schemeClr val="tx1">
                              <a:lumMod val="85000"/>
                              <a:lumOff val="15000"/>
                            </a:schemeClr>
                          </a:solidFill>
                          <a:latin typeface="+mn-ea"/>
                          <a:ea typeface="+mn-ea"/>
                          <a:cs typeface="Arial" panose="020B0604020202020204" pitchFamily="34" charset="0"/>
                        </a:rPr>
                        <a:t>单药</a:t>
                      </a: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vMerge="1">
                  <a:txBody>
                    <a:bodyPr/>
                    <a:lstStyle/>
                    <a:p>
                      <a:endParaRPr lang="zh-CN"/>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9F6FC"/>
                    </a:solidFill>
                  </a:tcPr>
                </a:tc>
                <a:tc vMerge="1">
                  <a:txBody>
                    <a:bodyPr/>
                    <a:lstStyle/>
                    <a:p>
                      <a:endParaRPr lang="zh-CN"/>
                    </a:p>
                  </a:txBody>
                  <a:tcPr/>
                </a:tc>
                <a:extLst>
                  <a:ext uri="{0D108BD9-81ED-4DB2-BD59-A6C34878D82A}">
                    <a16:rowId xmlns:a16="http://schemas.microsoft.com/office/drawing/2014/main" val="10008"/>
                  </a:ext>
                </a:extLst>
              </a:tr>
              <a:tr h="333015">
                <a:tc rowSpan="3">
                  <a:txBody>
                    <a:bodyPr/>
                    <a:lstStyle/>
                    <a:p>
                      <a:pPr algn="ctr" fontAlgn="ctr"/>
                      <a:r>
                        <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SHR-A1811</a:t>
                      </a:r>
                      <a:endParaRPr 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I/II</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期单臂试验</a:t>
                      </a:r>
                      <a:r>
                        <a:rPr lang="en-US" altLang="zh-CN" sz="1000" b="0" i="0" u="none" strike="noStrike" baseline="30000" dirty="0">
                          <a:solidFill>
                            <a:srgbClr val="000000"/>
                          </a:solidFill>
                          <a:effectLst/>
                          <a:latin typeface="微软雅黑" panose="020B0503020204020204" pitchFamily="34" charset="-122"/>
                          <a:ea typeface="微软雅黑" panose="020B0503020204020204" pitchFamily="34" charset="-122"/>
                        </a:rPr>
                        <a:t>6</a:t>
                      </a:r>
                      <a:endParaRPr lang="zh-CN" altLang="en-US" sz="1000" b="0" i="0" u="none" strike="noStrike" baseline="30000"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94</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000" b="0" dirty="0">
                          <a:solidFill>
                            <a:schemeClr val="tx1">
                              <a:lumMod val="85000"/>
                              <a:lumOff val="15000"/>
                            </a:schemeClr>
                          </a:solidFill>
                          <a:latin typeface="+mn-ea"/>
                          <a:ea typeface="+mn-ea"/>
                        </a:rPr>
                        <a:t>单药</a:t>
                      </a:r>
                      <a:endParaRPr lang="zh-CN" altLang="en-US" sz="1000" b="0" dirty="0">
                        <a:solidFill>
                          <a:schemeClr val="tx1">
                            <a:lumMod val="85000"/>
                            <a:lumOff val="15000"/>
                          </a:schemeClr>
                        </a:solidFill>
                        <a:latin typeface="+mn-ea"/>
                        <a:ea typeface="+mn-ea"/>
                        <a:cs typeface="Arial" panose="020B0604020202020204" pitchFamily="34" charset="0"/>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zh-CN" altLang="en-US" sz="1000" b="0" i="0" u="none" strike="noStrike" dirty="0">
                          <a:solidFill>
                            <a:schemeClr val="tx1"/>
                          </a:solidFill>
                          <a:effectLst/>
                          <a:latin typeface="微软雅黑" panose="020B0503020204020204" pitchFamily="34" charset="-122"/>
                          <a:ea typeface="微软雅黑" panose="020B0503020204020204" pitchFamily="34" charset="-122"/>
                        </a:rPr>
                        <a:t>已获批（</a:t>
                      </a:r>
                      <a:r>
                        <a:rPr lang="en-US" altLang="zh-CN" sz="1000" b="0" i="0" u="none" strike="noStrike" dirty="0">
                          <a:solidFill>
                            <a:schemeClr val="tx1"/>
                          </a:solidFill>
                          <a:effectLst/>
                          <a:latin typeface="微软雅黑" panose="020B0503020204020204" pitchFamily="34" charset="-122"/>
                          <a:ea typeface="微软雅黑" panose="020B0503020204020204" pitchFamily="34" charset="-122"/>
                        </a:rPr>
                        <a:t>NMPA*</a:t>
                      </a:r>
                      <a:r>
                        <a:rPr lang="zh-CN" altLang="en-US" sz="1000" b="0" i="0" u="none" strike="noStrike" dirty="0">
                          <a:solidFill>
                            <a:schemeClr val="tx1"/>
                          </a:solidFill>
                          <a:effectLst/>
                          <a:latin typeface="微软雅黑" panose="020B0503020204020204" pitchFamily="34" charset="-122"/>
                          <a:ea typeface="微软雅黑" panose="020B0503020204020204" pitchFamily="34" charset="-122"/>
                        </a:rPr>
                        <a:t>）</a:t>
                      </a:r>
                      <a:endParaRPr lang="en-US" sz="1000" b="0" i="0" u="none" strike="noStrike" dirty="0">
                        <a:solidFill>
                          <a:schemeClr val="tx1"/>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9F6FC"/>
                    </a:solidFill>
                  </a:tcPr>
                </a:tc>
                <a:tc rowSpan="3">
                  <a:txBody>
                    <a:bodyPr/>
                    <a:lstStyle/>
                    <a:p>
                      <a:pPr algn="ctr" fontAlgn="ctr"/>
                      <a:r>
                        <a:rPr lang="zh-CN" altLang="en-US" sz="1000" b="0" i="0" u="none" strike="noStrike" dirty="0">
                          <a:solidFill>
                            <a:schemeClr val="tx1"/>
                          </a:solidFill>
                          <a:effectLst/>
                          <a:latin typeface="微软雅黑" panose="020B0503020204020204" pitchFamily="34" charset="-122"/>
                          <a:ea typeface="微软雅黑" panose="020B0503020204020204" pitchFamily="34" charset="-122"/>
                        </a:rPr>
                        <a:t>暂无</a:t>
                      </a:r>
                      <a:endParaRPr lang="en-US" sz="1000" b="0" i="0" u="none" strike="noStrike" dirty="0">
                        <a:solidFill>
                          <a:schemeClr val="tx1"/>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9F6FC"/>
                    </a:solidFill>
                  </a:tcPr>
                </a:tc>
                <a:extLst>
                  <a:ext uri="{0D108BD9-81ED-4DB2-BD59-A6C34878D82A}">
                    <a16:rowId xmlns:a16="http://schemas.microsoft.com/office/drawing/2014/main" val="10009"/>
                  </a:ext>
                </a:extLst>
              </a:tr>
              <a:tr h="301221">
                <a:tc vMerge="1">
                  <a:txBody>
                    <a:bodyPr/>
                    <a:lstStyle/>
                    <a:p>
                      <a:endParaRPr lang="zh-CN"/>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III</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期，两队列研究</a:t>
                      </a:r>
                      <a:r>
                        <a:rPr lang="en-US" altLang="zh-CN" sz="1000" b="0" i="0" u="none" strike="noStrike" baseline="30000" dirty="0">
                          <a:solidFill>
                            <a:srgbClr val="000000"/>
                          </a:solidFill>
                          <a:effectLst/>
                          <a:latin typeface="微软雅黑" panose="020B0503020204020204" pitchFamily="34" charset="-122"/>
                          <a:ea typeface="微软雅黑" panose="020B0503020204020204" pitchFamily="34" charset="-122"/>
                        </a:rPr>
                        <a:t>7</a:t>
                      </a:r>
                      <a:endParaRPr lang="zh-CN" altLang="en-US" sz="1000" b="0" i="0" u="none" strike="noStrike" baseline="30000"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300</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000" b="0" dirty="0">
                          <a:solidFill>
                            <a:schemeClr val="tx1">
                              <a:lumMod val="85000"/>
                              <a:lumOff val="15000"/>
                            </a:schemeClr>
                          </a:solidFill>
                          <a:latin typeface="+mn-ea"/>
                          <a:ea typeface="+mn-ea"/>
                          <a:cs typeface="Arial" panose="020B0604020202020204" pitchFamily="34" charset="0"/>
                        </a:rPr>
                        <a:t>单药</a:t>
                      </a: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rowSpan="2">
                  <a:txBody>
                    <a:bodyPr/>
                    <a:lstStyle/>
                    <a:p>
                      <a:pPr algn="ctr"/>
                      <a:r>
                        <a:rPr lang="zh-CN" altLang="en-US" sz="1000" dirty="0"/>
                        <a:t>尚未获批</a:t>
                      </a: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9F6FC"/>
                    </a:solidFill>
                  </a:tcPr>
                </a:tc>
                <a:tc vMerge="1">
                  <a:txBody>
                    <a:bodyPr/>
                    <a:lstStyle/>
                    <a:p>
                      <a:endParaRPr lang="zh-CN" dirty="0"/>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9F6FC"/>
                    </a:solidFill>
                  </a:tcPr>
                </a:tc>
                <a:extLst>
                  <a:ext uri="{0D108BD9-81ED-4DB2-BD59-A6C34878D82A}">
                    <a16:rowId xmlns:a16="http://schemas.microsoft.com/office/drawing/2014/main" val="10010"/>
                  </a:ext>
                </a:extLst>
              </a:tr>
              <a:tr h="246218">
                <a:tc vMerge="1">
                  <a:txBody>
                    <a:bodyPr/>
                    <a:lstStyle/>
                    <a:p>
                      <a:endParaRPr lang="zh-CN"/>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altLang="zh-CN" sz="1000" b="0" i="0" u="none" strike="noStrike" dirty="0" err="1">
                          <a:solidFill>
                            <a:srgbClr val="000000"/>
                          </a:solidFill>
                          <a:effectLst/>
                          <a:latin typeface="微软雅黑" panose="020B0503020204020204" pitchFamily="34" charset="-122"/>
                          <a:ea typeface="微软雅黑" panose="020B0503020204020204" pitchFamily="34" charset="-122"/>
                        </a:rPr>
                        <a:t>Ib</a:t>
                      </a: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/II</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期，单臂</a:t>
                      </a:r>
                      <a:r>
                        <a:rPr lang="en-US" altLang="zh-CN" sz="1000" b="0" i="0" u="none" strike="noStrike" baseline="30000" dirty="0">
                          <a:solidFill>
                            <a:srgbClr val="000000"/>
                          </a:solidFill>
                          <a:effectLst/>
                          <a:latin typeface="微软雅黑" panose="020B0503020204020204" pitchFamily="34" charset="-122"/>
                          <a:ea typeface="微软雅黑" panose="020B0503020204020204" pitchFamily="34" charset="-122"/>
                        </a:rPr>
                        <a:t>8</a:t>
                      </a:r>
                      <a:endParaRPr lang="zh-CN" altLang="en-US" sz="1000" b="0" i="0" u="none" strike="noStrike" baseline="30000"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324</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000" b="0" dirty="0">
                          <a:solidFill>
                            <a:schemeClr val="tx1">
                              <a:lumMod val="85000"/>
                              <a:lumOff val="15000"/>
                            </a:schemeClr>
                          </a:solidFill>
                          <a:latin typeface="+mn-ea"/>
                          <a:ea typeface="+mn-ea"/>
                          <a:cs typeface="Arial" panose="020B0604020202020204" pitchFamily="34" charset="0"/>
                        </a:rPr>
                        <a:t>联合</a:t>
                      </a: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vMerge="1">
                  <a:txBody>
                    <a:bodyPr/>
                    <a:lstStyle/>
                    <a:p>
                      <a:pPr algn="ctr" fontAlgn="ctr"/>
                      <a:endParaRPr lang="en-US" sz="1000" b="0" i="0" u="none" strike="noStrike" dirty="0">
                        <a:solidFill>
                          <a:schemeClr val="tx1"/>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9F6FC"/>
                    </a:solidFill>
                  </a:tcPr>
                </a:tc>
                <a:tc vMerge="1">
                  <a:txBody>
                    <a:bodyPr/>
                    <a:lstStyle/>
                    <a:p>
                      <a:pPr algn="ctr" fontAlgn="ctr"/>
                      <a:endParaRPr lang="en-US" sz="1000" b="0" i="0" u="none" strike="noStrike" dirty="0">
                        <a:solidFill>
                          <a:schemeClr val="tx1"/>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9F6FC"/>
                    </a:solidFill>
                  </a:tcPr>
                </a:tc>
                <a:extLst>
                  <a:ext uri="{0D108BD9-81ED-4DB2-BD59-A6C34878D82A}">
                    <a16:rowId xmlns:a16="http://schemas.microsoft.com/office/drawing/2014/main" val="10011"/>
                  </a:ext>
                </a:extLst>
              </a:tr>
              <a:tr h="254504">
                <a:tc rowSpan="2">
                  <a:txBody>
                    <a:bodyPr/>
                    <a:lstStyle/>
                    <a:p>
                      <a:pPr algn="ctr"/>
                      <a:r>
                        <a:rPr lang="en-US" sz="1000" dirty="0">
                          <a:latin typeface="+mn-ea"/>
                          <a:ea typeface="+mn-ea"/>
                        </a:rPr>
                        <a:t>T-</a:t>
                      </a:r>
                      <a:r>
                        <a:rPr lang="en-US" sz="1000" dirty="0" err="1">
                          <a:latin typeface="+mn-ea"/>
                          <a:ea typeface="+mn-ea"/>
                        </a:rPr>
                        <a:t>DXd</a:t>
                      </a:r>
                      <a:endParaRPr lang="en-US" sz="1000" dirty="0">
                        <a:latin typeface="+mn-ea"/>
                        <a:ea typeface="+mn-ea"/>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II</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期，两队列研究</a:t>
                      </a:r>
                      <a:r>
                        <a:rPr lang="en-US" altLang="zh-CN" sz="1000" b="0" i="0" u="none" strike="noStrike" baseline="30000" dirty="0">
                          <a:solidFill>
                            <a:srgbClr val="000000"/>
                          </a:solidFill>
                          <a:effectLst/>
                          <a:latin typeface="微软雅黑" panose="020B0503020204020204" pitchFamily="34" charset="-122"/>
                          <a:ea typeface="微软雅黑" panose="020B0503020204020204" pitchFamily="34" charset="-122"/>
                        </a:rPr>
                        <a:t>9</a:t>
                      </a:r>
                      <a:endParaRPr lang="zh-CN" altLang="en-US" sz="1000" b="0" i="0" u="none" strike="noStrike" baseline="30000"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ct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152</a:t>
                      </a:r>
                      <a:endParaRPr 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单药</a:t>
                      </a:r>
                      <a:endParaRPr kumimoji="0" lang="zh-CN" alt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txBody>
                  <a:tcPr marL="7620" marR="7620" marT="762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rowSpan="2">
                  <a:txBody>
                    <a:bodyPr/>
                    <a:lstStyle/>
                    <a:p>
                      <a:pPr algn="ctr" fontAlgn="ctr"/>
                      <a:r>
                        <a:rPr lang="zh-CN" altLang="en-US" sz="1000" b="0" i="0" u="none" strike="noStrike" dirty="0">
                          <a:solidFill>
                            <a:schemeClr val="tx1"/>
                          </a:solidFill>
                          <a:effectLst/>
                          <a:latin typeface="微软雅黑" panose="020B0503020204020204" pitchFamily="34" charset="-122"/>
                          <a:ea typeface="微软雅黑" panose="020B0503020204020204" pitchFamily="34" charset="-122"/>
                        </a:rPr>
                        <a:t>已获批（</a:t>
                      </a:r>
                      <a:r>
                        <a:rPr lang="en-US" altLang="zh-CN" sz="1000" b="0" i="0" u="none" strike="noStrike" dirty="0">
                          <a:solidFill>
                            <a:schemeClr val="tx1"/>
                          </a:solidFill>
                          <a:effectLst/>
                          <a:latin typeface="微软雅黑" panose="020B0503020204020204" pitchFamily="34" charset="-122"/>
                          <a:ea typeface="微软雅黑" panose="020B0503020204020204" pitchFamily="34" charset="-122"/>
                        </a:rPr>
                        <a:t>FDA/NMPA*</a:t>
                      </a:r>
                      <a:r>
                        <a:rPr lang="zh-CN" altLang="en-US" sz="1000" b="0" i="0" u="none" strike="noStrike" dirty="0">
                          <a:solidFill>
                            <a:schemeClr val="tx1"/>
                          </a:solidFill>
                          <a:effectLst/>
                          <a:latin typeface="微软雅黑" panose="020B0503020204020204" pitchFamily="34" charset="-122"/>
                          <a:ea typeface="微软雅黑" panose="020B0503020204020204" pitchFamily="34" charset="-122"/>
                        </a:rPr>
                        <a:t>）</a:t>
                      </a:r>
                    </a:p>
                  </a:txBody>
                  <a:tcPr marL="7620" marR="7620" marT="7620" marB="0" anchor="ctr">
                    <a:lnT w="317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9F6FC"/>
                    </a:solidFill>
                  </a:tcPr>
                </a:tc>
                <a:tc rowSpan="2">
                  <a:txBody>
                    <a:bodyPr/>
                    <a:lstStyle/>
                    <a:p>
                      <a:pPr algn="ctr" fontAlgn="ctr"/>
                      <a:r>
                        <a:rPr lang="zh-CN" altLang="en-US" sz="1000" b="0" i="0" u="none" strike="noStrike" dirty="0">
                          <a:solidFill>
                            <a:schemeClr val="tx1"/>
                          </a:solidFill>
                          <a:effectLst/>
                          <a:latin typeface="微软雅黑" panose="020B0503020204020204" pitchFamily="34" charset="-122"/>
                          <a:ea typeface="微软雅黑" panose="020B0503020204020204" pitchFamily="34" charset="-122"/>
                        </a:rPr>
                        <a:t>是</a:t>
                      </a:r>
                      <a:endParaRPr lang="en-US" altLang="zh-CN" sz="1000" b="0" i="0" baseline="30000" dirty="0">
                        <a:solidFill>
                          <a:schemeClr val="tx1"/>
                        </a:solidFill>
                        <a:effectLst/>
                        <a:uFillTx/>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9F6FC"/>
                    </a:solidFill>
                  </a:tcPr>
                </a:tc>
                <a:extLst>
                  <a:ext uri="{0D108BD9-81ED-4DB2-BD59-A6C34878D82A}">
                    <a16:rowId xmlns:a16="http://schemas.microsoft.com/office/drawing/2014/main" val="10013"/>
                  </a:ext>
                </a:extLst>
              </a:tr>
              <a:tr h="254504">
                <a:tc vMerge="1">
                  <a:txBody>
                    <a:bodyPr/>
                    <a:lstStyle/>
                    <a:p>
                      <a:endParaRPr lang="zh-CN"/>
                    </a:p>
                  </a:txBody>
                  <a:tcPr marL="7620" marR="7620" marT="7620" marB="0" anchor="ctr">
                    <a:lnT w="317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fontAlgn="ct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II</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期，单臂研究</a:t>
                      </a:r>
                      <a:r>
                        <a:rPr lang="en-US" altLang="zh-CN" sz="1000" b="0" i="0" u="none" strike="noStrike" baseline="30000" dirty="0">
                          <a:solidFill>
                            <a:srgbClr val="000000"/>
                          </a:solidFill>
                          <a:effectLst/>
                          <a:latin typeface="微软雅黑" panose="020B0503020204020204" pitchFamily="34" charset="-122"/>
                          <a:ea typeface="微软雅黑" panose="020B0503020204020204" pitchFamily="34" charset="-122"/>
                        </a:rPr>
                        <a:t>10</a:t>
                      </a:r>
                      <a:endParaRPr lang="zh-CN" altLang="en-US" sz="1000" b="0" i="0" u="none" strike="noStrike" baseline="30000"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lnT w="317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微软雅黑" panose="020B0503020204020204" pitchFamily="34" charset="-122"/>
                          <a:ea typeface="微软雅黑" panose="020B0503020204020204" pitchFamily="34" charset="-122"/>
                        </a:rPr>
                        <a:t>72</a:t>
                      </a:r>
                    </a:p>
                  </a:txBody>
                  <a:tcPr marL="7620" marR="7620" marT="7620" marB="0" anchor="ctr">
                    <a:lnT w="317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单药</a:t>
                      </a:r>
                      <a:endParaRPr kumimoji="0" lang="zh-CN" alt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txBody>
                  <a:tcPr marL="7620" marR="7620" marT="7620" marB="0" anchor="ctr">
                    <a:lnT w="317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vMerge="1">
                  <a:txBody>
                    <a:bodyPr/>
                    <a:lstStyle/>
                    <a:p>
                      <a:endParaRPr lang="zh-CN"/>
                    </a:p>
                  </a:txBody>
                  <a:tcPr marL="7620" marR="7620" marT="7620" marB="0" anchor="ctr">
                    <a:lnT w="317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9F6FC"/>
                    </a:solidFill>
                  </a:tcPr>
                </a:tc>
                <a:tc vMerge="1">
                  <a:txBody>
                    <a:bodyPr/>
                    <a:lstStyle/>
                    <a:p>
                      <a:endParaRPr lang="zh-CN"/>
                    </a:p>
                  </a:txBody>
                  <a:tcPr/>
                </a:tc>
                <a:extLst>
                  <a:ext uri="{0D108BD9-81ED-4DB2-BD59-A6C34878D82A}">
                    <a16:rowId xmlns:a16="http://schemas.microsoft.com/office/drawing/2014/main" val="10014"/>
                  </a:ext>
                </a:extLst>
              </a:tr>
            </a:tbl>
          </a:graphicData>
        </a:graphic>
      </p:graphicFrame>
      <p:sp>
        <p:nvSpPr>
          <p:cNvPr id="14" name="文本占位符 13"/>
          <p:cNvSpPr>
            <a:spLocks noGrp="1"/>
          </p:cNvSpPr>
          <p:nvPr>
            <p:ph type="body" sz="quarter" idx="11"/>
            <p:custDataLst>
              <p:tags r:id="rId4"/>
            </p:custDataLst>
          </p:nvPr>
        </p:nvSpPr>
        <p:spPr>
          <a:xfrm>
            <a:off x="12702139" y="2576161"/>
            <a:ext cx="11220450" cy="461665"/>
          </a:xfrm>
        </p:spPr>
        <p:txBody>
          <a:bodyPr>
            <a:noAutofit/>
          </a:bodyPr>
          <a:lstStyle/>
          <a:p>
            <a:r>
              <a:rPr lang="en-US" altLang="zh-CN" sz="700" dirty="0"/>
              <a:t>Rosner S, et al, Am Soc Clin Oncol Educ Book. 2023 May;43:e389968.</a:t>
            </a:r>
          </a:p>
          <a:p>
            <a:pPr marL="228600" indent="-228600">
              <a:buFont typeface="+mj-lt"/>
              <a:buAutoNum type="arabicPeriod"/>
            </a:pPr>
            <a:r>
              <a:rPr lang="en-US" altLang="zh-CN" sz="700" dirty="0">
                <a:latin typeface="微软雅黑" panose="020B0503020204020204" pitchFamily="34" charset="-122"/>
                <a:ea typeface="微软雅黑" panose="020B0503020204020204" pitchFamily="34" charset="-122"/>
                <a:sym typeface="+mn-ea"/>
              </a:rPr>
              <a:t>2025 CSCO</a:t>
            </a:r>
            <a:r>
              <a:rPr lang="zh-CN" altLang="en-US" sz="700" dirty="0">
                <a:latin typeface="微软雅黑" panose="020B0503020204020204" pitchFamily="34" charset="-122"/>
                <a:ea typeface="微软雅黑" panose="020B0503020204020204" pitchFamily="34" charset="-122"/>
                <a:sym typeface="+mn-ea"/>
              </a:rPr>
              <a:t>非小细胞肺癌诊疗指南 </a:t>
            </a:r>
            <a:endParaRPr lang="en-US" altLang="zh-CN" sz="700" dirty="0">
              <a:latin typeface="微软雅黑" panose="020B0503020204020204" pitchFamily="34" charset="-122"/>
              <a:ea typeface="微软雅黑" panose="020B0503020204020204" pitchFamily="34" charset="-122"/>
            </a:endParaRPr>
          </a:p>
          <a:p>
            <a:pPr marL="228600" indent="-228600">
              <a:buFont typeface="+mj-lt"/>
              <a:buAutoNum type="arabicPeriod"/>
            </a:pPr>
            <a:r>
              <a:rPr lang="en-US" altLang="zh-CN" sz="700" dirty="0">
                <a:latin typeface="微软雅黑" panose="020B0503020204020204" pitchFamily="34" charset="-122"/>
                <a:ea typeface="微软雅黑" panose="020B0503020204020204" pitchFamily="34" charset="-122"/>
                <a:sym typeface="+mn-ea"/>
              </a:rPr>
              <a:t>NCCN Clinical Practice Guidelines in Oncology</a:t>
            </a:r>
            <a:r>
              <a:rPr lang="zh-CN" altLang="en-US" sz="700" dirty="0">
                <a:latin typeface="微软雅黑" panose="020B0503020204020204" pitchFamily="34" charset="-122"/>
                <a:ea typeface="微软雅黑" panose="020B0503020204020204" pitchFamily="34" charset="-122"/>
                <a:sym typeface="+mn-ea"/>
              </a:rPr>
              <a:t>：</a:t>
            </a:r>
            <a:r>
              <a:rPr lang="en-US" altLang="zh-CN" sz="700" dirty="0">
                <a:latin typeface="微软雅黑" panose="020B0503020204020204" pitchFamily="34" charset="-122"/>
                <a:ea typeface="微软雅黑" panose="020B0503020204020204" pitchFamily="34" charset="-122"/>
                <a:sym typeface="+mn-ea"/>
              </a:rPr>
              <a:t>Non-Small Cell Lung Cancer(V3.2023).</a:t>
            </a:r>
          </a:p>
        </p:txBody>
      </p:sp>
      <p:sp>
        <p:nvSpPr>
          <p:cNvPr id="4" name="文本框 3"/>
          <p:cNvSpPr txBox="1"/>
          <p:nvPr/>
        </p:nvSpPr>
        <p:spPr>
          <a:xfrm>
            <a:off x="8212534" y="5835716"/>
            <a:ext cx="3778250" cy="245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a:t>
            </a:r>
            <a:r>
              <a:rPr kumimoji="0" lang="zh-CN" altLang="en-US"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晚期经治</a:t>
            </a:r>
            <a:r>
              <a:rPr kumimoji="0" lang="en-US" altLang="zh-CN"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HER2</a:t>
            </a:r>
            <a:r>
              <a:rPr kumimoji="0" lang="zh-CN" altLang="en-US"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突变</a:t>
            </a:r>
            <a:r>
              <a:rPr kumimoji="0" lang="en-US" altLang="zh-CN"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NSCLC</a:t>
            </a:r>
          </a:p>
        </p:txBody>
      </p:sp>
      <p:sp>
        <p:nvSpPr>
          <p:cNvPr id="5" name="文本框 4">
            <a:extLst>
              <a:ext uri="{FF2B5EF4-FFF2-40B4-BE49-F238E27FC236}">
                <a16:creationId xmlns:a16="http://schemas.microsoft.com/office/drawing/2014/main" id="{BE00F5C2-64B1-48B3-F6C0-70CD001C9AC7}"/>
              </a:ext>
            </a:extLst>
          </p:cNvPr>
          <p:cNvSpPr txBox="1"/>
          <p:nvPr/>
        </p:nvSpPr>
        <p:spPr>
          <a:xfrm>
            <a:off x="498475" y="5944255"/>
            <a:ext cx="6096000" cy="548005"/>
          </a:xfrm>
          <a:prstGeom prst="rect">
            <a:avLst/>
          </a:prstGeom>
          <a:noFill/>
        </p:spPr>
        <p:txBody>
          <a:bodyPr wrap="square" rtlCol="0" anchor="t">
            <a:noAutofit/>
          </a:bodyPr>
          <a:lstStyle/>
          <a:p>
            <a:pPr marL="228600" indent="-228600">
              <a:buFont typeface="+mj-lt"/>
              <a:buAutoNum type="arabicPeriod"/>
            </a:pPr>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Rosner S, et al, Am Soc Clin Oncol Educ Book. 2023 May;43:e389968.</a:t>
            </a:r>
          </a:p>
          <a:p>
            <a:pPr marL="228600" indent="-228600">
              <a:buFont typeface="+mj-lt"/>
              <a:buAutoNum type="arabicPeriod"/>
            </a:pPr>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Zhang M, et al. Front Oncol. 2024 Nov 6;14:1441025.</a:t>
            </a:r>
          </a:p>
          <a:p>
            <a:pPr marL="228600" indent="-228600">
              <a:buFont typeface="+mj-lt"/>
              <a:buAutoNum type="arabicPeriod"/>
            </a:pPr>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hlinkClick r:id="rId7"/>
              </a:rPr>
              <a:t>https://www.clinicaltrials.gov/study/NCT06185400?cond=RC48&amp;rank=30</a:t>
            </a:r>
            <a:endPar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28600" indent="-228600">
              <a:buFont typeface="+mj-lt"/>
              <a:buAutoNum type="arabicPeriod"/>
            </a:pPr>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https://www.clinicaltrials.gov/study/NCT05847764?cond=NSCLC&amp;intr=disitamab%20vedotin&amp;rank=5</a:t>
            </a:r>
          </a:p>
          <a:p>
            <a:pPr marL="228600" indent="-228600">
              <a:buFont typeface="+mj-lt"/>
              <a:buAutoNum type="arabicPeriod"/>
            </a:pPr>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https://www.clinicaltrials.gov/study/NCT04311034?cond=RC48&amp;rank=31</a:t>
            </a:r>
          </a:p>
          <a:p>
            <a:pPr marL="228600" indent="-228600">
              <a:buFont typeface="+mj-lt"/>
              <a:buAutoNum type="arabicPeriod"/>
            </a:pPr>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Shun Lu, et al. 2025 AACR. CT009.</a:t>
            </a:r>
          </a:p>
          <a:p>
            <a:pPr marL="228600" indent="-228600">
              <a:buFont typeface="+mj-lt"/>
              <a:buAutoNum type="arabicPeriod"/>
            </a:pPr>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https://www.clinicaltrials.gov/study/NCT06430437?cond=NSCLC&amp;intr=SHR-A1811&amp;rank=3</a:t>
            </a:r>
          </a:p>
        </p:txBody>
      </p:sp>
      <p:sp>
        <p:nvSpPr>
          <p:cNvPr id="8" name="文本框 7">
            <a:extLst>
              <a:ext uri="{FF2B5EF4-FFF2-40B4-BE49-F238E27FC236}">
                <a16:creationId xmlns:a16="http://schemas.microsoft.com/office/drawing/2014/main" id="{FC755DFB-C786-14ED-A5CD-C1F4B92D1B0A}"/>
              </a:ext>
            </a:extLst>
          </p:cNvPr>
          <p:cNvSpPr txBox="1"/>
          <p:nvPr/>
        </p:nvSpPr>
        <p:spPr>
          <a:xfrm>
            <a:off x="6501342" y="6008264"/>
            <a:ext cx="6096000" cy="548005"/>
          </a:xfrm>
          <a:prstGeom prst="rect">
            <a:avLst/>
          </a:prstGeom>
          <a:noFill/>
        </p:spPr>
        <p:txBody>
          <a:bodyPr wrap="square" rtlCol="0" anchor="t">
            <a:noAutofit/>
          </a:bodyPr>
          <a:lstStyle/>
          <a:p>
            <a:pPr marL="228600" indent="-228600">
              <a:buFont typeface="+mj-lt"/>
              <a:buAutoNum type="arabicPeriod" startAt="8"/>
            </a:pPr>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hlinkClick r:id="rId8"/>
              </a:rPr>
              <a:t>https://clinicaltrials.gov/study/NCT05482568</a:t>
            </a:r>
            <a:endPar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28600" indent="-228600">
              <a:buFont typeface="+mj-lt"/>
              <a:buAutoNum type="arabicPeriod" startAt="8"/>
            </a:pPr>
            <a:r>
              <a:rPr lang="es-ES" altLang="zh-CN" sz="800" dirty="0" err="1">
                <a:latin typeface="微软雅黑" panose="020B0503020204020204" pitchFamily="34" charset="-122"/>
                <a:ea typeface="微软雅黑" panose="020B0503020204020204" pitchFamily="34" charset="-122"/>
                <a:cs typeface="微软雅黑" panose="020B0503020204020204" pitchFamily="34" charset="-122"/>
                <a:sym typeface="+mn-ea"/>
              </a:rPr>
              <a:t>Pasi</a:t>
            </a:r>
            <a:r>
              <a:rPr lang="es-E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 J, et al. 2024 ASCO. Abstract 8543.</a:t>
            </a:r>
          </a:p>
          <a:p>
            <a:pPr marL="228600" indent="-228600">
              <a:buFont typeface="+mj-lt"/>
              <a:buAutoNum type="arabicPeriod" startAt="8"/>
            </a:pPr>
            <a:r>
              <a:rPr lang="da-DK"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Ying Cheng, et al. 2024 AACR. Poster CT248.</a:t>
            </a:r>
          </a:p>
          <a:p>
            <a:pPr marL="228600" indent="-228600">
              <a:buFont typeface="+mj-lt"/>
              <a:buAutoNum type="arabicPeriod" startAt="8"/>
            </a:pPr>
            <a:r>
              <a:rPr lang="zh-CN" altLang="en-US" sz="800" dirty="0">
                <a:latin typeface="微软雅黑" panose="020B0503020204020204" pitchFamily="34" charset="-122"/>
                <a:ea typeface="微软雅黑" panose="020B0503020204020204" pitchFamily="34" charset="-122"/>
                <a:cs typeface="微软雅黑" panose="020B0503020204020204" pitchFamily="34" charset="-122"/>
                <a:sym typeface="+mn-ea"/>
              </a:rPr>
              <a:t>中国临床肿瘤学会</a:t>
            </a:r>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(CSCO)</a:t>
            </a:r>
            <a:r>
              <a:rPr lang="zh-CN" altLang="en-US" sz="800" dirty="0">
                <a:latin typeface="微软雅黑" panose="020B0503020204020204" pitchFamily="34" charset="-122"/>
                <a:ea typeface="微软雅黑" panose="020B0503020204020204" pitchFamily="34" charset="-122"/>
                <a:cs typeface="微软雅黑" panose="020B0503020204020204" pitchFamily="34" charset="-122"/>
                <a:sym typeface="+mn-ea"/>
              </a:rPr>
              <a:t>非小细胞肺癌诊疗指南 </a:t>
            </a:r>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2025</a:t>
            </a:r>
            <a:r>
              <a:rPr lang="zh-CN" altLang="en-US" sz="800" dirty="0">
                <a:latin typeface="微软雅黑" panose="020B0503020204020204" pitchFamily="34" charset="-122"/>
                <a:ea typeface="微软雅黑" panose="020B0503020204020204" pitchFamily="34" charset="-122"/>
                <a:cs typeface="微软雅黑" panose="020B0503020204020204" pitchFamily="34" charset="-122"/>
                <a:sym typeface="+mn-ea"/>
              </a:rPr>
              <a:t>版</a:t>
            </a:r>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da-DK" altLang="zh-CN" sz="8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对角圆角矩形 34"/>
          <p:cNvSpPr/>
          <p:nvPr/>
        </p:nvSpPr>
        <p:spPr>
          <a:xfrm>
            <a:off x="623117" y="5598617"/>
            <a:ext cx="10989872" cy="670133"/>
          </a:xfrm>
          <a:prstGeom prst="round2DiagRect">
            <a:avLst>
              <a:gd name="adj1" fmla="val 5260"/>
              <a:gd name="adj2" fmla="val 5403"/>
            </a:avLst>
          </a:prstGeom>
          <a:solidFill>
            <a:srgbClr val="F3F0FF">
              <a:alpha val="75294"/>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圆角 137"/>
          <p:cNvSpPr/>
          <p:nvPr/>
        </p:nvSpPr>
        <p:spPr>
          <a:xfrm>
            <a:off x="6183665" y="2345259"/>
            <a:ext cx="5431755" cy="3156585"/>
          </a:xfrm>
          <a:prstGeom prst="roundRect">
            <a:avLst>
              <a:gd name="adj" fmla="val 107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p>
        </p:txBody>
      </p:sp>
      <p:sp>
        <p:nvSpPr>
          <p:cNvPr id="30" name="矩形: 圆角 137"/>
          <p:cNvSpPr/>
          <p:nvPr/>
        </p:nvSpPr>
        <p:spPr>
          <a:xfrm>
            <a:off x="623118" y="2348823"/>
            <a:ext cx="5472882" cy="3156585"/>
          </a:xfrm>
          <a:prstGeom prst="roundRect">
            <a:avLst>
              <a:gd name="adj" fmla="val 107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p>
        </p:txBody>
      </p:sp>
      <p:grpSp>
        <p:nvGrpSpPr>
          <p:cNvPr id="17" name="组合 16"/>
          <p:cNvGrpSpPr/>
          <p:nvPr/>
        </p:nvGrpSpPr>
        <p:grpSpPr>
          <a:xfrm>
            <a:off x="6225285" y="2725624"/>
            <a:ext cx="5342890" cy="2694940"/>
            <a:chOff x="9735" y="4872"/>
            <a:chExt cx="9085" cy="4363"/>
          </a:xfrm>
        </p:grpSpPr>
        <p:grpSp>
          <p:nvGrpSpPr>
            <p:cNvPr id="78" name="组合 77"/>
            <p:cNvGrpSpPr/>
            <p:nvPr/>
          </p:nvGrpSpPr>
          <p:grpSpPr>
            <a:xfrm>
              <a:off x="9802" y="8303"/>
              <a:ext cx="9019" cy="933"/>
              <a:chOff x="6201069" y="4839521"/>
              <a:chExt cx="5727065" cy="592455"/>
            </a:xfrm>
          </p:grpSpPr>
          <p:pic>
            <p:nvPicPr>
              <p:cNvPr id="79" name="图片 78"/>
              <p:cNvPicPr>
                <a:picLocks noChangeAspect="1"/>
              </p:cNvPicPr>
              <p:nvPr/>
            </p:nvPicPr>
            <p:blipFill>
              <a:blip r:embed="rId5"/>
              <a:srcRect t="72418" b="4847"/>
              <a:stretch>
                <a:fillRect/>
              </a:stretch>
            </p:blipFill>
            <p:spPr>
              <a:xfrm>
                <a:off x="6201069" y="4839521"/>
                <a:ext cx="5727065" cy="592455"/>
              </a:xfrm>
              <a:prstGeom prst="rect">
                <a:avLst/>
              </a:prstGeom>
            </p:spPr>
          </p:pic>
          <p:sp>
            <p:nvSpPr>
              <p:cNvPr id="80" name="文本框 79"/>
              <p:cNvSpPr txBox="1"/>
              <p:nvPr/>
            </p:nvSpPr>
            <p:spPr>
              <a:xfrm>
                <a:off x="6228639" y="5099368"/>
                <a:ext cx="5699495" cy="136245"/>
              </a:xfrm>
              <a:prstGeom prst="rect">
                <a:avLst/>
              </a:prstGeom>
              <a:solidFill>
                <a:schemeClr val="bg1"/>
              </a:solidFill>
            </p:spPr>
            <p:txBody>
              <a:bodyPr wrap="square" rtlCol="0">
                <a:noAutofit/>
              </a:bodyPr>
              <a:lstStyle/>
              <a:p>
                <a:endParaRPr lang="zh-CN" altLang="en-US"/>
              </a:p>
            </p:txBody>
          </p:sp>
        </p:grpSp>
        <p:grpSp>
          <p:nvGrpSpPr>
            <p:cNvPr id="84" name="组合 83"/>
            <p:cNvGrpSpPr/>
            <p:nvPr/>
          </p:nvGrpSpPr>
          <p:grpSpPr>
            <a:xfrm>
              <a:off x="9735" y="4872"/>
              <a:ext cx="8866" cy="3615"/>
              <a:chOff x="6181830" y="3093993"/>
              <a:chExt cx="5629928" cy="2295491"/>
            </a:xfrm>
          </p:grpSpPr>
          <p:pic>
            <p:nvPicPr>
              <p:cNvPr id="81" name="图片 80"/>
              <p:cNvPicPr>
                <a:picLocks noChangeAspect="1"/>
              </p:cNvPicPr>
              <p:nvPr/>
            </p:nvPicPr>
            <p:blipFill>
              <a:blip r:embed="rId6"/>
              <a:srcRect b="4604"/>
              <a:stretch>
                <a:fillRect/>
              </a:stretch>
            </p:blipFill>
            <p:spPr>
              <a:xfrm>
                <a:off x="6181830" y="3093993"/>
                <a:ext cx="5629928" cy="2232031"/>
              </a:xfrm>
              <a:prstGeom prst="rect">
                <a:avLst/>
              </a:prstGeom>
            </p:spPr>
          </p:pic>
          <p:pic>
            <p:nvPicPr>
              <p:cNvPr id="82" name="图片 81"/>
              <p:cNvPicPr>
                <a:picLocks noChangeAspect="1"/>
              </p:cNvPicPr>
              <p:nvPr/>
            </p:nvPicPr>
            <p:blipFill>
              <a:blip r:embed="rId5"/>
              <a:srcRect l="46074" r="14486" b="82518"/>
              <a:stretch>
                <a:fillRect/>
              </a:stretch>
            </p:blipFill>
            <p:spPr>
              <a:xfrm>
                <a:off x="9418053" y="3135030"/>
                <a:ext cx="2258695" cy="455930"/>
              </a:xfrm>
              <a:prstGeom prst="rect">
                <a:avLst/>
              </a:prstGeom>
            </p:spPr>
          </p:pic>
          <p:sp>
            <p:nvSpPr>
              <p:cNvPr id="83" name="文本框 82"/>
              <p:cNvSpPr txBox="1"/>
              <p:nvPr/>
            </p:nvSpPr>
            <p:spPr>
              <a:xfrm>
                <a:off x="8204450" y="5281762"/>
                <a:ext cx="1950844" cy="107722"/>
              </a:xfrm>
              <a:prstGeom prst="rect">
                <a:avLst/>
              </a:prstGeom>
              <a:solidFill>
                <a:schemeClr val="bg1"/>
              </a:solidFill>
            </p:spPr>
            <p:txBody>
              <a:bodyPr wrap="square" rtlCol="0">
                <a:spAutoFit/>
              </a:bodyPr>
              <a:lstStyle/>
              <a:p>
                <a:endParaRPr kumimoji="1" lang="zh-CN" altLang="en-US" sz="100" dirty="0"/>
              </a:p>
            </p:txBody>
          </p:sp>
        </p:grpSp>
      </p:grpSp>
      <p:sp>
        <p:nvSpPr>
          <p:cNvPr id="29" name="Bullet1"/>
          <p:cNvSpPr/>
          <p:nvPr/>
        </p:nvSpPr>
        <p:spPr>
          <a:xfrm>
            <a:off x="623117" y="2200054"/>
            <a:ext cx="5472883" cy="329866"/>
          </a:xfrm>
          <a:prstGeom prst="roundRect">
            <a:avLst>
              <a:gd name="adj"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endParaRPr kumimoji="1" lang="en-US" altLang="zh-CN" sz="1600" b="1" dirty="0">
              <a:solidFill>
                <a:srgbClr val="FFFFFF"/>
              </a:solidFill>
              <a:latin typeface="Arial" panose="020B0604020202020204" pitchFamily="34" charset="0"/>
              <a:ea typeface="微软雅黑" panose="020B0503020204020204" pitchFamily="34" charset="-122"/>
            </a:endParaRPr>
          </a:p>
        </p:txBody>
      </p:sp>
      <p:sp>
        <p:nvSpPr>
          <p:cNvPr id="34" name="Bullet1"/>
          <p:cNvSpPr/>
          <p:nvPr/>
        </p:nvSpPr>
        <p:spPr>
          <a:xfrm>
            <a:off x="6176989" y="2194720"/>
            <a:ext cx="5436000" cy="329866"/>
          </a:xfrm>
          <a:prstGeom prst="roundRect">
            <a:avLst>
              <a:gd name="adj"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endParaRPr kumimoji="1" lang="en-US" altLang="zh-CN" sz="1600" b="1" dirty="0">
              <a:solidFill>
                <a:srgbClr val="FFFFFF"/>
              </a:solidFill>
              <a:latin typeface="Arial" panose="020B0604020202020204" pitchFamily="34" charset="0"/>
              <a:ea typeface="微软雅黑" panose="020B0503020204020204" pitchFamily="34" charset="-122"/>
            </a:endParaRPr>
          </a:p>
        </p:txBody>
      </p:sp>
      <p:grpSp>
        <p:nvGrpSpPr>
          <p:cNvPr id="14" name="组合 13"/>
          <p:cNvGrpSpPr/>
          <p:nvPr/>
        </p:nvGrpSpPr>
        <p:grpSpPr>
          <a:xfrm>
            <a:off x="624173" y="1337388"/>
            <a:ext cx="10943654" cy="717710"/>
            <a:chOff x="545869" y="1339508"/>
            <a:chExt cx="10943654" cy="717710"/>
          </a:xfrm>
        </p:grpSpPr>
        <p:sp>
          <p:nvSpPr>
            <p:cNvPr id="20" name="对角圆角矩形 19"/>
            <p:cNvSpPr/>
            <p:nvPr/>
          </p:nvSpPr>
          <p:spPr>
            <a:xfrm>
              <a:off x="545869" y="1339508"/>
              <a:ext cx="10943654" cy="717710"/>
            </a:xfrm>
            <a:prstGeom prst="round2DiagRect">
              <a:avLst>
                <a:gd name="adj1" fmla="val 50000"/>
                <a:gd name="adj2" fmla="val 0"/>
              </a:avLst>
            </a:prstGeom>
            <a:gradFill>
              <a:gsLst>
                <a:gs pos="100000">
                  <a:srgbClr val="F3F0FF"/>
                </a:gs>
                <a:gs pos="0">
                  <a:srgbClr val="E4DFFE"/>
                </a:gs>
              </a:gsLst>
              <a:lin ang="0" scaled="0"/>
            </a:gradFill>
            <a:ln w="12700" cap="flat" cmpd="sng" algn="ctr">
              <a:noFill/>
              <a:prstDash val="solid"/>
              <a:miter lim="800000"/>
            </a:ln>
            <a:effectLst/>
          </p:spPr>
          <p:txBody>
            <a:bodyPr wrap="square" rtlCol="0" anchor="ctr">
              <a:noAutofit/>
            </a:bodyPr>
            <a:lstStyle/>
            <a:p>
              <a:pPr algn="ctr"/>
              <a:endParaRPr lang="zh-CN" altLang="en-US" sz="2400" kern="0">
                <a:solidFill>
                  <a:srgbClr val="FFFFFF"/>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682885" y="1498270"/>
              <a:ext cx="453417" cy="453417"/>
              <a:chOff x="682885" y="1498270"/>
              <a:chExt cx="453417" cy="453417"/>
            </a:xfrm>
          </p:grpSpPr>
          <p:sp>
            <p:nvSpPr>
              <p:cNvPr id="27" name="椭圆 26"/>
              <p:cNvSpPr/>
              <p:nvPr/>
            </p:nvSpPr>
            <p:spPr>
              <a:xfrm>
                <a:off x="682885" y="1498270"/>
                <a:ext cx="453417" cy="45341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8" name="图片 27" descr="图标&#10;&#10;描述已自动生成"/>
              <p:cNvPicPr>
                <a:picLocks noChangeAspect="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artisticPhotocopy detail="2"/>
                        </a14:imgEffect>
                      </a14:imgLayer>
                    </a14:imgProps>
                  </a:ext>
                  <a:ext uri="{28A0092B-C50C-407E-A947-70E740481C1C}">
                    <a14:useLocalDpi xmlns:a14="http://schemas.microsoft.com/office/drawing/2010/main" val="0"/>
                  </a:ext>
                </a:extLst>
              </a:blip>
              <a:stretch>
                <a:fillRect/>
              </a:stretch>
            </p:blipFill>
            <p:spPr>
              <a:xfrm>
                <a:off x="747762" y="1550314"/>
                <a:ext cx="313573" cy="313573"/>
              </a:xfrm>
              <a:prstGeom prst="rect">
                <a:avLst/>
              </a:prstGeom>
            </p:spPr>
          </p:pic>
        </p:grpSp>
      </p:grpSp>
      <p:sp>
        <p:nvSpPr>
          <p:cNvPr id="5" name="文本框 4"/>
          <p:cNvSpPr txBox="1"/>
          <p:nvPr/>
        </p:nvSpPr>
        <p:spPr>
          <a:xfrm>
            <a:off x="587257" y="6415412"/>
            <a:ext cx="11354862" cy="215444"/>
          </a:xfrm>
          <a:prstGeom prst="rect">
            <a:avLst/>
          </a:prstGeom>
          <a:noFill/>
        </p:spPr>
        <p:txBody>
          <a:bodyPr wrap="square">
            <a:spAutoFit/>
          </a:bodyPr>
          <a:lstStyle/>
          <a:p>
            <a:pPr marL="228600" indent="-228600">
              <a:buFontTx/>
              <a:buAutoNum type="arabicPeriod"/>
            </a:pPr>
            <a:r>
              <a:rPr lang="es-ES" altLang="zh-CN" sz="800" dirty="0" err="1">
                <a:solidFill>
                  <a:srgbClr val="000000"/>
                </a:solidFill>
                <a:cs typeface="+mn-ea"/>
                <a:sym typeface="+mn-lt"/>
              </a:rPr>
              <a:t>Pasi</a:t>
            </a:r>
            <a:r>
              <a:rPr lang="es-ES" altLang="zh-CN" sz="800" dirty="0">
                <a:solidFill>
                  <a:srgbClr val="000000"/>
                </a:solidFill>
                <a:cs typeface="+mn-ea"/>
                <a:sym typeface="+mn-lt"/>
              </a:rPr>
              <a:t> A </a:t>
            </a:r>
            <a:r>
              <a:rPr lang="es-ES" altLang="zh-CN" sz="800" dirty="0" err="1">
                <a:solidFill>
                  <a:srgbClr val="000000"/>
                </a:solidFill>
                <a:cs typeface="+mn-ea"/>
                <a:sym typeface="+mn-lt"/>
              </a:rPr>
              <a:t>Jänne</a:t>
            </a:r>
            <a:r>
              <a:rPr lang="es-ES" altLang="zh-CN" sz="800" dirty="0">
                <a:solidFill>
                  <a:srgbClr val="000000"/>
                </a:solidFill>
                <a:cs typeface="+mn-ea"/>
                <a:sym typeface="+mn-lt"/>
              </a:rPr>
              <a:t>, et al. J </a:t>
            </a:r>
            <a:r>
              <a:rPr lang="es-ES" altLang="zh-CN" sz="800" dirty="0" err="1">
                <a:solidFill>
                  <a:srgbClr val="000000"/>
                </a:solidFill>
                <a:cs typeface="+mn-ea"/>
                <a:sym typeface="+mn-lt"/>
              </a:rPr>
              <a:t>Thorac</a:t>
            </a:r>
            <a:r>
              <a:rPr lang="es-ES" altLang="zh-CN" sz="800" dirty="0">
                <a:solidFill>
                  <a:srgbClr val="000000"/>
                </a:solidFill>
                <a:cs typeface="+mn-ea"/>
                <a:sym typeface="+mn-lt"/>
              </a:rPr>
              <a:t> Oncol . 2025 Jul 30:S1556-0864(25)00981-5. </a:t>
            </a:r>
          </a:p>
        </p:txBody>
      </p:sp>
      <p:sp>
        <p:nvSpPr>
          <p:cNvPr id="6" name="文本框 5"/>
          <p:cNvSpPr txBox="1"/>
          <p:nvPr/>
        </p:nvSpPr>
        <p:spPr>
          <a:xfrm>
            <a:off x="655907" y="5627124"/>
            <a:ext cx="10911920" cy="645160"/>
          </a:xfrm>
          <a:prstGeom prst="rect">
            <a:avLst/>
          </a:prstGeom>
          <a:noFill/>
        </p:spPr>
        <p:txBody>
          <a:bodyPr wrap="square">
            <a:spAutoFit/>
          </a:bodyPr>
          <a:lstStyle/>
          <a:p>
            <a:pPr marL="171450" indent="-171450">
              <a:lnSpc>
                <a:spcPct val="120000"/>
              </a:lnSpc>
              <a:buFont typeface="Arial" panose="020B0604020202020204" pitchFamily="34" charset="0"/>
              <a:buChar char="•"/>
            </a:pP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DESTINY-Lung02</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是一项全球随机</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II</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期试验，旨在评估德曲妥珠单抗治疗</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HER2m</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不可切除和</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或转移性非小细胞肺癌患者的安全性和疗效，这些患者在接受至少一种抗癌治疗方案（必须包含铂类化疗）期间或之后发生疾病复发或进展。患者按</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2:1</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随机接受德曲妥珠单抗</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5.4mg/kg(n=102)</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或</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6.4mg/kg(n=50)</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。该试验的主要研究终点是经</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BICR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评估的确定的</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ORR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。次要终点包括由研究者以及</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BICR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评估的确认的</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DCR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dirty="0" err="1">
                <a:latin typeface="微软雅黑" panose="020B0503020204020204" pitchFamily="34" charset="-122"/>
                <a:ea typeface="微软雅黑" panose="020B0503020204020204" pitchFamily="34" charset="-122"/>
                <a:cs typeface="微软雅黑" panose="020B0503020204020204" pitchFamily="34" charset="-122"/>
              </a:rPr>
              <a:t>DoR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PFS</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OS</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和安全性</a:t>
            </a:r>
          </a:p>
        </p:txBody>
      </p:sp>
      <p:sp>
        <p:nvSpPr>
          <p:cNvPr id="15" name="文本框 14"/>
          <p:cNvSpPr txBox="1"/>
          <p:nvPr/>
        </p:nvSpPr>
        <p:spPr>
          <a:xfrm>
            <a:off x="1686535" y="2213860"/>
            <a:ext cx="3103837" cy="307777"/>
          </a:xfrm>
          <a:prstGeom prst="rect">
            <a:avLst/>
          </a:prstGeom>
          <a:noFill/>
        </p:spPr>
        <p:txBody>
          <a:bodyPr wrap="square">
            <a:spAutoFit/>
          </a:bodyPr>
          <a:lstStyle/>
          <a:p>
            <a:pPr algn="ctr"/>
            <a:r>
              <a:rPr lang="en-US" altLang="zh-CN" sz="1400" b="1" dirty="0">
                <a:solidFill>
                  <a:schemeClr val="bg1"/>
                </a:solidFill>
              </a:rPr>
              <a:t>PFS</a:t>
            </a:r>
            <a:endParaRPr lang="zh-CN" altLang="en-US" sz="1400" b="1" dirty="0">
              <a:solidFill>
                <a:schemeClr val="bg1"/>
              </a:solidFill>
            </a:endParaRPr>
          </a:p>
        </p:txBody>
      </p:sp>
      <p:sp>
        <p:nvSpPr>
          <p:cNvPr id="16" name="矩形 15"/>
          <p:cNvSpPr/>
          <p:nvPr/>
        </p:nvSpPr>
        <p:spPr>
          <a:xfrm>
            <a:off x="2754390" y="2837561"/>
            <a:ext cx="778933"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chemeClr val="tx1"/>
              </a:solidFill>
            </a:endParaRPr>
          </a:p>
        </p:txBody>
      </p:sp>
      <p:sp>
        <p:nvSpPr>
          <p:cNvPr id="18" name="文本框 17"/>
          <p:cNvSpPr txBox="1"/>
          <p:nvPr/>
        </p:nvSpPr>
        <p:spPr>
          <a:xfrm>
            <a:off x="7473119" y="2219290"/>
            <a:ext cx="3103837" cy="307777"/>
          </a:xfrm>
          <a:prstGeom prst="rect">
            <a:avLst/>
          </a:prstGeom>
          <a:noFill/>
        </p:spPr>
        <p:txBody>
          <a:bodyPr wrap="square">
            <a:spAutoFit/>
          </a:bodyPr>
          <a:lstStyle/>
          <a:p>
            <a:pPr algn="ctr"/>
            <a:r>
              <a:rPr lang="en-US" altLang="zh-CN" sz="1400" b="1" dirty="0">
                <a:solidFill>
                  <a:schemeClr val="bg1"/>
                </a:solidFill>
              </a:rPr>
              <a:t>OS</a:t>
            </a:r>
            <a:endParaRPr lang="zh-CN" altLang="en-US" sz="1400" b="1" dirty="0">
              <a:solidFill>
                <a:schemeClr val="bg1"/>
              </a:solidFill>
            </a:endParaRPr>
          </a:p>
        </p:txBody>
      </p:sp>
      <p:sp>
        <p:nvSpPr>
          <p:cNvPr id="19" name="矩形 18"/>
          <p:cNvSpPr/>
          <p:nvPr/>
        </p:nvSpPr>
        <p:spPr>
          <a:xfrm>
            <a:off x="8446604" y="2830187"/>
            <a:ext cx="702645" cy="307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chemeClr val="tx1"/>
              </a:solidFill>
            </a:endParaRPr>
          </a:p>
        </p:txBody>
      </p:sp>
      <p:sp>
        <p:nvSpPr>
          <p:cNvPr id="33" name="文本框 32"/>
          <p:cNvSpPr txBox="1"/>
          <p:nvPr/>
        </p:nvSpPr>
        <p:spPr>
          <a:xfrm>
            <a:off x="1392905" y="1534019"/>
            <a:ext cx="9600565" cy="349250"/>
          </a:xfrm>
          <a:prstGeom prst="rect">
            <a:avLst/>
          </a:prstGeom>
          <a:noFill/>
          <a:ln w="12700">
            <a:noFill/>
          </a:ln>
        </p:spPr>
        <p:txBody>
          <a:bodyPr wrap="square">
            <a:spAutoFit/>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德曲妥珠单抗</a:t>
            </a:r>
            <a:r>
              <a:rPr kumimoji="0" lang="en-US" altLang="zh-CN" sz="1400" b="1" i="0" u="none" strike="noStrike" kern="1200" cap="none" spc="0" normalizeH="0" baseline="0" noProof="0" dirty="0">
                <a:ln>
                  <a:noFill/>
                </a:ln>
                <a:solidFill>
                  <a:srgbClr val="ED7D31"/>
                </a:solidFill>
                <a:effectLst/>
                <a:uLnTx/>
                <a:uFillTx/>
                <a:latin typeface="Arial" panose="020B0604020202020204"/>
                <a:ea typeface="微软雅黑" panose="020B0503020204020204" pitchFamily="34" charset="-122"/>
                <a:cs typeface="+mn-cs"/>
              </a:rPr>
              <a:t>5.4mg/kg</a:t>
            </a:r>
            <a:r>
              <a:rPr kumimoji="0" lang="zh-CN" altLang="en-US" sz="1400" b="1" i="0" u="none" strike="noStrike" kern="1200" cap="none" spc="0" normalizeH="0" baseline="0" noProof="0" dirty="0">
                <a:ln>
                  <a:noFill/>
                </a:ln>
                <a:solidFill>
                  <a:srgbClr val="ED7D31"/>
                </a:solidFill>
                <a:effectLst/>
                <a:uLnTx/>
                <a:uFillTx/>
                <a:latin typeface="Arial" panose="020B0604020202020204"/>
                <a:ea typeface="微软雅黑" panose="020B0503020204020204" pitchFamily="34" charset="-122"/>
                <a:cs typeface="+mn-cs"/>
              </a:rPr>
              <a:t>组的</a:t>
            </a:r>
            <a:r>
              <a:rPr kumimoji="0" lang="en-US" altLang="zh-CN" sz="1400" b="1" i="0" u="none" strike="noStrike" kern="1200" cap="none" spc="0" normalizeH="0" baseline="0" noProof="0" dirty="0">
                <a:ln>
                  <a:noFill/>
                </a:ln>
                <a:solidFill>
                  <a:srgbClr val="ED7D31"/>
                </a:solidFill>
                <a:effectLst/>
                <a:uLnTx/>
                <a:uFillTx/>
                <a:latin typeface="Arial" panose="020B0604020202020204"/>
                <a:ea typeface="微软雅黑" panose="020B0503020204020204" pitchFamily="34" charset="-122"/>
                <a:cs typeface="+mn-cs"/>
              </a:rPr>
              <a:t>ORR</a:t>
            </a:r>
            <a:r>
              <a:rPr kumimoji="0" lang="zh-CN" altLang="en-US" sz="1400" b="1" i="0" u="none" strike="noStrike" kern="1200" cap="none" spc="0" normalizeH="0" baseline="0" noProof="0" dirty="0">
                <a:ln>
                  <a:noFill/>
                </a:ln>
                <a:solidFill>
                  <a:srgbClr val="ED7D31"/>
                </a:solidFill>
                <a:effectLst/>
                <a:uLnTx/>
                <a:uFillTx/>
                <a:latin typeface="Arial" panose="020B0604020202020204"/>
                <a:ea typeface="微软雅黑" panose="020B0503020204020204" pitchFamily="34" charset="-122"/>
                <a:cs typeface="+mn-cs"/>
              </a:rPr>
              <a:t>为</a:t>
            </a:r>
            <a:r>
              <a:rPr kumimoji="0" lang="en-US" altLang="zh-CN" sz="1400" b="1" i="0" u="none" strike="noStrike" kern="1200" cap="none" spc="0" normalizeH="0" baseline="0" noProof="0" dirty="0">
                <a:ln>
                  <a:noFill/>
                </a:ln>
                <a:solidFill>
                  <a:srgbClr val="ED7D31"/>
                </a:solidFill>
                <a:effectLst/>
                <a:uLnTx/>
                <a:uFillTx/>
                <a:latin typeface="Arial" panose="020B0604020202020204"/>
                <a:ea typeface="微软雅黑" panose="020B0503020204020204" pitchFamily="34" charset="-122"/>
                <a:cs typeface="+mn-cs"/>
              </a:rPr>
              <a:t>50.0% </a:t>
            </a:r>
            <a:r>
              <a:rPr kumimoji="0" lang="zh-CN" altLang="en-US" sz="1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，中位</a:t>
            </a:r>
            <a:r>
              <a:rPr kumimoji="0" lang="en-US" altLang="zh-CN" sz="1400" b="1" i="0" u="none" strike="noStrike" kern="1200" cap="none" spc="0" normalizeH="0" baseline="0" noProof="0" dirty="0">
                <a:ln>
                  <a:noFill/>
                </a:ln>
                <a:solidFill>
                  <a:srgbClr val="ED7D31"/>
                </a:solidFill>
                <a:effectLst/>
                <a:uLnTx/>
                <a:uFillTx/>
                <a:latin typeface="Arial" panose="020B0604020202020204"/>
                <a:ea typeface="微软雅黑" panose="020B0503020204020204" pitchFamily="34" charset="-122"/>
                <a:cs typeface="+mn-cs"/>
              </a:rPr>
              <a:t>PFS</a:t>
            </a:r>
            <a:r>
              <a:rPr kumimoji="0" lang="zh-CN" altLang="en-US" sz="1400" b="1" i="0" u="none" strike="noStrike" kern="1200" cap="none" spc="0" normalizeH="0" baseline="0" noProof="0" dirty="0">
                <a:ln>
                  <a:noFill/>
                </a:ln>
                <a:solidFill>
                  <a:srgbClr val="ED7D31"/>
                </a:solidFill>
                <a:effectLst/>
                <a:uLnTx/>
                <a:uFillTx/>
                <a:latin typeface="Arial" panose="020B0604020202020204"/>
                <a:ea typeface="微软雅黑" panose="020B0503020204020204" pitchFamily="34" charset="-122"/>
                <a:cs typeface="+mn-cs"/>
              </a:rPr>
              <a:t>为</a:t>
            </a:r>
            <a:r>
              <a:rPr kumimoji="0" lang="en-US" altLang="zh-CN" sz="1400" b="1" i="0" u="none" strike="noStrike" kern="1200" cap="none" spc="0" normalizeH="0" baseline="0" noProof="0" dirty="0">
                <a:ln>
                  <a:noFill/>
                </a:ln>
                <a:solidFill>
                  <a:srgbClr val="ED7D31"/>
                </a:solidFill>
                <a:effectLst/>
                <a:uLnTx/>
                <a:uFillTx/>
                <a:latin typeface="Arial" panose="020B0604020202020204"/>
                <a:ea typeface="微软雅黑" panose="020B0503020204020204" pitchFamily="34" charset="-122"/>
                <a:cs typeface="+mn-cs"/>
              </a:rPr>
              <a:t>10.0</a:t>
            </a:r>
            <a:r>
              <a:rPr kumimoji="0" lang="zh-CN" altLang="en-US" sz="1400" b="1" i="0" u="none" strike="noStrike" kern="1200" cap="none" spc="0" normalizeH="0" baseline="0" noProof="0" dirty="0">
                <a:ln>
                  <a:noFill/>
                </a:ln>
                <a:solidFill>
                  <a:srgbClr val="ED7D31"/>
                </a:solidFill>
                <a:effectLst/>
                <a:uLnTx/>
                <a:uFillTx/>
                <a:latin typeface="Arial" panose="020B0604020202020204"/>
                <a:ea typeface="微软雅黑" panose="020B0503020204020204" pitchFamily="34" charset="-122"/>
                <a:cs typeface="+mn-cs"/>
              </a:rPr>
              <a:t>个月个月</a:t>
            </a:r>
            <a:r>
              <a:rPr kumimoji="0" lang="zh-CN" altLang="en-US" sz="1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，中位</a:t>
            </a:r>
            <a:r>
              <a:rPr kumimoji="0" lang="en-US" altLang="zh-CN" sz="1400" b="1" i="0" u="none" strike="noStrike" kern="1200" cap="none" spc="0" normalizeH="0" baseline="0" noProof="0" dirty="0">
                <a:ln>
                  <a:noFill/>
                </a:ln>
                <a:solidFill>
                  <a:srgbClr val="ED7D31"/>
                </a:solidFill>
                <a:effectLst/>
                <a:uLnTx/>
                <a:uFillTx/>
                <a:latin typeface="Arial" panose="020B0604020202020204"/>
                <a:ea typeface="微软雅黑" panose="020B0503020204020204" pitchFamily="34" charset="-122"/>
                <a:cs typeface="+mn-cs"/>
              </a:rPr>
              <a:t>OS</a:t>
            </a:r>
            <a:r>
              <a:rPr kumimoji="0" lang="zh-CN" altLang="en-US" sz="1400" b="1" i="0" u="none" strike="noStrike" kern="1200" cap="none" spc="0" normalizeH="0" baseline="0" noProof="0" dirty="0">
                <a:ln>
                  <a:noFill/>
                </a:ln>
                <a:solidFill>
                  <a:srgbClr val="ED7D31"/>
                </a:solidFill>
                <a:effectLst/>
                <a:uLnTx/>
                <a:uFillTx/>
                <a:latin typeface="Arial" panose="020B0604020202020204"/>
                <a:ea typeface="微软雅黑" panose="020B0503020204020204" pitchFamily="34" charset="-122"/>
                <a:cs typeface="+mn-cs"/>
              </a:rPr>
              <a:t>为</a:t>
            </a:r>
            <a:r>
              <a:rPr kumimoji="0" lang="en-US" altLang="zh-CN" sz="1400" b="1" i="0" u="none" strike="noStrike" kern="1200" cap="none" spc="0" normalizeH="0" baseline="0" noProof="0" dirty="0">
                <a:ln>
                  <a:noFill/>
                </a:ln>
                <a:solidFill>
                  <a:srgbClr val="ED7D31"/>
                </a:solidFill>
                <a:effectLst/>
                <a:uLnTx/>
                <a:uFillTx/>
                <a:latin typeface="Arial" panose="020B0604020202020204"/>
                <a:ea typeface="微软雅黑" panose="020B0503020204020204" pitchFamily="34" charset="-122"/>
                <a:cs typeface="+mn-cs"/>
              </a:rPr>
              <a:t>19.0</a:t>
            </a:r>
            <a:r>
              <a:rPr kumimoji="0" lang="zh-CN" altLang="en-US" sz="1400" b="1" i="0" u="none" strike="noStrike" kern="1200" cap="none" spc="0" normalizeH="0" baseline="0" noProof="0" dirty="0">
                <a:ln>
                  <a:noFill/>
                </a:ln>
                <a:solidFill>
                  <a:srgbClr val="ED7D31"/>
                </a:solidFill>
                <a:effectLst/>
                <a:uLnTx/>
                <a:uFillTx/>
                <a:latin typeface="Arial" panose="020B0604020202020204"/>
                <a:ea typeface="微软雅黑" panose="020B0503020204020204" pitchFamily="34" charset="-122"/>
                <a:cs typeface="+mn-cs"/>
              </a:rPr>
              <a:t>个月</a:t>
            </a:r>
            <a:endParaRPr kumimoji="0" lang="zh-CN" altLang="en-US" sz="1400" b="1" i="0" u="none" strike="noStrike" kern="1200" cap="none" spc="0" normalizeH="0" baseline="30000" noProof="0" dirty="0">
              <a:ln>
                <a:noFill/>
              </a:ln>
              <a:solidFill>
                <a:srgbClr val="ED7D31"/>
              </a:solidFill>
              <a:effectLst/>
              <a:uLnTx/>
              <a:uFillTx/>
              <a:latin typeface="Arial" panose="020B0604020202020204"/>
              <a:ea typeface="微软雅黑" panose="020B0503020204020204" pitchFamily="34" charset="-122"/>
              <a:cs typeface="+mn-cs"/>
            </a:endParaRPr>
          </a:p>
        </p:txBody>
      </p:sp>
      <p:grpSp>
        <p:nvGrpSpPr>
          <p:cNvPr id="3" name="组合 2"/>
          <p:cNvGrpSpPr/>
          <p:nvPr/>
        </p:nvGrpSpPr>
        <p:grpSpPr>
          <a:xfrm>
            <a:off x="651058" y="2917148"/>
            <a:ext cx="5413375" cy="2482850"/>
            <a:chOff x="506" y="5222"/>
            <a:chExt cx="8658" cy="3910"/>
          </a:xfrm>
        </p:grpSpPr>
        <p:grpSp>
          <p:nvGrpSpPr>
            <p:cNvPr id="7" name="组合 6"/>
            <p:cNvGrpSpPr/>
            <p:nvPr/>
          </p:nvGrpSpPr>
          <p:grpSpPr>
            <a:xfrm>
              <a:off x="506" y="5618"/>
              <a:ext cx="8658" cy="3515"/>
              <a:chOff x="321627" y="3567236"/>
              <a:chExt cx="5497830" cy="2231824"/>
            </a:xfrm>
          </p:grpSpPr>
          <p:pic>
            <p:nvPicPr>
              <p:cNvPr id="8" name="图片 7"/>
              <p:cNvPicPr>
                <a:picLocks noChangeAspect="1"/>
              </p:cNvPicPr>
              <p:nvPr/>
            </p:nvPicPr>
            <p:blipFill>
              <a:blip r:embed="rId9"/>
              <a:srcRect t="73305" b="5989"/>
              <a:stretch>
                <a:fillRect/>
              </a:stretch>
            </p:blipFill>
            <p:spPr>
              <a:xfrm>
                <a:off x="321627" y="5292032"/>
                <a:ext cx="5497830" cy="507028"/>
              </a:xfrm>
              <a:prstGeom prst="rect">
                <a:avLst/>
              </a:prstGeom>
            </p:spPr>
          </p:pic>
          <p:sp>
            <p:nvSpPr>
              <p:cNvPr id="9" name="文本框 8"/>
              <p:cNvSpPr txBox="1"/>
              <p:nvPr/>
            </p:nvSpPr>
            <p:spPr>
              <a:xfrm>
                <a:off x="415290" y="5499992"/>
                <a:ext cx="5284006" cy="89027"/>
              </a:xfrm>
              <a:prstGeom prst="rect">
                <a:avLst/>
              </a:prstGeom>
              <a:solidFill>
                <a:schemeClr val="bg1"/>
              </a:solidFill>
            </p:spPr>
            <p:txBody>
              <a:bodyPr wrap="square" rtlCol="0">
                <a:noAutofit/>
              </a:bodyPr>
              <a:lstStyle/>
              <a:p>
                <a:endParaRPr lang="zh-CN" altLang="en-US"/>
              </a:p>
            </p:txBody>
          </p:sp>
          <p:pic>
            <p:nvPicPr>
              <p:cNvPr id="10" name="图片 9"/>
              <p:cNvPicPr>
                <a:picLocks noChangeAspect="1"/>
              </p:cNvPicPr>
              <p:nvPr/>
            </p:nvPicPr>
            <p:blipFill>
              <a:blip r:embed="rId10"/>
              <a:stretch>
                <a:fillRect/>
              </a:stretch>
            </p:blipFill>
            <p:spPr>
              <a:xfrm>
                <a:off x="583547" y="3567236"/>
                <a:ext cx="5170839" cy="1704500"/>
              </a:xfrm>
              <a:prstGeom prst="rect">
                <a:avLst/>
              </a:prstGeom>
            </p:spPr>
          </p:pic>
          <p:sp>
            <p:nvSpPr>
              <p:cNvPr id="11" name="文本框 10"/>
              <p:cNvSpPr txBox="1"/>
              <p:nvPr/>
            </p:nvSpPr>
            <p:spPr>
              <a:xfrm>
                <a:off x="2949389" y="5228023"/>
                <a:ext cx="1950844" cy="107722"/>
              </a:xfrm>
              <a:prstGeom prst="rect">
                <a:avLst/>
              </a:prstGeom>
              <a:solidFill>
                <a:schemeClr val="bg1"/>
              </a:solidFill>
            </p:spPr>
            <p:txBody>
              <a:bodyPr wrap="square" rtlCol="0">
                <a:spAutoFit/>
              </a:bodyPr>
              <a:lstStyle/>
              <a:p>
                <a:endParaRPr kumimoji="1" lang="zh-CN" altLang="en-US" sz="100" dirty="0"/>
              </a:p>
            </p:txBody>
          </p:sp>
        </p:grpSp>
        <p:pic>
          <p:nvPicPr>
            <p:cNvPr id="12" name="图片 11"/>
            <p:cNvPicPr>
              <a:picLocks noChangeAspect="1"/>
            </p:cNvPicPr>
            <p:nvPr/>
          </p:nvPicPr>
          <p:blipFill>
            <a:blip r:embed="rId9"/>
            <a:srcRect l="44125" r="16006" b="82300"/>
            <a:stretch>
              <a:fillRect/>
            </a:stretch>
          </p:blipFill>
          <p:spPr>
            <a:xfrm>
              <a:off x="4977" y="5222"/>
              <a:ext cx="3998" cy="791"/>
            </a:xfrm>
            <a:prstGeom prst="rect">
              <a:avLst/>
            </a:prstGeom>
          </p:spPr>
        </p:pic>
      </p:grpSp>
      <p:graphicFrame>
        <p:nvGraphicFramePr>
          <p:cNvPr id="13" name="内容占位符 12"/>
          <p:cNvGraphicFramePr>
            <a:graphicFrameLocks noGrp="1"/>
          </p:cNvGraphicFramePr>
          <p:nvPr>
            <p:ph sz="half" idx="1"/>
            <p:custDataLst>
              <p:tags r:id="rId1"/>
            </p:custDataLst>
          </p:nvPr>
        </p:nvGraphicFramePr>
        <p:xfrm>
          <a:off x="2957447" y="2935648"/>
          <a:ext cx="3023235" cy="502920"/>
        </p:xfrm>
        <a:graphic>
          <a:graphicData uri="http://schemas.openxmlformats.org/drawingml/2006/table">
            <a:tbl>
              <a:tblPr firstRow="1" bandRow="1">
                <a:tableStyleId>{5C22544A-7EE6-4342-B048-85BDC9FD1C3A}</a:tableStyleId>
              </a:tblPr>
              <a:tblGrid>
                <a:gridCol w="1684020">
                  <a:extLst>
                    <a:ext uri="{9D8B030D-6E8A-4147-A177-3AD203B41FA5}">
                      <a16:colId xmlns:a16="http://schemas.microsoft.com/office/drawing/2014/main" val="20000"/>
                    </a:ext>
                  </a:extLst>
                </a:gridCol>
                <a:gridCol w="1339215">
                  <a:extLst>
                    <a:ext uri="{9D8B030D-6E8A-4147-A177-3AD203B41FA5}">
                      <a16:colId xmlns:a16="http://schemas.microsoft.com/office/drawing/2014/main" val="20001"/>
                    </a:ext>
                  </a:extLst>
                </a:gridCol>
              </a:tblGrid>
              <a:tr h="304800">
                <a:tc>
                  <a:txBody>
                    <a:bodyPr/>
                    <a:lstStyle/>
                    <a:p>
                      <a:pPr algn="ctr"/>
                      <a:endParaRPr lang="zh-CN" altLang="en-US" sz="700" dirty="0">
                        <a:solidFill>
                          <a:schemeClr val="tx1"/>
                        </a:solidFill>
                      </a:endParaRPr>
                    </a:p>
                  </a:txBody>
                  <a:tcPr>
                    <a:solidFill>
                      <a:schemeClr val="bg1"/>
                    </a:solidFill>
                  </a:tcPr>
                </a:tc>
                <a:tc>
                  <a:txBody>
                    <a:bodyPr/>
                    <a:lstStyle/>
                    <a:p>
                      <a:pPr algn="ctr"/>
                      <a:r>
                        <a:rPr lang="de-DE" altLang="zh-CN" sz="700" dirty="0"/>
                        <a:t>T-DXd 5.4 mglkg</a:t>
                      </a:r>
                    </a:p>
                    <a:p>
                      <a:pPr algn="ctr"/>
                      <a:r>
                        <a:rPr lang="de-DE" altLang="zh-CN" sz="700" dirty="0"/>
                        <a:t>N=102</a:t>
                      </a:r>
                      <a:endParaRPr lang="zh-CN" altLang="en-US" sz="700" dirty="0"/>
                    </a:p>
                  </a:txBody>
                  <a:tcPr>
                    <a:solidFill>
                      <a:srgbClr val="712FA0"/>
                    </a:solidFill>
                  </a:tcPr>
                </a:tc>
                <a:extLst>
                  <a:ext uri="{0D108BD9-81ED-4DB2-BD59-A6C34878D82A}">
                    <a16:rowId xmlns:a16="http://schemas.microsoft.com/office/drawing/2014/main" val="10000"/>
                  </a:ext>
                </a:extLst>
              </a:tr>
              <a:tr h="198120">
                <a:tc>
                  <a:txBody>
                    <a:bodyPr/>
                    <a:lstStyle/>
                    <a:p>
                      <a:pPr algn="ctr"/>
                      <a:r>
                        <a:rPr lang="en-US" altLang="zh-CN" sz="700" dirty="0" err="1"/>
                        <a:t>mPFS</a:t>
                      </a:r>
                      <a:r>
                        <a:rPr lang="zh-CN" altLang="en-US" sz="700" dirty="0"/>
                        <a:t>（</a:t>
                      </a:r>
                      <a:r>
                        <a:rPr lang="en-US" altLang="zh-CN" sz="700" dirty="0"/>
                        <a:t>95% CI</a:t>
                      </a:r>
                      <a:r>
                        <a:rPr lang="zh-CN" altLang="en-US" sz="700" dirty="0"/>
                        <a:t>），月</a:t>
                      </a:r>
                    </a:p>
                  </a:txBody>
                  <a:tcPr>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fr-FR" altLang="zh-CN" sz="700" b="1" dirty="0"/>
                        <a:t>10.0 (7.7-15.2)</a:t>
                      </a:r>
                    </a:p>
                  </a:txBody>
                  <a:tcPr>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21" name="内容占位符 20"/>
          <p:cNvGraphicFramePr>
            <a:graphicFrameLocks noGrp="1"/>
          </p:cNvGraphicFramePr>
          <p:nvPr>
            <p:ph sz="half" idx="2"/>
            <p:custDataLst>
              <p:tags r:id="rId2"/>
            </p:custDataLst>
          </p:nvPr>
        </p:nvGraphicFramePr>
        <p:xfrm>
          <a:off x="8807229" y="2715641"/>
          <a:ext cx="2609850" cy="502920"/>
        </p:xfrm>
        <a:graphic>
          <a:graphicData uri="http://schemas.openxmlformats.org/drawingml/2006/table">
            <a:tbl>
              <a:tblPr firstRow="1" bandRow="1">
                <a:tableStyleId>{5C22544A-7EE6-4342-B048-85BDC9FD1C3A}</a:tableStyleId>
              </a:tblPr>
              <a:tblGrid>
                <a:gridCol w="1454150">
                  <a:extLst>
                    <a:ext uri="{9D8B030D-6E8A-4147-A177-3AD203B41FA5}">
                      <a16:colId xmlns:a16="http://schemas.microsoft.com/office/drawing/2014/main" val="20000"/>
                    </a:ext>
                  </a:extLst>
                </a:gridCol>
                <a:gridCol w="1155700">
                  <a:extLst>
                    <a:ext uri="{9D8B030D-6E8A-4147-A177-3AD203B41FA5}">
                      <a16:colId xmlns:a16="http://schemas.microsoft.com/office/drawing/2014/main" val="20001"/>
                    </a:ext>
                  </a:extLst>
                </a:gridCol>
              </a:tblGrid>
              <a:tr h="304800">
                <a:tc>
                  <a:txBody>
                    <a:bodyPr/>
                    <a:lstStyle/>
                    <a:p>
                      <a:pPr algn="ctr"/>
                      <a:endParaRPr lang="zh-CN" altLang="en-US" sz="700" dirty="0"/>
                    </a:p>
                  </a:txBody>
                  <a:tcPr>
                    <a:solidFill>
                      <a:schemeClr val="bg1"/>
                    </a:solidFill>
                  </a:tcPr>
                </a:tc>
                <a:tc>
                  <a:txBody>
                    <a:bodyPr/>
                    <a:lstStyle/>
                    <a:p>
                      <a:pPr algn="ctr"/>
                      <a:r>
                        <a:rPr lang="de-DE" altLang="zh-CN" sz="700" dirty="0"/>
                        <a:t>T-DXd 5.4 mglkg</a:t>
                      </a:r>
                    </a:p>
                    <a:p>
                      <a:pPr algn="ctr"/>
                      <a:r>
                        <a:rPr lang="de-DE" altLang="zh-CN" sz="700" dirty="0"/>
                        <a:t>N=102</a:t>
                      </a:r>
                      <a:endParaRPr lang="zh-CN" altLang="en-US" sz="700" dirty="0"/>
                    </a:p>
                  </a:txBody>
                  <a:tcPr>
                    <a:solidFill>
                      <a:srgbClr val="712FA0"/>
                    </a:solidFill>
                  </a:tcPr>
                </a:tc>
                <a:extLst>
                  <a:ext uri="{0D108BD9-81ED-4DB2-BD59-A6C34878D82A}">
                    <a16:rowId xmlns:a16="http://schemas.microsoft.com/office/drawing/2014/main" val="10000"/>
                  </a:ext>
                </a:extLst>
              </a:tr>
              <a:tr h="198120">
                <a:tc>
                  <a:txBody>
                    <a:bodyPr/>
                    <a:lstStyle/>
                    <a:p>
                      <a:pPr algn="ctr"/>
                      <a:r>
                        <a:rPr lang="en-US" altLang="zh-CN" sz="700" dirty="0" err="1"/>
                        <a:t>mOS</a:t>
                      </a:r>
                      <a:r>
                        <a:rPr lang="zh-CN" altLang="en-US" sz="700" dirty="0"/>
                        <a:t>（</a:t>
                      </a:r>
                      <a:r>
                        <a:rPr lang="en-US" altLang="zh-CN" sz="700" dirty="0"/>
                        <a:t>95% CI</a:t>
                      </a:r>
                      <a:r>
                        <a:rPr lang="zh-CN" altLang="en-US" sz="700" dirty="0"/>
                        <a:t>），月</a:t>
                      </a:r>
                    </a:p>
                  </a:txBody>
                  <a:tcPr>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fr-FR" altLang="zh-CN" sz="700" b="1" dirty="0"/>
                        <a:t>19.0 (14.7-NE)</a:t>
                      </a:r>
                    </a:p>
                  </a:txBody>
                  <a:tcPr>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2" name="标题 16"/>
          <p:cNvSpPr txBox="1"/>
          <p:nvPr>
            <p:custDataLst>
              <p:tags r:id="rId3"/>
            </p:custDataLst>
          </p:nvPr>
        </p:nvSpPr>
        <p:spPr>
          <a:xfrm>
            <a:off x="605315" y="375018"/>
            <a:ext cx="10858500" cy="900112"/>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2800" b="1">
                <a:solidFill>
                  <a:srgbClr val="70309F"/>
                </a:solidFill>
                <a:latin typeface="微软雅黑" panose="020B0503020204020204" pitchFamily="34" charset="-122"/>
                <a:ea typeface="微软雅黑" panose="020B0503020204020204" pitchFamily="34" charset="-122"/>
                <a:cs typeface="+mj-cs"/>
              </a:defRPr>
            </a:lvl1pPr>
          </a:lstStyle>
          <a:p>
            <a:r>
              <a:rPr lang="zh-CN" altLang="en-US" dirty="0">
                <a:sym typeface="+mn-lt"/>
              </a:rPr>
              <a:t>DESTINY-Lung02研究最终分析：德曲妥珠单抗治疗HER2m NSCLC，5.4mg/kg组中位PFS达10.0个月，中位</a:t>
            </a:r>
            <a:r>
              <a:rPr lang="en-US" altLang="zh-CN" dirty="0">
                <a:sym typeface="+mn-lt"/>
              </a:rPr>
              <a:t>OS 19.0</a:t>
            </a:r>
            <a:r>
              <a:rPr lang="zh-CN" altLang="en-US" dirty="0">
                <a:sym typeface="+mn-lt"/>
              </a:rPr>
              <a:t>个月</a:t>
            </a:r>
          </a:p>
        </p:txBody>
      </p:sp>
      <p:sp>
        <p:nvSpPr>
          <p:cNvPr id="4" name="文本框 3"/>
          <p:cNvSpPr txBox="1"/>
          <p:nvPr/>
        </p:nvSpPr>
        <p:spPr>
          <a:xfrm>
            <a:off x="10718165" y="819785"/>
            <a:ext cx="1473835" cy="442595"/>
          </a:xfrm>
          <a:prstGeom prst="roundRect">
            <a:avLst>
              <a:gd name="adj" fmla="val 50000"/>
            </a:avLst>
          </a:prstGeom>
          <a:solidFill>
            <a:srgbClr val="712FA0"/>
          </a:solidFill>
        </p:spPr>
        <p:style>
          <a:lnRef idx="2">
            <a:schemeClr val="lt1"/>
          </a:lnRef>
          <a:fillRef idx="1">
            <a:schemeClr val="accent1"/>
          </a:fillRef>
          <a:effectRef idx="1">
            <a:schemeClr val="accent1"/>
          </a:effectRef>
          <a:fontRef idx="minor">
            <a:schemeClr val="lt1"/>
          </a:fontRef>
        </p:style>
        <p:txBody>
          <a:bodyPr wrap="square" rtlCol="0">
            <a:noAutofit/>
          </a:bodyPr>
          <a:lstStyle/>
          <a:p>
            <a:pPr algn="ctr"/>
            <a:r>
              <a:rPr lang="zh-CN" altLang="en-US" sz="1400" dirty="0">
                <a:sym typeface="+mn-lt"/>
              </a:rPr>
              <a:t>德曲妥珠单抗</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对角圆角矩形 24"/>
          <p:cNvSpPr/>
          <p:nvPr/>
        </p:nvSpPr>
        <p:spPr>
          <a:xfrm>
            <a:off x="583565" y="5697220"/>
            <a:ext cx="11207115" cy="669925"/>
          </a:xfrm>
          <a:prstGeom prst="round2DiagRect">
            <a:avLst>
              <a:gd name="adj1" fmla="val 5260"/>
              <a:gd name="adj2" fmla="val 5403"/>
            </a:avLst>
          </a:prstGeom>
          <a:solidFill>
            <a:srgbClr val="F3F0FF">
              <a:alpha val="75294"/>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矩形: 圆角 137"/>
          <p:cNvSpPr/>
          <p:nvPr/>
        </p:nvSpPr>
        <p:spPr>
          <a:xfrm>
            <a:off x="6246173" y="2180263"/>
            <a:ext cx="5544000" cy="3435611"/>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p>
        </p:txBody>
      </p:sp>
      <p:sp>
        <p:nvSpPr>
          <p:cNvPr id="11" name="Bullet1"/>
          <p:cNvSpPr/>
          <p:nvPr/>
        </p:nvSpPr>
        <p:spPr>
          <a:xfrm>
            <a:off x="624173" y="2155195"/>
            <a:ext cx="5572792" cy="339100"/>
          </a:xfrm>
          <a:prstGeom prst="roundRect">
            <a:avLst>
              <a:gd name="adj"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endParaRPr kumimoji="1" lang="en-US" altLang="zh-CN" sz="1600" b="1" dirty="0">
              <a:solidFill>
                <a:srgbClr val="FFFFFF"/>
              </a:solidFill>
              <a:latin typeface="Arial" panose="020B0604020202020204" pitchFamily="34" charset="0"/>
              <a:ea typeface="微软雅黑" panose="020B0503020204020204" pitchFamily="34" charset="-122"/>
            </a:endParaRPr>
          </a:p>
        </p:txBody>
      </p:sp>
      <p:sp>
        <p:nvSpPr>
          <p:cNvPr id="30" name="矩形: 圆角 137"/>
          <p:cNvSpPr/>
          <p:nvPr/>
        </p:nvSpPr>
        <p:spPr>
          <a:xfrm>
            <a:off x="630478" y="2515959"/>
            <a:ext cx="5544000" cy="3099916"/>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p>
        </p:txBody>
      </p:sp>
      <p:grpSp>
        <p:nvGrpSpPr>
          <p:cNvPr id="6" name="组合 5"/>
          <p:cNvGrpSpPr/>
          <p:nvPr/>
        </p:nvGrpSpPr>
        <p:grpSpPr>
          <a:xfrm>
            <a:off x="624173" y="1337388"/>
            <a:ext cx="10943654" cy="717710"/>
            <a:chOff x="545869" y="1339508"/>
            <a:chExt cx="10943654" cy="717710"/>
          </a:xfrm>
        </p:grpSpPr>
        <p:sp>
          <p:nvSpPr>
            <p:cNvPr id="7" name="对角圆角矩形 6"/>
            <p:cNvSpPr/>
            <p:nvPr/>
          </p:nvSpPr>
          <p:spPr>
            <a:xfrm>
              <a:off x="545869" y="1339508"/>
              <a:ext cx="10943654" cy="717710"/>
            </a:xfrm>
            <a:prstGeom prst="round2DiagRect">
              <a:avLst>
                <a:gd name="adj1" fmla="val 50000"/>
                <a:gd name="adj2" fmla="val 0"/>
              </a:avLst>
            </a:prstGeom>
            <a:gradFill>
              <a:gsLst>
                <a:gs pos="100000">
                  <a:srgbClr val="F3F0FF"/>
                </a:gs>
                <a:gs pos="0">
                  <a:srgbClr val="E4DFFE"/>
                </a:gs>
              </a:gsLst>
              <a:lin ang="0" scaled="0"/>
            </a:gradFill>
            <a:ln w="12700" cap="flat" cmpd="sng" algn="ctr">
              <a:noFill/>
              <a:prstDash val="solid"/>
              <a:miter lim="800000"/>
            </a:ln>
            <a:effectLst/>
          </p:spPr>
          <p:txBody>
            <a:bodyPr wrap="square" rtlCol="0" anchor="ctr">
              <a:noAutofit/>
            </a:bodyPr>
            <a:lstStyle/>
            <a:p>
              <a:pPr algn="ctr"/>
              <a:endParaRPr lang="zh-CN" altLang="en-US" sz="2400" kern="0">
                <a:solidFill>
                  <a:srgbClr val="FFFFFF"/>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682885" y="1498270"/>
              <a:ext cx="453417" cy="453417"/>
              <a:chOff x="682885" y="1498270"/>
              <a:chExt cx="453417" cy="453417"/>
            </a:xfrm>
          </p:grpSpPr>
          <p:sp>
            <p:nvSpPr>
              <p:cNvPr id="9" name="椭圆 8"/>
              <p:cNvSpPr/>
              <p:nvPr/>
            </p:nvSpPr>
            <p:spPr>
              <a:xfrm>
                <a:off x="682885" y="1498270"/>
                <a:ext cx="453417" cy="45341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descr="图标&#10;&#10;描述已自动生成"/>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artisticPhotocopy detail="2"/>
                        </a14:imgEffect>
                      </a14:imgLayer>
                    </a14:imgProps>
                  </a:ext>
                  <a:ext uri="{28A0092B-C50C-407E-A947-70E740481C1C}">
                    <a14:useLocalDpi xmlns:a14="http://schemas.microsoft.com/office/drawing/2010/main" val="0"/>
                  </a:ext>
                </a:extLst>
              </a:blip>
              <a:stretch>
                <a:fillRect/>
              </a:stretch>
            </p:blipFill>
            <p:spPr>
              <a:xfrm>
                <a:off x="747762" y="1550314"/>
                <a:ext cx="313573" cy="313573"/>
              </a:xfrm>
              <a:prstGeom prst="rect">
                <a:avLst/>
              </a:prstGeom>
            </p:spPr>
          </p:pic>
        </p:grpSp>
      </p:grpSp>
      <p:sp>
        <p:nvSpPr>
          <p:cNvPr id="4" name="文本框 3"/>
          <p:cNvSpPr txBox="1"/>
          <p:nvPr/>
        </p:nvSpPr>
        <p:spPr>
          <a:xfrm>
            <a:off x="699059" y="5691362"/>
            <a:ext cx="10993059" cy="630429"/>
          </a:xfrm>
          <a:prstGeom prst="rect">
            <a:avLst/>
          </a:prstGeom>
          <a:noFill/>
        </p:spPr>
        <p:txBody>
          <a:bodyPr wrap="square">
            <a:spAutoFit/>
          </a:bodyPr>
          <a:lstStyle/>
          <a:p>
            <a:pPr marL="171450" indent="-171450">
              <a:lnSpc>
                <a:spcPct val="120000"/>
              </a:lnSpc>
              <a:buFont typeface="Arial" panose="020B0604020202020204" pitchFamily="34" charset="0"/>
              <a:buChar char="•"/>
            </a:pPr>
            <a:r>
              <a:rPr lang="zh-CN" altLang="en-US" sz="1000" dirty="0"/>
              <a:t>对</a:t>
            </a:r>
            <a:r>
              <a:rPr lang="de-DE" altLang="zh-CN" sz="1000" dirty="0"/>
              <a:t>DESTINY-Lung01 (DL-01) </a:t>
            </a:r>
            <a:r>
              <a:rPr lang="zh-CN" altLang="de-DE" sz="1000" dirty="0"/>
              <a:t>和 </a:t>
            </a:r>
            <a:r>
              <a:rPr lang="de-DE" altLang="zh-CN" sz="1000" dirty="0"/>
              <a:t>DESTINY-Lung02 (DL-02)</a:t>
            </a:r>
            <a:r>
              <a:rPr lang="zh-CN" altLang="en-US" sz="1000" dirty="0"/>
              <a:t>进行汇总分析，分别纳入伴有或不伴有脑转移 </a:t>
            </a:r>
            <a:r>
              <a:rPr lang="en-US" altLang="zh-CN" sz="1000" dirty="0"/>
              <a:t>(BMs)</a:t>
            </a:r>
            <a:r>
              <a:rPr lang="zh-CN" altLang="en-US" sz="1000" dirty="0"/>
              <a:t>的患者。</a:t>
            </a:r>
            <a:r>
              <a:rPr lang="en-US" altLang="zh-CN" sz="1000" dirty="0"/>
              <a:t>DL-01</a:t>
            </a:r>
            <a:r>
              <a:rPr lang="zh-CN" altLang="en-US" sz="1000" dirty="0"/>
              <a:t>中纳入（</a:t>
            </a:r>
            <a:r>
              <a:rPr lang="en-US" altLang="zh-CN" sz="1000" dirty="0"/>
              <a:t>6.4 mg/kg</a:t>
            </a:r>
            <a:r>
              <a:rPr lang="zh-CN" altLang="en-US" sz="1000" dirty="0"/>
              <a:t>；</a:t>
            </a:r>
            <a:r>
              <a:rPr lang="en-US" altLang="zh-CN" sz="1000" dirty="0"/>
              <a:t>35 </a:t>
            </a:r>
            <a:r>
              <a:rPr lang="zh-CN" altLang="en-US" sz="1000" dirty="0"/>
              <a:t>和 </a:t>
            </a:r>
            <a:r>
              <a:rPr lang="en-US" altLang="zh-CN" sz="1000" dirty="0"/>
              <a:t>56 </a:t>
            </a:r>
            <a:r>
              <a:rPr lang="zh-CN" altLang="en-US" sz="1000" dirty="0"/>
              <a:t>名患者）和 </a:t>
            </a:r>
            <a:r>
              <a:rPr lang="en-US" altLang="zh-CN" sz="1000" dirty="0"/>
              <a:t>DL-02</a:t>
            </a:r>
            <a:r>
              <a:rPr lang="zh-CN" altLang="en-US" sz="1000" dirty="0"/>
              <a:t>队列中</a:t>
            </a:r>
            <a:r>
              <a:rPr lang="en-US" altLang="zh-CN" sz="1000" dirty="0"/>
              <a:t>5.4 mg/kg</a:t>
            </a:r>
            <a:r>
              <a:rPr lang="zh-CN" altLang="en-US" sz="1000" dirty="0"/>
              <a:t>（</a:t>
            </a:r>
            <a:r>
              <a:rPr lang="en-US" altLang="zh-CN" sz="1000" dirty="0"/>
              <a:t>32 </a:t>
            </a:r>
            <a:r>
              <a:rPr lang="zh-CN" altLang="en-US" sz="1000" dirty="0"/>
              <a:t>和 </a:t>
            </a:r>
            <a:r>
              <a:rPr lang="en-US" altLang="zh-CN" sz="1000" dirty="0"/>
              <a:t>70 </a:t>
            </a:r>
            <a:r>
              <a:rPr lang="zh-CN" altLang="en-US" sz="1000" dirty="0"/>
              <a:t>名患者）或 </a:t>
            </a:r>
            <a:r>
              <a:rPr lang="en-US" altLang="zh-CN" sz="1000" dirty="0"/>
              <a:t>6.4 mg/kg</a:t>
            </a:r>
            <a:r>
              <a:rPr lang="zh-CN" altLang="en-US" sz="1000" dirty="0"/>
              <a:t>（</a:t>
            </a:r>
            <a:r>
              <a:rPr lang="en-US" altLang="zh-CN" sz="1000" dirty="0"/>
              <a:t>19 </a:t>
            </a:r>
            <a:r>
              <a:rPr lang="zh-CN" altLang="en-US" sz="1000" dirty="0"/>
              <a:t>和 </a:t>
            </a:r>
            <a:r>
              <a:rPr lang="en-US" altLang="zh-CN" sz="1000" dirty="0"/>
              <a:t>31 </a:t>
            </a:r>
            <a:r>
              <a:rPr lang="zh-CN" altLang="en-US" sz="1000" dirty="0"/>
              <a:t>名患者）；</a:t>
            </a:r>
            <a:r>
              <a:rPr lang="en-US" altLang="zh-CN" sz="1000" dirty="0"/>
              <a:t>6.4 mg/kg </a:t>
            </a:r>
            <a:r>
              <a:rPr lang="zh-CN" altLang="en-US" sz="1000" dirty="0"/>
              <a:t>组合并。每 </a:t>
            </a:r>
            <a:r>
              <a:rPr lang="en-US" altLang="zh-CN" sz="1000" dirty="0"/>
              <a:t>6 </a:t>
            </a:r>
            <a:r>
              <a:rPr lang="zh-CN" altLang="en-US" sz="1000" dirty="0"/>
              <a:t>周进行一次肿瘤评估（</a:t>
            </a:r>
            <a:r>
              <a:rPr lang="en-US" altLang="zh-CN" sz="1000" dirty="0"/>
              <a:t>MRI/CT</a:t>
            </a:r>
            <a:r>
              <a:rPr lang="zh-CN" altLang="en-US" sz="1000" dirty="0"/>
              <a:t>）。在伴有和不伴有 </a:t>
            </a:r>
            <a:r>
              <a:rPr lang="en-US" altLang="zh-CN" sz="1000" dirty="0"/>
              <a:t>BL BM </a:t>
            </a:r>
            <a:r>
              <a:rPr lang="zh-CN" altLang="en-US" sz="1000" dirty="0"/>
              <a:t>的患者中确定了全身客观缓解率 </a:t>
            </a:r>
            <a:r>
              <a:rPr lang="en-US" altLang="zh-CN" sz="1000" dirty="0"/>
              <a:t>(ORR)</a:t>
            </a:r>
            <a:r>
              <a:rPr lang="zh-CN" altLang="en-US" sz="1000" dirty="0"/>
              <a:t>、缓解持续时间 </a:t>
            </a:r>
            <a:r>
              <a:rPr lang="en-US" altLang="zh-CN" sz="1000" dirty="0"/>
              <a:t>(</a:t>
            </a:r>
            <a:r>
              <a:rPr lang="en-US" altLang="zh-CN" sz="1000" dirty="0" err="1"/>
              <a:t>DoR</a:t>
            </a:r>
            <a:r>
              <a:rPr lang="en-US" altLang="zh-CN" sz="1000" dirty="0"/>
              <a:t>)</a:t>
            </a:r>
            <a:r>
              <a:rPr lang="zh-CN" altLang="en-US" sz="1000" dirty="0"/>
              <a:t>、进展部位和治疗出现的不良事件 </a:t>
            </a:r>
            <a:r>
              <a:rPr lang="en-US" altLang="zh-CN" sz="1000" dirty="0"/>
              <a:t>(TEAE)</a:t>
            </a:r>
            <a:r>
              <a:rPr lang="zh-CN" altLang="en-US" sz="1000" dirty="0"/>
              <a:t>。对可测量和不可测量 </a:t>
            </a:r>
            <a:r>
              <a:rPr lang="en-US" altLang="zh-CN" sz="1000" dirty="0"/>
              <a:t>BL BM </a:t>
            </a:r>
            <a:r>
              <a:rPr lang="zh-CN" altLang="en-US" sz="1000" dirty="0"/>
              <a:t>的患者进行了颅内 </a:t>
            </a:r>
            <a:r>
              <a:rPr lang="en-US" altLang="zh-CN" sz="1000" dirty="0"/>
              <a:t>(IC)-ORR</a:t>
            </a:r>
            <a:r>
              <a:rPr lang="zh-CN" altLang="en-US" sz="1000" dirty="0"/>
              <a:t>、</a:t>
            </a:r>
            <a:r>
              <a:rPr lang="en-US" altLang="zh-CN" sz="1000" dirty="0"/>
              <a:t>IC-DCR </a:t>
            </a:r>
            <a:r>
              <a:rPr lang="zh-CN" altLang="en-US" sz="1000" dirty="0"/>
              <a:t>和 </a:t>
            </a:r>
            <a:r>
              <a:rPr lang="en-US" altLang="zh-CN" sz="1000" dirty="0"/>
              <a:t>IC-</a:t>
            </a:r>
            <a:r>
              <a:rPr lang="en-US" altLang="zh-CN" sz="1000" dirty="0" err="1"/>
              <a:t>DoR</a:t>
            </a:r>
            <a:r>
              <a:rPr lang="en-US" altLang="zh-CN" sz="1000" dirty="0"/>
              <a:t> </a:t>
            </a:r>
            <a:r>
              <a:rPr lang="zh-CN" altLang="en-US" sz="1000" dirty="0"/>
              <a:t>分析</a:t>
            </a:r>
          </a:p>
        </p:txBody>
      </p:sp>
      <p:graphicFrame>
        <p:nvGraphicFramePr>
          <p:cNvPr id="12" name="object 6"/>
          <p:cNvGraphicFramePr>
            <a:graphicFrameLocks noGrp="1"/>
          </p:cNvGraphicFramePr>
          <p:nvPr>
            <p:custDataLst>
              <p:tags r:id="rId1"/>
            </p:custDataLst>
          </p:nvPr>
        </p:nvGraphicFramePr>
        <p:xfrm>
          <a:off x="672922" y="2566824"/>
          <a:ext cx="5400441" cy="3011345"/>
        </p:xfrm>
        <a:graphic>
          <a:graphicData uri="http://schemas.openxmlformats.org/drawingml/2006/table">
            <a:tbl>
              <a:tblPr firstRow="1" bandRow="1">
                <a:effectLst/>
                <a:tableStyleId>{2D5ABB26-0587-4C30-8999-92F81FD0307C}</a:tableStyleId>
              </a:tblPr>
              <a:tblGrid>
                <a:gridCol w="2267736">
                  <a:extLst>
                    <a:ext uri="{9D8B030D-6E8A-4147-A177-3AD203B41FA5}">
                      <a16:colId xmlns:a16="http://schemas.microsoft.com/office/drawing/2014/main" val="20000"/>
                    </a:ext>
                  </a:extLst>
                </a:gridCol>
                <a:gridCol w="3132705">
                  <a:extLst>
                    <a:ext uri="{9D8B030D-6E8A-4147-A177-3AD203B41FA5}">
                      <a16:colId xmlns:a16="http://schemas.microsoft.com/office/drawing/2014/main" val="20001"/>
                    </a:ext>
                  </a:extLst>
                </a:gridCol>
              </a:tblGrid>
              <a:tr h="669053">
                <a:tc>
                  <a:txBody>
                    <a:bodyPr/>
                    <a:lstStyle/>
                    <a:p>
                      <a:pPr algn="ctr">
                        <a:lnSpc>
                          <a:spcPct val="100000"/>
                        </a:lnSpc>
                      </a:pPr>
                      <a:endParaRPr sz="1100" dirty="0">
                        <a:latin typeface="微软雅黑" panose="020B0503020204020204" pitchFamily="34" charset="-122"/>
                        <a:ea typeface="微软雅黑" panose="020B0503020204020204" pitchFamily="34" charset="-122"/>
                        <a:cs typeface="Times New Roman" panose="02020603050405020304"/>
                      </a:endParaRPr>
                    </a:p>
                  </a:txBody>
                  <a:tcPr marL="0" marR="0" marT="0" marB="0" anchor="ctr">
                    <a:lnL w="12700">
                      <a:solidFill>
                        <a:srgbClr val="FFFFFF"/>
                      </a:solidFill>
                      <a:prstDash val="solid"/>
                    </a:lnL>
                    <a:lnT w="12700">
                      <a:solidFill>
                        <a:srgbClr val="FFFFFF"/>
                      </a:solidFill>
                      <a:prstDash val="solid"/>
                    </a:lnT>
                    <a:lnB w="12700" cap="flat" cmpd="sng" algn="ctr">
                      <a:solidFill>
                        <a:schemeClr val="bg1">
                          <a:lumMod val="85000"/>
                        </a:schemeClr>
                      </a:solidFill>
                      <a:prstDash val="solid"/>
                      <a:round/>
                      <a:headEnd type="none" w="med" len="med"/>
                      <a:tailEnd type="none" w="med" len="med"/>
                    </a:lnB>
                  </a:tcPr>
                </a:tc>
                <a:tc>
                  <a:txBody>
                    <a:bodyPr/>
                    <a:lstStyle/>
                    <a:p>
                      <a:pPr marL="576580" marR="280670" indent="-289560" algn="ctr">
                        <a:lnSpc>
                          <a:spcPct val="100000"/>
                        </a:lnSpc>
                        <a:spcBef>
                          <a:spcPts val="200"/>
                        </a:spcBef>
                      </a:pPr>
                      <a:r>
                        <a:rPr lang="zh-CN" altLang="en-US" sz="1100" b="1" spc="-5" dirty="0">
                          <a:solidFill>
                            <a:srgbClr val="FFFFFF"/>
                          </a:solidFill>
                          <a:latin typeface="微软雅黑" panose="020B0503020204020204" pitchFamily="34" charset="-122"/>
                          <a:ea typeface="微软雅黑" panose="020B0503020204020204" pitchFamily="34" charset="-122"/>
                          <a:cs typeface="Arial" panose="020B0604020202020204"/>
                        </a:rPr>
                        <a:t>德曲妥珠单抗</a:t>
                      </a:r>
                      <a:r>
                        <a:rPr sz="1100" b="1" spc="-5" dirty="0">
                          <a:solidFill>
                            <a:srgbClr val="FFFFFF"/>
                          </a:solidFill>
                          <a:latin typeface="微软雅黑" panose="020B0503020204020204" pitchFamily="34" charset="-122"/>
                          <a:ea typeface="微软雅黑" panose="020B0503020204020204" pitchFamily="34" charset="-122"/>
                          <a:cs typeface="Arial" panose="020B0604020202020204"/>
                        </a:rPr>
                        <a:t> </a:t>
                      </a:r>
                      <a:r>
                        <a:rPr sz="1100" b="1" dirty="0">
                          <a:solidFill>
                            <a:srgbClr val="FFFFFF"/>
                          </a:solidFill>
                          <a:latin typeface="微软雅黑" panose="020B0503020204020204" pitchFamily="34" charset="-122"/>
                          <a:ea typeface="微软雅黑" panose="020B0503020204020204" pitchFamily="34" charset="-122"/>
                          <a:cs typeface="Arial" panose="020B0604020202020204"/>
                        </a:rPr>
                        <a:t>5.4</a:t>
                      </a:r>
                      <a:r>
                        <a:rPr sz="1100" b="1" spc="-85" dirty="0">
                          <a:solidFill>
                            <a:srgbClr val="FFFFFF"/>
                          </a:solidFill>
                          <a:latin typeface="微软雅黑" panose="020B0503020204020204" pitchFamily="34" charset="-122"/>
                          <a:ea typeface="微软雅黑" panose="020B0503020204020204" pitchFamily="34" charset="-122"/>
                          <a:cs typeface="Arial" panose="020B0604020202020204"/>
                        </a:rPr>
                        <a:t> </a:t>
                      </a:r>
                      <a:r>
                        <a:rPr sz="1100" b="1" dirty="0">
                          <a:solidFill>
                            <a:srgbClr val="FFFFFF"/>
                          </a:solidFill>
                          <a:latin typeface="微软雅黑" panose="020B0503020204020204" pitchFamily="34" charset="-122"/>
                          <a:ea typeface="微软雅黑" panose="020B0503020204020204" pitchFamily="34" charset="-122"/>
                          <a:cs typeface="Arial" panose="020B0604020202020204"/>
                        </a:rPr>
                        <a:t>mg/kg</a:t>
                      </a:r>
                      <a:endParaRPr lang="en-CA" sz="1100" b="1" dirty="0">
                        <a:solidFill>
                          <a:srgbClr val="FFFFFF"/>
                        </a:solidFill>
                        <a:latin typeface="微软雅黑" panose="020B0503020204020204" pitchFamily="34" charset="-122"/>
                        <a:ea typeface="微软雅黑" panose="020B0503020204020204" pitchFamily="34" charset="-122"/>
                        <a:cs typeface="Arial" panose="020B0604020202020204"/>
                      </a:endParaRPr>
                    </a:p>
                    <a:p>
                      <a:pPr marL="576580" marR="280670" indent="-289560" algn="ctr">
                        <a:lnSpc>
                          <a:spcPct val="100000"/>
                        </a:lnSpc>
                        <a:spcBef>
                          <a:spcPts val="200"/>
                        </a:spcBef>
                      </a:pPr>
                      <a:r>
                        <a:rPr sz="1100" b="1" spc="-5" dirty="0">
                          <a:solidFill>
                            <a:srgbClr val="FFFFFF"/>
                          </a:solidFill>
                          <a:latin typeface="微软雅黑" panose="020B0503020204020204" pitchFamily="34" charset="-122"/>
                          <a:ea typeface="微软雅黑" panose="020B0503020204020204" pitchFamily="34" charset="-122"/>
                          <a:cs typeface="Arial" panose="020B0604020202020204"/>
                        </a:rPr>
                        <a:t>DL-02</a:t>
                      </a:r>
                      <a:r>
                        <a:rPr lang="zh-CN" altLang="en-US" sz="1100" b="0" spc="0" dirty="0">
                          <a:solidFill>
                            <a:schemeClr val="tx1"/>
                          </a:solidFill>
                          <a:latin typeface="微软雅黑" panose="020B0503020204020204" pitchFamily="34" charset="-122"/>
                          <a:ea typeface="微软雅黑" panose="020B0503020204020204" pitchFamily="34" charset="-122"/>
                          <a:cs typeface="Arial" panose="020B0604020202020204"/>
                        </a:rPr>
                        <a:t> </a:t>
                      </a:r>
                      <a:r>
                        <a:rPr sz="1100" b="1" spc="-5" dirty="0">
                          <a:solidFill>
                            <a:srgbClr val="FFFFFF"/>
                          </a:solidFill>
                          <a:latin typeface="微软雅黑" panose="020B0503020204020204" pitchFamily="34" charset="-122"/>
                          <a:ea typeface="微软雅黑" panose="020B0503020204020204" pitchFamily="34" charset="-122"/>
                          <a:cs typeface="Arial" panose="020B0604020202020204"/>
                        </a:rPr>
                        <a:t>BM  </a:t>
                      </a:r>
                      <a:r>
                        <a:rPr sz="1100" b="1" dirty="0">
                          <a:solidFill>
                            <a:srgbClr val="FFFFFF"/>
                          </a:solidFill>
                          <a:latin typeface="微软雅黑" panose="020B0503020204020204" pitchFamily="34" charset="-122"/>
                          <a:ea typeface="微软雅黑" panose="020B0503020204020204" pitchFamily="34" charset="-122"/>
                          <a:cs typeface="Arial" panose="020B0604020202020204"/>
                        </a:rPr>
                        <a:t>n =</a:t>
                      </a:r>
                      <a:r>
                        <a:rPr sz="1100" b="1" spc="-110" dirty="0">
                          <a:solidFill>
                            <a:srgbClr val="FFFFFF"/>
                          </a:solidFill>
                          <a:latin typeface="微软雅黑" panose="020B0503020204020204" pitchFamily="34" charset="-122"/>
                          <a:ea typeface="微软雅黑" panose="020B0503020204020204" pitchFamily="34" charset="-122"/>
                          <a:cs typeface="Arial" panose="020B0604020202020204"/>
                        </a:rPr>
                        <a:t> </a:t>
                      </a:r>
                      <a:r>
                        <a:rPr sz="1100" b="1" dirty="0">
                          <a:solidFill>
                            <a:srgbClr val="FFFFFF"/>
                          </a:solidFill>
                          <a:latin typeface="微软雅黑" panose="020B0503020204020204" pitchFamily="34" charset="-122"/>
                          <a:ea typeface="微软雅黑" panose="020B0503020204020204" pitchFamily="34" charset="-122"/>
                          <a:cs typeface="Arial" panose="020B0604020202020204"/>
                        </a:rPr>
                        <a:t>14</a:t>
                      </a:r>
                      <a:endParaRPr sz="1100" dirty="0">
                        <a:latin typeface="微软雅黑" panose="020B0503020204020204" pitchFamily="34" charset="-122"/>
                        <a:ea typeface="微软雅黑" panose="020B0503020204020204" pitchFamily="34" charset="-122"/>
                        <a:cs typeface="Arial" panose="020B0604020202020204"/>
                      </a:endParaRPr>
                    </a:p>
                  </a:txBody>
                  <a:tcPr marL="0" marR="0" marT="33867" marB="0" anchor="ct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rgbClr val="8E7EE8"/>
                    </a:solidFill>
                  </a:tcPr>
                </a:tc>
                <a:extLst>
                  <a:ext uri="{0D108BD9-81ED-4DB2-BD59-A6C34878D82A}">
                    <a16:rowId xmlns:a16="http://schemas.microsoft.com/office/drawing/2014/main" val="10000"/>
                  </a:ext>
                </a:extLst>
              </a:tr>
              <a:tr h="196709">
                <a:tc>
                  <a:txBody>
                    <a:bodyPr/>
                    <a:lstStyle/>
                    <a:p>
                      <a:pPr marL="68580" algn="ctr">
                        <a:lnSpc>
                          <a:spcPct val="100000"/>
                        </a:lnSpc>
                        <a:spcBef>
                          <a:spcPts val="75"/>
                        </a:spcBef>
                      </a:pPr>
                      <a:r>
                        <a:rPr sz="1100" b="1" spc="-5" dirty="0">
                          <a:solidFill>
                            <a:srgbClr val="712FA0"/>
                          </a:solidFill>
                          <a:latin typeface="微软雅黑" panose="020B0503020204020204" pitchFamily="34" charset="-122"/>
                          <a:ea typeface="微软雅黑" panose="020B0503020204020204" pitchFamily="34" charset="-122"/>
                          <a:cs typeface="Arial" panose="020B0604020202020204"/>
                        </a:rPr>
                        <a:t>IC-cORR, </a:t>
                      </a:r>
                      <a:r>
                        <a:rPr sz="1100" b="1" dirty="0">
                          <a:solidFill>
                            <a:srgbClr val="712FA0"/>
                          </a:solidFill>
                          <a:latin typeface="微软雅黑" panose="020B0503020204020204" pitchFamily="34" charset="-122"/>
                          <a:ea typeface="微软雅黑" panose="020B0503020204020204" pitchFamily="34" charset="-122"/>
                          <a:cs typeface="Arial" panose="020B0604020202020204"/>
                        </a:rPr>
                        <a:t>n</a:t>
                      </a:r>
                      <a:r>
                        <a:rPr sz="1100" b="1" spc="-10" dirty="0">
                          <a:solidFill>
                            <a:srgbClr val="712FA0"/>
                          </a:solidFill>
                          <a:latin typeface="微软雅黑" panose="020B0503020204020204" pitchFamily="34" charset="-122"/>
                          <a:ea typeface="微软雅黑" panose="020B0503020204020204" pitchFamily="34" charset="-122"/>
                          <a:cs typeface="Arial" panose="020B0604020202020204"/>
                        </a:rPr>
                        <a:t> </a:t>
                      </a:r>
                      <a:r>
                        <a:rPr sz="1100" b="1" dirty="0">
                          <a:solidFill>
                            <a:srgbClr val="712FA0"/>
                          </a:solidFill>
                          <a:latin typeface="微软雅黑" panose="020B0503020204020204" pitchFamily="34" charset="-122"/>
                          <a:ea typeface="微软雅黑" panose="020B0503020204020204" pitchFamily="34" charset="-122"/>
                          <a:cs typeface="Arial" panose="020B0604020202020204"/>
                        </a:rPr>
                        <a:t>(%)</a:t>
                      </a:r>
                      <a:r>
                        <a:rPr sz="1000" b="1" baseline="28000" dirty="0">
                          <a:solidFill>
                            <a:srgbClr val="712FA0"/>
                          </a:solidFill>
                          <a:latin typeface="微软雅黑" panose="020B0503020204020204" pitchFamily="34" charset="-122"/>
                          <a:ea typeface="微软雅黑" panose="020B0503020204020204" pitchFamily="34" charset="-122"/>
                          <a:cs typeface="Arial" panose="020B0604020202020204"/>
                        </a:rPr>
                        <a:t>a</a:t>
                      </a:r>
                      <a:endParaRPr sz="1000" baseline="28000" dirty="0">
                        <a:solidFill>
                          <a:srgbClr val="712FA0"/>
                        </a:solidFill>
                        <a:latin typeface="微软雅黑" panose="020B0503020204020204" pitchFamily="34" charset="-122"/>
                        <a:ea typeface="微软雅黑" panose="020B0503020204020204" pitchFamily="34" charset="-122"/>
                        <a:cs typeface="Arial" panose="020B0604020202020204"/>
                      </a:endParaRPr>
                    </a:p>
                  </a:txBody>
                  <a:tcPr marL="0" marR="0" marT="12700" marB="0">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tcPr>
                </a:tc>
                <a:tc>
                  <a:txBody>
                    <a:bodyPr/>
                    <a:lstStyle/>
                    <a:p>
                      <a:pPr marL="0" algn="ctr">
                        <a:lnSpc>
                          <a:spcPct val="100000"/>
                        </a:lnSpc>
                        <a:spcBef>
                          <a:spcPts val="0"/>
                        </a:spcBef>
                      </a:pPr>
                      <a:r>
                        <a:rPr sz="1100" b="1" dirty="0">
                          <a:solidFill>
                            <a:srgbClr val="712FA0"/>
                          </a:solidFill>
                          <a:latin typeface="微软雅黑" panose="020B0503020204020204" pitchFamily="34" charset="-122"/>
                          <a:ea typeface="微软雅黑" panose="020B0503020204020204" pitchFamily="34" charset="-122"/>
                          <a:cs typeface="Arial" panose="020B0604020202020204"/>
                        </a:rPr>
                        <a:t>7</a:t>
                      </a:r>
                      <a:r>
                        <a:rPr sz="1100" b="1" spc="-5" dirty="0">
                          <a:solidFill>
                            <a:srgbClr val="712FA0"/>
                          </a:solidFill>
                          <a:latin typeface="微软雅黑" panose="020B0503020204020204" pitchFamily="34" charset="-122"/>
                          <a:ea typeface="微软雅黑" panose="020B0503020204020204" pitchFamily="34" charset="-122"/>
                          <a:cs typeface="Arial" panose="020B0604020202020204"/>
                        </a:rPr>
                        <a:t> (50.0)</a:t>
                      </a:r>
                      <a:endParaRPr sz="1100" dirty="0">
                        <a:solidFill>
                          <a:srgbClr val="712FA0"/>
                        </a:solidFill>
                        <a:latin typeface="微软雅黑" panose="020B0503020204020204" pitchFamily="34" charset="-122"/>
                        <a:ea typeface="微软雅黑" panose="020B0503020204020204" pitchFamily="34" charset="-122"/>
                        <a:cs typeface="Arial" panose="020B0604020202020204"/>
                      </a:endParaRPr>
                    </a:p>
                  </a:txBody>
                  <a:tcPr marL="0" marR="0" marT="1270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FFAEB"/>
                    </a:solidFill>
                  </a:tcPr>
                </a:tc>
                <a:extLst>
                  <a:ext uri="{0D108BD9-81ED-4DB2-BD59-A6C34878D82A}">
                    <a16:rowId xmlns:a16="http://schemas.microsoft.com/office/drawing/2014/main" val="10001"/>
                  </a:ext>
                </a:extLst>
              </a:tr>
              <a:tr h="195494">
                <a:tc>
                  <a:txBody>
                    <a:bodyPr/>
                    <a:lstStyle/>
                    <a:p>
                      <a:pPr marL="159385" algn="ctr">
                        <a:lnSpc>
                          <a:spcPct val="100000"/>
                        </a:lnSpc>
                        <a:spcBef>
                          <a:spcPts val="65"/>
                        </a:spcBef>
                      </a:pPr>
                      <a:r>
                        <a:rPr sz="1100" spc="-5" dirty="0">
                          <a:latin typeface="微软雅黑" panose="020B0503020204020204" pitchFamily="34" charset="-122"/>
                          <a:ea typeface="微软雅黑" panose="020B0503020204020204" pitchFamily="34" charset="-122"/>
                          <a:cs typeface="Arial" panose="020B0604020202020204"/>
                        </a:rPr>
                        <a:t>95%</a:t>
                      </a:r>
                      <a:r>
                        <a:rPr sz="1100" spc="5" dirty="0">
                          <a:latin typeface="微软雅黑" panose="020B0503020204020204" pitchFamily="34" charset="-122"/>
                          <a:ea typeface="微软雅黑" panose="020B0503020204020204" pitchFamily="34" charset="-122"/>
                          <a:cs typeface="Arial" panose="020B0604020202020204"/>
                        </a:rPr>
                        <a:t> CI</a:t>
                      </a:r>
                      <a:r>
                        <a:rPr sz="1000" spc="7" baseline="28000" dirty="0">
                          <a:latin typeface="微软雅黑" panose="020B0503020204020204" pitchFamily="34" charset="-122"/>
                          <a:ea typeface="微软雅黑" panose="020B0503020204020204" pitchFamily="34" charset="-122"/>
                          <a:cs typeface="Arial" panose="020B0604020202020204"/>
                        </a:rPr>
                        <a:t>b</a:t>
                      </a:r>
                      <a:endParaRPr sz="1000" baseline="28000" dirty="0">
                        <a:latin typeface="微软雅黑" panose="020B0503020204020204" pitchFamily="34" charset="-122"/>
                        <a:ea typeface="微软雅黑" panose="020B0503020204020204" pitchFamily="34" charset="-122"/>
                        <a:cs typeface="Arial" panose="020B0604020202020204"/>
                      </a:endParaRPr>
                    </a:p>
                  </a:txBody>
                  <a:tcPr marL="0" marR="0" marT="11007" marB="0">
                    <a:lnR w="12700" cap="flat" cmpd="sng" algn="ctr">
                      <a:solidFill>
                        <a:schemeClr val="bg1">
                          <a:lumMod val="85000"/>
                        </a:schemeClr>
                      </a:solidFill>
                      <a:prstDash val="solid"/>
                      <a:round/>
                      <a:headEnd type="none" w="med" len="med"/>
                      <a:tailEnd type="none" w="med" len="med"/>
                    </a:lnR>
                  </a:tcPr>
                </a:tc>
                <a:tc>
                  <a:txBody>
                    <a:bodyPr/>
                    <a:lstStyle/>
                    <a:p>
                      <a:pPr marL="0" algn="ctr">
                        <a:lnSpc>
                          <a:spcPct val="100000"/>
                        </a:lnSpc>
                        <a:spcBef>
                          <a:spcPts val="0"/>
                        </a:spcBef>
                      </a:pPr>
                      <a:r>
                        <a:rPr sz="1100" spc="-5" dirty="0">
                          <a:latin typeface="微软雅黑" panose="020B0503020204020204" pitchFamily="34" charset="-122"/>
                          <a:ea typeface="微软雅黑" panose="020B0503020204020204" pitchFamily="34" charset="-122"/>
                          <a:cs typeface="Arial" panose="020B0604020202020204"/>
                        </a:rPr>
                        <a:t>23.0-77.0</a:t>
                      </a:r>
                      <a:endParaRPr sz="1100">
                        <a:latin typeface="微软雅黑" panose="020B0503020204020204" pitchFamily="34" charset="-122"/>
                        <a:ea typeface="微软雅黑" panose="020B0503020204020204" pitchFamily="34" charset="-122"/>
                        <a:cs typeface="Arial" panose="020B0604020202020204"/>
                      </a:endParaRPr>
                    </a:p>
                  </a:txBody>
                  <a:tcPr marL="0" marR="0" marT="11007"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FFAEB"/>
                    </a:solidFill>
                  </a:tcPr>
                </a:tc>
                <a:extLst>
                  <a:ext uri="{0D108BD9-81ED-4DB2-BD59-A6C34878D82A}">
                    <a16:rowId xmlns:a16="http://schemas.microsoft.com/office/drawing/2014/main" val="10002"/>
                  </a:ext>
                </a:extLst>
              </a:tr>
              <a:tr h="194887">
                <a:tc>
                  <a:txBody>
                    <a:bodyPr/>
                    <a:lstStyle/>
                    <a:p>
                      <a:pPr marL="160020" algn="ctr">
                        <a:lnSpc>
                          <a:spcPct val="100000"/>
                        </a:lnSpc>
                        <a:spcBef>
                          <a:spcPts val="65"/>
                        </a:spcBef>
                      </a:pPr>
                      <a:r>
                        <a:rPr sz="1100" spc="-5" dirty="0">
                          <a:latin typeface="微软雅黑" panose="020B0503020204020204" pitchFamily="34" charset="-122"/>
                          <a:ea typeface="微软雅黑" panose="020B0503020204020204" pitchFamily="34" charset="-122"/>
                          <a:cs typeface="Arial" panose="020B0604020202020204"/>
                        </a:rPr>
                        <a:t>CR</a:t>
                      </a:r>
                      <a:endParaRPr sz="1100">
                        <a:latin typeface="微软雅黑" panose="020B0503020204020204" pitchFamily="34" charset="-122"/>
                        <a:ea typeface="微软雅黑" panose="020B0503020204020204" pitchFamily="34" charset="-122"/>
                        <a:cs typeface="Arial" panose="020B0604020202020204"/>
                      </a:endParaRPr>
                    </a:p>
                  </a:txBody>
                  <a:tcPr marL="0" marR="0" marT="11007" marB="0">
                    <a:lnR w="12700" cap="flat" cmpd="sng" algn="ctr">
                      <a:solidFill>
                        <a:schemeClr val="bg1">
                          <a:lumMod val="85000"/>
                        </a:schemeClr>
                      </a:solidFill>
                      <a:prstDash val="solid"/>
                      <a:round/>
                      <a:headEnd type="none" w="med" len="med"/>
                      <a:tailEnd type="none" w="med" len="med"/>
                    </a:lnR>
                  </a:tcPr>
                </a:tc>
                <a:tc>
                  <a:txBody>
                    <a:bodyPr/>
                    <a:lstStyle/>
                    <a:p>
                      <a:pPr marL="0" algn="ctr">
                        <a:lnSpc>
                          <a:spcPct val="100000"/>
                        </a:lnSpc>
                        <a:spcBef>
                          <a:spcPts val="0"/>
                        </a:spcBef>
                      </a:pPr>
                      <a:r>
                        <a:rPr sz="1100" dirty="0">
                          <a:latin typeface="微软雅黑" panose="020B0503020204020204" pitchFamily="34" charset="-122"/>
                          <a:ea typeface="微软雅黑" panose="020B0503020204020204" pitchFamily="34" charset="-122"/>
                          <a:cs typeface="Arial" panose="020B0604020202020204"/>
                        </a:rPr>
                        <a:t>3</a:t>
                      </a:r>
                      <a:r>
                        <a:rPr sz="1100" spc="-5" dirty="0">
                          <a:latin typeface="微软雅黑" panose="020B0503020204020204" pitchFamily="34" charset="-122"/>
                          <a:ea typeface="微软雅黑" panose="020B0503020204020204" pitchFamily="34" charset="-122"/>
                          <a:cs typeface="Arial" panose="020B0604020202020204"/>
                        </a:rPr>
                        <a:t> (21.4)</a:t>
                      </a:r>
                      <a:endParaRPr sz="1100" dirty="0">
                        <a:latin typeface="微软雅黑" panose="020B0503020204020204" pitchFamily="34" charset="-122"/>
                        <a:ea typeface="微软雅黑" panose="020B0503020204020204" pitchFamily="34" charset="-122"/>
                        <a:cs typeface="Arial" panose="020B0604020202020204"/>
                      </a:endParaRPr>
                    </a:p>
                  </a:txBody>
                  <a:tcPr marL="0" marR="0" marT="11007"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FFAEB"/>
                    </a:solidFill>
                  </a:tcPr>
                </a:tc>
                <a:extLst>
                  <a:ext uri="{0D108BD9-81ED-4DB2-BD59-A6C34878D82A}">
                    <a16:rowId xmlns:a16="http://schemas.microsoft.com/office/drawing/2014/main" val="10003"/>
                  </a:ext>
                </a:extLst>
              </a:tr>
              <a:tr h="195494">
                <a:tc>
                  <a:txBody>
                    <a:bodyPr/>
                    <a:lstStyle/>
                    <a:p>
                      <a:pPr marL="160020" algn="ctr">
                        <a:lnSpc>
                          <a:spcPct val="100000"/>
                        </a:lnSpc>
                        <a:spcBef>
                          <a:spcPts val="65"/>
                        </a:spcBef>
                      </a:pPr>
                      <a:r>
                        <a:rPr sz="1100" dirty="0">
                          <a:latin typeface="微软雅黑" panose="020B0503020204020204" pitchFamily="34" charset="-122"/>
                          <a:ea typeface="微软雅黑" panose="020B0503020204020204" pitchFamily="34" charset="-122"/>
                          <a:cs typeface="Arial" panose="020B0604020202020204"/>
                        </a:rPr>
                        <a:t>PR</a:t>
                      </a:r>
                      <a:endParaRPr sz="1100">
                        <a:latin typeface="微软雅黑" panose="020B0503020204020204" pitchFamily="34" charset="-122"/>
                        <a:ea typeface="微软雅黑" panose="020B0503020204020204" pitchFamily="34" charset="-122"/>
                        <a:cs typeface="Arial" panose="020B0604020202020204"/>
                      </a:endParaRPr>
                    </a:p>
                  </a:txBody>
                  <a:tcPr marL="0" marR="0" marT="11007" marB="0">
                    <a:lnR w="12700" cap="flat" cmpd="sng" algn="ctr">
                      <a:solidFill>
                        <a:schemeClr val="bg1">
                          <a:lumMod val="85000"/>
                        </a:schemeClr>
                      </a:solidFill>
                      <a:prstDash val="solid"/>
                      <a:round/>
                      <a:headEnd type="none" w="med" len="med"/>
                      <a:tailEnd type="none" w="med" len="med"/>
                    </a:lnR>
                  </a:tcPr>
                </a:tc>
                <a:tc>
                  <a:txBody>
                    <a:bodyPr/>
                    <a:lstStyle/>
                    <a:p>
                      <a:pPr marL="0" algn="ctr">
                        <a:lnSpc>
                          <a:spcPct val="100000"/>
                        </a:lnSpc>
                        <a:spcBef>
                          <a:spcPts val="0"/>
                        </a:spcBef>
                      </a:pPr>
                      <a:r>
                        <a:rPr sz="1100" dirty="0">
                          <a:latin typeface="微软雅黑" panose="020B0503020204020204" pitchFamily="34" charset="-122"/>
                          <a:ea typeface="微软雅黑" panose="020B0503020204020204" pitchFamily="34" charset="-122"/>
                          <a:cs typeface="Arial" panose="020B0604020202020204"/>
                        </a:rPr>
                        <a:t>4</a:t>
                      </a:r>
                      <a:r>
                        <a:rPr sz="1100" spc="-5" dirty="0">
                          <a:latin typeface="微软雅黑" panose="020B0503020204020204" pitchFamily="34" charset="-122"/>
                          <a:ea typeface="微软雅黑" panose="020B0503020204020204" pitchFamily="34" charset="-122"/>
                          <a:cs typeface="Arial" panose="020B0604020202020204"/>
                        </a:rPr>
                        <a:t> (28.6)</a:t>
                      </a:r>
                      <a:endParaRPr sz="1100" dirty="0">
                        <a:latin typeface="微软雅黑" panose="020B0503020204020204" pitchFamily="34" charset="-122"/>
                        <a:ea typeface="微软雅黑" panose="020B0503020204020204" pitchFamily="34" charset="-122"/>
                        <a:cs typeface="Arial" panose="020B0604020202020204"/>
                      </a:endParaRPr>
                    </a:p>
                  </a:txBody>
                  <a:tcPr marL="0" marR="0" marT="11007"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FFAEB"/>
                    </a:solidFill>
                  </a:tcPr>
                </a:tc>
                <a:extLst>
                  <a:ext uri="{0D108BD9-81ED-4DB2-BD59-A6C34878D82A}">
                    <a16:rowId xmlns:a16="http://schemas.microsoft.com/office/drawing/2014/main" val="10004"/>
                  </a:ext>
                </a:extLst>
              </a:tr>
              <a:tr h="195494">
                <a:tc>
                  <a:txBody>
                    <a:bodyPr/>
                    <a:lstStyle/>
                    <a:p>
                      <a:pPr marL="160020" algn="ctr">
                        <a:lnSpc>
                          <a:spcPct val="100000"/>
                        </a:lnSpc>
                        <a:spcBef>
                          <a:spcPts val="65"/>
                        </a:spcBef>
                      </a:pPr>
                      <a:r>
                        <a:rPr sz="1100" dirty="0">
                          <a:latin typeface="微软雅黑" panose="020B0503020204020204" pitchFamily="34" charset="-122"/>
                          <a:ea typeface="微软雅黑" panose="020B0503020204020204" pitchFamily="34" charset="-122"/>
                          <a:cs typeface="Arial" panose="020B0604020202020204"/>
                        </a:rPr>
                        <a:t>SD</a:t>
                      </a:r>
                      <a:endParaRPr sz="1100">
                        <a:latin typeface="微软雅黑" panose="020B0503020204020204" pitchFamily="34" charset="-122"/>
                        <a:ea typeface="微软雅黑" panose="020B0503020204020204" pitchFamily="34" charset="-122"/>
                        <a:cs typeface="Arial" panose="020B0604020202020204"/>
                      </a:endParaRPr>
                    </a:p>
                  </a:txBody>
                  <a:tcPr marL="0" marR="0" marT="11007" marB="0">
                    <a:lnR w="12700" cap="flat" cmpd="sng" algn="ctr">
                      <a:solidFill>
                        <a:schemeClr val="bg1">
                          <a:lumMod val="85000"/>
                        </a:schemeClr>
                      </a:solidFill>
                      <a:prstDash val="solid"/>
                      <a:round/>
                      <a:headEnd type="none" w="med" len="med"/>
                      <a:tailEnd type="none" w="med" len="med"/>
                    </a:lnR>
                  </a:tcPr>
                </a:tc>
                <a:tc>
                  <a:txBody>
                    <a:bodyPr/>
                    <a:lstStyle/>
                    <a:p>
                      <a:pPr marL="0" algn="ctr">
                        <a:lnSpc>
                          <a:spcPct val="100000"/>
                        </a:lnSpc>
                        <a:spcBef>
                          <a:spcPts val="0"/>
                        </a:spcBef>
                      </a:pPr>
                      <a:r>
                        <a:rPr sz="1100" dirty="0">
                          <a:latin typeface="微软雅黑" panose="020B0503020204020204" pitchFamily="34" charset="-122"/>
                          <a:ea typeface="微软雅黑" panose="020B0503020204020204" pitchFamily="34" charset="-122"/>
                          <a:cs typeface="Arial" panose="020B0604020202020204"/>
                        </a:rPr>
                        <a:t>6</a:t>
                      </a:r>
                      <a:r>
                        <a:rPr sz="1100" spc="-5" dirty="0">
                          <a:latin typeface="微软雅黑" panose="020B0503020204020204" pitchFamily="34" charset="-122"/>
                          <a:ea typeface="微软雅黑" panose="020B0503020204020204" pitchFamily="34" charset="-122"/>
                          <a:cs typeface="Arial" panose="020B0604020202020204"/>
                        </a:rPr>
                        <a:t> (42.9)</a:t>
                      </a:r>
                      <a:endParaRPr sz="1100" dirty="0">
                        <a:latin typeface="微软雅黑" panose="020B0503020204020204" pitchFamily="34" charset="-122"/>
                        <a:ea typeface="微软雅黑" panose="020B0503020204020204" pitchFamily="34" charset="-122"/>
                        <a:cs typeface="Arial" panose="020B0604020202020204"/>
                      </a:endParaRPr>
                    </a:p>
                  </a:txBody>
                  <a:tcPr marL="0" marR="0" marT="11007"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FFAEB"/>
                    </a:solidFill>
                  </a:tcPr>
                </a:tc>
                <a:extLst>
                  <a:ext uri="{0D108BD9-81ED-4DB2-BD59-A6C34878D82A}">
                    <a16:rowId xmlns:a16="http://schemas.microsoft.com/office/drawing/2014/main" val="10005"/>
                  </a:ext>
                </a:extLst>
              </a:tr>
              <a:tr h="194887">
                <a:tc>
                  <a:txBody>
                    <a:bodyPr/>
                    <a:lstStyle/>
                    <a:p>
                      <a:pPr marL="160020" algn="ctr">
                        <a:lnSpc>
                          <a:spcPct val="100000"/>
                        </a:lnSpc>
                        <a:spcBef>
                          <a:spcPts val="65"/>
                        </a:spcBef>
                      </a:pPr>
                      <a:r>
                        <a:rPr sz="1100" dirty="0">
                          <a:latin typeface="微软雅黑" panose="020B0503020204020204" pitchFamily="34" charset="-122"/>
                          <a:ea typeface="微软雅黑" panose="020B0503020204020204" pitchFamily="34" charset="-122"/>
                          <a:cs typeface="Arial" panose="020B0604020202020204"/>
                        </a:rPr>
                        <a:t>PD</a:t>
                      </a:r>
                      <a:endParaRPr sz="1100">
                        <a:latin typeface="微软雅黑" panose="020B0503020204020204" pitchFamily="34" charset="-122"/>
                        <a:ea typeface="微软雅黑" panose="020B0503020204020204" pitchFamily="34" charset="-122"/>
                        <a:cs typeface="Arial" panose="020B0604020202020204"/>
                      </a:endParaRPr>
                    </a:p>
                  </a:txBody>
                  <a:tcPr marL="0" marR="0" marT="11007" marB="0">
                    <a:lnR w="12700" cap="flat" cmpd="sng" algn="ctr">
                      <a:solidFill>
                        <a:schemeClr val="bg1">
                          <a:lumMod val="85000"/>
                        </a:schemeClr>
                      </a:solidFill>
                      <a:prstDash val="solid"/>
                      <a:round/>
                      <a:headEnd type="none" w="med" len="med"/>
                      <a:tailEnd type="none" w="med" len="med"/>
                    </a:lnR>
                  </a:tcPr>
                </a:tc>
                <a:tc>
                  <a:txBody>
                    <a:bodyPr/>
                    <a:lstStyle/>
                    <a:p>
                      <a:pPr marL="0" algn="ctr">
                        <a:lnSpc>
                          <a:spcPct val="100000"/>
                        </a:lnSpc>
                        <a:spcBef>
                          <a:spcPts val="0"/>
                        </a:spcBef>
                      </a:pPr>
                      <a:r>
                        <a:rPr sz="1100" dirty="0">
                          <a:latin typeface="微软雅黑" panose="020B0503020204020204" pitchFamily="34" charset="-122"/>
                          <a:ea typeface="微软雅黑" panose="020B0503020204020204" pitchFamily="34" charset="-122"/>
                          <a:cs typeface="Arial" panose="020B0604020202020204"/>
                        </a:rPr>
                        <a:t>1</a:t>
                      </a:r>
                      <a:r>
                        <a:rPr sz="1100" spc="-5" dirty="0">
                          <a:latin typeface="微软雅黑" panose="020B0503020204020204" pitchFamily="34" charset="-122"/>
                          <a:ea typeface="微软雅黑" panose="020B0503020204020204" pitchFamily="34" charset="-122"/>
                          <a:cs typeface="Arial" panose="020B0604020202020204"/>
                        </a:rPr>
                        <a:t> (7.1)</a:t>
                      </a:r>
                      <a:endParaRPr sz="1100" dirty="0">
                        <a:latin typeface="微软雅黑" panose="020B0503020204020204" pitchFamily="34" charset="-122"/>
                        <a:ea typeface="微软雅黑" panose="020B0503020204020204" pitchFamily="34" charset="-122"/>
                        <a:cs typeface="Arial" panose="020B0604020202020204"/>
                      </a:endParaRPr>
                    </a:p>
                  </a:txBody>
                  <a:tcPr marL="0" marR="0" marT="11007"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FFAEB"/>
                    </a:solidFill>
                  </a:tcPr>
                </a:tc>
                <a:extLst>
                  <a:ext uri="{0D108BD9-81ED-4DB2-BD59-A6C34878D82A}">
                    <a16:rowId xmlns:a16="http://schemas.microsoft.com/office/drawing/2014/main" val="10006"/>
                  </a:ext>
                </a:extLst>
              </a:tr>
              <a:tr h="195494">
                <a:tc>
                  <a:txBody>
                    <a:bodyPr/>
                    <a:lstStyle/>
                    <a:p>
                      <a:pPr marL="160020" algn="ctr">
                        <a:lnSpc>
                          <a:spcPct val="100000"/>
                        </a:lnSpc>
                        <a:spcBef>
                          <a:spcPts val="65"/>
                        </a:spcBef>
                      </a:pPr>
                      <a:r>
                        <a:rPr sz="1100" dirty="0">
                          <a:latin typeface="微软雅黑" panose="020B0503020204020204" pitchFamily="34" charset="-122"/>
                          <a:ea typeface="微软雅黑" panose="020B0503020204020204" pitchFamily="34" charset="-122"/>
                          <a:cs typeface="Arial" panose="020B0604020202020204"/>
                        </a:rPr>
                        <a:t>NE</a:t>
                      </a:r>
                      <a:r>
                        <a:rPr sz="1000" baseline="28000" dirty="0">
                          <a:latin typeface="微软雅黑" panose="020B0503020204020204" pitchFamily="34" charset="-122"/>
                          <a:ea typeface="微软雅黑" panose="020B0503020204020204" pitchFamily="34" charset="-122"/>
                          <a:cs typeface="Arial" panose="020B0604020202020204"/>
                        </a:rPr>
                        <a:t>c</a:t>
                      </a:r>
                      <a:endParaRPr sz="1000" baseline="28000">
                        <a:latin typeface="微软雅黑" panose="020B0503020204020204" pitchFamily="34" charset="-122"/>
                        <a:ea typeface="微软雅黑" panose="020B0503020204020204" pitchFamily="34" charset="-122"/>
                        <a:cs typeface="Arial" panose="020B0604020202020204"/>
                      </a:endParaRPr>
                    </a:p>
                  </a:txBody>
                  <a:tcPr marL="0" marR="0" marT="11007" marB="0">
                    <a:lnR w="12700" cap="flat" cmpd="sng" algn="ctr">
                      <a:solidFill>
                        <a:schemeClr val="bg1">
                          <a:lumMod val="85000"/>
                        </a:schemeClr>
                      </a:solidFill>
                      <a:prstDash val="solid"/>
                      <a:round/>
                      <a:headEnd type="none" w="med" len="med"/>
                      <a:tailEnd type="none" w="med" len="med"/>
                    </a:lnR>
                  </a:tcPr>
                </a:tc>
                <a:tc>
                  <a:txBody>
                    <a:bodyPr/>
                    <a:lstStyle/>
                    <a:p>
                      <a:pPr marL="0" algn="ctr">
                        <a:lnSpc>
                          <a:spcPct val="100000"/>
                        </a:lnSpc>
                        <a:spcBef>
                          <a:spcPts val="0"/>
                        </a:spcBef>
                      </a:pPr>
                      <a:r>
                        <a:rPr sz="1100" dirty="0">
                          <a:latin typeface="微软雅黑" panose="020B0503020204020204" pitchFamily="34" charset="-122"/>
                          <a:ea typeface="微软雅黑" panose="020B0503020204020204" pitchFamily="34" charset="-122"/>
                          <a:cs typeface="Arial" panose="020B0604020202020204"/>
                        </a:rPr>
                        <a:t>0</a:t>
                      </a:r>
                    </a:p>
                  </a:txBody>
                  <a:tcPr marL="0" marR="0" marT="11007"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FFAEB"/>
                    </a:solidFill>
                  </a:tcPr>
                </a:tc>
                <a:extLst>
                  <a:ext uri="{0D108BD9-81ED-4DB2-BD59-A6C34878D82A}">
                    <a16:rowId xmlns:a16="http://schemas.microsoft.com/office/drawing/2014/main" val="10007"/>
                  </a:ext>
                </a:extLst>
              </a:tr>
              <a:tr h="193067">
                <a:tc>
                  <a:txBody>
                    <a:bodyPr/>
                    <a:lstStyle/>
                    <a:p>
                      <a:pPr marL="159385" algn="ctr">
                        <a:lnSpc>
                          <a:spcPct val="100000"/>
                        </a:lnSpc>
                        <a:spcBef>
                          <a:spcPts val="65"/>
                        </a:spcBef>
                      </a:pPr>
                      <a:r>
                        <a:rPr lang="en-CA" sz="1100" dirty="0" err="1">
                          <a:latin typeface="微软雅黑" panose="020B0503020204020204" pitchFamily="34" charset="-122"/>
                          <a:ea typeface="微软雅黑" panose="020B0503020204020204" pitchFamily="34" charset="-122"/>
                          <a:cs typeface="Arial" panose="020B0604020202020204"/>
                        </a:rPr>
                        <a:t>信息缺失</a:t>
                      </a:r>
                      <a:endParaRPr sz="1100" dirty="0">
                        <a:latin typeface="微软雅黑" panose="020B0503020204020204" pitchFamily="34" charset="-122"/>
                        <a:ea typeface="微软雅黑" panose="020B0503020204020204" pitchFamily="34" charset="-122"/>
                        <a:cs typeface="Arial" panose="020B0604020202020204"/>
                      </a:endParaRPr>
                    </a:p>
                  </a:txBody>
                  <a:tcPr marL="0" marR="0" marT="11007" marB="0">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tcPr>
                </a:tc>
                <a:tc>
                  <a:txBody>
                    <a:bodyPr/>
                    <a:lstStyle/>
                    <a:p>
                      <a:pPr marL="0" algn="ctr">
                        <a:lnSpc>
                          <a:spcPct val="100000"/>
                        </a:lnSpc>
                        <a:spcBef>
                          <a:spcPts val="0"/>
                        </a:spcBef>
                      </a:pPr>
                      <a:r>
                        <a:rPr sz="1100" dirty="0">
                          <a:latin typeface="微软雅黑" panose="020B0503020204020204" pitchFamily="34" charset="-122"/>
                          <a:ea typeface="微软雅黑" panose="020B0503020204020204" pitchFamily="34" charset="-122"/>
                          <a:cs typeface="Arial" panose="020B0604020202020204"/>
                        </a:rPr>
                        <a:t>0</a:t>
                      </a:r>
                    </a:p>
                  </a:txBody>
                  <a:tcPr marL="0" marR="0" marT="11007"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rgbClr val="FFFAEB"/>
                    </a:solidFill>
                  </a:tcPr>
                </a:tc>
                <a:extLst>
                  <a:ext uri="{0D108BD9-81ED-4DB2-BD59-A6C34878D82A}">
                    <a16:rowId xmlns:a16="http://schemas.microsoft.com/office/drawing/2014/main" val="10008"/>
                  </a:ext>
                </a:extLst>
              </a:tr>
              <a:tr h="197316">
                <a:tc>
                  <a:txBody>
                    <a:bodyPr/>
                    <a:lstStyle/>
                    <a:p>
                      <a:pPr marL="67945" algn="ctr">
                        <a:lnSpc>
                          <a:spcPct val="100000"/>
                        </a:lnSpc>
                        <a:spcBef>
                          <a:spcPts val="75"/>
                        </a:spcBef>
                      </a:pPr>
                      <a:r>
                        <a:rPr sz="1100" b="1" spc="-5" dirty="0">
                          <a:solidFill>
                            <a:srgbClr val="712FA0"/>
                          </a:solidFill>
                          <a:latin typeface="微软雅黑" panose="020B0503020204020204" pitchFamily="34" charset="-122"/>
                          <a:ea typeface="微软雅黑" panose="020B0503020204020204" pitchFamily="34" charset="-122"/>
                          <a:cs typeface="Arial" panose="020B0604020202020204"/>
                        </a:rPr>
                        <a:t>IC-DCR, </a:t>
                      </a:r>
                      <a:r>
                        <a:rPr sz="1100" b="1" dirty="0">
                          <a:solidFill>
                            <a:srgbClr val="712FA0"/>
                          </a:solidFill>
                          <a:latin typeface="微软雅黑" panose="020B0503020204020204" pitchFamily="34" charset="-122"/>
                          <a:ea typeface="微软雅黑" panose="020B0503020204020204" pitchFamily="34" charset="-122"/>
                          <a:cs typeface="Arial" panose="020B0604020202020204"/>
                        </a:rPr>
                        <a:t>n</a:t>
                      </a:r>
                      <a:r>
                        <a:rPr sz="1100" b="1" spc="-20" dirty="0">
                          <a:solidFill>
                            <a:srgbClr val="712FA0"/>
                          </a:solidFill>
                          <a:latin typeface="微软雅黑" panose="020B0503020204020204" pitchFamily="34" charset="-122"/>
                          <a:ea typeface="微软雅黑" panose="020B0503020204020204" pitchFamily="34" charset="-122"/>
                          <a:cs typeface="Arial" panose="020B0604020202020204"/>
                        </a:rPr>
                        <a:t> </a:t>
                      </a:r>
                      <a:r>
                        <a:rPr sz="1100" b="1" dirty="0">
                          <a:solidFill>
                            <a:srgbClr val="712FA0"/>
                          </a:solidFill>
                          <a:latin typeface="微软雅黑" panose="020B0503020204020204" pitchFamily="34" charset="-122"/>
                          <a:ea typeface="微软雅黑" panose="020B0503020204020204" pitchFamily="34" charset="-122"/>
                          <a:cs typeface="Arial" panose="020B0604020202020204"/>
                        </a:rPr>
                        <a:t>(%)</a:t>
                      </a:r>
                      <a:r>
                        <a:rPr sz="1000" b="1" baseline="28000" dirty="0">
                          <a:solidFill>
                            <a:srgbClr val="712FA0"/>
                          </a:solidFill>
                          <a:latin typeface="微软雅黑" panose="020B0503020204020204" pitchFamily="34" charset="-122"/>
                          <a:ea typeface="微软雅黑" panose="020B0503020204020204" pitchFamily="34" charset="-122"/>
                          <a:cs typeface="Arial" panose="020B0604020202020204"/>
                        </a:rPr>
                        <a:t>a</a:t>
                      </a:r>
                      <a:endParaRPr sz="1000" baseline="28000" dirty="0">
                        <a:solidFill>
                          <a:srgbClr val="712FA0"/>
                        </a:solidFill>
                        <a:latin typeface="微软雅黑" panose="020B0503020204020204" pitchFamily="34" charset="-122"/>
                        <a:ea typeface="微软雅黑" panose="020B0503020204020204" pitchFamily="34" charset="-122"/>
                        <a:cs typeface="Arial" panose="020B0604020202020204"/>
                      </a:endParaRPr>
                    </a:p>
                  </a:txBody>
                  <a:tcPr marL="0" marR="0" marT="12700" marB="0">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tcPr>
                </a:tc>
                <a:tc>
                  <a:txBody>
                    <a:bodyPr/>
                    <a:lstStyle/>
                    <a:p>
                      <a:pPr marL="532130" algn="ctr">
                        <a:lnSpc>
                          <a:spcPct val="100000"/>
                        </a:lnSpc>
                        <a:spcBef>
                          <a:spcPts val="75"/>
                        </a:spcBef>
                      </a:pPr>
                      <a:r>
                        <a:rPr sz="1100" b="1" spc="-5" dirty="0">
                          <a:solidFill>
                            <a:srgbClr val="712FA0"/>
                          </a:solidFill>
                          <a:latin typeface="微软雅黑" panose="020B0503020204020204" pitchFamily="34" charset="-122"/>
                          <a:ea typeface="微软雅黑" panose="020B0503020204020204" pitchFamily="34" charset="-122"/>
                          <a:cs typeface="Arial" panose="020B0604020202020204"/>
                        </a:rPr>
                        <a:t>13</a:t>
                      </a:r>
                      <a:r>
                        <a:rPr sz="1100" b="1" spc="5" dirty="0">
                          <a:solidFill>
                            <a:srgbClr val="712FA0"/>
                          </a:solidFill>
                          <a:latin typeface="微软雅黑" panose="020B0503020204020204" pitchFamily="34" charset="-122"/>
                          <a:ea typeface="微软雅黑" panose="020B0503020204020204" pitchFamily="34" charset="-122"/>
                          <a:cs typeface="Arial" panose="020B0604020202020204"/>
                        </a:rPr>
                        <a:t> </a:t>
                      </a:r>
                      <a:r>
                        <a:rPr sz="1100" b="1" spc="-5" dirty="0">
                          <a:solidFill>
                            <a:srgbClr val="712FA0"/>
                          </a:solidFill>
                          <a:latin typeface="微软雅黑" panose="020B0503020204020204" pitchFamily="34" charset="-122"/>
                          <a:ea typeface="微软雅黑" panose="020B0503020204020204" pitchFamily="34" charset="-122"/>
                          <a:cs typeface="Arial" panose="020B0604020202020204"/>
                        </a:rPr>
                        <a:t>(92.9)</a:t>
                      </a:r>
                      <a:endParaRPr sz="1100" dirty="0">
                        <a:solidFill>
                          <a:srgbClr val="712FA0"/>
                        </a:solidFill>
                        <a:latin typeface="微软雅黑" panose="020B0503020204020204" pitchFamily="34" charset="-122"/>
                        <a:ea typeface="微软雅黑" panose="020B0503020204020204" pitchFamily="34" charset="-122"/>
                        <a:cs typeface="Arial" panose="020B0604020202020204"/>
                      </a:endParaRPr>
                    </a:p>
                  </a:txBody>
                  <a:tcPr marL="0" marR="0" marT="12700" marB="0">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FFAEB"/>
                    </a:solidFill>
                  </a:tcPr>
                </a:tc>
                <a:extLst>
                  <a:ext uri="{0D108BD9-81ED-4DB2-BD59-A6C34878D82A}">
                    <a16:rowId xmlns:a16="http://schemas.microsoft.com/office/drawing/2014/main" val="10009"/>
                  </a:ext>
                </a:extLst>
              </a:tr>
              <a:tr h="193067">
                <a:tc>
                  <a:txBody>
                    <a:bodyPr/>
                    <a:lstStyle/>
                    <a:p>
                      <a:pPr marL="160020" algn="ctr">
                        <a:lnSpc>
                          <a:spcPct val="100000"/>
                        </a:lnSpc>
                        <a:spcBef>
                          <a:spcPts val="65"/>
                        </a:spcBef>
                      </a:pPr>
                      <a:r>
                        <a:rPr sz="1100" spc="-5" dirty="0">
                          <a:latin typeface="微软雅黑" panose="020B0503020204020204" pitchFamily="34" charset="-122"/>
                          <a:ea typeface="微软雅黑" panose="020B0503020204020204" pitchFamily="34" charset="-122"/>
                          <a:cs typeface="Arial" panose="020B0604020202020204"/>
                        </a:rPr>
                        <a:t>95%</a:t>
                      </a:r>
                      <a:r>
                        <a:rPr sz="1100" spc="5" dirty="0">
                          <a:latin typeface="微软雅黑" panose="020B0503020204020204" pitchFamily="34" charset="-122"/>
                          <a:ea typeface="微软雅黑" panose="020B0503020204020204" pitchFamily="34" charset="-122"/>
                          <a:cs typeface="Arial" panose="020B0604020202020204"/>
                        </a:rPr>
                        <a:t> </a:t>
                      </a:r>
                      <a:r>
                        <a:rPr sz="1100" dirty="0">
                          <a:latin typeface="微软雅黑" panose="020B0503020204020204" pitchFamily="34" charset="-122"/>
                          <a:ea typeface="微软雅黑" panose="020B0503020204020204" pitchFamily="34" charset="-122"/>
                          <a:cs typeface="Arial" panose="020B0604020202020204"/>
                        </a:rPr>
                        <a:t>CI</a:t>
                      </a:r>
                      <a:r>
                        <a:rPr sz="1000" baseline="28000" dirty="0">
                          <a:latin typeface="微软雅黑" panose="020B0503020204020204" pitchFamily="34" charset="-122"/>
                          <a:ea typeface="微软雅黑" panose="020B0503020204020204" pitchFamily="34" charset="-122"/>
                          <a:cs typeface="Arial" panose="020B0604020202020204"/>
                        </a:rPr>
                        <a:t>b</a:t>
                      </a:r>
                    </a:p>
                  </a:txBody>
                  <a:tcPr marL="0" marR="0" marT="11007" marB="0">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tcPr>
                </a:tc>
                <a:tc>
                  <a:txBody>
                    <a:bodyPr/>
                    <a:lstStyle/>
                    <a:p>
                      <a:pPr marL="521335" algn="ctr">
                        <a:lnSpc>
                          <a:spcPct val="100000"/>
                        </a:lnSpc>
                        <a:spcBef>
                          <a:spcPts val="65"/>
                        </a:spcBef>
                      </a:pPr>
                      <a:r>
                        <a:rPr sz="1100" spc="-5" dirty="0">
                          <a:latin typeface="微软雅黑" panose="020B0503020204020204" pitchFamily="34" charset="-122"/>
                          <a:ea typeface="微软雅黑" panose="020B0503020204020204" pitchFamily="34" charset="-122"/>
                          <a:cs typeface="Arial" panose="020B0604020202020204"/>
                        </a:rPr>
                        <a:t>66.1-99.8</a:t>
                      </a:r>
                      <a:endParaRPr sz="1100" dirty="0">
                        <a:latin typeface="微软雅黑" panose="020B0503020204020204" pitchFamily="34" charset="-122"/>
                        <a:ea typeface="微软雅黑" panose="020B0503020204020204" pitchFamily="34" charset="-122"/>
                        <a:cs typeface="Arial" panose="020B0604020202020204"/>
                      </a:endParaRPr>
                    </a:p>
                  </a:txBody>
                  <a:tcPr marL="0" marR="0" marT="11007" marB="0">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rgbClr val="FFFAEB"/>
                    </a:solidFill>
                  </a:tcPr>
                </a:tc>
                <a:extLst>
                  <a:ext uri="{0D108BD9-81ED-4DB2-BD59-A6C34878D82A}">
                    <a16:rowId xmlns:a16="http://schemas.microsoft.com/office/drawing/2014/main" val="10010"/>
                  </a:ext>
                </a:extLst>
              </a:tr>
              <a:tr h="196709">
                <a:tc>
                  <a:txBody>
                    <a:bodyPr/>
                    <a:lstStyle/>
                    <a:p>
                      <a:pPr marL="68580" algn="ctr">
                        <a:lnSpc>
                          <a:spcPct val="100000"/>
                        </a:lnSpc>
                        <a:spcBef>
                          <a:spcPts val="75"/>
                        </a:spcBef>
                      </a:pPr>
                      <a:r>
                        <a:rPr sz="1100" b="1" dirty="0">
                          <a:solidFill>
                            <a:srgbClr val="712FA0"/>
                          </a:solidFill>
                          <a:latin typeface="微软雅黑" panose="020B0503020204020204" pitchFamily="34" charset="-122"/>
                          <a:ea typeface="微软雅黑" panose="020B0503020204020204" pitchFamily="34" charset="-122"/>
                          <a:cs typeface="Arial" panose="020B0604020202020204"/>
                        </a:rPr>
                        <a:t>IC-</a:t>
                      </a:r>
                      <a:r>
                        <a:rPr sz="1100" b="1" dirty="0" err="1">
                          <a:solidFill>
                            <a:srgbClr val="712FA0"/>
                          </a:solidFill>
                          <a:latin typeface="微软雅黑" panose="020B0503020204020204" pitchFamily="34" charset="-122"/>
                          <a:ea typeface="微软雅黑" panose="020B0503020204020204" pitchFamily="34" charset="-122"/>
                          <a:cs typeface="Arial" panose="020B0604020202020204"/>
                        </a:rPr>
                        <a:t>DoR</a:t>
                      </a:r>
                      <a:r>
                        <a:rPr sz="1100" b="1" dirty="0">
                          <a:solidFill>
                            <a:srgbClr val="712FA0"/>
                          </a:solidFill>
                          <a:latin typeface="微软雅黑" panose="020B0503020204020204" pitchFamily="34" charset="-122"/>
                          <a:ea typeface="微软雅黑" panose="020B0503020204020204" pitchFamily="34" charset="-122"/>
                          <a:cs typeface="Arial" panose="020B0604020202020204"/>
                        </a:rPr>
                        <a:t>,</a:t>
                      </a:r>
                      <a:r>
                        <a:rPr lang="zh-CN" altLang="en-US" sz="1100" b="1" spc="-25" dirty="0">
                          <a:solidFill>
                            <a:srgbClr val="712FA0"/>
                          </a:solidFill>
                          <a:latin typeface="微软雅黑" panose="020B0503020204020204" pitchFamily="34" charset="-122"/>
                          <a:ea typeface="微软雅黑" panose="020B0503020204020204" pitchFamily="34" charset="-122"/>
                          <a:cs typeface="Arial" panose="020B0604020202020204"/>
                        </a:rPr>
                        <a:t> 月</a:t>
                      </a:r>
                      <a:r>
                        <a:rPr sz="1000" b="1" baseline="28000" dirty="0">
                          <a:solidFill>
                            <a:srgbClr val="712FA0"/>
                          </a:solidFill>
                          <a:latin typeface="微软雅黑" panose="020B0503020204020204" pitchFamily="34" charset="-122"/>
                          <a:ea typeface="微软雅黑" panose="020B0503020204020204" pitchFamily="34" charset="-122"/>
                          <a:cs typeface="Arial" panose="020B0604020202020204"/>
                        </a:rPr>
                        <a:t>d</a:t>
                      </a:r>
                      <a:endParaRPr sz="1000" baseline="28000" dirty="0">
                        <a:solidFill>
                          <a:srgbClr val="712FA0"/>
                        </a:solidFill>
                        <a:latin typeface="微软雅黑" panose="020B0503020204020204" pitchFamily="34" charset="-122"/>
                        <a:ea typeface="微软雅黑" panose="020B0503020204020204" pitchFamily="34" charset="-122"/>
                        <a:cs typeface="Arial" panose="020B0604020202020204"/>
                      </a:endParaRPr>
                    </a:p>
                  </a:txBody>
                  <a:tcPr marL="0" marR="0" marT="12700" marB="0">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tcPr>
                </a:tc>
                <a:tc rowSpan="2">
                  <a:txBody>
                    <a:bodyPr/>
                    <a:lstStyle/>
                    <a:p>
                      <a:pPr algn="ctr">
                        <a:lnSpc>
                          <a:spcPct val="100000"/>
                        </a:lnSpc>
                        <a:spcBef>
                          <a:spcPts val="40"/>
                        </a:spcBef>
                      </a:pPr>
                      <a:endParaRPr sz="1400" dirty="0">
                        <a:latin typeface="微软雅黑" panose="020B0503020204020204" pitchFamily="34" charset="-122"/>
                        <a:ea typeface="微软雅黑" panose="020B0503020204020204" pitchFamily="34" charset="-122"/>
                        <a:cs typeface="Times New Roman" panose="02020603050405020304"/>
                      </a:endParaRPr>
                    </a:p>
                    <a:p>
                      <a:pPr marL="459105" algn="ctr">
                        <a:lnSpc>
                          <a:spcPct val="100000"/>
                        </a:lnSpc>
                        <a:spcBef>
                          <a:spcPts val="5"/>
                        </a:spcBef>
                      </a:pPr>
                      <a:r>
                        <a:rPr sz="1100" dirty="0">
                          <a:latin typeface="微软雅黑" panose="020B0503020204020204" pitchFamily="34" charset="-122"/>
                          <a:ea typeface="微软雅黑" panose="020B0503020204020204" pitchFamily="34" charset="-122"/>
                          <a:cs typeface="Arial" panose="020B0604020202020204"/>
                        </a:rPr>
                        <a:t>9.5</a:t>
                      </a:r>
                      <a:r>
                        <a:rPr sz="1100" spc="-5" dirty="0">
                          <a:latin typeface="微软雅黑" panose="020B0503020204020204" pitchFamily="34" charset="-122"/>
                          <a:ea typeface="微软雅黑" panose="020B0503020204020204" pitchFamily="34" charset="-122"/>
                          <a:cs typeface="Arial" panose="020B0604020202020204"/>
                        </a:rPr>
                        <a:t> (3.6-NE)</a:t>
                      </a:r>
                      <a:endParaRPr sz="1100" dirty="0">
                        <a:latin typeface="微软雅黑" panose="020B0503020204020204" pitchFamily="34" charset="-122"/>
                        <a:ea typeface="微软雅黑" panose="020B0503020204020204" pitchFamily="34" charset="-122"/>
                        <a:cs typeface="Arial" panose="020B0604020202020204"/>
                      </a:endParaRPr>
                    </a:p>
                  </a:txBody>
                  <a:tcPr marL="0" marR="0" marT="6773" marB="0">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AEB"/>
                    </a:solidFill>
                  </a:tcPr>
                </a:tc>
                <a:extLst>
                  <a:ext uri="{0D108BD9-81ED-4DB2-BD59-A6C34878D82A}">
                    <a16:rowId xmlns:a16="http://schemas.microsoft.com/office/drawing/2014/main" val="10011"/>
                  </a:ext>
                </a:extLst>
              </a:tr>
              <a:tr h="193674">
                <a:tc>
                  <a:txBody>
                    <a:bodyPr/>
                    <a:lstStyle/>
                    <a:p>
                      <a:pPr marL="160020" algn="ctr">
                        <a:lnSpc>
                          <a:spcPct val="100000"/>
                        </a:lnSpc>
                        <a:spcBef>
                          <a:spcPts val="65"/>
                        </a:spcBef>
                      </a:pPr>
                      <a:r>
                        <a:rPr lang="en-CA" sz="1100" spc="-5" dirty="0" err="1">
                          <a:latin typeface="微软雅黑" panose="020B0503020204020204" pitchFamily="34" charset="-122"/>
                          <a:ea typeface="微软雅黑" panose="020B0503020204020204" pitchFamily="34" charset="-122"/>
                          <a:cs typeface="Arial" panose="020B0604020202020204"/>
                        </a:rPr>
                        <a:t>中位数</a:t>
                      </a:r>
                      <a:r>
                        <a:rPr sz="1100" spc="-5" dirty="0">
                          <a:latin typeface="微软雅黑" panose="020B0503020204020204" pitchFamily="34" charset="-122"/>
                          <a:ea typeface="微软雅黑" panose="020B0503020204020204" pitchFamily="34" charset="-122"/>
                          <a:cs typeface="Arial" panose="020B0604020202020204"/>
                        </a:rPr>
                        <a:t>, (95%</a:t>
                      </a:r>
                      <a:r>
                        <a:rPr sz="1100" spc="10" dirty="0">
                          <a:latin typeface="微软雅黑" panose="020B0503020204020204" pitchFamily="34" charset="-122"/>
                          <a:ea typeface="微软雅黑" panose="020B0503020204020204" pitchFamily="34" charset="-122"/>
                          <a:cs typeface="Arial" panose="020B0604020202020204"/>
                        </a:rPr>
                        <a:t> </a:t>
                      </a:r>
                      <a:r>
                        <a:rPr sz="1100" dirty="0">
                          <a:latin typeface="微软雅黑" panose="020B0503020204020204" pitchFamily="34" charset="-122"/>
                          <a:ea typeface="微软雅黑" panose="020B0503020204020204" pitchFamily="34" charset="-122"/>
                          <a:cs typeface="Arial" panose="020B0604020202020204"/>
                        </a:rPr>
                        <a:t>CI)</a:t>
                      </a:r>
                      <a:r>
                        <a:rPr sz="1000" baseline="28000" dirty="0">
                          <a:latin typeface="微软雅黑" panose="020B0503020204020204" pitchFamily="34" charset="-122"/>
                          <a:ea typeface="微软雅黑" panose="020B0503020204020204" pitchFamily="34" charset="-122"/>
                          <a:cs typeface="Arial" panose="020B0604020202020204"/>
                        </a:rPr>
                        <a:t>e</a:t>
                      </a:r>
                    </a:p>
                  </a:txBody>
                  <a:tcPr marL="0" marR="0" marT="11007" marB="0">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tcPr>
                </a:tc>
                <a:tc vMerge="1">
                  <a:txBody>
                    <a:bodyPr/>
                    <a:lstStyle/>
                    <a:p>
                      <a:endParaRPr lang="zh-CN"/>
                    </a:p>
                  </a:txBody>
                  <a:tcPr marL="0" marR="0" marT="50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EEBF7"/>
                    </a:solidFill>
                  </a:tcPr>
                </a:tc>
                <a:extLst>
                  <a:ext uri="{0D108BD9-81ED-4DB2-BD59-A6C34878D82A}">
                    <a16:rowId xmlns:a16="http://schemas.microsoft.com/office/drawing/2014/main" val="10012"/>
                  </a:ext>
                </a:extLst>
              </a:tr>
            </a:tbl>
          </a:graphicData>
        </a:graphic>
      </p:graphicFrame>
      <p:sp>
        <p:nvSpPr>
          <p:cNvPr id="13" name="TextBox 20"/>
          <p:cNvSpPr txBox="1"/>
          <p:nvPr/>
        </p:nvSpPr>
        <p:spPr>
          <a:xfrm>
            <a:off x="2531895" y="2166573"/>
            <a:ext cx="2443612" cy="338554"/>
          </a:xfrm>
          <a:prstGeom prst="rect">
            <a:avLst/>
          </a:prstGeom>
          <a:noFill/>
        </p:spPr>
        <p:txBody>
          <a:bodyPr wrap="square">
            <a:sp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zh-CN" altLang="en-US" sz="1600" b="1" i="0" u="none" strike="noStrike" kern="0" cap="none" spc="-7" normalizeH="0" baseline="0" noProof="0" dirty="0">
                <a:ln>
                  <a:noFill/>
                </a:ln>
                <a:solidFill>
                  <a:schemeClr val="bg1"/>
                </a:solidFill>
                <a:effectLst/>
                <a:uLnTx/>
                <a:uFillTx/>
                <a:latin typeface="Arial" panose="020B0604020202020204"/>
                <a:ea typeface="+mn-ea"/>
                <a:cs typeface="Arial" panose="020B0604020202020204"/>
                <a:sym typeface="Arial" panose="020B0604020202020204"/>
              </a:rPr>
              <a:t>基线时</a:t>
            </a:r>
            <a:r>
              <a:rPr kumimoji="0" lang="en-CA" sz="1600" b="1" i="0" u="none" strike="noStrike" kern="0" cap="none" spc="-7" normalizeH="0" baseline="0" noProof="0" dirty="0">
                <a:ln>
                  <a:noFill/>
                </a:ln>
                <a:solidFill>
                  <a:schemeClr val="bg1"/>
                </a:solidFill>
                <a:effectLst/>
                <a:uLnTx/>
                <a:uFillTx/>
                <a:latin typeface="Arial" panose="020B0604020202020204"/>
                <a:ea typeface="+mn-ea"/>
                <a:cs typeface="Arial" panose="020B0604020202020204"/>
                <a:sym typeface="Arial" panose="020B0604020202020204"/>
              </a:rPr>
              <a:t>BM</a:t>
            </a:r>
            <a:r>
              <a:rPr kumimoji="0" lang="zh-CN" altLang="en-US" sz="1600" b="1" i="0" u="none" strike="noStrike" kern="0" cap="none" spc="-7" normalizeH="0" baseline="0" noProof="0" dirty="0">
                <a:ln>
                  <a:noFill/>
                </a:ln>
                <a:solidFill>
                  <a:schemeClr val="bg1"/>
                </a:solidFill>
                <a:effectLst/>
                <a:uLnTx/>
                <a:uFillTx/>
                <a:latin typeface="Arial" panose="020B0604020202020204"/>
                <a:ea typeface="+mn-ea"/>
                <a:cs typeface="Arial" panose="020B0604020202020204"/>
                <a:sym typeface="Arial" panose="020B0604020202020204"/>
              </a:rPr>
              <a:t>可测量</a:t>
            </a:r>
            <a:endParaRPr kumimoji="0" lang="en-US" sz="16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p:txBody>
      </p:sp>
      <p:grpSp>
        <p:nvGrpSpPr>
          <p:cNvPr id="14" name="Group 30"/>
          <p:cNvGrpSpPr/>
          <p:nvPr/>
        </p:nvGrpSpPr>
        <p:grpSpPr>
          <a:xfrm>
            <a:off x="6385688" y="2290987"/>
            <a:ext cx="5404485" cy="3316605"/>
            <a:chOff x="4552412" y="710183"/>
            <a:chExt cx="4370061" cy="3346130"/>
          </a:xfrm>
        </p:grpSpPr>
        <p:grpSp>
          <p:nvGrpSpPr>
            <p:cNvPr id="15" name="object 11"/>
            <p:cNvGrpSpPr/>
            <p:nvPr/>
          </p:nvGrpSpPr>
          <p:grpSpPr>
            <a:xfrm>
              <a:off x="4704499" y="710183"/>
              <a:ext cx="4117952" cy="3198780"/>
              <a:chOff x="4704499" y="710183"/>
              <a:chExt cx="4117952" cy="3198780"/>
            </a:xfrm>
          </p:grpSpPr>
          <p:pic>
            <p:nvPicPr>
              <p:cNvPr id="27" name="object 12"/>
              <p:cNvPicPr/>
              <p:nvPr/>
            </p:nvPicPr>
            <p:blipFill>
              <a:blip r:embed="rId6" cstate="print"/>
              <a:srcRect b="50396"/>
              <a:stretch>
                <a:fillRect/>
              </a:stretch>
            </p:blipFill>
            <p:spPr>
              <a:xfrm>
                <a:off x="4704499" y="731325"/>
                <a:ext cx="4117952" cy="3177638"/>
              </a:xfrm>
              <a:prstGeom prst="rect">
                <a:avLst/>
              </a:prstGeom>
            </p:spPr>
          </p:pic>
          <p:sp>
            <p:nvSpPr>
              <p:cNvPr id="28" name="object 13"/>
              <p:cNvSpPr/>
              <p:nvPr/>
            </p:nvSpPr>
            <p:spPr>
              <a:xfrm>
                <a:off x="6048755" y="710183"/>
                <a:ext cx="1179830" cy="307975"/>
              </a:xfrm>
              <a:custGeom>
                <a:avLst/>
                <a:gdLst/>
                <a:ahLst/>
                <a:cxnLst/>
                <a:rect l="l" t="t" r="r" b="b"/>
                <a:pathLst>
                  <a:path w="1179829" h="307975">
                    <a:moveTo>
                      <a:pt x="1179576" y="0"/>
                    </a:moveTo>
                    <a:lnTo>
                      <a:pt x="0" y="0"/>
                    </a:lnTo>
                    <a:lnTo>
                      <a:pt x="0" y="307848"/>
                    </a:lnTo>
                    <a:lnTo>
                      <a:pt x="1179576" y="307848"/>
                    </a:lnTo>
                    <a:lnTo>
                      <a:pt x="1179576" y="0"/>
                    </a:lnTo>
                    <a:close/>
                  </a:path>
                </a:pathLst>
              </a:custGeom>
              <a:solidFill>
                <a:srgbClr val="FFFFFF"/>
              </a:solidFill>
            </p:spPr>
            <p:txBody>
              <a:bodyPr wrap="square" lIns="0" tIns="0" rIns="0" bIns="0" rtlCol="0"/>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1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p:txBody>
          </p:sp>
        </p:grpSp>
        <p:sp>
          <p:nvSpPr>
            <p:cNvPr id="16" name="object 14"/>
            <p:cNvSpPr txBox="1"/>
            <p:nvPr/>
          </p:nvSpPr>
          <p:spPr>
            <a:xfrm>
              <a:off x="5877138" y="782846"/>
              <a:ext cx="1975902" cy="450379"/>
            </a:xfrm>
            <a:prstGeom prst="rect">
              <a:avLst/>
            </a:prstGeom>
            <a:solidFill>
              <a:schemeClr val="bg1"/>
            </a:solidFill>
          </p:spPr>
          <p:txBody>
            <a:bodyPr vert="horz" wrap="square" lIns="0" tIns="16087" rIns="0" bIns="0" rtlCol="0">
              <a:spAutoFit/>
            </a:bodyPr>
            <a:lstStyle/>
            <a:p>
              <a:pPr marL="0" marR="0" lvl="0" indent="0" algn="ctr" defTabSz="1219200" rtl="0" eaLnBrk="1" fontAlgn="auto" latinLnBrk="0" hangingPunct="1">
                <a:lnSpc>
                  <a:spcPct val="100000"/>
                </a:lnSpc>
                <a:spcBef>
                  <a:spcPts val="125"/>
                </a:spcBef>
                <a:spcAft>
                  <a:spcPts val="0"/>
                </a:spcAft>
                <a:buClr>
                  <a:srgbClr val="000000"/>
                </a:buClr>
                <a:buSzTx/>
                <a:buFontTx/>
                <a:buNone/>
                <a:defRPr/>
              </a:pPr>
              <a:r>
                <a:rPr kumimoji="0" lang="zh-CN" altLang="en-US" sz="1400" b="1"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rPr>
                <a:t>德曲妥珠单抗</a:t>
              </a:r>
              <a:r>
                <a:rPr kumimoji="0" sz="1400" b="1"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rPr>
                <a:t> </a:t>
              </a:r>
              <a:r>
                <a:rPr kumimoji="0" sz="1400" b="1" i="0" u="none" strike="noStrike" kern="0" cap="none" spc="-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rPr>
                <a:t>5.4</a:t>
              </a:r>
              <a:r>
                <a:rPr kumimoji="0" sz="1400" b="1" i="0" u="none" strike="noStrike" kern="0" cap="none" spc="-6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rPr>
                <a:t> </a:t>
              </a:r>
              <a:r>
                <a:rPr kumimoji="0" sz="1400" b="1" i="0" u="none" strike="noStrike" kern="0" cap="none" spc="-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rPr>
                <a:t>mg/kg</a:t>
              </a:r>
              <a:endParaRPr kumimoji="0"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a:p>
              <a:pPr marL="3175" marR="0" lvl="0" indent="0" algn="ctr" defTabSz="1219200" rtl="0" eaLnBrk="1" fontAlgn="auto" latinLnBrk="0" hangingPunct="1">
                <a:lnSpc>
                  <a:spcPct val="100000"/>
                </a:lnSpc>
                <a:spcBef>
                  <a:spcPts val="0"/>
                </a:spcBef>
                <a:spcAft>
                  <a:spcPts val="0"/>
                </a:spcAft>
                <a:buClr>
                  <a:srgbClr val="000000"/>
                </a:buClr>
                <a:buSzTx/>
                <a:buFontTx/>
                <a:buNone/>
                <a:defRPr/>
              </a:pPr>
              <a:r>
                <a:rPr kumimoji="0" sz="1400" b="1"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rPr>
                <a:t>n = 14</a:t>
              </a:r>
            </a:p>
          </p:txBody>
        </p:sp>
        <p:sp>
          <p:nvSpPr>
            <p:cNvPr id="17" name="object 16"/>
            <p:cNvSpPr txBox="1"/>
            <p:nvPr/>
          </p:nvSpPr>
          <p:spPr>
            <a:xfrm>
              <a:off x="4552412" y="801156"/>
              <a:ext cx="355315" cy="3255157"/>
            </a:xfrm>
            <a:prstGeom prst="rect">
              <a:avLst/>
            </a:prstGeom>
            <a:solidFill>
              <a:schemeClr val="lt1"/>
            </a:solidFill>
          </p:spPr>
          <p:txBody>
            <a:bodyPr vert="vert270" wrap="square" lIns="0" tIns="2540" rIns="0" bIns="0" rtlCol="0" anchor="ctr" anchorCtr="0">
              <a:noAutofit/>
            </a:bodyPr>
            <a:lstStyle/>
            <a:p>
              <a:pPr marL="45085" marR="6985" lvl="0" indent="-28575" algn="ctr" defTabSz="1219200" rtl="0" eaLnBrk="1" fontAlgn="auto" latinLnBrk="0" hangingPunct="1">
                <a:lnSpc>
                  <a:spcPct val="100000"/>
                </a:lnSpc>
                <a:spcBef>
                  <a:spcPts val="20"/>
                </a:spcBef>
                <a:spcAft>
                  <a:spcPts val="0"/>
                </a:spcAft>
                <a:buClr>
                  <a:srgbClr val="000000"/>
                </a:buClr>
                <a:buSzTx/>
                <a:buFontTx/>
                <a:buNone/>
                <a:defRPr/>
              </a:pPr>
              <a:r>
                <a:rPr kumimoji="0" lang="zh-CN" altLang="en-US" sz="1200" b="1"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rPr>
                <a:t>与基线相比，直径总和的最佳变化百分比</a:t>
              </a:r>
            </a:p>
          </p:txBody>
        </p:sp>
        <p:sp>
          <p:nvSpPr>
            <p:cNvPr id="20" name="object 16"/>
            <p:cNvSpPr txBox="1"/>
            <p:nvPr/>
          </p:nvSpPr>
          <p:spPr>
            <a:xfrm>
              <a:off x="8214091" y="979543"/>
              <a:ext cx="708334" cy="561518"/>
            </a:xfrm>
            <a:prstGeom prst="rect">
              <a:avLst/>
            </a:prstGeom>
            <a:solidFill>
              <a:schemeClr val="lt1"/>
            </a:solidFill>
          </p:spPr>
          <p:txBody>
            <a:bodyPr vert="horz" wrap="square" lIns="0" tIns="2540" rIns="0" bIns="0" rtlCol="0">
              <a:spAutoFit/>
            </a:bodyPr>
            <a:lstStyle/>
            <a:p>
              <a:pPr marL="45085" marR="6985" lvl="0" indent="-28575" algn="ctr" defTabSz="1219200" rtl="0" eaLnBrk="1" fontAlgn="auto" latinLnBrk="0" hangingPunct="1">
                <a:lnSpc>
                  <a:spcPct val="100000"/>
                </a:lnSpc>
                <a:spcBef>
                  <a:spcPts val="20"/>
                </a:spcBef>
                <a:spcAft>
                  <a:spcPts val="0"/>
                </a:spcAft>
                <a:buClr>
                  <a:srgbClr val="000000"/>
                </a:buClr>
                <a:buSzTx/>
                <a:buFontTx/>
                <a:buNone/>
                <a:defRPr/>
              </a:pPr>
              <a:endParaRPr kumimoji="0" lang="zh-CN" altLang="en-US" sz="1200" b="0"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a:p>
              <a:pPr marL="45085" marR="6985" lvl="0" indent="-28575" algn="ctr" defTabSz="1219200" rtl="0" eaLnBrk="1" fontAlgn="auto" latinLnBrk="0" hangingPunct="1">
                <a:lnSpc>
                  <a:spcPct val="100000"/>
                </a:lnSpc>
                <a:spcBef>
                  <a:spcPts val="20"/>
                </a:spcBef>
                <a:spcAft>
                  <a:spcPts val="0"/>
                </a:spcAft>
                <a:buClr>
                  <a:srgbClr val="000000"/>
                </a:buClr>
                <a:buSzTx/>
                <a:buFontTx/>
                <a:buNone/>
                <a:defRPr/>
              </a:pPr>
              <a:r>
                <a:rPr kumimoji="0" lang="zh-CN" altLang="en-US" sz="1200" b="0"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rPr>
                <a:t>疾病进展</a:t>
              </a:r>
              <a:endParaRPr kumimoji="0" lang="en-CA" altLang="zh-CN" sz="1200" b="0"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a:p>
              <a:pPr marL="45085" marR="6985" lvl="0" indent="-28575" algn="ctr" defTabSz="1219200" rtl="0" eaLnBrk="1" fontAlgn="auto" latinLnBrk="0" hangingPunct="1">
                <a:lnSpc>
                  <a:spcPct val="100000"/>
                </a:lnSpc>
                <a:spcBef>
                  <a:spcPts val="20"/>
                </a:spcBef>
                <a:spcAft>
                  <a:spcPts val="0"/>
                </a:spcAft>
                <a:buClr>
                  <a:srgbClr val="000000"/>
                </a:buClr>
                <a:buSzTx/>
                <a:buFontTx/>
                <a:buNone/>
                <a:defRPr/>
              </a:pPr>
              <a:endParaRPr kumimoji="0" lang="en-CA" altLang="zh-CN" sz="1200" b="0"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p:txBody>
        </p:sp>
        <p:sp>
          <p:nvSpPr>
            <p:cNvPr id="21" name="object 16"/>
            <p:cNvSpPr txBox="1"/>
            <p:nvPr/>
          </p:nvSpPr>
          <p:spPr>
            <a:xfrm>
              <a:off x="8213898" y="2006196"/>
              <a:ext cx="708575" cy="732907"/>
            </a:xfrm>
            <a:prstGeom prst="rect">
              <a:avLst/>
            </a:prstGeom>
            <a:solidFill>
              <a:schemeClr val="lt1"/>
            </a:solidFill>
          </p:spPr>
          <p:txBody>
            <a:bodyPr vert="horz" wrap="square" lIns="0" tIns="2540" rIns="0" bIns="0" rtlCol="0">
              <a:noAutofit/>
            </a:bodyPr>
            <a:lstStyle/>
            <a:p>
              <a:pPr marL="45085" marR="6985" lvl="0" indent="-28575" algn="ctr" defTabSz="1219200" rtl="0" eaLnBrk="1" fontAlgn="auto" latinLnBrk="0" hangingPunct="1">
                <a:lnSpc>
                  <a:spcPct val="100000"/>
                </a:lnSpc>
                <a:spcBef>
                  <a:spcPts val="20"/>
                </a:spcBef>
                <a:spcAft>
                  <a:spcPts val="0"/>
                </a:spcAft>
                <a:buClr>
                  <a:srgbClr val="000000"/>
                </a:buClr>
                <a:buSzTx/>
                <a:buFontTx/>
                <a:buNone/>
                <a:defRPr/>
              </a:pPr>
              <a:endParaRPr kumimoji="0" lang="zh-CN" altLang="en-CA" sz="1200" b="0"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a:p>
              <a:pPr marL="45085" marR="6985" lvl="0" indent="-28575" algn="ctr" defTabSz="1219200" rtl="0" eaLnBrk="1" fontAlgn="auto" latinLnBrk="0" hangingPunct="1">
                <a:lnSpc>
                  <a:spcPct val="100000"/>
                </a:lnSpc>
                <a:spcBef>
                  <a:spcPts val="20"/>
                </a:spcBef>
                <a:spcAft>
                  <a:spcPts val="0"/>
                </a:spcAft>
                <a:buClr>
                  <a:srgbClr val="000000"/>
                </a:buClr>
                <a:buSzTx/>
                <a:buFontTx/>
                <a:buNone/>
                <a:defRPr/>
              </a:pPr>
              <a:r>
                <a:rPr kumimoji="0" lang="zh-CN" altLang="en-CA" sz="1200" b="0"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rPr>
                <a:t>部分</a:t>
              </a:r>
              <a:r>
                <a:rPr kumimoji="0" lang="zh-CN" altLang="en-US" sz="1200" b="0"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rPr>
                <a:t>缓解</a:t>
              </a:r>
            </a:p>
            <a:p>
              <a:pPr marL="45085" marR="6985" lvl="0" indent="-28575" algn="ctr" defTabSz="1219200" rtl="0" eaLnBrk="1" fontAlgn="auto" latinLnBrk="0" hangingPunct="1">
                <a:lnSpc>
                  <a:spcPct val="100000"/>
                </a:lnSpc>
                <a:spcBef>
                  <a:spcPts val="20"/>
                </a:spcBef>
                <a:spcAft>
                  <a:spcPts val="0"/>
                </a:spcAft>
                <a:buClr>
                  <a:srgbClr val="000000"/>
                </a:buClr>
                <a:buSzTx/>
                <a:buFontTx/>
                <a:buNone/>
                <a:defRPr/>
              </a:pPr>
              <a:endParaRPr kumimoji="0" lang="zh-CN" altLang="en-US" sz="1200" b="0"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a:p>
              <a:pPr marL="45085" marR="6985" lvl="0" indent="-28575" algn="ctr" defTabSz="1219200" rtl="0" eaLnBrk="1" fontAlgn="auto" latinLnBrk="0" hangingPunct="1">
                <a:lnSpc>
                  <a:spcPct val="100000"/>
                </a:lnSpc>
                <a:spcBef>
                  <a:spcPts val="20"/>
                </a:spcBef>
                <a:spcAft>
                  <a:spcPts val="0"/>
                </a:spcAft>
                <a:buClr>
                  <a:srgbClr val="000000"/>
                </a:buClr>
                <a:buSzTx/>
                <a:buFontTx/>
                <a:buNone/>
                <a:defRPr/>
              </a:pPr>
              <a:endParaRPr kumimoji="0" lang="en-CA" altLang="zh-CN" sz="1000" b="0"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a:p>
              <a:pPr marL="45085" marR="6985" lvl="0" indent="-28575" algn="ctr" defTabSz="1219200" rtl="0" eaLnBrk="1" fontAlgn="auto" latinLnBrk="0" hangingPunct="1">
                <a:lnSpc>
                  <a:spcPct val="100000"/>
                </a:lnSpc>
                <a:spcBef>
                  <a:spcPts val="20"/>
                </a:spcBef>
                <a:spcAft>
                  <a:spcPts val="0"/>
                </a:spcAft>
                <a:buClr>
                  <a:srgbClr val="000000"/>
                </a:buClr>
                <a:buSzTx/>
                <a:buFontTx/>
                <a:buNone/>
                <a:defRPr/>
              </a:pPr>
              <a:endParaRPr kumimoji="0"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p:txBody>
        </p:sp>
        <p:sp>
          <p:nvSpPr>
            <p:cNvPr id="24" name="object 16"/>
            <p:cNvSpPr txBox="1"/>
            <p:nvPr/>
          </p:nvSpPr>
          <p:spPr>
            <a:xfrm>
              <a:off x="5294643" y="3061260"/>
              <a:ext cx="1113182" cy="696390"/>
            </a:xfrm>
            <a:prstGeom prst="rect">
              <a:avLst/>
            </a:prstGeom>
            <a:solidFill>
              <a:schemeClr val="lt1"/>
            </a:solidFill>
          </p:spPr>
          <p:txBody>
            <a:bodyPr vert="horz" wrap="square" lIns="0" tIns="2540" rIns="0" bIns="0" rtlCol="0">
              <a:noAutofit/>
            </a:bodyPr>
            <a:lstStyle/>
            <a:p>
              <a:pPr marL="45085" marR="6985" lvl="0" indent="-28575" algn="l" defTabSz="1219200" rtl="0" eaLnBrk="1" fontAlgn="auto" latinLnBrk="0" hangingPunct="1">
                <a:lnSpc>
                  <a:spcPct val="100000"/>
                </a:lnSpc>
                <a:spcBef>
                  <a:spcPts val="20"/>
                </a:spcBef>
                <a:spcAft>
                  <a:spcPts val="0"/>
                </a:spcAft>
                <a:buClr>
                  <a:srgbClr val="000000"/>
                </a:buClr>
                <a:buSzTx/>
                <a:buFontTx/>
                <a:buNone/>
                <a:defRPr/>
              </a:pPr>
              <a:r>
                <a:rPr kumimoji="0" lang="zh-CN" altLang="en-US" sz="1200" b="0"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rPr>
                <a:t>既往未接受治疗</a:t>
              </a:r>
              <a:endParaRPr kumimoji="0" lang="en-CA" altLang="zh-CN" sz="1200" b="0"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a:p>
              <a:pPr marL="45085" marR="6985" lvl="0" indent="-28575" algn="l" defTabSz="1219200" rtl="0" eaLnBrk="1" fontAlgn="auto" latinLnBrk="0" hangingPunct="1">
                <a:lnSpc>
                  <a:spcPct val="100000"/>
                </a:lnSpc>
                <a:spcBef>
                  <a:spcPts val="20"/>
                </a:spcBef>
                <a:spcAft>
                  <a:spcPts val="0"/>
                </a:spcAft>
                <a:buClr>
                  <a:srgbClr val="000000"/>
                </a:buClr>
                <a:buSzTx/>
                <a:buFontTx/>
                <a:buNone/>
                <a:defRPr/>
              </a:pPr>
              <a:r>
                <a:rPr kumimoji="0" lang="zh-CN" altLang="en-US" sz="1200" b="0"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rPr>
                <a:t>既往接受治疗</a:t>
              </a:r>
              <a:endParaRPr kumimoji="0" lang="en-CA" altLang="zh-CN" sz="1200" b="0"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a:p>
              <a:pPr marL="45085" marR="6985" lvl="0" indent="-28575" algn="l" defTabSz="1219200" rtl="0" eaLnBrk="1" fontAlgn="auto" latinLnBrk="0" hangingPunct="1">
                <a:lnSpc>
                  <a:spcPct val="100000"/>
                </a:lnSpc>
                <a:spcBef>
                  <a:spcPts val="20"/>
                </a:spcBef>
                <a:spcAft>
                  <a:spcPts val="0"/>
                </a:spcAft>
                <a:buClr>
                  <a:srgbClr val="000000"/>
                </a:buClr>
                <a:buSzTx/>
                <a:buFontTx/>
                <a:buNone/>
                <a:defRPr/>
              </a:pPr>
              <a:r>
                <a:rPr kumimoji="0" lang="zh-CN" altLang="en-US" sz="1200" b="0" i="0" u="none" strike="noStrike" kern="0" cap="none" spc="-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rPr>
                <a:t>*有过手术</a:t>
              </a:r>
            </a:p>
          </p:txBody>
        </p:sp>
      </p:grpSp>
      <p:sp>
        <p:nvSpPr>
          <p:cNvPr id="29" name="文本框 28"/>
          <p:cNvSpPr txBox="1"/>
          <p:nvPr/>
        </p:nvSpPr>
        <p:spPr>
          <a:xfrm>
            <a:off x="1309370" y="1542195"/>
            <a:ext cx="9773920" cy="349250"/>
          </a:xfrm>
          <a:prstGeom prst="rect">
            <a:avLst/>
          </a:prstGeom>
          <a:noFill/>
          <a:ln w="12700">
            <a:noFill/>
          </a:ln>
        </p:spPr>
        <p:txBody>
          <a:bodyPr wrap="square">
            <a:spAutoFit/>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最佳总体反应：在接受德曲妥珠单抗 </a:t>
            </a:r>
            <a:r>
              <a:rPr kumimoji="0" lang="en-US" altLang="zh-CN" sz="1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5.4 mg/kg</a:t>
            </a:r>
            <a:r>
              <a:rPr kumimoji="0" lang="zh-CN" altLang="en-US" sz="1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治疗的</a:t>
            </a:r>
            <a:r>
              <a:rPr kumimoji="0" lang="en-US" altLang="zh-CN" sz="1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14</a:t>
            </a:r>
            <a:r>
              <a:rPr kumimoji="0" lang="zh-CN" altLang="en-US" sz="1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例可测量</a:t>
            </a:r>
            <a:r>
              <a:rPr kumimoji="0" lang="en-US" altLang="zh-CN" sz="1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BM</a:t>
            </a:r>
            <a:r>
              <a:rPr kumimoji="0" lang="zh-CN" altLang="en-US" sz="1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患者中，有</a:t>
            </a:r>
            <a:r>
              <a:rPr kumimoji="0" lang="en-US" altLang="zh-CN" sz="14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12/14(86%)</a:t>
            </a:r>
            <a:r>
              <a:rPr kumimoji="0" lang="zh-CN" altLang="en-US" sz="14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患者颅脑病灶较基线减小</a:t>
            </a:r>
            <a:endParaRPr kumimoji="0" lang="zh-CN" altLang="en-US" sz="1400" b="1" i="0" u="none" strike="noStrike" kern="1200" cap="none" spc="0" normalizeH="0" baseline="30000" noProof="0" dirty="0">
              <a:ln>
                <a:noFill/>
              </a:ln>
              <a:solidFill>
                <a:srgbClr val="ED7D31"/>
              </a:solidFill>
              <a:effectLst/>
              <a:uLnTx/>
              <a:uFillTx/>
              <a:latin typeface="Arial" panose="020B0604020202020204"/>
              <a:ea typeface="微软雅黑" panose="020B0503020204020204" pitchFamily="34" charset="-122"/>
              <a:cs typeface="+mn-cs"/>
            </a:endParaRPr>
          </a:p>
        </p:txBody>
      </p:sp>
      <p:sp>
        <p:nvSpPr>
          <p:cNvPr id="3" name="文本框 2"/>
          <p:cNvSpPr txBox="1"/>
          <p:nvPr/>
        </p:nvSpPr>
        <p:spPr>
          <a:xfrm>
            <a:off x="518157" y="6463149"/>
            <a:ext cx="11354862" cy="215444"/>
          </a:xfrm>
          <a:prstGeom prst="rect">
            <a:avLst/>
          </a:prstGeom>
          <a:noFill/>
        </p:spPr>
        <p:txBody>
          <a:bodyPr wrap="square">
            <a:spAutoFit/>
          </a:bodyPr>
          <a:lstStyle/>
          <a:p>
            <a:pPr marL="228600" indent="-228600">
              <a:buFontTx/>
              <a:buAutoNum type="arabicPeriod"/>
            </a:pPr>
            <a:r>
              <a:rPr lang="fr-FR" altLang="zh-CN" sz="800" dirty="0">
                <a:solidFill>
                  <a:srgbClr val="000000"/>
                </a:solidFill>
                <a:cs typeface="+mn-ea"/>
                <a:sym typeface="+mn-lt"/>
              </a:rPr>
              <a:t>Planchard D, et al. ESMO 2023 1321MO</a:t>
            </a:r>
          </a:p>
        </p:txBody>
      </p:sp>
      <p:sp>
        <p:nvSpPr>
          <p:cNvPr id="5" name="标题 16"/>
          <p:cNvSpPr txBox="1"/>
          <p:nvPr>
            <p:custDataLst>
              <p:tags r:id="rId2"/>
            </p:custDataLst>
          </p:nvPr>
        </p:nvSpPr>
        <p:spPr>
          <a:xfrm>
            <a:off x="594360" y="375285"/>
            <a:ext cx="10339705" cy="899795"/>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2800" b="1">
                <a:solidFill>
                  <a:srgbClr val="70309F"/>
                </a:solidFill>
                <a:latin typeface="微软雅黑" panose="020B0503020204020204" pitchFamily="34" charset="-122"/>
                <a:ea typeface="微软雅黑" panose="020B0503020204020204" pitchFamily="34" charset="-122"/>
                <a:cs typeface="+mj-cs"/>
              </a:defRPr>
            </a:lvl1pPr>
          </a:lstStyle>
          <a:p>
            <a:r>
              <a:rPr lang="zh-CN" altLang="en-US" dirty="0">
                <a:sym typeface="+mn-lt"/>
              </a:rPr>
              <a:t>DL01/02汇总探索性分析：德曲妥珠单抗对颅内病灶也有良好的控制及缓解</a:t>
            </a:r>
          </a:p>
        </p:txBody>
      </p:sp>
      <p:sp>
        <p:nvSpPr>
          <p:cNvPr id="19" name="文本框 18"/>
          <p:cNvSpPr txBox="1"/>
          <p:nvPr/>
        </p:nvSpPr>
        <p:spPr>
          <a:xfrm>
            <a:off x="10718165" y="819785"/>
            <a:ext cx="1473835" cy="442595"/>
          </a:xfrm>
          <a:prstGeom prst="roundRect">
            <a:avLst>
              <a:gd name="adj" fmla="val 50000"/>
            </a:avLst>
          </a:prstGeom>
          <a:solidFill>
            <a:srgbClr val="712FA0"/>
          </a:solidFill>
        </p:spPr>
        <p:style>
          <a:lnRef idx="2">
            <a:schemeClr val="lt1"/>
          </a:lnRef>
          <a:fillRef idx="1">
            <a:schemeClr val="accent1"/>
          </a:fillRef>
          <a:effectRef idx="1">
            <a:schemeClr val="accent1"/>
          </a:effectRef>
          <a:fontRef idx="minor">
            <a:schemeClr val="lt1"/>
          </a:fontRef>
        </p:style>
        <p:txBody>
          <a:bodyPr wrap="square" rtlCol="0">
            <a:noAutofit/>
          </a:bodyPr>
          <a:lstStyle/>
          <a:p>
            <a:pPr algn="ctr"/>
            <a:r>
              <a:rPr lang="zh-CN" altLang="en-US" sz="1400" dirty="0">
                <a:sym typeface="+mn-lt"/>
              </a:rPr>
              <a:t>德曲妥珠单抗</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2"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8" name="组合 17"/>
          <p:cNvGrpSpPr/>
          <p:nvPr/>
        </p:nvGrpSpPr>
        <p:grpSpPr>
          <a:xfrm>
            <a:off x="696000" y="1334063"/>
            <a:ext cx="10800000" cy="629831"/>
            <a:chOff x="690562" y="1285581"/>
            <a:chExt cx="13755315" cy="1078523"/>
          </a:xfrm>
        </p:grpSpPr>
        <p:sp>
          <p:nvSpPr>
            <p:cNvPr id="19" name="矩形 18"/>
            <p:cNvSpPr/>
            <p:nvPr/>
          </p:nvSpPr>
          <p:spPr>
            <a:xfrm>
              <a:off x="690562" y="1285583"/>
              <a:ext cx="13755315" cy="1078521"/>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3C3C3C"/>
                  </a:solidFill>
                  <a:effectLst/>
                  <a:uLnTx/>
                  <a:uFillTx/>
                  <a:latin typeface="Arial"/>
                  <a:ea typeface="微软雅黑"/>
                  <a:cs typeface="+mn-ea"/>
                  <a:sym typeface="+mn-lt"/>
                </a:rPr>
                <a:t>DESTINY-Lung05</a:t>
              </a:r>
              <a:r>
                <a:rPr kumimoji="0" lang="zh-CN" altLang="en-US" sz="1200" b="0" i="0" u="none" strike="noStrike" kern="1200" cap="none" spc="0" normalizeH="0" baseline="0" noProof="0" dirty="0">
                  <a:ln>
                    <a:noFill/>
                  </a:ln>
                  <a:solidFill>
                    <a:srgbClr val="3C3C3C"/>
                  </a:solidFill>
                  <a:effectLst/>
                  <a:uLnTx/>
                  <a:uFillTx/>
                  <a:latin typeface="Arial"/>
                  <a:ea typeface="微软雅黑"/>
                  <a:cs typeface="+mn-ea"/>
                  <a:sym typeface="+mn-lt"/>
                </a:rPr>
                <a:t>研究结果显示，德曲妥珠单抗治疗中国晚期经治</a:t>
              </a:r>
              <a:r>
                <a:rPr kumimoji="0" lang="en-US" altLang="zh-CN" sz="1200" b="0" i="0" u="none" strike="noStrike" kern="1200" cap="none" spc="0" normalizeH="0" baseline="0" noProof="0" dirty="0">
                  <a:ln>
                    <a:noFill/>
                  </a:ln>
                  <a:solidFill>
                    <a:srgbClr val="3C3C3C"/>
                  </a:solidFill>
                  <a:effectLst/>
                  <a:uLnTx/>
                  <a:uFillTx/>
                  <a:latin typeface="Arial"/>
                  <a:ea typeface="微软雅黑"/>
                  <a:cs typeface="+mn-ea"/>
                  <a:sym typeface="+mn-lt"/>
                </a:rPr>
                <a:t>HER2</a:t>
              </a:r>
              <a:r>
                <a:rPr kumimoji="0" lang="zh-CN" altLang="en-US" sz="1200" b="0" i="0" u="none" strike="noStrike" kern="1200" cap="none" spc="0" normalizeH="0" baseline="0" noProof="0" dirty="0">
                  <a:ln>
                    <a:noFill/>
                  </a:ln>
                  <a:solidFill>
                    <a:srgbClr val="3C3C3C"/>
                  </a:solidFill>
                  <a:effectLst/>
                  <a:uLnTx/>
                  <a:uFillTx/>
                  <a:latin typeface="Arial"/>
                  <a:ea typeface="微软雅黑"/>
                  <a:cs typeface="+mn-ea"/>
                  <a:sym typeface="+mn-lt"/>
                </a:rPr>
                <a:t>突变</a:t>
              </a:r>
              <a:r>
                <a:rPr kumimoji="0" lang="en-US" altLang="zh-CN" sz="1200" b="0" i="0" u="none" strike="noStrike" kern="1200" cap="none" spc="0" normalizeH="0" baseline="0" noProof="0" dirty="0">
                  <a:ln>
                    <a:noFill/>
                  </a:ln>
                  <a:solidFill>
                    <a:srgbClr val="3C3C3C"/>
                  </a:solidFill>
                  <a:effectLst/>
                  <a:uLnTx/>
                  <a:uFillTx/>
                  <a:latin typeface="Arial"/>
                  <a:ea typeface="微软雅黑"/>
                  <a:cs typeface="+mn-ea"/>
                  <a:sym typeface="+mn-lt"/>
                </a:rPr>
                <a:t>NSCLC</a:t>
              </a:r>
              <a:r>
                <a:rPr kumimoji="0" lang="zh-CN" altLang="en-US" sz="1200" b="0" i="0" u="none" strike="noStrike" kern="1200" cap="none" spc="0" normalizeH="0" baseline="0" noProof="0" dirty="0">
                  <a:ln>
                    <a:noFill/>
                  </a:ln>
                  <a:solidFill>
                    <a:srgbClr val="3C3C3C"/>
                  </a:solidFill>
                  <a:effectLst/>
                  <a:uLnTx/>
                  <a:uFillTx/>
                  <a:latin typeface="Arial"/>
                  <a:ea typeface="微软雅黑"/>
                  <a:cs typeface="+mn-ea"/>
                  <a:sym typeface="+mn-lt"/>
                </a:rPr>
                <a:t>患者的</a:t>
              </a:r>
              <a:r>
                <a:rPr kumimoji="0" lang="en-US" altLang="zh-CN" sz="1200" b="1" i="0" u="none" strike="noStrike" kern="1200" cap="none" spc="0" normalizeH="0" baseline="0" noProof="0" dirty="0">
                  <a:ln>
                    <a:noFill/>
                  </a:ln>
                  <a:solidFill>
                    <a:srgbClr val="EE7623"/>
                  </a:solidFill>
                  <a:effectLst/>
                  <a:uLnTx/>
                  <a:uFillTx/>
                  <a:latin typeface="Arial"/>
                  <a:ea typeface="微软雅黑"/>
                  <a:cs typeface="+mn-ea"/>
                  <a:sym typeface="+mn-lt"/>
                </a:rPr>
                <a:t>OS</a:t>
              </a:r>
              <a:r>
                <a:rPr kumimoji="0" lang="zh-CN" altLang="en-US" sz="1200" b="1" i="0" u="none" strike="noStrike" kern="1200" cap="none" spc="0" normalizeH="0" baseline="0" noProof="0" dirty="0">
                  <a:ln>
                    <a:noFill/>
                  </a:ln>
                  <a:solidFill>
                    <a:srgbClr val="EE7623"/>
                  </a:solidFill>
                  <a:effectLst/>
                  <a:uLnTx/>
                  <a:uFillTx/>
                  <a:latin typeface="Arial"/>
                  <a:ea typeface="微软雅黑"/>
                  <a:cs typeface="+mn-ea"/>
                  <a:sym typeface="+mn-lt"/>
                </a:rPr>
                <a:t>为</a:t>
              </a:r>
              <a:r>
                <a:rPr kumimoji="0" lang="en-US" altLang="zh-CN" sz="1200" b="1" i="0" u="none" strike="noStrike" kern="1200" cap="none" spc="0" normalizeH="0" baseline="0" noProof="0" dirty="0">
                  <a:ln>
                    <a:noFill/>
                  </a:ln>
                  <a:solidFill>
                    <a:srgbClr val="EE7623"/>
                  </a:solidFill>
                  <a:effectLst/>
                  <a:uLnTx/>
                  <a:uFillTx/>
                  <a:latin typeface="Arial"/>
                  <a:ea typeface="微软雅黑"/>
                  <a:cs typeface="+mn-ea"/>
                  <a:sym typeface="+mn-lt"/>
                </a:rPr>
                <a:t>21</a:t>
              </a:r>
              <a:r>
                <a:rPr kumimoji="0" lang="zh-CN" altLang="en-US" sz="1200" b="1" i="0" u="none" strike="noStrike" kern="1200" cap="none" spc="0" normalizeH="0" baseline="0" noProof="0" dirty="0">
                  <a:ln>
                    <a:noFill/>
                  </a:ln>
                  <a:solidFill>
                    <a:srgbClr val="EE7623"/>
                  </a:solidFill>
                  <a:effectLst/>
                  <a:uLnTx/>
                  <a:uFillTx/>
                  <a:latin typeface="Arial"/>
                  <a:ea typeface="微软雅黑"/>
                  <a:cs typeface="+mn-ea"/>
                  <a:sym typeface="+mn-lt"/>
                </a:rPr>
                <a:t>个月</a:t>
              </a:r>
              <a:endParaRPr kumimoji="0" lang="en-US" altLang="zh-CN" sz="1200" b="1" i="0" u="none" strike="noStrike" kern="1200" cap="none" spc="0" normalizeH="0" baseline="0" noProof="0" dirty="0">
                <a:ln>
                  <a:noFill/>
                </a:ln>
                <a:solidFill>
                  <a:srgbClr val="EE7623"/>
                </a:solidFill>
                <a:effectLst/>
                <a:uLnTx/>
                <a:uFillTx/>
                <a:latin typeface="Arial"/>
                <a:ea typeface="微软雅黑"/>
                <a:cs typeface="+mn-ea"/>
                <a:sym typeface="+mn-lt"/>
              </a:endParaRPr>
            </a:p>
          </p:txBody>
        </p:sp>
        <p:cxnSp>
          <p:nvCxnSpPr>
            <p:cNvPr id="20" name="直接连接符 19"/>
            <p:cNvCxnSpPr/>
            <p:nvPr/>
          </p:nvCxnSpPr>
          <p:spPr>
            <a:xfrm>
              <a:off x="708184" y="1285581"/>
              <a:ext cx="0" cy="107852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3" name="内容占位符 32">
            <a:extLst>
              <a:ext uri="{FF2B5EF4-FFF2-40B4-BE49-F238E27FC236}">
                <a16:creationId xmlns:a16="http://schemas.microsoft.com/office/drawing/2014/main" id="{1E4B617A-5D46-96B6-0D34-6DE5C5448942}"/>
              </a:ext>
            </a:extLst>
          </p:cNvPr>
          <p:cNvSpPr>
            <a:spLocks noGrp="1"/>
          </p:cNvSpPr>
          <p:nvPr>
            <p:ph type="body" sz="quarter" idx="4294967295"/>
          </p:nvPr>
        </p:nvSpPr>
        <p:spPr>
          <a:xfrm>
            <a:off x="539372" y="224300"/>
            <a:ext cx="11405580" cy="830263"/>
          </a:xfrm>
        </p:spPr>
        <p:txBody>
          <a:bodyPr>
            <a:noAutofit/>
          </a:bodyPr>
          <a:lstStyle/>
          <a:p>
            <a:pPr marL="0" indent="0">
              <a:buNone/>
            </a:pPr>
            <a:r>
              <a:rPr lang="en-US" altLang="zh-CN" sz="2800" b="1" dirty="0">
                <a:solidFill>
                  <a:srgbClr val="70309F"/>
                </a:solidFill>
                <a:latin typeface="微软雅黑" panose="020B0503020204020204" pitchFamily="34" charset="-122"/>
                <a:ea typeface="微软雅黑" panose="020B0503020204020204" pitchFamily="34" charset="-122"/>
                <a:cs typeface="+mj-cs"/>
                <a:sym typeface="+mn-lt"/>
              </a:rPr>
              <a:t>DESTINY-Lung05</a:t>
            </a:r>
            <a:r>
              <a:rPr lang="zh-CN" altLang="en-US" sz="2800" b="1" dirty="0">
                <a:solidFill>
                  <a:srgbClr val="70309F"/>
                </a:solidFill>
                <a:latin typeface="微软雅黑" panose="020B0503020204020204" pitchFamily="34" charset="-122"/>
                <a:ea typeface="微软雅黑" panose="020B0503020204020204" pitchFamily="34" charset="-122"/>
                <a:cs typeface="+mj-cs"/>
                <a:sym typeface="+mn-lt"/>
              </a:rPr>
              <a:t>研究：德曲妥珠单抗治疗中国晚期经治</a:t>
            </a:r>
            <a:r>
              <a:rPr lang="en-US" altLang="zh-CN" sz="2800" b="1" dirty="0">
                <a:solidFill>
                  <a:srgbClr val="70309F"/>
                </a:solidFill>
                <a:latin typeface="微软雅黑" panose="020B0503020204020204" pitchFamily="34" charset="-122"/>
                <a:ea typeface="微软雅黑" panose="020B0503020204020204" pitchFamily="34" charset="-122"/>
                <a:cs typeface="+mj-cs"/>
                <a:sym typeface="+mn-lt"/>
              </a:rPr>
              <a:t>HER2</a:t>
            </a:r>
            <a:r>
              <a:rPr lang="zh-CN" altLang="en-US" sz="2800" b="1" dirty="0">
                <a:solidFill>
                  <a:srgbClr val="70309F"/>
                </a:solidFill>
                <a:latin typeface="微软雅黑" panose="020B0503020204020204" pitchFamily="34" charset="-122"/>
                <a:ea typeface="微软雅黑" panose="020B0503020204020204" pitchFamily="34" charset="-122"/>
                <a:cs typeface="+mj-cs"/>
                <a:sym typeface="+mn-lt"/>
              </a:rPr>
              <a:t>突变</a:t>
            </a:r>
            <a:r>
              <a:rPr lang="en-US" altLang="zh-CN" sz="2800" b="1" dirty="0">
                <a:solidFill>
                  <a:srgbClr val="70309F"/>
                </a:solidFill>
                <a:latin typeface="微软雅黑" panose="020B0503020204020204" pitchFamily="34" charset="-122"/>
                <a:ea typeface="微软雅黑" panose="020B0503020204020204" pitchFamily="34" charset="-122"/>
                <a:cs typeface="+mj-cs"/>
                <a:sym typeface="+mn-lt"/>
              </a:rPr>
              <a:t>NSCLC</a:t>
            </a:r>
            <a:r>
              <a:rPr lang="zh-CN" altLang="en-US" sz="2800" b="1" dirty="0">
                <a:solidFill>
                  <a:srgbClr val="70309F"/>
                </a:solidFill>
                <a:latin typeface="微软雅黑" panose="020B0503020204020204" pitchFamily="34" charset="-122"/>
                <a:ea typeface="微软雅黑" panose="020B0503020204020204" pitchFamily="34" charset="-122"/>
                <a:cs typeface="+mj-cs"/>
                <a:sym typeface="+mn-lt"/>
              </a:rPr>
              <a:t>患者</a:t>
            </a:r>
            <a:r>
              <a:rPr lang="en-US" altLang="zh-CN" sz="2800" b="1" dirty="0">
                <a:solidFill>
                  <a:srgbClr val="70309F"/>
                </a:solidFill>
                <a:latin typeface="微软雅黑" panose="020B0503020204020204" pitchFamily="34" charset="-122"/>
                <a:ea typeface="微软雅黑" panose="020B0503020204020204" pitchFamily="34" charset="-122"/>
                <a:cs typeface="+mj-cs"/>
                <a:sym typeface="+mn-lt"/>
              </a:rPr>
              <a:t>OS 21</a:t>
            </a:r>
            <a:r>
              <a:rPr lang="zh-CN" altLang="en-US" sz="2800" b="1" dirty="0">
                <a:solidFill>
                  <a:srgbClr val="70309F"/>
                </a:solidFill>
                <a:latin typeface="微软雅黑" panose="020B0503020204020204" pitchFamily="34" charset="-122"/>
                <a:ea typeface="微软雅黑" panose="020B0503020204020204" pitchFamily="34" charset="-122"/>
                <a:cs typeface="+mj-cs"/>
                <a:sym typeface="+mn-lt"/>
              </a:rPr>
              <a:t>个月</a:t>
            </a:r>
          </a:p>
        </p:txBody>
      </p:sp>
      <p:sp>
        <p:nvSpPr>
          <p:cNvPr id="5" name="文本占位符 4">
            <a:extLst>
              <a:ext uri="{FF2B5EF4-FFF2-40B4-BE49-F238E27FC236}">
                <a16:creationId xmlns:a16="http://schemas.microsoft.com/office/drawing/2014/main" id="{9AE2941A-3D63-EABA-B41A-7D614813629D}"/>
              </a:ext>
            </a:extLst>
          </p:cNvPr>
          <p:cNvSpPr>
            <a:spLocks noGrp="1"/>
          </p:cNvSpPr>
          <p:nvPr>
            <p:ph type="body" sz="quarter" idx="4294967295"/>
          </p:nvPr>
        </p:nvSpPr>
        <p:spPr>
          <a:xfrm>
            <a:off x="841054" y="6278119"/>
            <a:ext cx="10080625" cy="299448"/>
          </a:xfrm>
        </p:spPr>
        <p:txBody>
          <a:bodyPr>
            <a:normAutofit/>
          </a:bodyPr>
          <a:lstStyle/>
          <a:p>
            <a:r>
              <a:rPr lang="fr-FR" altLang="zh-CN" sz="800" dirty="0">
                <a:solidFill>
                  <a:prstClr val="white">
                    <a:lumMod val="50000"/>
                  </a:prstClr>
                </a:solidFill>
                <a:latin typeface="微软雅黑"/>
              </a:rPr>
              <a:t>Y. Cheng, et al. P2.10.12 Trastuzumab </a:t>
            </a:r>
            <a:r>
              <a:rPr lang="fr-FR" altLang="zh-CN" sz="800" dirty="0" err="1">
                <a:solidFill>
                  <a:prstClr val="white">
                    <a:lumMod val="50000"/>
                  </a:prstClr>
                </a:solidFill>
                <a:latin typeface="微软雅黑"/>
              </a:rPr>
              <a:t>Deruxtecan</a:t>
            </a:r>
            <a:r>
              <a:rPr lang="fr-FR" altLang="zh-CN" sz="800" dirty="0">
                <a:solidFill>
                  <a:prstClr val="white">
                    <a:lumMod val="50000"/>
                  </a:prstClr>
                </a:solidFill>
                <a:latin typeface="微软雅黑"/>
              </a:rPr>
              <a:t> in Patients </a:t>
            </a:r>
            <a:r>
              <a:rPr lang="fr-FR" altLang="zh-CN" sz="800" dirty="0" err="1">
                <a:solidFill>
                  <a:prstClr val="white">
                    <a:lumMod val="50000"/>
                  </a:prstClr>
                </a:solidFill>
                <a:latin typeface="微软雅黑"/>
              </a:rPr>
              <a:t>From</a:t>
            </a:r>
            <a:r>
              <a:rPr lang="fr-FR" altLang="zh-CN" sz="800" dirty="0">
                <a:solidFill>
                  <a:prstClr val="white">
                    <a:lumMod val="50000"/>
                  </a:prstClr>
                </a:solidFill>
                <a:latin typeface="微软雅黑"/>
              </a:rPr>
              <a:t> China </a:t>
            </a:r>
            <a:r>
              <a:rPr lang="fr-FR" altLang="zh-CN" sz="800" dirty="0" err="1">
                <a:solidFill>
                  <a:prstClr val="white">
                    <a:lumMod val="50000"/>
                  </a:prstClr>
                </a:solidFill>
                <a:latin typeface="微软雅黑"/>
              </a:rPr>
              <a:t>With</a:t>
            </a:r>
            <a:r>
              <a:rPr lang="fr-FR" altLang="zh-CN" sz="800" dirty="0">
                <a:solidFill>
                  <a:prstClr val="white">
                    <a:lumMod val="50000"/>
                  </a:prstClr>
                </a:solidFill>
                <a:latin typeface="微软雅黑"/>
              </a:rPr>
              <a:t> Pr</a:t>
            </a:r>
            <a:r>
              <a:rPr lang="en-US" altLang="zh-CN" sz="800" dirty="0">
                <a:solidFill>
                  <a:prstClr val="white">
                    <a:lumMod val="50000"/>
                  </a:prstClr>
                </a:solidFill>
                <a:latin typeface="微软雅黑"/>
              </a:rPr>
              <a:t>e</a:t>
            </a:r>
            <a:r>
              <a:rPr lang="fr-FR" altLang="zh-CN" sz="800" dirty="0" err="1">
                <a:solidFill>
                  <a:prstClr val="white">
                    <a:lumMod val="50000"/>
                  </a:prstClr>
                </a:solidFill>
                <a:latin typeface="微软雅黑"/>
              </a:rPr>
              <a:t>treated</a:t>
            </a:r>
            <a:r>
              <a:rPr lang="fr-FR" altLang="zh-CN" sz="800" dirty="0">
                <a:solidFill>
                  <a:prstClr val="white">
                    <a:lumMod val="50000"/>
                  </a:prstClr>
                </a:solidFill>
                <a:latin typeface="微软雅黑"/>
              </a:rPr>
              <a:t> HER2-Mutant NSCLC: Final </a:t>
            </a:r>
            <a:r>
              <a:rPr lang="fr-FR" altLang="zh-CN" sz="800" dirty="0" err="1">
                <a:solidFill>
                  <a:prstClr val="white">
                    <a:lumMod val="50000"/>
                  </a:prstClr>
                </a:solidFill>
                <a:latin typeface="微软雅黑"/>
              </a:rPr>
              <a:t>Results</a:t>
            </a:r>
            <a:r>
              <a:rPr lang="fr-FR" altLang="zh-CN" sz="800" dirty="0">
                <a:solidFill>
                  <a:prstClr val="white">
                    <a:lumMod val="50000"/>
                  </a:prstClr>
                </a:solidFill>
                <a:latin typeface="微软雅黑"/>
              </a:rPr>
              <a:t> </a:t>
            </a:r>
            <a:r>
              <a:rPr lang="fr-FR" altLang="zh-CN" sz="800" dirty="0" err="1">
                <a:solidFill>
                  <a:prstClr val="white">
                    <a:lumMod val="50000"/>
                  </a:prstClr>
                </a:solidFill>
                <a:latin typeface="微软雅黑"/>
              </a:rPr>
              <a:t>From</a:t>
            </a:r>
            <a:r>
              <a:rPr lang="fr-FR" altLang="zh-CN" sz="800" dirty="0">
                <a:solidFill>
                  <a:prstClr val="white">
                    <a:lumMod val="50000"/>
                  </a:prstClr>
                </a:solidFill>
                <a:latin typeface="微软雅黑"/>
              </a:rPr>
              <a:t> the DESTINY-Lung05 </a:t>
            </a:r>
            <a:r>
              <a:rPr lang="fr-FR" altLang="zh-CN" sz="800" dirty="0" err="1">
                <a:solidFill>
                  <a:prstClr val="white">
                    <a:lumMod val="50000"/>
                  </a:prstClr>
                </a:solidFill>
                <a:latin typeface="微软雅黑"/>
              </a:rPr>
              <a:t>Study</a:t>
            </a:r>
            <a:r>
              <a:rPr lang="fr-FR" altLang="zh-CN" sz="800" dirty="0">
                <a:solidFill>
                  <a:prstClr val="white">
                    <a:lumMod val="50000"/>
                  </a:prstClr>
                </a:solidFill>
                <a:latin typeface="微软雅黑"/>
              </a:rPr>
              <a:t>. WCLC 2025</a:t>
            </a:r>
            <a:endParaRPr lang="zh-CN" altLang="en-US" dirty="0">
              <a:cs typeface="+mn-ea"/>
              <a:sym typeface="+mn-lt"/>
            </a:endParaRPr>
          </a:p>
        </p:txBody>
      </p:sp>
      <p:grpSp>
        <p:nvGrpSpPr>
          <p:cNvPr id="21" name="组合 20">
            <a:extLst>
              <a:ext uri="{FF2B5EF4-FFF2-40B4-BE49-F238E27FC236}">
                <a16:creationId xmlns:a16="http://schemas.microsoft.com/office/drawing/2014/main" id="{448D4910-A35F-8C8B-2B80-ADE7B25C8D6B}"/>
              </a:ext>
            </a:extLst>
          </p:cNvPr>
          <p:cNvGrpSpPr/>
          <p:nvPr/>
        </p:nvGrpSpPr>
        <p:grpSpPr>
          <a:xfrm>
            <a:off x="1964267" y="2093860"/>
            <a:ext cx="8669866" cy="3493575"/>
            <a:chOff x="533332" y="1114836"/>
            <a:chExt cx="5145343" cy="3453767"/>
          </a:xfrm>
        </p:grpSpPr>
        <p:sp>
          <p:nvSpPr>
            <p:cNvPr id="23" name="圆角矩形 24">
              <a:extLst>
                <a:ext uri="{FF2B5EF4-FFF2-40B4-BE49-F238E27FC236}">
                  <a16:creationId xmlns:a16="http://schemas.microsoft.com/office/drawing/2014/main" id="{BFEFCAA3-BBE8-2A1C-4670-BABF2A6E4EA7}"/>
                </a:ext>
              </a:extLst>
            </p:cNvPr>
            <p:cNvSpPr/>
            <p:nvPr/>
          </p:nvSpPr>
          <p:spPr>
            <a:xfrm>
              <a:off x="533332" y="1114836"/>
              <a:ext cx="5145343" cy="3453767"/>
            </a:xfrm>
            <a:prstGeom prst="roundRect">
              <a:avLst>
                <a:gd name="adj" fmla="val 0"/>
              </a:avLst>
            </a:prstGeom>
            <a:solidFill>
              <a:schemeClr val="bg1"/>
            </a:solidFill>
            <a:ln w="12700" cap="flat" cmpd="sng" algn="ctr">
              <a:noFill/>
              <a:prstDash val="solid"/>
              <a:miter lim="800000"/>
            </a:ln>
            <a:effectLst>
              <a:outerShdw blurRad="1397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ea"/>
                <a:sym typeface="+mn-lt"/>
              </a:endParaRPr>
            </a:p>
          </p:txBody>
        </p:sp>
        <p:sp>
          <p:nvSpPr>
            <p:cNvPr id="27" name="箭头: 右 7">
              <a:extLst>
                <a:ext uri="{FF2B5EF4-FFF2-40B4-BE49-F238E27FC236}">
                  <a16:creationId xmlns:a16="http://schemas.microsoft.com/office/drawing/2014/main" id="{4FDC6724-3749-092F-8544-9C8B24C8100F}"/>
                </a:ext>
              </a:extLst>
            </p:cNvPr>
            <p:cNvSpPr/>
            <p:nvPr/>
          </p:nvSpPr>
          <p:spPr>
            <a:xfrm>
              <a:off x="533332" y="1114836"/>
              <a:ext cx="5145343" cy="493396"/>
            </a:xfrm>
            <a:prstGeom prst="rightArrow">
              <a:avLst>
                <a:gd name="adj1" fmla="val 100000"/>
                <a:gd name="adj2" fmla="val 0"/>
              </a:avLst>
            </a:prstGeom>
            <a:gradFill>
              <a:gsLst>
                <a:gs pos="36000">
                  <a:srgbClr val="7030A0"/>
                </a:gs>
                <a:gs pos="100000">
                  <a:srgbClr val="F1802A"/>
                </a:gs>
              </a:gsLst>
              <a:lin ang="10800000" scaled="1"/>
            </a:gradFill>
            <a:ln>
              <a:noFill/>
            </a:ln>
            <a:effectLst>
              <a:outerShdw dist="63500" dir="4740000" algn="tl" rotWithShape="0">
                <a:schemeClr val="accent2">
                  <a:lumMod val="50000"/>
                  <a:lumOff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a:ea typeface="微软雅黑"/>
                  <a:cs typeface="+mn-ea"/>
                  <a:sym typeface="+mn-lt"/>
                </a:rPr>
                <a:t>DESTINY-Lung05 </a:t>
              </a:r>
              <a:r>
                <a:rPr kumimoji="0" lang="zh-CN" altLang="en-US" sz="1200" b="1" i="0" u="none" strike="noStrike" kern="1200" cap="none" spc="0" normalizeH="0" baseline="0" noProof="0" dirty="0">
                  <a:ln>
                    <a:noFill/>
                  </a:ln>
                  <a:solidFill>
                    <a:prstClr val="white"/>
                  </a:solidFill>
                  <a:effectLst/>
                  <a:uLnTx/>
                  <a:uFillTx/>
                  <a:latin typeface="Arial"/>
                  <a:ea typeface="微软雅黑"/>
                  <a:cs typeface="+mn-ea"/>
                  <a:sym typeface="+mn-lt"/>
                </a:rPr>
                <a:t>研究人群</a:t>
              </a:r>
              <a:r>
                <a:rPr kumimoji="0" lang="en-US" altLang="zh-CN" sz="1200" b="1" i="0" u="none" strike="noStrike" kern="1200" cap="none" spc="0" normalizeH="0" baseline="0" noProof="0" dirty="0">
                  <a:ln>
                    <a:noFill/>
                  </a:ln>
                  <a:solidFill>
                    <a:prstClr val="white"/>
                  </a:solidFill>
                  <a:effectLst/>
                  <a:uLnTx/>
                  <a:uFillTx/>
                  <a:latin typeface="Arial"/>
                  <a:ea typeface="微软雅黑"/>
                  <a:cs typeface="+mn-ea"/>
                  <a:sym typeface="+mn-lt"/>
                </a:rPr>
                <a:t>OS</a:t>
              </a:r>
              <a:r>
                <a:rPr kumimoji="0" lang="en-US" altLang="zh-CN" sz="1200" b="1" i="0" u="none" strike="noStrike" kern="1200" cap="none" spc="0" normalizeH="0" baseline="30000" noProof="0" dirty="0">
                  <a:ln>
                    <a:noFill/>
                  </a:ln>
                  <a:solidFill>
                    <a:prstClr val="white"/>
                  </a:solidFill>
                  <a:effectLst/>
                  <a:uLnTx/>
                  <a:uFillTx/>
                  <a:latin typeface="Arial"/>
                  <a:ea typeface="微软雅黑"/>
                  <a:cs typeface="+mn-ea"/>
                  <a:sym typeface="+mn-lt"/>
                </a:rPr>
                <a:t>2</a:t>
              </a:r>
            </a:p>
          </p:txBody>
        </p:sp>
      </p:grpSp>
      <p:pic>
        <p:nvPicPr>
          <p:cNvPr id="28" name="图片 27">
            <a:extLst>
              <a:ext uri="{FF2B5EF4-FFF2-40B4-BE49-F238E27FC236}">
                <a16:creationId xmlns:a16="http://schemas.microsoft.com/office/drawing/2014/main" id="{5D816420-7F2F-9DDA-550E-8DBB55C62ABA}"/>
              </a:ext>
            </a:extLst>
          </p:cNvPr>
          <p:cNvPicPr>
            <a:picLocks noChangeAspect="1"/>
          </p:cNvPicPr>
          <p:nvPr/>
        </p:nvPicPr>
        <p:blipFill>
          <a:blip r:embed="rId5"/>
          <a:stretch>
            <a:fillRect/>
          </a:stretch>
        </p:blipFill>
        <p:spPr>
          <a:xfrm>
            <a:off x="2895598" y="2692058"/>
            <a:ext cx="6824134" cy="2878628"/>
          </a:xfrm>
          <a:prstGeom prst="rect">
            <a:avLst/>
          </a:prstGeom>
        </p:spPr>
      </p:pic>
      <p:graphicFrame>
        <p:nvGraphicFramePr>
          <p:cNvPr id="29" name="表格 28">
            <a:extLst>
              <a:ext uri="{FF2B5EF4-FFF2-40B4-BE49-F238E27FC236}">
                <a16:creationId xmlns:a16="http://schemas.microsoft.com/office/drawing/2014/main" id="{F5F30F40-3220-0CFD-37E5-39085F0E3C50}"/>
              </a:ext>
            </a:extLst>
          </p:cNvPr>
          <p:cNvGraphicFramePr>
            <a:graphicFrameLocks noGrp="1"/>
          </p:cNvGraphicFramePr>
          <p:nvPr/>
        </p:nvGraphicFramePr>
        <p:xfrm>
          <a:off x="6392941" y="2704702"/>
          <a:ext cx="3326791" cy="637776"/>
        </p:xfrm>
        <a:graphic>
          <a:graphicData uri="http://schemas.openxmlformats.org/drawingml/2006/table">
            <a:tbl>
              <a:tblPr firstRow="1" bandRow="1">
                <a:tableStyleId>{5C22544A-7EE6-4342-B048-85BDC9FD1C3A}</a:tableStyleId>
              </a:tblPr>
              <a:tblGrid>
                <a:gridCol w="1853735">
                  <a:extLst>
                    <a:ext uri="{9D8B030D-6E8A-4147-A177-3AD203B41FA5}">
                      <a16:colId xmlns:a16="http://schemas.microsoft.com/office/drawing/2014/main" val="20000"/>
                    </a:ext>
                  </a:extLst>
                </a:gridCol>
                <a:gridCol w="1473056">
                  <a:extLst>
                    <a:ext uri="{9D8B030D-6E8A-4147-A177-3AD203B41FA5}">
                      <a16:colId xmlns:a16="http://schemas.microsoft.com/office/drawing/2014/main" val="20001"/>
                    </a:ext>
                  </a:extLst>
                </a:gridCol>
              </a:tblGrid>
              <a:tr h="292315">
                <a:tc>
                  <a:txBody>
                    <a:bodyPr/>
                    <a:lstStyle/>
                    <a:p>
                      <a:pPr algn="ctr"/>
                      <a:endParaRPr lang="zh-CN" altLang="en-US" sz="900" dirty="0">
                        <a:solidFill>
                          <a:schemeClr val="accent1"/>
                        </a:solidFill>
                        <a:latin typeface="+mn-lt"/>
                        <a:ea typeface="+mn-ea"/>
                        <a:cs typeface="+mn-ea"/>
                        <a:sym typeface="+mn-lt"/>
                      </a:endParaRP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a:r>
                        <a:rPr lang="de-DE" altLang="zh-CN" sz="900" dirty="0">
                          <a:solidFill>
                            <a:schemeClr val="accent1"/>
                          </a:solidFill>
                          <a:latin typeface="+mn-lt"/>
                          <a:ea typeface="+mn-ea"/>
                          <a:cs typeface="+mn-ea"/>
                          <a:sym typeface="+mn-lt"/>
                        </a:rPr>
                        <a:t>T-DXd 5.4 mglkg</a:t>
                      </a:r>
                    </a:p>
                    <a:p>
                      <a:pPr algn="ctr"/>
                      <a:r>
                        <a:rPr lang="de-DE" altLang="zh-CN" sz="900" dirty="0">
                          <a:solidFill>
                            <a:schemeClr val="accent1"/>
                          </a:solidFill>
                          <a:latin typeface="+mn-lt"/>
                          <a:ea typeface="+mn-ea"/>
                          <a:cs typeface="+mn-ea"/>
                          <a:sym typeface="+mn-lt"/>
                        </a:rPr>
                        <a:t>N=72</a:t>
                      </a:r>
                      <a:endParaRPr lang="zh-CN" altLang="en-US" sz="900" dirty="0">
                        <a:solidFill>
                          <a:schemeClr val="accent1"/>
                        </a:solidFill>
                        <a:latin typeface="+mn-lt"/>
                        <a:ea typeface="+mn-ea"/>
                        <a:cs typeface="+mn-ea"/>
                        <a:sym typeface="+mn-lt"/>
                      </a:endParaRPr>
                    </a:p>
                  </a:txBody>
                  <a:tcPr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72016">
                <a:tc>
                  <a:txBody>
                    <a:bodyPr/>
                    <a:lstStyle/>
                    <a:p>
                      <a:pPr algn="ctr"/>
                      <a:r>
                        <a:rPr lang="en-US" altLang="zh-CN" sz="900" dirty="0">
                          <a:latin typeface="+mn-lt"/>
                          <a:ea typeface="+mn-ea"/>
                          <a:cs typeface="+mn-ea"/>
                          <a:sym typeface="+mn-lt"/>
                        </a:rPr>
                        <a:t>OS</a:t>
                      </a:r>
                      <a:r>
                        <a:rPr lang="zh-CN" altLang="en-US" sz="900" dirty="0">
                          <a:latin typeface="+mn-lt"/>
                          <a:ea typeface="+mn-ea"/>
                          <a:cs typeface="+mn-ea"/>
                          <a:sym typeface="+mn-lt"/>
                        </a:rPr>
                        <a:t>（</a:t>
                      </a:r>
                      <a:r>
                        <a:rPr lang="en-US" altLang="zh-CN" sz="900" dirty="0">
                          <a:latin typeface="+mn-lt"/>
                          <a:ea typeface="+mn-ea"/>
                          <a:cs typeface="+mn-ea"/>
                          <a:sym typeface="+mn-lt"/>
                        </a:rPr>
                        <a:t>95% CI</a:t>
                      </a:r>
                      <a:r>
                        <a:rPr lang="zh-CN" altLang="en-US" sz="900" dirty="0">
                          <a:latin typeface="+mn-lt"/>
                          <a:ea typeface="+mn-ea"/>
                          <a:cs typeface="+mn-ea"/>
                          <a:sym typeface="+mn-lt"/>
                        </a:rPr>
                        <a:t>），月</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fr-FR" altLang="zh-CN" sz="900" b="1" dirty="0">
                          <a:latin typeface="+mn-lt"/>
                          <a:ea typeface="+mn-ea"/>
                          <a:cs typeface="+mn-ea"/>
                          <a:sym typeface="+mn-lt"/>
                        </a:rPr>
                        <a:t>21.0 (17.5-NE)</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4" name="对角圆角矩形 34">
            <a:extLst>
              <a:ext uri="{FF2B5EF4-FFF2-40B4-BE49-F238E27FC236}">
                <a16:creationId xmlns:a16="http://schemas.microsoft.com/office/drawing/2014/main" id="{4EF0BF9A-A5A6-14CD-6501-FAA8273BE228}"/>
              </a:ext>
            </a:extLst>
          </p:cNvPr>
          <p:cNvSpPr/>
          <p:nvPr/>
        </p:nvSpPr>
        <p:spPr>
          <a:xfrm>
            <a:off x="955080" y="5649070"/>
            <a:ext cx="10989872" cy="670133"/>
          </a:xfrm>
          <a:prstGeom prst="round2DiagRect">
            <a:avLst>
              <a:gd name="adj1" fmla="val 5260"/>
              <a:gd name="adj2" fmla="val 5403"/>
            </a:avLst>
          </a:prstGeom>
          <a:solidFill>
            <a:srgbClr val="F3F0FF">
              <a:alpha val="75294"/>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6DF6F711-19F4-D4CF-1E85-FC2FEBBF030E}"/>
              </a:ext>
            </a:extLst>
          </p:cNvPr>
          <p:cNvSpPr txBox="1"/>
          <p:nvPr/>
        </p:nvSpPr>
        <p:spPr>
          <a:xfrm>
            <a:off x="851705" y="5650313"/>
            <a:ext cx="10911920" cy="645160"/>
          </a:xfrm>
          <a:prstGeom prst="rect">
            <a:avLst/>
          </a:prstGeom>
          <a:noFill/>
        </p:spPr>
        <p:txBody>
          <a:bodyPr wrap="square">
            <a:spAutoFit/>
          </a:bodyPr>
          <a:lstStyle/>
          <a:p>
            <a:pPr marL="171450" indent="-171450">
              <a:lnSpc>
                <a:spcPct val="120000"/>
              </a:lnSpc>
              <a:buFont typeface="Arial" panose="020B0604020202020204" pitchFamily="34" charset="0"/>
              <a:buChar char="•"/>
            </a:pP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DESTINY-Lung05</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是一项开放标签、单臂、</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II</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期试验，旨在探索德曲妥珠单抗</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5.4mg/kg</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在中国晚期经治</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HER2</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突变</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NSCLC</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患者中的疗效和安全性，研究纳入</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72</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例晚期</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HER2</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突变</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NSCLC</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患者，接受德曲妥珠单抗</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5.4 mg/kg IV</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治疗，每</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周一次（</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Q3W</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）。研究主要终点为</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ICR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使用</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RECIST v1.1</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评估确认的</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ORR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，次要终点包括</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INV</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使用</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RECIST v1.1</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评估确认的</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ORR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ICR/INV</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评估的</a:t>
            </a:r>
            <a:r>
              <a:rPr lang="en-US" altLang="zh-CN" sz="1000" dirty="0" err="1">
                <a:latin typeface="微软雅黑" panose="020B0503020204020204" pitchFamily="34" charset="-122"/>
                <a:ea typeface="微软雅黑" panose="020B0503020204020204" pitchFamily="34" charset="-122"/>
                <a:cs typeface="微软雅黑" panose="020B0503020204020204" pitchFamily="34" charset="-122"/>
              </a:rPr>
              <a:t>DoR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DCR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PFS</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OS</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ICR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评估的</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CNS-PFS</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；安全性</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393874F-ED0B-D2C9-F8AC-8C9EA77DFABF}"/>
              </a:ext>
            </a:extLst>
          </p:cNvPr>
          <p:cNvGrpSpPr/>
          <p:nvPr>
            <p:custDataLst>
              <p:tags r:id="rId1"/>
            </p:custDataLst>
          </p:nvPr>
        </p:nvGrpSpPr>
        <p:grpSpPr>
          <a:xfrm>
            <a:off x="1371599" y="2092224"/>
            <a:ext cx="9351057" cy="3600000"/>
            <a:chOff x="523250" y="1114836"/>
            <a:chExt cx="5155423" cy="5002040"/>
          </a:xfrm>
        </p:grpSpPr>
        <p:sp>
          <p:nvSpPr>
            <p:cNvPr id="3" name="圆角矩形 27">
              <a:extLst>
                <a:ext uri="{FF2B5EF4-FFF2-40B4-BE49-F238E27FC236}">
                  <a16:creationId xmlns:a16="http://schemas.microsoft.com/office/drawing/2014/main" id="{0FD562A3-4615-AE4B-C6E5-A3B6ED2AD48A}"/>
                </a:ext>
              </a:extLst>
            </p:cNvPr>
            <p:cNvSpPr/>
            <p:nvPr>
              <p:custDataLst>
                <p:tags r:id="rId3"/>
              </p:custDataLst>
            </p:nvPr>
          </p:nvSpPr>
          <p:spPr>
            <a:xfrm>
              <a:off x="533330" y="1114836"/>
              <a:ext cx="5145343" cy="5002040"/>
            </a:xfrm>
            <a:prstGeom prst="roundRect">
              <a:avLst>
                <a:gd name="adj" fmla="val 0"/>
              </a:avLst>
            </a:prstGeom>
            <a:solidFill>
              <a:schemeClr val="bg1"/>
            </a:solidFill>
            <a:ln w="12700" cap="flat" cmpd="sng" algn="ctr">
              <a:noFill/>
              <a:prstDash val="solid"/>
              <a:miter lim="800000"/>
            </a:ln>
            <a:effectLst>
              <a:outerShdw blurRad="1397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solidFill>
                <a:effectLst/>
                <a:uLnTx/>
                <a:uFillTx/>
                <a:latin typeface="Arial"/>
                <a:ea typeface="微软雅黑"/>
                <a:cs typeface="+mn-ea"/>
                <a:sym typeface="+mn-lt"/>
              </a:endParaRPr>
            </a:p>
          </p:txBody>
        </p:sp>
        <p:sp>
          <p:nvSpPr>
            <p:cNvPr id="4" name="箭头: 右 7">
              <a:extLst>
                <a:ext uri="{FF2B5EF4-FFF2-40B4-BE49-F238E27FC236}">
                  <a16:creationId xmlns:a16="http://schemas.microsoft.com/office/drawing/2014/main" id="{965A3535-27DD-1C16-E1E8-316D05BC0ECB}"/>
                </a:ext>
              </a:extLst>
            </p:cNvPr>
            <p:cNvSpPr/>
            <p:nvPr>
              <p:custDataLst>
                <p:tags r:id="rId4"/>
              </p:custDataLst>
            </p:nvPr>
          </p:nvSpPr>
          <p:spPr>
            <a:xfrm>
              <a:off x="523250" y="1114836"/>
              <a:ext cx="5155423" cy="612345"/>
            </a:xfrm>
            <a:prstGeom prst="rightArrow">
              <a:avLst>
                <a:gd name="adj1" fmla="val 100000"/>
                <a:gd name="adj2" fmla="val 0"/>
              </a:avLst>
            </a:prstGeom>
            <a:gradFill>
              <a:gsLst>
                <a:gs pos="36000">
                  <a:srgbClr val="7030A0"/>
                </a:gs>
                <a:gs pos="100000">
                  <a:srgbClr val="F1802A"/>
                </a:gs>
              </a:gsLst>
              <a:lin ang="10800000" scaled="1"/>
            </a:gradFill>
            <a:ln>
              <a:noFill/>
            </a:ln>
            <a:effectLst>
              <a:outerShdw blurRad="3188" dist="72567" dir="4740000" algn="tl" rotWithShape="0">
                <a:schemeClr val="accent2">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Arial"/>
                  <a:ea typeface="微软雅黑"/>
                  <a:cs typeface="+mn-ea"/>
                  <a:sym typeface="+mn-lt"/>
                </a:rPr>
                <a:t>DESTINY-Lung05</a:t>
              </a:r>
              <a:r>
                <a:rPr kumimoji="0" lang="zh-CN" altLang="en-US" sz="1400" b="1" i="0" u="none" strike="noStrike" kern="1200" cap="none" spc="0" normalizeH="0" baseline="0" noProof="0" dirty="0">
                  <a:ln>
                    <a:noFill/>
                  </a:ln>
                  <a:solidFill>
                    <a:prstClr val="white"/>
                  </a:solidFill>
                  <a:effectLst/>
                  <a:uLnTx/>
                  <a:uFillTx/>
                  <a:latin typeface="Arial"/>
                  <a:ea typeface="微软雅黑"/>
                  <a:cs typeface="+mn-ea"/>
                  <a:sym typeface="+mn-lt"/>
                </a:rPr>
                <a:t>研究</a:t>
              </a:r>
              <a:r>
                <a:rPr kumimoji="0" lang="en-US" altLang="zh-CN" sz="1400" b="1" i="0" u="none" strike="noStrike" kern="1200" cap="none" spc="0" normalizeH="0" baseline="0" noProof="0" dirty="0">
                  <a:ln>
                    <a:noFill/>
                  </a:ln>
                  <a:solidFill>
                    <a:prstClr val="white"/>
                  </a:solidFill>
                  <a:effectLst/>
                  <a:uLnTx/>
                  <a:uFillTx/>
                  <a:latin typeface="Arial"/>
                  <a:ea typeface="微软雅黑"/>
                  <a:cs typeface="+mn-ea"/>
                  <a:sym typeface="+mn-lt"/>
                </a:rPr>
                <a:t>CNS-PFS</a:t>
              </a:r>
              <a:endParaRPr kumimoji="0" lang="en-US" altLang="zh-CN" sz="1400" b="1" i="0" u="none" strike="noStrike" kern="1200" cap="none" spc="0" normalizeH="0" baseline="30000" noProof="0" dirty="0">
                <a:ln>
                  <a:noFill/>
                </a:ln>
                <a:solidFill>
                  <a:prstClr val="white"/>
                </a:solidFill>
                <a:effectLst/>
                <a:uLnTx/>
                <a:uFillTx/>
                <a:latin typeface="Arial"/>
                <a:ea typeface="微软雅黑"/>
                <a:cs typeface="+mn-ea"/>
                <a:sym typeface="+mn-lt"/>
              </a:endParaRPr>
            </a:p>
          </p:txBody>
        </p:sp>
      </p:grpSp>
      <p:sp>
        <p:nvSpPr>
          <p:cNvPr id="5" name="箭头: 右 7">
            <a:extLst>
              <a:ext uri="{FF2B5EF4-FFF2-40B4-BE49-F238E27FC236}">
                <a16:creationId xmlns:a16="http://schemas.microsoft.com/office/drawing/2014/main" id="{B3DFAA97-34FF-8A54-E42B-6B61F7CEA9BD}"/>
              </a:ext>
            </a:extLst>
          </p:cNvPr>
          <p:cNvSpPr/>
          <p:nvPr>
            <p:custDataLst>
              <p:tags r:id="rId2"/>
            </p:custDataLst>
          </p:nvPr>
        </p:nvSpPr>
        <p:spPr>
          <a:xfrm>
            <a:off x="4730588" y="2667134"/>
            <a:ext cx="2959208" cy="457818"/>
          </a:xfrm>
          <a:prstGeom prst="rightArrow">
            <a:avLst>
              <a:gd name="adj1" fmla="val 100000"/>
              <a:gd name="adj2" fmla="val 0"/>
            </a:avLst>
          </a:prstGeom>
          <a:noFill/>
        </p:spPr>
        <p:txBody>
          <a:bodyPr wrap="non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7030A0"/>
                </a:solidFill>
                <a:effectLst/>
                <a:uLnTx/>
                <a:uFillTx/>
                <a:latin typeface="Arial"/>
                <a:ea typeface="微软雅黑"/>
                <a:cs typeface="+mn-ea"/>
                <a:sym typeface="+mn-lt"/>
              </a:rPr>
              <a:t>ICR</a:t>
            </a:r>
            <a:r>
              <a:rPr kumimoji="0" lang="zh-CN" altLang="en-US" sz="1400" b="1" i="0" u="none" strike="noStrike" kern="1200" cap="none" spc="0" normalizeH="0" baseline="0" noProof="0" dirty="0">
                <a:ln>
                  <a:noFill/>
                </a:ln>
                <a:solidFill>
                  <a:srgbClr val="7030A0"/>
                </a:solidFill>
                <a:effectLst/>
                <a:uLnTx/>
                <a:uFillTx/>
                <a:latin typeface="Arial"/>
                <a:ea typeface="微软雅黑"/>
                <a:cs typeface="+mn-ea"/>
                <a:sym typeface="+mn-lt"/>
              </a:rPr>
              <a:t>评估的</a:t>
            </a:r>
            <a:r>
              <a:rPr kumimoji="0" lang="en-US" altLang="zh-CN" sz="1400" b="1" i="0" u="none" strike="noStrike" kern="1200" cap="none" spc="0" normalizeH="0" baseline="0" noProof="0" dirty="0">
                <a:ln>
                  <a:noFill/>
                </a:ln>
                <a:solidFill>
                  <a:srgbClr val="7030A0"/>
                </a:solidFill>
                <a:effectLst/>
                <a:uLnTx/>
                <a:uFillTx/>
                <a:latin typeface="Arial"/>
                <a:ea typeface="微软雅黑"/>
                <a:cs typeface="+mn-ea"/>
                <a:sym typeface="+mn-lt"/>
              </a:rPr>
              <a:t>CNS-PFS</a:t>
            </a:r>
            <a:r>
              <a:rPr kumimoji="0" lang="zh-CN" altLang="en-US" sz="1400" b="1" i="0" u="none" strike="noStrike" kern="1200" cap="none" spc="0" normalizeH="0" baseline="0" noProof="0" dirty="0">
                <a:ln>
                  <a:noFill/>
                </a:ln>
                <a:solidFill>
                  <a:srgbClr val="7030A0"/>
                </a:solidFill>
                <a:effectLst/>
                <a:uLnTx/>
                <a:uFillTx/>
                <a:latin typeface="Arial"/>
                <a:ea typeface="微软雅黑"/>
                <a:cs typeface="+mn-ea"/>
                <a:sym typeface="+mn-lt"/>
              </a:rPr>
              <a:t>（</a:t>
            </a:r>
            <a:r>
              <a:rPr kumimoji="0" lang="en-US" altLang="zh-CN" sz="1400" b="1" i="0" u="none" strike="noStrike" kern="1200" cap="none" spc="0" normalizeH="0" baseline="0" noProof="0" dirty="0">
                <a:ln>
                  <a:noFill/>
                </a:ln>
                <a:solidFill>
                  <a:srgbClr val="7030A0"/>
                </a:solidFill>
                <a:effectLst/>
                <a:uLnTx/>
                <a:uFillTx/>
                <a:latin typeface="Arial"/>
                <a:ea typeface="微软雅黑"/>
                <a:cs typeface="+mn-ea"/>
                <a:sym typeface="+mn-lt"/>
              </a:rPr>
              <a:t>FAS</a:t>
            </a:r>
            <a:r>
              <a:rPr kumimoji="0" lang="zh-CN" altLang="en-US" sz="1400" b="1" i="0" u="none" strike="noStrike" kern="1200" cap="none" spc="0" normalizeH="0" baseline="0" noProof="0" dirty="0">
                <a:ln>
                  <a:noFill/>
                </a:ln>
                <a:solidFill>
                  <a:srgbClr val="7030A0"/>
                </a:solidFill>
                <a:effectLst/>
                <a:uLnTx/>
                <a:uFillTx/>
                <a:latin typeface="Arial"/>
                <a:ea typeface="微软雅黑"/>
                <a:cs typeface="+mn-ea"/>
                <a:sym typeface="+mn-lt"/>
              </a:rPr>
              <a:t>人群</a:t>
            </a:r>
            <a:r>
              <a:rPr kumimoji="0" lang="en-US" altLang="zh-CN" sz="1400" b="1" i="0" u="none" strike="noStrike" kern="1200" cap="none" spc="0" normalizeH="0" baseline="0" noProof="0" dirty="0">
                <a:ln>
                  <a:noFill/>
                </a:ln>
                <a:solidFill>
                  <a:srgbClr val="7030A0"/>
                </a:solidFill>
                <a:effectLst/>
                <a:uLnTx/>
                <a:uFillTx/>
                <a:latin typeface="Arial"/>
                <a:ea typeface="微软雅黑"/>
                <a:cs typeface="+mn-ea"/>
                <a:sym typeface="+mn-lt"/>
              </a:rPr>
              <a:t>*</a:t>
            </a:r>
            <a:r>
              <a:rPr kumimoji="0" lang="zh-CN" altLang="en-US" sz="1400" b="1" i="0" u="none" strike="noStrike" kern="1200" cap="none" spc="0" normalizeH="0" baseline="0" noProof="0" dirty="0">
                <a:ln>
                  <a:noFill/>
                </a:ln>
                <a:solidFill>
                  <a:srgbClr val="7030A0"/>
                </a:solidFill>
                <a:effectLst/>
                <a:uLnTx/>
                <a:uFillTx/>
                <a:latin typeface="Arial"/>
                <a:ea typeface="微软雅黑"/>
                <a:cs typeface="+mn-ea"/>
                <a:sym typeface="+mn-lt"/>
              </a:rPr>
              <a:t>）</a:t>
            </a:r>
            <a:endParaRPr kumimoji="0" lang="en-US" altLang="zh-CN" sz="1400" b="1" i="0" u="none" strike="noStrike" kern="1200" cap="none" spc="0" normalizeH="0" baseline="0" noProof="0" dirty="0">
              <a:ln>
                <a:noFill/>
              </a:ln>
              <a:solidFill>
                <a:srgbClr val="7030A0"/>
              </a:solidFill>
              <a:effectLst/>
              <a:uLnTx/>
              <a:uFillTx/>
              <a:latin typeface="Arial"/>
              <a:ea typeface="微软雅黑"/>
              <a:cs typeface="+mn-ea"/>
              <a:sym typeface="+mn-lt"/>
            </a:endParaRPr>
          </a:p>
        </p:txBody>
      </p:sp>
      <p:grpSp>
        <p:nvGrpSpPr>
          <p:cNvPr id="6" name="组合 5">
            <a:extLst>
              <a:ext uri="{FF2B5EF4-FFF2-40B4-BE49-F238E27FC236}">
                <a16:creationId xmlns:a16="http://schemas.microsoft.com/office/drawing/2014/main" id="{4F510C43-B303-2B34-61CE-DC940D5CF4C8}"/>
              </a:ext>
            </a:extLst>
          </p:cNvPr>
          <p:cNvGrpSpPr/>
          <p:nvPr/>
        </p:nvGrpSpPr>
        <p:grpSpPr>
          <a:xfrm>
            <a:off x="6785925" y="3605068"/>
            <a:ext cx="3047268" cy="1440000"/>
            <a:chOff x="8225068" y="3686521"/>
            <a:chExt cx="3047268" cy="1440000"/>
          </a:xfrm>
        </p:grpSpPr>
        <p:grpSp>
          <p:nvGrpSpPr>
            <p:cNvPr id="7" name="组合 6">
              <a:extLst>
                <a:ext uri="{FF2B5EF4-FFF2-40B4-BE49-F238E27FC236}">
                  <a16:creationId xmlns:a16="http://schemas.microsoft.com/office/drawing/2014/main" id="{06031374-D2B2-EF56-3597-8DBCC938452C}"/>
                </a:ext>
              </a:extLst>
            </p:cNvPr>
            <p:cNvGrpSpPr/>
            <p:nvPr/>
          </p:nvGrpSpPr>
          <p:grpSpPr>
            <a:xfrm>
              <a:off x="8225068" y="3686521"/>
              <a:ext cx="3047268" cy="1440000"/>
              <a:chOff x="7908070" y="3686521"/>
              <a:chExt cx="3489542" cy="2308600"/>
            </a:xfrm>
          </p:grpSpPr>
          <p:sp>
            <p:nvSpPr>
              <p:cNvPr id="9" name="Rounded Rectangle 1_1_1_1">
                <a:extLst>
                  <a:ext uri="{FF2B5EF4-FFF2-40B4-BE49-F238E27FC236}">
                    <a16:creationId xmlns:a16="http://schemas.microsoft.com/office/drawing/2014/main" id="{42210A46-DCA8-05D8-0F1C-7CED672BFDB7}"/>
                  </a:ext>
                </a:extLst>
              </p:cNvPr>
              <p:cNvSpPr>
                <a:spLocks/>
              </p:cNvSpPr>
              <p:nvPr/>
            </p:nvSpPr>
            <p:spPr>
              <a:xfrm>
                <a:off x="7908070" y="3686521"/>
                <a:ext cx="1648999" cy="2308600"/>
              </a:xfrm>
              <a:prstGeom prst="roundRect">
                <a:avLst>
                  <a:gd name="adj" fmla="val 50000"/>
                </a:avLst>
              </a:prstGeom>
              <a:solidFill>
                <a:schemeClr val="accent1">
                  <a:alpha val="10000"/>
                </a:schemeClr>
              </a:solidFill>
              <a:ln w="12700">
                <a:noFill/>
              </a:ln>
              <a:effectLst>
                <a:outerShdw blurRad="5334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Rounded Rectangle 1_1_1">
                <a:extLst>
                  <a:ext uri="{FF2B5EF4-FFF2-40B4-BE49-F238E27FC236}">
                    <a16:creationId xmlns:a16="http://schemas.microsoft.com/office/drawing/2014/main" id="{AFC411B0-04AD-49ED-5DDD-617B15BD8BFD}"/>
                  </a:ext>
                </a:extLst>
              </p:cNvPr>
              <p:cNvSpPr/>
              <p:nvPr/>
            </p:nvSpPr>
            <p:spPr>
              <a:xfrm>
                <a:off x="9336362" y="3975096"/>
                <a:ext cx="2061250" cy="1731450"/>
              </a:xfrm>
              <a:prstGeom prst="roundRect">
                <a:avLst>
                  <a:gd name="adj" fmla="val 50000"/>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EE7623"/>
                    </a:solidFill>
                    <a:effectLst/>
                    <a:uLnTx/>
                    <a:uFillTx/>
                    <a:latin typeface="Arial" panose="020B0604020202020204" pitchFamily="34" charset="0"/>
                    <a:ea typeface="微软雅黑"/>
                    <a:cs typeface="Arial" panose="020B0604020202020204" pitchFamily="34" charset="0"/>
                  </a:rPr>
                  <a:t>15.5</a:t>
                </a:r>
                <a:r>
                  <a:rPr kumimoji="0" lang="zh-CN" altLang="en-US" sz="1600" b="1" i="0" u="none" strike="noStrike" kern="1200" cap="none" spc="0" normalizeH="0" baseline="0" noProof="0" dirty="0">
                    <a:ln>
                      <a:noFill/>
                    </a:ln>
                    <a:solidFill>
                      <a:srgbClr val="EE7623"/>
                    </a:solidFill>
                    <a:effectLst/>
                    <a:uLnTx/>
                    <a:uFillTx/>
                    <a:latin typeface="Arial" panose="020B0604020202020204" pitchFamily="34" charset="0"/>
                    <a:ea typeface="微软雅黑"/>
                    <a:cs typeface="Arial" panose="020B0604020202020204" pitchFamily="34" charset="0"/>
                  </a:rPr>
                  <a:t>个月</a:t>
                </a:r>
              </a:p>
            </p:txBody>
          </p:sp>
        </p:grpSp>
        <p:sp>
          <p:nvSpPr>
            <p:cNvPr id="8" name="calendar-tool-for-time-organization_42253">
              <a:extLst>
                <a:ext uri="{FF2B5EF4-FFF2-40B4-BE49-F238E27FC236}">
                  <a16:creationId xmlns:a16="http://schemas.microsoft.com/office/drawing/2014/main" id="{F38A7EEB-07A7-822A-84D1-84DDFC40C7E8}"/>
                </a:ext>
              </a:extLst>
            </p:cNvPr>
            <p:cNvSpPr/>
            <p:nvPr/>
          </p:nvSpPr>
          <p:spPr>
            <a:xfrm>
              <a:off x="8657068" y="4118521"/>
              <a:ext cx="576000" cy="576000"/>
            </a:xfrm>
            <a:custGeom>
              <a:avLst/>
              <a:gdLst>
                <a:gd name="connsiteX0" fmla="*/ 362760 w 509672"/>
                <a:gd name="connsiteY0" fmla="*/ 399864 h 569755"/>
                <a:gd name="connsiteX1" fmla="*/ 434521 w 509672"/>
                <a:gd name="connsiteY1" fmla="*/ 399864 h 569755"/>
                <a:gd name="connsiteX2" fmla="*/ 434521 w 509672"/>
                <a:gd name="connsiteY2" fmla="*/ 463149 h 569755"/>
                <a:gd name="connsiteX3" fmla="*/ 362760 w 509672"/>
                <a:gd name="connsiteY3" fmla="*/ 463149 h 569755"/>
                <a:gd name="connsiteX4" fmla="*/ 266514 w 509672"/>
                <a:gd name="connsiteY4" fmla="*/ 399864 h 569755"/>
                <a:gd name="connsiteX5" fmla="*/ 339405 w 509672"/>
                <a:gd name="connsiteY5" fmla="*/ 399864 h 569755"/>
                <a:gd name="connsiteX6" fmla="*/ 339405 w 509672"/>
                <a:gd name="connsiteY6" fmla="*/ 463149 h 569755"/>
                <a:gd name="connsiteX7" fmla="*/ 266514 w 509672"/>
                <a:gd name="connsiteY7" fmla="*/ 463149 h 569755"/>
                <a:gd name="connsiteX8" fmla="*/ 170267 w 509672"/>
                <a:gd name="connsiteY8" fmla="*/ 399864 h 569755"/>
                <a:gd name="connsiteX9" fmla="*/ 243158 w 509672"/>
                <a:gd name="connsiteY9" fmla="*/ 399864 h 569755"/>
                <a:gd name="connsiteX10" fmla="*/ 243158 w 509672"/>
                <a:gd name="connsiteY10" fmla="*/ 463149 h 569755"/>
                <a:gd name="connsiteX11" fmla="*/ 170267 w 509672"/>
                <a:gd name="connsiteY11" fmla="*/ 463149 h 569755"/>
                <a:gd name="connsiteX12" fmla="*/ 75151 w 509672"/>
                <a:gd name="connsiteY12" fmla="*/ 399864 h 569755"/>
                <a:gd name="connsiteX13" fmla="*/ 146724 w 509672"/>
                <a:gd name="connsiteY13" fmla="*/ 399864 h 569755"/>
                <a:gd name="connsiteX14" fmla="*/ 146724 w 509672"/>
                <a:gd name="connsiteY14" fmla="*/ 463149 h 569755"/>
                <a:gd name="connsiteX15" fmla="*/ 75151 w 509672"/>
                <a:gd name="connsiteY15" fmla="*/ 463149 h 569755"/>
                <a:gd name="connsiteX16" fmla="*/ 362760 w 509672"/>
                <a:gd name="connsiteY16" fmla="*/ 314166 h 569755"/>
                <a:gd name="connsiteX17" fmla="*/ 434521 w 509672"/>
                <a:gd name="connsiteY17" fmla="*/ 314166 h 569755"/>
                <a:gd name="connsiteX18" fmla="*/ 434521 w 509672"/>
                <a:gd name="connsiteY18" fmla="*/ 377451 h 569755"/>
                <a:gd name="connsiteX19" fmla="*/ 362760 w 509672"/>
                <a:gd name="connsiteY19" fmla="*/ 377451 h 569755"/>
                <a:gd name="connsiteX20" fmla="*/ 266514 w 509672"/>
                <a:gd name="connsiteY20" fmla="*/ 314166 h 569755"/>
                <a:gd name="connsiteX21" fmla="*/ 339405 w 509672"/>
                <a:gd name="connsiteY21" fmla="*/ 314166 h 569755"/>
                <a:gd name="connsiteX22" fmla="*/ 339405 w 509672"/>
                <a:gd name="connsiteY22" fmla="*/ 377451 h 569755"/>
                <a:gd name="connsiteX23" fmla="*/ 266514 w 509672"/>
                <a:gd name="connsiteY23" fmla="*/ 377451 h 569755"/>
                <a:gd name="connsiteX24" fmla="*/ 170267 w 509672"/>
                <a:gd name="connsiteY24" fmla="*/ 314166 h 569755"/>
                <a:gd name="connsiteX25" fmla="*/ 243158 w 509672"/>
                <a:gd name="connsiteY25" fmla="*/ 314166 h 569755"/>
                <a:gd name="connsiteX26" fmla="*/ 243158 w 509672"/>
                <a:gd name="connsiteY26" fmla="*/ 377451 h 569755"/>
                <a:gd name="connsiteX27" fmla="*/ 170267 w 509672"/>
                <a:gd name="connsiteY27" fmla="*/ 377451 h 569755"/>
                <a:gd name="connsiteX28" fmla="*/ 75151 w 509672"/>
                <a:gd name="connsiteY28" fmla="*/ 314166 h 569755"/>
                <a:gd name="connsiteX29" fmla="*/ 146724 w 509672"/>
                <a:gd name="connsiteY29" fmla="*/ 314166 h 569755"/>
                <a:gd name="connsiteX30" fmla="*/ 146724 w 509672"/>
                <a:gd name="connsiteY30" fmla="*/ 377451 h 569755"/>
                <a:gd name="connsiteX31" fmla="*/ 75151 w 509672"/>
                <a:gd name="connsiteY31" fmla="*/ 377451 h 569755"/>
                <a:gd name="connsiteX32" fmla="*/ 362760 w 509672"/>
                <a:gd name="connsiteY32" fmla="*/ 228655 h 569755"/>
                <a:gd name="connsiteX33" fmla="*/ 434521 w 509672"/>
                <a:gd name="connsiteY33" fmla="*/ 228655 h 569755"/>
                <a:gd name="connsiteX34" fmla="*/ 434521 w 509672"/>
                <a:gd name="connsiteY34" fmla="*/ 293070 h 569755"/>
                <a:gd name="connsiteX35" fmla="*/ 362760 w 509672"/>
                <a:gd name="connsiteY35" fmla="*/ 293070 h 569755"/>
                <a:gd name="connsiteX36" fmla="*/ 266514 w 509672"/>
                <a:gd name="connsiteY36" fmla="*/ 228655 h 569755"/>
                <a:gd name="connsiteX37" fmla="*/ 339405 w 509672"/>
                <a:gd name="connsiteY37" fmla="*/ 228655 h 569755"/>
                <a:gd name="connsiteX38" fmla="*/ 339405 w 509672"/>
                <a:gd name="connsiteY38" fmla="*/ 293070 h 569755"/>
                <a:gd name="connsiteX39" fmla="*/ 266514 w 509672"/>
                <a:gd name="connsiteY39" fmla="*/ 293070 h 569755"/>
                <a:gd name="connsiteX40" fmla="*/ 170267 w 509672"/>
                <a:gd name="connsiteY40" fmla="*/ 228655 h 569755"/>
                <a:gd name="connsiteX41" fmla="*/ 243158 w 509672"/>
                <a:gd name="connsiteY41" fmla="*/ 228655 h 569755"/>
                <a:gd name="connsiteX42" fmla="*/ 243158 w 509672"/>
                <a:gd name="connsiteY42" fmla="*/ 293070 h 569755"/>
                <a:gd name="connsiteX43" fmla="*/ 170267 w 509672"/>
                <a:gd name="connsiteY43" fmla="*/ 293070 h 569755"/>
                <a:gd name="connsiteX44" fmla="*/ 0 w 509672"/>
                <a:gd name="connsiteY44" fmla="*/ 188725 h 569755"/>
                <a:gd name="connsiteX45" fmla="*/ 39928 w 509672"/>
                <a:gd name="connsiteY45" fmla="*/ 188725 h 569755"/>
                <a:gd name="connsiteX46" fmla="*/ 39928 w 509672"/>
                <a:gd name="connsiteY46" fmla="*/ 502928 h 569755"/>
                <a:gd name="connsiteX47" fmla="*/ 66939 w 509672"/>
                <a:gd name="connsiteY47" fmla="*/ 531066 h 569755"/>
                <a:gd name="connsiteX48" fmla="*/ 442734 w 509672"/>
                <a:gd name="connsiteY48" fmla="*/ 531066 h 569755"/>
                <a:gd name="connsiteX49" fmla="*/ 469744 w 509672"/>
                <a:gd name="connsiteY49" fmla="*/ 502928 h 569755"/>
                <a:gd name="connsiteX50" fmla="*/ 469744 w 509672"/>
                <a:gd name="connsiteY50" fmla="*/ 188725 h 569755"/>
                <a:gd name="connsiteX51" fmla="*/ 509672 w 509672"/>
                <a:gd name="connsiteY51" fmla="*/ 188725 h 569755"/>
                <a:gd name="connsiteX52" fmla="*/ 509672 w 509672"/>
                <a:gd name="connsiteY52" fmla="*/ 502928 h 569755"/>
                <a:gd name="connsiteX53" fmla="*/ 442734 w 509672"/>
                <a:gd name="connsiteY53" fmla="*/ 569755 h 569755"/>
                <a:gd name="connsiteX54" fmla="*/ 66939 w 509672"/>
                <a:gd name="connsiteY54" fmla="*/ 569755 h 569755"/>
                <a:gd name="connsiteX55" fmla="*/ 0 w 509672"/>
                <a:gd name="connsiteY55" fmla="*/ 502928 h 569755"/>
                <a:gd name="connsiteX56" fmla="*/ 384016 w 509672"/>
                <a:gd name="connsiteY56" fmla="*/ 23461 h 569755"/>
                <a:gd name="connsiteX57" fmla="*/ 365226 w 509672"/>
                <a:gd name="connsiteY57" fmla="*/ 43402 h 569755"/>
                <a:gd name="connsiteX58" fmla="*/ 365226 w 509672"/>
                <a:gd name="connsiteY58" fmla="*/ 119648 h 569755"/>
                <a:gd name="connsiteX59" fmla="*/ 384016 w 509672"/>
                <a:gd name="connsiteY59" fmla="*/ 139590 h 569755"/>
                <a:gd name="connsiteX60" fmla="*/ 401631 w 509672"/>
                <a:gd name="connsiteY60" fmla="*/ 119648 h 569755"/>
                <a:gd name="connsiteX61" fmla="*/ 401631 w 509672"/>
                <a:gd name="connsiteY61" fmla="*/ 43402 h 569755"/>
                <a:gd name="connsiteX62" fmla="*/ 384016 w 509672"/>
                <a:gd name="connsiteY62" fmla="*/ 23461 h 569755"/>
                <a:gd name="connsiteX63" fmla="*/ 257185 w 509672"/>
                <a:gd name="connsiteY63" fmla="*/ 23461 h 569755"/>
                <a:gd name="connsiteX64" fmla="*/ 238395 w 509672"/>
                <a:gd name="connsiteY64" fmla="*/ 43402 h 569755"/>
                <a:gd name="connsiteX65" fmla="*/ 238395 w 509672"/>
                <a:gd name="connsiteY65" fmla="*/ 119648 h 569755"/>
                <a:gd name="connsiteX66" fmla="*/ 257185 w 509672"/>
                <a:gd name="connsiteY66" fmla="*/ 139590 h 569755"/>
                <a:gd name="connsiteX67" fmla="*/ 275975 w 509672"/>
                <a:gd name="connsiteY67" fmla="*/ 119648 h 569755"/>
                <a:gd name="connsiteX68" fmla="*/ 275975 w 509672"/>
                <a:gd name="connsiteY68" fmla="*/ 43402 h 569755"/>
                <a:gd name="connsiteX69" fmla="*/ 257185 w 509672"/>
                <a:gd name="connsiteY69" fmla="*/ 23461 h 569755"/>
                <a:gd name="connsiteX70" fmla="*/ 130354 w 509672"/>
                <a:gd name="connsiteY70" fmla="*/ 23461 h 569755"/>
                <a:gd name="connsiteX71" fmla="*/ 112739 w 509672"/>
                <a:gd name="connsiteY71" fmla="*/ 43402 h 569755"/>
                <a:gd name="connsiteX72" fmla="*/ 112739 w 509672"/>
                <a:gd name="connsiteY72" fmla="*/ 119648 h 569755"/>
                <a:gd name="connsiteX73" fmla="*/ 130354 w 509672"/>
                <a:gd name="connsiteY73" fmla="*/ 139590 h 569755"/>
                <a:gd name="connsiteX74" fmla="*/ 149144 w 509672"/>
                <a:gd name="connsiteY74" fmla="*/ 119648 h 569755"/>
                <a:gd name="connsiteX75" fmla="*/ 149144 w 509672"/>
                <a:gd name="connsiteY75" fmla="*/ 43402 h 569755"/>
                <a:gd name="connsiteX76" fmla="*/ 130354 w 509672"/>
                <a:gd name="connsiteY76" fmla="*/ 23461 h 569755"/>
                <a:gd name="connsiteX77" fmla="*/ 130354 w 509672"/>
                <a:gd name="connsiteY77" fmla="*/ 0 h 569755"/>
                <a:gd name="connsiteX78" fmla="*/ 172631 w 509672"/>
                <a:gd name="connsiteY78" fmla="*/ 43402 h 569755"/>
                <a:gd name="connsiteX79" fmla="*/ 172631 w 509672"/>
                <a:gd name="connsiteY79" fmla="*/ 62170 h 569755"/>
                <a:gd name="connsiteX80" fmla="*/ 214908 w 509672"/>
                <a:gd name="connsiteY80" fmla="*/ 62170 h 569755"/>
                <a:gd name="connsiteX81" fmla="*/ 214908 w 509672"/>
                <a:gd name="connsiteY81" fmla="*/ 43402 h 569755"/>
                <a:gd name="connsiteX82" fmla="*/ 257185 w 509672"/>
                <a:gd name="connsiteY82" fmla="*/ 0 h 569755"/>
                <a:gd name="connsiteX83" fmla="*/ 299462 w 509672"/>
                <a:gd name="connsiteY83" fmla="*/ 43402 h 569755"/>
                <a:gd name="connsiteX84" fmla="*/ 299462 w 509672"/>
                <a:gd name="connsiteY84" fmla="*/ 62170 h 569755"/>
                <a:gd name="connsiteX85" fmla="*/ 341739 w 509672"/>
                <a:gd name="connsiteY85" fmla="*/ 62170 h 569755"/>
                <a:gd name="connsiteX86" fmla="*/ 341739 w 509672"/>
                <a:gd name="connsiteY86" fmla="*/ 43402 h 569755"/>
                <a:gd name="connsiteX87" fmla="*/ 384016 w 509672"/>
                <a:gd name="connsiteY87" fmla="*/ 0 h 569755"/>
                <a:gd name="connsiteX88" fmla="*/ 425118 w 509672"/>
                <a:gd name="connsiteY88" fmla="*/ 43402 h 569755"/>
                <a:gd name="connsiteX89" fmla="*/ 425118 w 509672"/>
                <a:gd name="connsiteY89" fmla="*/ 62170 h 569755"/>
                <a:gd name="connsiteX90" fmla="*/ 442734 w 509672"/>
                <a:gd name="connsiteY90" fmla="*/ 62170 h 569755"/>
                <a:gd name="connsiteX91" fmla="*/ 509672 w 509672"/>
                <a:gd name="connsiteY91" fmla="*/ 127860 h 569755"/>
                <a:gd name="connsiteX92" fmla="*/ 509672 w 509672"/>
                <a:gd name="connsiteY92" fmla="*/ 159531 h 569755"/>
                <a:gd name="connsiteX93" fmla="*/ 469744 w 509672"/>
                <a:gd name="connsiteY93" fmla="*/ 159531 h 569755"/>
                <a:gd name="connsiteX94" fmla="*/ 39928 w 509672"/>
                <a:gd name="connsiteY94" fmla="*/ 159531 h 569755"/>
                <a:gd name="connsiteX95" fmla="*/ 0 w 509672"/>
                <a:gd name="connsiteY95" fmla="*/ 159531 h 569755"/>
                <a:gd name="connsiteX96" fmla="*/ 0 w 509672"/>
                <a:gd name="connsiteY96" fmla="*/ 127860 h 569755"/>
                <a:gd name="connsiteX97" fmla="*/ 66939 w 509672"/>
                <a:gd name="connsiteY97" fmla="*/ 62170 h 569755"/>
                <a:gd name="connsiteX98" fmla="*/ 89251 w 509672"/>
                <a:gd name="connsiteY98" fmla="*/ 62170 h 569755"/>
                <a:gd name="connsiteX99" fmla="*/ 89251 w 509672"/>
                <a:gd name="connsiteY99" fmla="*/ 43402 h 569755"/>
                <a:gd name="connsiteX100" fmla="*/ 130354 w 509672"/>
                <a:gd name="connsiteY100" fmla="*/ 0 h 56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9672" h="569755">
                  <a:moveTo>
                    <a:pt x="362760" y="399864"/>
                  </a:moveTo>
                  <a:lnTo>
                    <a:pt x="434521" y="399864"/>
                  </a:lnTo>
                  <a:lnTo>
                    <a:pt x="434521" y="463149"/>
                  </a:lnTo>
                  <a:lnTo>
                    <a:pt x="362760" y="463149"/>
                  </a:lnTo>
                  <a:close/>
                  <a:moveTo>
                    <a:pt x="266514" y="399864"/>
                  </a:moveTo>
                  <a:lnTo>
                    <a:pt x="339405" y="399864"/>
                  </a:lnTo>
                  <a:lnTo>
                    <a:pt x="339405" y="463149"/>
                  </a:lnTo>
                  <a:lnTo>
                    <a:pt x="266514" y="463149"/>
                  </a:lnTo>
                  <a:close/>
                  <a:moveTo>
                    <a:pt x="170267" y="399864"/>
                  </a:moveTo>
                  <a:lnTo>
                    <a:pt x="243158" y="399864"/>
                  </a:lnTo>
                  <a:lnTo>
                    <a:pt x="243158" y="463149"/>
                  </a:lnTo>
                  <a:lnTo>
                    <a:pt x="170267" y="463149"/>
                  </a:lnTo>
                  <a:close/>
                  <a:moveTo>
                    <a:pt x="75151" y="399864"/>
                  </a:moveTo>
                  <a:lnTo>
                    <a:pt x="146724" y="399864"/>
                  </a:lnTo>
                  <a:lnTo>
                    <a:pt x="146724" y="463149"/>
                  </a:lnTo>
                  <a:lnTo>
                    <a:pt x="75151" y="463149"/>
                  </a:lnTo>
                  <a:close/>
                  <a:moveTo>
                    <a:pt x="362760" y="314166"/>
                  </a:moveTo>
                  <a:lnTo>
                    <a:pt x="434521" y="314166"/>
                  </a:lnTo>
                  <a:lnTo>
                    <a:pt x="434521" y="377451"/>
                  </a:lnTo>
                  <a:lnTo>
                    <a:pt x="362760" y="377451"/>
                  </a:lnTo>
                  <a:close/>
                  <a:moveTo>
                    <a:pt x="266514" y="314166"/>
                  </a:moveTo>
                  <a:lnTo>
                    <a:pt x="339405" y="314166"/>
                  </a:lnTo>
                  <a:lnTo>
                    <a:pt x="339405" y="377451"/>
                  </a:lnTo>
                  <a:lnTo>
                    <a:pt x="266514" y="377451"/>
                  </a:lnTo>
                  <a:close/>
                  <a:moveTo>
                    <a:pt x="170267" y="314166"/>
                  </a:moveTo>
                  <a:lnTo>
                    <a:pt x="243158" y="314166"/>
                  </a:lnTo>
                  <a:lnTo>
                    <a:pt x="243158" y="377451"/>
                  </a:lnTo>
                  <a:lnTo>
                    <a:pt x="170267" y="377451"/>
                  </a:lnTo>
                  <a:close/>
                  <a:moveTo>
                    <a:pt x="75151" y="314166"/>
                  </a:moveTo>
                  <a:lnTo>
                    <a:pt x="146724" y="314166"/>
                  </a:lnTo>
                  <a:lnTo>
                    <a:pt x="146724" y="377451"/>
                  </a:lnTo>
                  <a:lnTo>
                    <a:pt x="75151" y="377451"/>
                  </a:lnTo>
                  <a:close/>
                  <a:moveTo>
                    <a:pt x="362760" y="228655"/>
                  </a:moveTo>
                  <a:lnTo>
                    <a:pt x="434521" y="228655"/>
                  </a:lnTo>
                  <a:lnTo>
                    <a:pt x="434521" y="293070"/>
                  </a:lnTo>
                  <a:lnTo>
                    <a:pt x="362760" y="293070"/>
                  </a:lnTo>
                  <a:close/>
                  <a:moveTo>
                    <a:pt x="266514" y="228655"/>
                  </a:moveTo>
                  <a:lnTo>
                    <a:pt x="339405" y="228655"/>
                  </a:lnTo>
                  <a:lnTo>
                    <a:pt x="339405" y="293070"/>
                  </a:lnTo>
                  <a:lnTo>
                    <a:pt x="266514" y="293070"/>
                  </a:lnTo>
                  <a:close/>
                  <a:moveTo>
                    <a:pt x="170267" y="228655"/>
                  </a:moveTo>
                  <a:lnTo>
                    <a:pt x="243158" y="228655"/>
                  </a:lnTo>
                  <a:lnTo>
                    <a:pt x="243158" y="293070"/>
                  </a:lnTo>
                  <a:lnTo>
                    <a:pt x="170267" y="293070"/>
                  </a:lnTo>
                  <a:close/>
                  <a:moveTo>
                    <a:pt x="0" y="188725"/>
                  </a:moveTo>
                  <a:lnTo>
                    <a:pt x="39928" y="188725"/>
                  </a:lnTo>
                  <a:lnTo>
                    <a:pt x="39928" y="502928"/>
                  </a:lnTo>
                  <a:cubicBezTo>
                    <a:pt x="39928" y="518170"/>
                    <a:pt x="51672" y="531066"/>
                    <a:pt x="66939" y="531066"/>
                  </a:cubicBezTo>
                  <a:lnTo>
                    <a:pt x="442734" y="531066"/>
                  </a:lnTo>
                  <a:cubicBezTo>
                    <a:pt x="458000" y="531066"/>
                    <a:pt x="469744" y="518170"/>
                    <a:pt x="469744" y="502928"/>
                  </a:cubicBezTo>
                  <a:lnTo>
                    <a:pt x="469744" y="188725"/>
                  </a:lnTo>
                  <a:lnTo>
                    <a:pt x="509672" y="188725"/>
                  </a:lnTo>
                  <a:lnTo>
                    <a:pt x="509672" y="502928"/>
                  </a:lnTo>
                  <a:cubicBezTo>
                    <a:pt x="509672" y="540445"/>
                    <a:pt x="479139" y="569755"/>
                    <a:pt x="442734" y="569755"/>
                  </a:cubicBezTo>
                  <a:lnTo>
                    <a:pt x="66939" y="569755"/>
                  </a:lnTo>
                  <a:cubicBezTo>
                    <a:pt x="30533" y="569755"/>
                    <a:pt x="0" y="540445"/>
                    <a:pt x="0" y="502928"/>
                  </a:cubicBezTo>
                  <a:close/>
                  <a:moveTo>
                    <a:pt x="384016" y="23461"/>
                  </a:moveTo>
                  <a:cubicBezTo>
                    <a:pt x="373446" y="23461"/>
                    <a:pt x="365226" y="31672"/>
                    <a:pt x="365226" y="43402"/>
                  </a:cubicBezTo>
                  <a:lnTo>
                    <a:pt x="365226" y="119648"/>
                  </a:lnTo>
                  <a:cubicBezTo>
                    <a:pt x="365226" y="130206"/>
                    <a:pt x="373446" y="139590"/>
                    <a:pt x="384016" y="139590"/>
                  </a:cubicBezTo>
                  <a:cubicBezTo>
                    <a:pt x="393411" y="139590"/>
                    <a:pt x="401631" y="130206"/>
                    <a:pt x="401631" y="119648"/>
                  </a:cubicBezTo>
                  <a:lnTo>
                    <a:pt x="401631" y="43402"/>
                  </a:lnTo>
                  <a:cubicBezTo>
                    <a:pt x="401631" y="31672"/>
                    <a:pt x="393411" y="23461"/>
                    <a:pt x="384016" y="23461"/>
                  </a:cubicBezTo>
                  <a:close/>
                  <a:moveTo>
                    <a:pt x="257185" y="23461"/>
                  </a:moveTo>
                  <a:cubicBezTo>
                    <a:pt x="246616" y="23461"/>
                    <a:pt x="238395" y="31672"/>
                    <a:pt x="238395" y="43402"/>
                  </a:cubicBezTo>
                  <a:lnTo>
                    <a:pt x="238395" y="119648"/>
                  </a:lnTo>
                  <a:cubicBezTo>
                    <a:pt x="238395" y="130206"/>
                    <a:pt x="246616" y="139590"/>
                    <a:pt x="257185" y="139590"/>
                  </a:cubicBezTo>
                  <a:cubicBezTo>
                    <a:pt x="267754" y="139590"/>
                    <a:pt x="275975" y="130206"/>
                    <a:pt x="275975" y="119648"/>
                  </a:cubicBezTo>
                  <a:lnTo>
                    <a:pt x="275975" y="43402"/>
                  </a:lnTo>
                  <a:cubicBezTo>
                    <a:pt x="275975" y="31672"/>
                    <a:pt x="267754" y="23461"/>
                    <a:pt x="257185" y="23461"/>
                  </a:cubicBezTo>
                  <a:close/>
                  <a:moveTo>
                    <a:pt x="130354" y="23461"/>
                  </a:moveTo>
                  <a:cubicBezTo>
                    <a:pt x="120959" y="23461"/>
                    <a:pt x="112739" y="31672"/>
                    <a:pt x="112739" y="43402"/>
                  </a:cubicBezTo>
                  <a:lnTo>
                    <a:pt x="112739" y="119648"/>
                  </a:lnTo>
                  <a:cubicBezTo>
                    <a:pt x="112739" y="130206"/>
                    <a:pt x="120959" y="139590"/>
                    <a:pt x="130354" y="139590"/>
                  </a:cubicBezTo>
                  <a:cubicBezTo>
                    <a:pt x="140923" y="139590"/>
                    <a:pt x="149144" y="130206"/>
                    <a:pt x="149144" y="119648"/>
                  </a:cubicBezTo>
                  <a:lnTo>
                    <a:pt x="149144" y="43402"/>
                  </a:lnTo>
                  <a:cubicBezTo>
                    <a:pt x="149144" y="31672"/>
                    <a:pt x="140923" y="23461"/>
                    <a:pt x="130354" y="23461"/>
                  </a:cubicBezTo>
                  <a:close/>
                  <a:moveTo>
                    <a:pt x="130354" y="0"/>
                  </a:moveTo>
                  <a:cubicBezTo>
                    <a:pt x="153841" y="0"/>
                    <a:pt x="172631" y="18769"/>
                    <a:pt x="172631" y="43402"/>
                  </a:cubicBezTo>
                  <a:lnTo>
                    <a:pt x="172631" y="62170"/>
                  </a:lnTo>
                  <a:lnTo>
                    <a:pt x="214908" y="62170"/>
                  </a:lnTo>
                  <a:lnTo>
                    <a:pt x="214908" y="43402"/>
                  </a:lnTo>
                  <a:cubicBezTo>
                    <a:pt x="214908" y="18769"/>
                    <a:pt x="233698" y="0"/>
                    <a:pt x="257185" y="0"/>
                  </a:cubicBezTo>
                  <a:cubicBezTo>
                    <a:pt x="280672" y="0"/>
                    <a:pt x="299462" y="18769"/>
                    <a:pt x="299462" y="43402"/>
                  </a:cubicBezTo>
                  <a:lnTo>
                    <a:pt x="299462" y="62170"/>
                  </a:lnTo>
                  <a:lnTo>
                    <a:pt x="341739" y="62170"/>
                  </a:lnTo>
                  <a:lnTo>
                    <a:pt x="341739" y="43402"/>
                  </a:lnTo>
                  <a:cubicBezTo>
                    <a:pt x="341739" y="18769"/>
                    <a:pt x="360528" y="0"/>
                    <a:pt x="384016" y="0"/>
                  </a:cubicBezTo>
                  <a:cubicBezTo>
                    <a:pt x="406329" y="0"/>
                    <a:pt x="425118" y="18769"/>
                    <a:pt x="425118" y="43402"/>
                  </a:cubicBezTo>
                  <a:lnTo>
                    <a:pt x="425118" y="62170"/>
                  </a:lnTo>
                  <a:lnTo>
                    <a:pt x="442734" y="62170"/>
                  </a:lnTo>
                  <a:cubicBezTo>
                    <a:pt x="479139" y="62170"/>
                    <a:pt x="509672" y="91496"/>
                    <a:pt x="509672" y="127860"/>
                  </a:cubicBezTo>
                  <a:lnTo>
                    <a:pt x="509672" y="159531"/>
                  </a:lnTo>
                  <a:lnTo>
                    <a:pt x="469744" y="159531"/>
                  </a:lnTo>
                  <a:lnTo>
                    <a:pt x="39928" y="159531"/>
                  </a:lnTo>
                  <a:lnTo>
                    <a:pt x="0" y="159531"/>
                  </a:lnTo>
                  <a:lnTo>
                    <a:pt x="0" y="127860"/>
                  </a:lnTo>
                  <a:cubicBezTo>
                    <a:pt x="0" y="91496"/>
                    <a:pt x="30533" y="62170"/>
                    <a:pt x="66939" y="62170"/>
                  </a:cubicBezTo>
                  <a:lnTo>
                    <a:pt x="89251" y="62170"/>
                  </a:lnTo>
                  <a:lnTo>
                    <a:pt x="89251" y="43402"/>
                  </a:lnTo>
                  <a:cubicBezTo>
                    <a:pt x="89251" y="18769"/>
                    <a:pt x="108041" y="0"/>
                    <a:pt x="13035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11" name="文本框 10">
            <a:extLst>
              <a:ext uri="{FF2B5EF4-FFF2-40B4-BE49-F238E27FC236}">
                <a16:creationId xmlns:a16="http://schemas.microsoft.com/office/drawing/2014/main" id="{AC968D41-951C-362B-1D2D-07D6F3EBC638}"/>
              </a:ext>
            </a:extLst>
          </p:cNvPr>
          <p:cNvSpPr txBox="1"/>
          <p:nvPr/>
        </p:nvSpPr>
        <p:spPr>
          <a:xfrm>
            <a:off x="3770135" y="3813365"/>
            <a:ext cx="22699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2F2F2F"/>
                </a:solidFill>
                <a:effectLst/>
                <a:uLnTx/>
                <a:uFillTx/>
                <a:latin typeface="Arial"/>
                <a:ea typeface="微软雅黑"/>
                <a:cs typeface="+mn-cs"/>
              </a:rPr>
              <a:t>*FAS</a:t>
            </a:r>
            <a:r>
              <a:rPr kumimoji="0" lang="zh-CN" altLang="en-US" sz="2400" b="1" i="0" u="none" strike="noStrike" kern="1200" cap="none" spc="0" normalizeH="0" baseline="0" noProof="0" dirty="0">
                <a:ln>
                  <a:noFill/>
                </a:ln>
                <a:solidFill>
                  <a:srgbClr val="2F2F2F"/>
                </a:solidFill>
                <a:effectLst/>
                <a:uLnTx/>
                <a:uFillTx/>
                <a:latin typeface="Arial"/>
                <a:ea typeface="微软雅黑"/>
                <a:cs typeface="+mn-cs"/>
              </a:rPr>
              <a:t>人群</a:t>
            </a:r>
            <a:endParaRPr kumimoji="0" lang="en-US" altLang="zh-CN" sz="2400" b="1" i="0" u="none" strike="noStrike" kern="1200" cap="none" spc="0" normalizeH="0" baseline="0" noProof="0" dirty="0">
              <a:ln>
                <a:noFill/>
              </a:ln>
              <a:solidFill>
                <a:srgbClr val="2F2F2F"/>
              </a:solidFill>
              <a:effectLst/>
              <a:uLnTx/>
              <a:uFillTx/>
              <a:latin typeface="Arial"/>
              <a:ea typeface="微软雅黑"/>
              <a:cs typeface="+mn-cs"/>
            </a:endParaRPr>
          </a:p>
        </p:txBody>
      </p:sp>
      <p:sp>
        <p:nvSpPr>
          <p:cNvPr id="12" name="任意多边形: 形状 11">
            <a:extLst>
              <a:ext uri="{FF2B5EF4-FFF2-40B4-BE49-F238E27FC236}">
                <a16:creationId xmlns:a16="http://schemas.microsoft.com/office/drawing/2014/main" id="{7CEC1C8E-6A8F-C04A-1081-F8842390BAB2}"/>
              </a:ext>
            </a:extLst>
          </p:cNvPr>
          <p:cNvSpPr/>
          <p:nvPr/>
        </p:nvSpPr>
        <p:spPr>
          <a:xfrm>
            <a:off x="2416108" y="3649796"/>
            <a:ext cx="1271158" cy="1271158"/>
          </a:xfrm>
          <a:custGeom>
            <a:avLst/>
            <a:gdLst>
              <a:gd name="connsiteX0" fmla="*/ 0 w 1271158"/>
              <a:gd name="connsiteY0" fmla="*/ 635579 h 1271158"/>
              <a:gd name="connsiteX1" fmla="*/ 635579 w 1271158"/>
              <a:gd name="connsiteY1" fmla="*/ 1271158 h 1271158"/>
              <a:gd name="connsiteX2" fmla="*/ 1271158 w 1271158"/>
              <a:gd name="connsiteY2" fmla="*/ 635579 h 1271158"/>
              <a:gd name="connsiteX3" fmla="*/ 635579 w 1271158"/>
              <a:gd name="connsiteY3" fmla="*/ 0 h 1271158"/>
              <a:gd name="connsiteX4" fmla="*/ 0 w 1271158"/>
              <a:gd name="connsiteY4" fmla="*/ 635579 h 1271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158" h="1271158">
                <a:moveTo>
                  <a:pt x="0" y="635579"/>
                </a:moveTo>
                <a:cubicBezTo>
                  <a:pt x="0" y="986600"/>
                  <a:pt x="284558" y="1271158"/>
                  <a:pt x="635579" y="1271158"/>
                </a:cubicBezTo>
                <a:cubicBezTo>
                  <a:pt x="986600" y="1271158"/>
                  <a:pt x="1271158" y="986600"/>
                  <a:pt x="1271158" y="635579"/>
                </a:cubicBezTo>
                <a:cubicBezTo>
                  <a:pt x="1271158" y="284558"/>
                  <a:pt x="986600" y="0"/>
                  <a:pt x="635579" y="0"/>
                </a:cubicBezTo>
                <a:cubicBezTo>
                  <a:pt x="284558" y="0"/>
                  <a:pt x="0" y="284558"/>
                  <a:pt x="0" y="635579"/>
                </a:cubicBezTo>
                <a:close/>
              </a:path>
            </a:pathLst>
          </a:custGeom>
          <a:solidFill>
            <a:schemeClr val="bg1">
              <a:lumMod val="95000"/>
            </a:schemeClr>
          </a:solidFill>
          <a:ln w="1237"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3" name="任意多边形: 形状 12">
            <a:extLst>
              <a:ext uri="{FF2B5EF4-FFF2-40B4-BE49-F238E27FC236}">
                <a16:creationId xmlns:a16="http://schemas.microsoft.com/office/drawing/2014/main" id="{0F2023E9-DBBF-02AA-DC0C-C51ECAAACB4A}"/>
              </a:ext>
            </a:extLst>
          </p:cNvPr>
          <p:cNvSpPr/>
          <p:nvPr/>
        </p:nvSpPr>
        <p:spPr>
          <a:xfrm>
            <a:off x="2898087" y="3983470"/>
            <a:ext cx="296600" cy="275420"/>
          </a:xfrm>
          <a:custGeom>
            <a:avLst/>
            <a:gdLst>
              <a:gd name="connsiteX0" fmla="*/ 71021 w 296600"/>
              <a:gd name="connsiteY0" fmla="*/ 269331 h 275420"/>
              <a:gd name="connsiteX1" fmla="*/ 71021 w 296600"/>
              <a:gd name="connsiteY1" fmla="*/ 239998 h 275420"/>
              <a:gd name="connsiteX2" fmla="*/ 71021 w 296600"/>
              <a:gd name="connsiteY2" fmla="*/ 75591 h 275420"/>
              <a:gd name="connsiteX3" fmla="*/ 225578 w 296600"/>
              <a:gd name="connsiteY3" fmla="*/ 75591 h 275420"/>
              <a:gd name="connsiteX4" fmla="*/ 225578 w 296600"/>
              <a:gd name="connsiteY4" fmla="*/ 239998 h 275420"/>
              <a:gd name="connsiteX5" fmla="*/ 225578 w 296600"/>
              <a:gd name="connsiteY5" fmla="*/ 269331 h 275420"/>
              <a:gd name="connsiteX6" fmla="*/ 253163 w 296600"/>
              <a:gd name="connsiteY6" fmla="*/ 269331 h 275420"/>
              <a:gd name="connsiteX7" fmla="*/ 253163 w 296600"/>
              <a:gd name="connsiteY7" fmla="*/ 46226 h 275420"/>
              <a:gd name="connsiteX8" fmla="*/ 43438 w 296600"/>
              <a:gd name="connsiteY8" fmla="*/ 46226 h 275420"/>
              <a:gd name="connsiteX9" fmla="*/ 43438 w 296600"/>
              <a:gd name="connsiteY9" fmla="*/ 269315 h 275420"/>
              <a:gd name="connsiteX10" fmla="*/ 71021 w 296600"/>
              <a:gd name="connsiteY10" fmla="*/ 269315 h 27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600" h="275420">
                <a:moveTo>
                  <a:pt x="71021" y="269331"/>
                </a:moveTo>
                <a:cubicBezTo>
                  <a:pt x="78648" y="261227"/>
                  <a:pt x="78648" y="248086"/>
                  <a:pt x="71021" y="239998"/>
                </a:cubicBezTo>
                <a:cubicBezTo>
                  <a:pt x="28358" y="194571"/>
                  <a:pt x="28358" y="120970"/>
                  <a:pt x="71021" y="75591"/>
                </a:cubicBezTo>
                <a:cubicBezTo>
                  <a:pt x="113700" y="30147"/>
                  <a:pt x="182899" y="30147"/>
                  <a:pt x="225578" y="75591"/>
                </a:cubicBezTo>
                <a:cubicBezTo>
                  <a:pt x="268258" y="120970"/>
                  <a:pt x="268258" y="194571"/>
                  <a:pt x="225578" y="239998"/>
                </a:cubicBezTo>
                <a:cubicBezTo>
                  <a:pt x="217952" y="248102"/>
                  <a:pt x="217952" y="261227"/>
                  <a:pt x="225578" y="269331"/>
                </a:cubicBezTo>
                <a:cubicBezTo>
                  <a:pt x="233205" y="277450"/>
                  <a:pt x="245552" y="277450"/>
                  <a:pt x="253163" y="269331"/>
                </a:cubicBezTo>
                <a:cubicBezTo>
                  <a:pt x="311080" y="207712"/>
                  <a:pt x="311080" y="107830"/>
                  <a:pt x="253163" y="46226"/>
                </a:cubicBezTo>
                <a:cubicBezTo>
                  <a:pt x="195246" y="-15409"/>
                  <a:pt x="101355" y="-15409"/>
                  <a:pt x="43438" y="46226"/>
                </a:cubicBezTo>
                <a:cubicBezTo>
                  <a:pt x="-14479" y="107830"/>
                  <a:pt x="-14479" y="207712"/>
                  <a:pt x="43438" y="269315"/>
                </a:cubicBezTo>
                <a:cubicBezTo>
                  <a:pt x="51065" y="277450"/>
                  <a:pt x="63410" y="277450"/>
                  <a:pt x="71021" y="269315"/>
                </a:cubicBezTo>
              </a:path>
            </a:pathLst>
          </a:custGeom>
          <a:solidFill>
            <a:schemeClr val="bg1">
              <a:lumMod val="50000"/>
            </a:schemeClr>
          </a:solidFill>
          <a:ln w="12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任意多边形: 形状 13">
            <a:extLst>
              <a:ext uri="{FF2B5EF4-FFF2-40B4-BE49-F238E27FC236}">
                <a16:creationId xmlns:a16="http://schemas.microsoft.com/office/drawing/2014/main" id="{6B85BFE0-F27D-6C8C-1D42-654DBB5AA3BB}"/>
              </a:ext>
            </a:extLst>
          </p:cNvPr>
          <p:cNvSpPr/>
          <p:nvPr/>
        </p:nvSpPr>
        <p:spPr>
          <a:xfrm>
            <a:off x="2686229" y="4275030"/>
            <a:ext cx="234131" cy="268373"/>
          </a:xfrm>
          <a:custGeom>
            <a:avLst/>
            <a:gdLst>
              <a:gd name="connsiteX0" fmla="*/ 99277 w 234131"/>
              <a:gd name="connsiteY0" fmla="*/ 228872 h 268373"/>
              <a:gd name="connsiteX1" fmla="*/ 39724 w 234131"/>
              <a:gd name="connsiteY1" fmla="*/ 228872 h 268373"/>
              <a:gd name="connsiteX2" fmla="*/ 39724 w 234131"/>
              <a:gd name="connsiteY2" fmla="*/ 187496 h 268373"/>
              <a:gd name="connsiteX3" fmla="*/ 162502 w 234131"/>
              <a:gd name="connsiteY3" fmla="*/ 41710 h 268373"/>
              <a:gd name="connsiteX4" fmla="*/ 234131 w 234131"/>
              <a:gd name="connsiteY4" fmla="*/ 5435 h 268373"/>
              <a:gd name="connsiteX5" fmla="*/ 188688 w 234131"/>
              <a:gd name="connsiteY5" fmla="*/ 0 h 268373"/>
              <a:gd name="connsiteX6" fmla="*/ 0 w 234131"/>
              <a:gd name="connsiteY6" fmla="*/ 187496 h 268373"/>
              <a:gd name="connsiteX7" fmla="*/ 0 w 234131"/>
              <a:gd name="connsiteY7" fmla="*/ 245111 h 268373"/>
              <a:gd name="connsiteX8" fmla="*/ 79 w 234131"/>
              <a:gd name="connsiteY8" fmla="*/ 246875 h 268373"/>
              <a:gd name="connsiteX9" fmla="*/ 18005 w 234131"/>
              <a:gd name="connsiteY9" fmla="*/ 268296 h 268373"/>
              <a:gd name="connsiteX10" fmla="*/ 19830 w 234131"/>
              <a:gd name="connsiteY10" fmla="*/ 268373 h 268373"/>
              <a:gd name="connsiteX11" fmla="*/ 99277 w 234131"/>
              <a:gd name="connsiteY11" fmla="*/ 268373 h 268373"/>
              <a:gd name="connsiteX12" fmla="*/ 99277 w 234131"/>
              <a:gd name="connsiteY12" fmla="*/ 228872 h 26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131" h="268373">
                <a:moveTo>
                  <a:pt x="99277" y="228872"/>
                </a:moveTo>
                <a:lnTo>
                  <a:pt x="39724" y="228872"/>
                </a:lnTo>
                <a:lnTo>
                  <a:pt x="39724" y="187496"/>
                </a:lnTo>
                <a:cubicBezTo>
                  <a:pt x="39724" y="114596"/>
                  <a:pt x="92699" y="54024"/>
                  <a:pt x="162502" y="41710"/>
                </a:cubicBezTo>
                <a:cubicBezTo>
                  <a:pt x="183886" y="25223"/>
                  <a:pt x="208187" y="12917"/>
                  <a:pt x="234131" y="5435"/>
                </a:cubicBezTo>
                <a:cubicBezTo>
                  <a:pt x="219256" y="1808"/>
                  <a:pt x="203999" y="-17"/>
                  <a:pt x="188688" y="0"/>
                </a:cubicBezTo>
                <a:cubicBezTo>
                  <a:pt x="84453" y="0"/>
                  <a:pt x="0" y="83897"/>
                  <a:pt x="0" y="187496"/>
                </a:cubicBezTo>
                <a:lnTo>
                  <a:pt x="0" y="245111"/>
                </a:lnTo>
                <a:cubicBezTo>
                  <a:pt x="0" y="245715"/>
                  <a:pt x="32" y="246287"/>
                  <a:pt x="79" y="246875"/>
                </a:cubicBezTo>
                <a:cubicBezTo>
                  <a:pt x="-886" y="257740"/>
                  <a:pt x="7139" y="267331"/>
                  <a:pt x="18005" y="268296"/>
                </a:cubicBezTo>
                <a:cubicBezTo>
                  <a:pt x="18612" y="268350"/>
                  <a:pt x="19221" y="268376"/>
                  <a:pt x="19830" y="268373"/>
                </a:cubicBezTo>
                <a:lnTo>
                  <a:pt x="99277" y="268373"/>
                </a:lnTo>
                <a:lnTo>
                  <a:pt x="99277" y="228872"/>
                </a:lnTo>
                <a:close/>
              </a:path>
            </a:pathLst>
          </a:custGeom>
          <a:solidFill>
            <a:schemeClr val="bg1">
              <a:lumMod val="50000"/>
            </a:schemeClr>
          </a:solidFill>
          <a:ln w="12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5" name="任意多边形: 形状 14">
            <a:extLst>
              <a:ext uri="{FF2B5EF4-FFF2-40B4-BE49-F238E27FC236}">
                <a16:creationId xmlns:a16="http://schemas.microsoft.com/office/drawing/2014/main" id="{B2055E63-8ECB-6D02-8A6E-B73F8F2F2A13}"/>
              </a:ext>
            </a:extLst>
          </p:cNvPr>
          <p:cNvSpPr/>
          <p:nvPr/>
        </p:nvSpPr>
        <p:spPr>
          <a:xfrm>
            <a:off x="2733885" y="4030270"/>
            <a:ext cx="694938" cy="536792"/>
          </a:xfrm>
          <a:custGeom>
            <a:avLst/>
            <a:gdLst>
              <a:gd name="connsiteX0" fmla="*/ 67193 w 694938"/>
              <a:gd name="connsiteY0" fmla="*/ 226630 h 536792"/>
              <a:gd name="connsiteX1" fmla="*/ 67298 w 694938"/>
              <a:gd name="connsiteY1" fmla="*/ 198834 h 536792"/>
              <a:gd name="connsiteX2" fmla="*/ 67193 w 694938"/>
              <a:gd name="connsiteY2" fmla="*/ 198729 h 536792"/>
              <a:gd name="connsiteX3" fmla="*/ 66622 w 694938"/>
              <a:gd name="connsiteY3" fmla="*/ 67387 h 536792"/>
              <a:gd name="connsiteX4" fmla="*/ 67193 w 694938"/>
              <a:gd name="connsiteY4" fmla="*/ 66814 h 536792"/>
              <a:gd name="connsiteX5" fmla="*/ 129575 w 694938"/>
              <a:gd name="connsiteY5" fmla="*/ 39580 h 536792"/>
              <a:gd name="connsiteX6" fmla="*/ 158113 w 694938"/>
              <a:gd name="connsiteY6" fmla="*/ 2287 h 536792"/>
              <a:gd name="connsiteX7" fmla="*/ 39117 w 694938"/>
              <a:gd name="connsiteY7" fmla="*/ 38896 h 536792"/>
              <a:gd name="connsiteX8" fmla="*/ 38317 w 694938"/>
              <a:gd name="connsiteY8" fmla="*/ 225832 h 536792"/>
              <a:gd name="connsiteX9" fmla="*/ 39117 w 694938"/>
              <a:gd name="connsiteY9" fmla="*/ 226630 h 536792"/>
              <a:gd name="connsiteX10" fmla="*/ 67193 w 694938"/>
              <a:gd name="connsiteY10" fmla="*/ 226630 h 536792"/>
              <a:gd name="connsiteX11" fmla="*/ 595646 w 694938"/>
              <a:gd name="connsiteY11" fmla="*/ 473632 h 536792"/>
              <a:gd name="connsiteX12" fmla="*/ 655231 w 694938"/>
              <a:gd name="connsiteY12" fmla="*/ 473632 h 536792"/>
              <a:gd name="connsiteX13" fmla="*/ 655231 w 694938"/>
              <a:gd name="connsiteY13" fmla="*/ 432272 h 536792"/>
              <a:gd name="connsiteX14" fmla="*/ 532436 w 694938"/>
              <a:gd name="connsiteY14" fmla="*/ 286486 h 536792"/>
              <a:gd name="connsiteX15" fmla="*/ 460807 w 694938"/>
              <a:gd name="connsiteY15" fmla="*/ 250195 h 536792"/>
              <a:gd name="connsiteX16" fmla="*/ 506251 w 694938"/>
              <a:gd name="connsiteY16" fmla="*/ 244760 h 536792"/>
              <a:gd name="connsiteX17" fmla="*/ 694939 w 694938"/>
              <a:gd name="connsiteY17" fmla="*/ 432256 h 536792"/>
              <a:gd name="connsiteX18" fmla="*/ 694939 w 694938"/>
              <a:gd name="connsiteY18" fmla="*/ 489888 h 536792"/>
              <a:gd name="connsiteX19" fmla="*/ 694859 w 694938"/>
              <a:gd name="connsiteY19" fmla="*/ 491636 h 536792"/>
              <a:gd name="connsiteX20" fmla="*/ 676934 w 694938"/>
              <a:gd name="connsiteY20" fmla="*/ 513057 h 536792"/>
              <a:gd name="connsiteX21" fmla="*/ 675109 w 694938"/>
              <a:gd name="connsiteY21" fmla="*/ 513134 h 536792"/>
              <a:gd name="connsiteX22" fmla="*/ 595646 w 694938"/>
              <a:gd name="connsiteY22" fmla="*/ 513134 h 536792"/>
              <a:gd name="connsiteX23" fmla="*/ 595646 w 694938"/>
              <a:gd name="connsiteY23" fmla="*/ 473632 h 536792"/>
              <a:gd name="connsiteX24" fmla="*/ 599380 w 694938"/>
              <a:gd name="connsiteY24" fmla="*/ 226630 h 536792"/>
              <a:gd name="connsiteX25" fmla="*/ 599274 w 694938"/>
              <a:gd name="connsiteY25" fmla="*/ 198834 h 536792"/>
              <a:gd name="connsiteX26" fmla="*/ 599380 w 694938"/>
              <a:gd name="connsiteY26" fmla="*/ 198729 h 536792"/>
              <a:gd name="connsiteX27" fmla="*/ 599952 w 694938"/>
              <a:gd name="connsiteY27" fmla="*/ 67387 h 536792"/>
              <a:gd name="connsiteX28" fmla="*/ 599380 w 694938"/>
              <a:gd name="connsiteY28" fmla="*/ 66814 h 536792"/>
              <a:gd name="connsiteX29" fmla="*/ 536997 w 694938"/>
              <a:gd name="connsiteY29" fmla="*/ 39580 h 536792"/>
              <a:gd name="connsiteX30" fmla="*/ 508476 w 694938"/>
              <a:gd name="connsiteY30" fmla="*/ 2287 h 536792"/>
              <a:gd name="connsiteX31" fmla="*/ 627488 w 694938"/>
              <a:gd name="connsiteY31" fmla="*/ 38896 h 536792"/>
              <a:gd name="connsiteX32" fmla="*/ 628286 w 694938"/>
              <a:gd name="connsiteY32" fmla="*/ 225832 h 536792"/>
              <a:gd name="connsiteX33" fmla="*/ 627488 w 694938"/>
              <a:gd name="connsiteY33" fmla="*/ 226630 h 536792"/>
              <a:gd name="connsiteX34" fmla="*/ 599396 w 694938"/>
              <a:gd name="connsiteY34" fmla="*/ 226630 h 536792"/>
              <a:gd name="connsiteX35" fmla="*/ 95302 w 694938"/>
              <a:gd name="connsiteY35" fmla="*/ 449926 h 536792"/>
              <a:gd name="connsiteX36" fmla="*/ 95302 w 694938"/>
              <a:gd name="connsiteY36" fmla="*/ 508462 h 536792"/>
              <a:gd name="connsiteX37" fmla="*/ 95779 w 694938"/>
              <a:gd name="connsiteY37" fmla="*/ 512752 h 536792"/>
              <a:gd name="connsiteX38" fmla="*/ 110445 w 694938"/>
              <a:gd name="connsiteY38" fmla="*/ 536285 h 536792"/>
              <a:gd name="connsiteX39" fmla="*/ 114893 w 694938"/>
              <a:gd name="connsiteY39" fmla="*/ 536793 h 536792"/>
              <a:gd name="connsiteX40" fmla="*/ 135026 w 694938"/>
              <a:gd name="connsiteY40" fmla="*/ 533075 h 536792"/>
              <a:gd name="connsiteX41" fmla="*/ 135026 w 694938"/>
              <a:gd name="connsiteY41" fmla="*/ 449910 h 536792"/>
              <a:gd name="connsiteX42" fmla="*/ 309745 w 694938"/>
              <a:gd name="connsiteY42" fmla="*/ 276285 h 536792"/>
              <a:gd name="connsiteX43" fmla="*/ 484482 w 694938"/>
              <a:gd name="connsiteY43" fmla="*/ 449910 h 536792"/>
              <a:gd name="connsiteX44" fmla="*/ 484482 w 694938"/>
              <a:gd name="connsiteY44" fmla="*/ 508446 h 536792"/>
              <a:gd name="connsiteX45" fmla="*/ 504344 w 694938"/>
              <a:gd name="connsiteY45" fmla="*/ 528165 h 536792"/>
              <a:gd name="connsiteX46" fmla="*/ 524206 w 694938"/>
              <a:gd name="connsiteY46" fmla="*/ 508446 h 536792"/>
              <a:gd name="connsiteX47" fmla="*/ 524206 w 694938"/>
              <a:gd name="connsiteY47" fmla="*/ 449910 h 536792"/>
              <a:gd name="connsiteX48" fmla="*/ 309745 w 694938"/>
              <a:gd name="connsiteY48" fmla="*/ 236832 h 536792"/>
              <a:gd name="connsiteX49" fmla="*/ 95302 w 694938"/>
              <a:gd name="connsiteY49" fmla="*/ 449910 h 53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4938" h="536792">
                <a:moveTo>
                  <a:pt x="67193" y="226630"/>
                </a:moveTo>
                <a:cubicBezTo>
                  <a:pt x="74898" y="218983"/>
                  <a:pt x="74945" y="206539"/>
                  <a:pt x="67298" y="198834"/>
                </a:cubicBezTo>
                <a:cubicBezTo>
                  <a:pt x="67263" y="198799"/>
                  <a:pt x="67229" y="198764"/>
                  <a:pt x="67193" y="198729"/>
                </a:cubicBezTo>
                <a:cubicBezTo>
                  <a:pt x="30766" y="162618"/>
                  <a:pt x="30510" y="103813"/>
                  <a:pt x="66622" y="67387"/>
                </a:cubicBezTo>
                <a:cubicBezTo>
                  <a:pt x="66812" y="67195"/>
                  <a:pt x="67001" y="67004"/>
                  <a:pt x="67193" y="66814"/>
                </a:cubicBezTo>
                <a:cubicBezTo>
                  <a:pt x="83839" y="50238"/>
                  <a:pt x="106103" y="40518"/>
                  <a:pt x="129575" y="39580"/>
                </a:cubicBezTo>
                <a:cubicBezTo>
                  <a:pt x="137059" y="25720"/>
                  <a:pt x="146691" y="13134"/>
                  <a:pt x="158113" y="2287"/>
                </a:cubicBezTo>
                <a:cubicBezTo>
                  <a:pt x="114841" y="-5806"/>
                  <a:pt x="70357" y="7881"/>
                  <a:pt x="39117" y="38896"/>
                </a:cubicBezTo>
                <a:cubicBezTo>
                  <a:pt x="-12725" y="90297"/>
                  <a:pt x="-13083" y="173990"/>
                  <a:pt x="38317" y="225832"/>
                </a:cubicBezTo>
                <a:cubicBezTo>
                  <a:pt x="38583" y="226099"/>
                  <a:pt x="38849" y="226366"/>
                  <a:pt x="39117" y="226630"/>
                </a:cubicBezTo>
                <a:cubicBezTo>
                  <a:pt x="46870" y="234322"/>
                  <a:pt x="59455" y="234322"/>
                  <a:pt x="67193" y="226630"/>
                </a:cubicBezTo>
                <a:moveTo>
                  <a:pt x="595646" y="473632"/>
                </a:moveTo>
                <a:lnTo>
                  <a:pt x="655231" y="473632"/>
                </a:lnTo>
                <a:lnTo>
                  <a:pt x="655231" y="432272"/>
                </a:lnTo>
                <a:cubicBezTo>
                  <a:pt x="655231" y="359372"/>
                  <a:pt x="602240" y="298801"/>
                  <a:pt x="532436" y="286486"/>
                </a:cubicBezTo>
                <a:cubicBezTo>
                  <a:pt x="511054" y="269994"/>
                  <a:pt x="486753" y="257682"/>
                  <a:pt x="460807" y="250195"/>
                </a:cubicBezTo>
                <a:cubicBezTo>
                  <a:pt x="475682" y="246568"/>
                  <a:pt x="490940" y="244743"/>
                  <a:pt x="506251" y="244760"/>
                </a:cubicBezTo>
                <a:cubicBezTo>
                  <a:pt x="610470" y="244760"/>
                  <a:pt x="694939" y="328673"/>
                  <a:pt x="694939" y="432256"/>
                </a:cubicBezTo>
                <a:lnTo>
                  <a:pt x="694939" y="489888"/>
                </a:lnTo>
                <a:cubicBezTo>
                  <a:pt x="694939" y="490475"/>
                  <a:pt x="694906" y="491047"/>
                  <a:pt x="694859" y="491636"/>
                </a:cubicBezTo>
                <a:cubicBezTo>
                  <a:pt x="695825" y="502500"/>
                  <a:pt x="687800" y="512091"/>
                  <a:pt x="676934" y="513057"/>
                </a:cubicBezTo>
                <a:cubicBezTo>
                  <a:pt x="676327" y="513110"/>
                  <a:pt x="675719" y="513136"/>
                  <a:pt x="675109" y="513134"/>
                </a:cubicBezTo>
                <a:lnTo>
                  <a:pt x="595646" y="513134"/>
                </a:lnTo>
                <a:lnTo>
                  <a:pt x="595646" y="473632"/>
                </a:lnTo>
                <a:close/>
                <a:moveTo>
                  <a:pt x="599380" y="226630"/>
                </a:moveTo>
                <a:cubicBezTo>
                  <a:pt x="591674" y="218983"/>
                  <a:pt x="591627" y="206539"/>
                  <a:pt x="599274" y="198834"/>
                </a:cubicBezTo>
                <a:cubicBezTo>
                  <a:pt x="599309" y="198799"/>
                  <a:pt x="599344" y="198764"/>
                  <a:pt x="599380" y="198729"/>
                </a:cubicBezTo>
                <a:cubicBezTo>
                  <a:pt x="635806" y="162618"/>
                  <a:pt x="636063" y="103813"/>
                  <a:pt x="599952" y="67387"/>
                </a:cubicBezTo>
                <a:cubicBezTo>
                  <a:pt x="599762" y="67195"/>
                  <a:pt x="599571" y="67004"/>
                  <a:pt x="599380" y="66814"/>
                </a:cubicBezTo>
                <a:cubicBezTo>
                  <a:pt x="582734" y="50238"/>
                  <a:pt x="560470" y="40518"/>
                  <a:pt x="536997" y="39580"/>
                </a:cubicBezTo>
                <a:cubicBezTo>
                  <a:pt x="529518" y="25721"/>
                  <a:pt x="519891" y="13135"/>
                  <a:pt x="508476" y="2287"/>
                </a:cubicBezTo>
                <a:cubicBezTo>
                  <a:pt x="551752" y="-5810"/>
                  <a:pt x="596244" y="7876"/>
                  <a:pt x="627488" y="38896"/>
                </a:cubicBezTo>
                <a:cubicBezTo>
                  <a:pt x="679330" y="90297"/>
                  <a:pt x="679687" y="173990"/>
                  <a:pt x="628286" y="225832"/>
                </a:cubicBezTo>
                <a:cubicBezTo>
                  <a:pt x="628022" y="226099"/>
                  <a:pt x="627755" y="226366"/>
                  <a:pt x="627488" y="226630"/>
                </a:cubicBezTo>
                <a:cubicBezTo>
                  <a:pt x="619706" y="234329"/>
                  <a:pt x="607178" y="234329"/>
                  <a:pt x="599396" y="226630"/>
                </a:cubicBezTo>
                <a:moveTo>
                  <a:pt x="95302" y="449926"/>
                </a:moveTo>
                <a:lnTo>
                  <a:pt x="95302" y="508462"/>
                </a:lnTo>
                <a:cubicBezTo>
                  <a:pt x="95302" y="509956"/>
                  <a:pt x="95461" y="511386"/>
                  <a:pt x="95779" y="512752"/>
                </a:cubicBezTo>
                <a:cubicBezTo>
                  <a:pt x="93330" y="523302"/>
                  <a:pt x="99896" y="533837"/>
                  <a:pt x="110445" y="536285"/>
                </a:cubicBezTo>
                <a:cubicBezTo>
                  <a:pt x="111903" y="536624"/>
                  <a:pt x="113396" y="536794"/>
                  <a:pt x="114893" y="536793"/>
                </a:cubicBezTo>
                <a:lnTo>
                  <a:pt x="135026" y="533075"/>
                </a:lnTo>
                <a:lnTo>
                  <a:pt x="135026" y="449910"/>
                </a:lnTo>
                <a:cubicBezTo>
                  <a:pt x="135026" y="354017"/>
                  <a:pt x="213233" y="276285"/>
                  <a:pt x="309745" y="276285"/>
                </a:cubicBezTo>
                <a:cubicBezTo>
                  <a:pt x="406243" y="276285"/>
                  <a:pt x="484482" y="354017"/>
                  <a:pt x="484482" y="449910"/>
                </a:cubicBezTo>
                <a:lnTo>
                  <a:pt x="484482" y="508446"/>
                </a:lnTo>
                <a:cubicBezTo>
                  <a:pt x="484482" y="519363"/>
                  <a:pt x="493381" y="528165"/>
                  <a:pt x="504344" y="528165"/>
                </a:cubicBezTo>
                <a:cubicBezTo>
                  <a:pt x="515308" y="528165"/>
                  <a:pt x="524206" y="519363"/>
                  <a:pt x="524206" y="508446"/>
                </a:cubicBezTo>
                <a:lnTo>
                  <a:pt x="524206" y="449910"/>
                </a:lnTo>
                <a:cubicBezTo>
                  <a:pt x="524206" y="332232"/>
                  <a:pt x="428187" y="236832"/>
                  <a:pt x="309745" y="236832"/>
                </a:cubicBezTo>
                <a:cubicBezTo>
                  <a:pt x="191306" y="236832"/>
                  <a:pt x="95302" y="332232"/>
                  <a:pt x="95302" y="449910"/>
                </a:cubicBezTo>
                <a:close/>
              </a:path>
            </a:pathLst>
          </a:custGeom>
          <a:solidFill>
            <a:schemeClr val="bg1">
              <a:lumMod val="50000"/>
            </a:schemeClr>
          </a:solidFill>
          <a:ln w="12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6" name="文本框 15">
            <a:extLst>
              <a:ext uri="{FF2B5EF4-FFF2-40B4-BE49-F238E27FC236}">
                <a16:creationId xmlns:a16="http://schemas.microsoft.com/office/drawing/2014/main" id="{FE96DE65-C362-351B-205E-91F655BABFCD}"/>
              </a:ext>
            </a:extLst>
          </p:cNvPr>
          <p:cNvSpPr txBox="1"/>
          <p:nvPr/>
        </p:nvSpPr>
        <p:spPr>
          <a:xfrm>
            <a:off x="3826064" y="4259235"/>
            <a:ext cx="2269936"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2F2F2F"/>
                </a:solidFill>
                <a:effectLst/>
                <a:uLnTx/>
                <a:uFillTx/>
                <a:latin typeface="Arial"/>
                <a:ea typeface="微软雅黑"/>
                <a:cs typeface="+mn-cs"/>
              </a:rPr>
              <a:t>包括基线伴脑转移患者</a:t>
            </a:r>
            <a:r>
              <a:rPr kumimoji="0" lang="en-US" altLang="zh-CN" sz="1100" b="0" i="0" u="none" strike="noStrike" kern="1200" cap="none" spc="0" normalizeH="0" baseline="0" noProof="0" dirty="0">
                <a:ln>
                  <a:noFill/>
                </a:ln>
                <a:solidFill>
                  <a:srgbClr val="2F2F2F"/>
                </a:solidFill>
                <a:effectLst/>
                <a:uLnTx/>
                <a:uFillTx/>
                <a:latin typeface="Arial"/>
                <a:ea typeface="微软雅黑"/>
                <a:cs typeface="+mn-cs"/>
              </a:rPr>
              <a:t>30</a:t>
            </a:r>
            <a:r>
              <a:rPr kumimoji="0" lang="zh-CN" altLang="en-US" sz="1100" b="0" i="0" u="none" strike="noStrike" kern="1200" cap="none" spc="0" normalizeH="0" baseline="0" noProof="0" dirty="0">
                <a:ln>
                  <a:noFill/>
                </a:ln>
                <a:solidFill>
                  <a:srgbClr val="2F2F2F"/>
                </a:solidFill>
                <a:effectLst/>
                <a:uLnTx/>
                <a:uFillTx/>
                <a:latin typeface="Arial"/>
                <a:ea typeface="微软雅黑"/>
                <a:cs typeface="+mn-cs"/>
              </a:rPr>
              <a:t>例、</a:t>
            </a:r>
            <a:endParaRPr kumimoji="0" lang="en-US" altLang="zh-CN" sz="1100" b="0" i="0" u="none" strike="noStrike" kern="1200" cap="none" spc="0" normalizeH="0" baseline="0" noProof="0" dirty="0">
              <a:ln>
                <a:noFill/>
              </a:ln>
              <a:solidFill>
                <a:srgbClr val="2F2F2F"/>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2F2F2F"/>
                </a:solidFill>
                <a:effectLst/>
                <a:uLnTx/>
                <a:uFillTx/>
                <a:latin typeface="Arial"/>
                <a:ea typeface="微软雅黑"/>
                <a:cs typeface="+mn-cs"/>
              </a:rPr>
              <a:t>基线无脑转移患者</a:t>
            </a:r>
            <a:r>
              <a:rPr kumimoji="0" lang="en-US" altLang="zh-CN" sz="1100" b="0" i="0" u="none" strike="noStrike" kern="1200" cap="none" spc="0" normalizeH="0" baseline="0" noProof="0" dirty="0">
                <a:ln>
                  <a:noFill/>
                </a:ln>
                <a:solidFill>
                  <a:srgbClr val="2F2F2F"/>
                </a:solidFill>
                <a:effectLst/>
                <a:uLnTx/>
                <a:uFillTx/>
                <a:latin typeface="Arial"/>
                <a:ea typeface="微软雅黑"/>
                <a:cs typeface="+mn-cs"/>
              </a:rPr>
              <a:t>42</a:t>
            </a:r>
            <a:r>
              <a:rPr kumimoji="0" lang="zh-CN" altLang="en-US" sz="1100" b="0" i="0" u="none" strike="noStrike" kern="1200" cap="none" spc="0" normalizeH="0" baseline="0" noProof="0" dirty="0">
                <a:ln>
                  <a:noFill/>
                </a:ln>
                <a:solidFill>
                  <a:srgbClr val="2F2F2F"/>
                </a:solidFill>
                <a:effectLst/>
                <a:uLnTx/>
                <a:uFillTx/>
                <a:latin typeface="Arial"/>
                <a:ea typeface="微软雅黑"/>
                <a:cs typeface="+mn-cs"/>
              </a:rPr>
              <a:t>例</a:t>
            </a:r>
          </a:p>
        </p:txBody>
      </p:sp>
      <p:grpSp>
        <p:nvGrpSpPr>
          <p:cNvPr id="17" name="组合 16">
            <a:extLst>
              <a:ext uri="{FF2B5EF4-FFF2-40B4-BE49-F238E27FC236}">
                <a16:creationId xmlns:a16="http://schemas.microsoft.com/office/drawing/2014/main" id="{077066DA-B61F-FC11-3EB7-6836C7E3716B}"/>
              </a:ext>
            </a:extLst>
          </p:cNvPr>
          <p:cNvGrpSpPr/>
          <p:nvPr/>
        </p:nvGrpSpPr>
        <p:grpSpPr>
          <a:xfrm>
            <a:off x="696000" y="1346763"/>
            <a:ext cx="10800000" cy="575170"/>
            <a:chOff x="690562" y="1285581"/>
            <a:chExt cx="13755315" cy="1078523"/>
          </a:xfrm>
        </p:grpSpPr>
        <p:sp>
          <p:nvSpPr>
            <p:cNvPr id="18" name="矩形 17">
              <a:extLst>
                <a:ext uri="{FF2B5EF4-FFF2-40B4-BE49-F238E27FC236}">
                  <a16:creationId xmlns:a16="http://schemas.microsoft.com/office/drawing/2014/main" id="{F7ECD10A-D2C3-49C2-BDDA-D758AEA8BDAC}"/>
                </a:ext>
              </a:extLst>
            </p:cNvPr>
            <p:cNvSpPr/>
            <p:nvPr/>
          </p:nvSpPr>
          <p:spPr>
            <a:xfrm>
              <a:off x="690562" y="1285583"/>
              <a:ext cx="13755315" cy="1078521"/>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3C3C3C"/>
                  </a:solidFill>
                  <a:effectLst/>
                  <a:uLnTx/>
                  <a:uFillTx/>
                  <a:latin typeface="Arial"/>
                  <a:ea typeface="微软雅黑"/>
                  <a:cs typeface="+mn-ea"/>
                  <a:sym typeface="+mn-lt"/>
                </a:rPr>
                <a:t>DESTINY-Lung05</a:t>
              </a:r>
              <a:r>
                <a:rPr kumimoji="0" lang="zh-CN" altLang="en-US" sz="1200" b="0" i="0" u="none" strike="noStrike" kern="1200" cap="none" spc="0" normalizeH="0" baseline="0" noProof="0" dirty="0">
                  <a:ln>
                    <a:noFill/>
                  </a:ln>
                  <a:solidFill>
                    <a:srgbClr val="3C3C3C"/>
                  </a:solidFill>
                  <a:effectLst/>
                  <a:uLnTx/>
                  <a:uFillTx/>
                  <a:latin typeface="Arial"/>
                  <a:ea typeface="微软雅黑"/>
                  <a:cs typeface="+mn-ea"/>
                  <a:sym typeface="+mn-lt"/>
                </a:rPr>
                <a:t>研究结果显示，德曲妥珠单抗治疗中国晚期经治</a:t>
              </a:r>
              <a:r>
                <a:rPr kumimoji="0" lang="en-US" altLang="zh-CN" sz="1200" b="0" i="0" u="none" strike="noStrike" kern="1200" cap="none" spc="0" normalizeH="0" baseline="0" noProof="0" dirty="0">
                  <a:ln>
                    <a:noFill/>
                  </a:ln>
                  <a:solidFill>
                    <a:srgbClr val="3C3C3C"/>
                  </a:solidFill>
                  <a:effectLst/>
                  <a:uLnTx/>
                  <a:uFillTx/>
                  <a:latin typeface="Arial"/>
                  <a:ea typeface="微软雅黑"/>
                  <a:cs typeface="+mn-ea"/>
                  <a:sym typeface="+mn-lt"/>
                </a:rPr>
                <a:t>HER2</a:t>
              </a:r>
              <a:r>
                <a:rPr kumimoji="0" lang="zh-CN" altLang="en-US" sz="1200" b="0" i="0" u="none" strike="noStrike" kern="1200" cap="none" spc="0" normalizeH="0" baseline="0" noProof="0" dirty="0">
                  <a:ln>
                    <a:noFill/>
                  </a:ln>
                  <a:solidFill>
                    <a:srgbClr val="3C3C3C"/>
                  </a:solidFill>
                  <a:effectLst/>
                  <a:uLnTx/>
                  <a:uFillTx/>
                  <a:latin typeface="Arial"/>
                  <a:ea typeface="微软雅黑"/>
                  <a:cs typeface="+mn-ea"/>
                  <a:sym typeface="+mn-lt"/>
                </a:rPr>
                <a:t>突变</a:t>
              </a:r>
              <a:r>
                <a:rPr kumimoji="0" lang="en-US" altLang="zh-CN" sz="1200" b="0" i="0" u="none" strike="noStrike" kern="1200" cap="none" spc="0" normalizeH="0" baseline="0" noProof="0" dirty="0">
                  <a:ln>
                    <a:noFill/>
                  </a:ln>
                  <a:solidFill>
                    <a:srgbClr val="3C3C3C"/>
                  </a:solidFill>
                  <a:effectLst/>
                  <a:uLnTx/>
                  <a:uFillTx/>
                  <a:latin typeface="Arial"/>
                  <a:ea typeface="微软雅黑"/>
                  <a:cs typeface="+mn-ea"/>
                  <a:sym typeface="+mn-lt"/>
                </a:rPr>
                <a:t>NSCLC</a:t>
              </a:r>
              <a:r>
                <a:rPr kumimoji="0" lang="zh-CN" altLang="en-US" sz="1200" b="0" i="0" u="none" strike="noStrike" kern="1200" cap="none" spc="0" normalizeH="0" baseline="0" noProof="0" dirty="0">
                  <a:ln>
                    <a:noFill/>
                  </a:ln>
                  <a:solidFill>
                    <a:srgbClr val="3C3C3C"/>
                  </a:solidFill>
                  <a:effectLst/>
                  <a:uLnTx/>
                  <a:uFillTx/>
                  <a:latin typeface="Arial"/>
                  <a:ea typeface="微软雅黑"/>
                  <a:cs typeface="+mn-ea"/>
                  <a:sym typeface="+mn-lt"/>
                </a:rPr>
                <a:t>患者的</a:t>
              </a:r>
              <a:r>
                <a:rPr kumimoji="0" lang="en-US" altLang="zh-CN" sz="1200" b="1" i="0" u="none" strike="noStrike" kern="1200" cap="none" spc="0" normalizeH="0" baseline="0" noProof="0" dirty="0">
                  <a:ln>
                    <a:noFill/>
                  </a:ln>
                  <a:solidFill>
                    <a:srgbClr val="EE7623"/>
                  </a:solidFill>
                  <a:effectLst/>
                  <a:uLnTx/>
                  <a:uFillTx/>
                  <a:latin typeface="Arial"/>
                  <a:ea typeface="微软雅黑"/>
                  <a:cs typeface="+mn-ea"/>
                  <a:sym typeface="+mn-lt"/>
                </a:rPr>
                <a:t>CNS-PFS</a:t>
              </a:r>
              <a:r>
                <a:rPr kumimoji="0" lang="zh-CN" altLang="en-US" sz="1200" b="1" i="0" u="none" strike="noStrike" kern="1200" cap="none" spc="0" normalizeH="0" baseline="0" noProof="0" dirty="0">
                  <a:ln>
                    <a:noFill/>
                  </a:ln>
                  <a:solidFill>
                    <a:srgbClr val="EE7623"/>
                  </a:solidFill>
                  <a:effectLst/>
                  <a:uLnTx/>
                  <a:uFillTx/>
                  <a:latin typeface="Arial"/>
                  <a:ea typeface="微软雅黑"/>
                  <a:cs typeface="+mn-ea"/>
                  <a:sym typeface="+mn-lt"/>
                </a:rPr>
                <a:t>为</a:t>
              </a:r>
              <a:r>
                <a:rPr kumimoji="0" lang="en-US" altLang="zh-CN" sz="1200" b="1" i="0" u="none" strike="noStrike" kern="1200" cap="none" spc="0" normalizeH="0" baseline="0" noProof="0" dirty="0">
                  <a:ln>
                    <a:noFill/>
                  </a:ln>
                  <a:solidFill>
                    <a:srgbClr val="EE7623"/>
                  </a:solidFill>
                  <a:effectLst/>
                  <a:uLnTx/>
                  <a:uFillTx/>
                  <a:latin typeface="Arial"/>
                  <a:ea typeface="微软雅黑"/>
                  <a:cs typeface="+mn-ea"/>
                  <a:sym typeface="+mn-lt"/>
                </a:rPr>
                <a:t>15.5</a:t>
              </a:r>
              <a:r>
                <a:rPr kumimoji="0" lang="zh-CN" altLang="en-US" sz="1200" b="1" i="0" u="none" strike="noStrike" kern="1200" cap="none" spc="0" normalizeH="0" baseline="0" noProof="0" dirty="0">
                  <a:ln>
                    <a:noFill/>
                  </a:ln>
                  <a:solidFill>
                    <a:srgbClr val="EE7623"/>
                  </a:solidFill>
                  <a:effectLst/>
                  <a:uLnTx/>
                  <a:uFillTx/>
                  <a:latin typeface="Arial"/>
                  <a:ea typeface="微软雅黑"/>
                  <a:cs typeface="+mn-ea"/>
                  <a:sym typeface="+mn-lt"/>
                </a:rPr>
                <a:t>个月</a:t>
              </a:r>
              <a:endParaRPr kumimoji="0" lang="en-US" altLang="zh-CN" sz="1200" b="1" i="0" u="none" strike="noStrike" kern="1200" cap="none" spc="0" normalizeH="0" baseline="0" noProof="0" dirty="0">
                <a:ln>
                  <a:noFill/>
                </a:ln>
                <a:solidFill>
                  <a:srgbClr val="EE7623"/>
                </a:solidFill>
                <a:effectLst/>
                <a:uLnTx/>
                <a:uFillTx/>
                <a:latin typeface="Arial"/>
                <a:ea typeface="微软雅黑"/>
                <a:cs typeface="+mn-ea"/>
                <a:sym typeface="+mn-lt"/>
              </a:endParaRPr>
            </a:p>
          </p:txBody>
        </p:sp>
        <p:cxnSp>
          <p:nvCxnSpPr>
            <p:cNvPr id="19" name="直接连接符 18">
              <a:extLst>
                <a:ext uri="{FF2B5EF4-FFF2-40B4-BE49-F238E27FC236}">
                  <a16:creationId xmlns:a16="http://schemas.microsoft.com/office/drawing/2014/main" id="{86A79EC3-BBF0-818E-AF63-B4040E97D754}"/>
                </a:ext>
              </a:extLst>
            </p:cNvPr>
            <p:cNvCxnSpPr/>
            <p:nvPr/>
          </p:nvCxnSpPr>
          <p:spPr>
            <a:xfrm>
              <a:off x="708184" y="1285581"/>
              <a:ext cx="0" cy="107852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0" name="文本占位符 4">
            <a:extLst>
              <a:ext uri="{FF2B5EF4-FFF2-40B4-BE49-F238E27FC236}">
                <a16:creationId xmlns:a16="http://schemas.microsoft.com/office/drawing/2014/main" id="{E61A7301-2C2A-F77C-C311-8A79CAF9E1EF}"/>
              </a:ext>
            </a:extLst>
          </p:cNvPr>
          <p:cNvSpPr txBox="1">
            <a:spLocks/>
          </p:cNvSpPr>
          <p:nvPr/>
        </p:nvSpPr>
        <p:spPr>
          <a:xfrm>
            <a:off x="899734" y="6588125"/>
            <a:ext cx="10080625" cy="53975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tLang="zh-CN" sz="800" dirty="0">
                <a:solidFill>
                  <a:prstClr val="white">
                    <a:lumMod val="50000"/>
                  </a:prstClr>
                </a:solidFill>
                <a:latin typeface="微软雅黑"/>
              </a:rPr>
              <a:t>Y. Cheng, et al. P2.10.12 Trastuzumab </a:t>
            </a:r>
            <a:r>
              <a:rPr lang="fr-FR" altLang="zh-CN" sz="800" dirty="0" err="1">
                <a:solidFill>
                  <a:prstClr val="white">
                    <a:lumMod val="50000"/>
                  </a:prstClr>
                </a:solidFill>
                <a:latin typeface="微软雅黑"/>
              </a:rPr>
              <a:t>Deruxtecan</a:t>
            </a:r>
            <a:r>
              <a:rPr lang="fr-FR" altLang="zh-CN" sz="800" dirty="0">
                <a:solidFill>
                  <a:prstClr val="white">
                    <a:lumMod val="50000"/>
                  </a:prstClr>
                </a:solidFill>
                <a:latin typeface="微软雅黑"/>
              </a:rPr>
              <a:t> in Patients </a:t>
            </a:r>
            <a:r>
              <a:rPr lang="fr-FR" altLang="zh-CN" sz="800" dirty="0" err="1">
                <a:solidFill>
                  <a:prstClr val="white">
                    <a:lumMod val="50000"/>
                  </a:prstClr>
                </a:solidFill>
                <a:latin typeface="微软雅黑"/>
              </a:rPr>
              <a:t>From</a:t>
            </a:r>
            <a:r>
              <a:rPr lang="fr-FR" altLang="zh-CN" sz="800" dirty="0">
                <a:solidFill>
                  <a:prstClr val="white">
                    <a:lumMod val="50000"/>
                  </a:prstClr>
                </a:solidFill>
                <a:latin typeface="微软雅黑"/>
              </a:rPr>
              <a:t> China </a:t>
            </a:r>
            <a:r>
              <a:rPr lang="fr-FR" altLang="zh-CN" sz="800" dirty="0" err="1">
                <a:solidFill>
                  <a:prstClr val="white">
                    <a:lumMod val="50000"/>
                  </a:prstClr>
                </a:solidFill>
                <a:latin typeface="微软雅黑"/>
              </a:rPr>
              <a:t>With</a:t>
            </a:r>
            <a:r>
              <a:rPr lang="fr-FR" altLang="zh-CN" sz="800" dirty="0">
                <a:solidFill>
                  <a:prstClr val="white">
                    <a:lumMod val="50000"/>
                  </a:prstClr>
                </a:solidFill>
                <a:latin typeface="微软雅黑"/>
              </a:rPr>
              <a:t> Pr</a:t>
            </a:r>
            <a:r>
              <a:rPr lang="en-US" altLang="zh-CN" sz="800" dirty="0">
                <a:solidFill>
                  <a:prstClr val="white">
                    <a:lumMod val="50000"/>
                  </a:prstClr>
                </a:solidFill>
                <a:latin typeface="微软雅黑"/>
              </a:rPr>
              <a:t>e</a:t>
            </a:r>
            <a:r>
              <a:rPr lang="fr-FR" altLang="zh-CN" sz="800" dirty="0" err="1">
                <a:solidFill>
                  <a:prstClr val="white">
                    <a:lumMod val="50000"/>
                  </a:prstClr>
                </a:solidFill>
                <a:latin typeface="微软雅黑"/>
              </a:rPr>
              <a:t>treated</a:t>
            </a:r>
            <a:r>
              <a:rPr lang="fr-FR" altLang="zh-CN" sz="800" dirty="0">
                <a:solidFill>
                  <a:prstClr val="white">
                    <a:lumMod val="50000"/>
                  </a:prstClr>
                </a:solidFill>
                <a:latin typeface="微软雅黑"/>
              </a:rPr>
              <a:t> HER2-Mutant NSCLC: Final </a:t>
            </a:r>
            <a:r>
              <a:rPr lang="fr-FR" altLang="zh-CN" sz="800" dirty="0" err="1">
                <a:solidFill>
                  <a:prstClr val="white">
                    <a:lumMod val="50000"/>
                  </a:prstClr>
                </a:solidFill>
                <a:latin typeface="微软雅黑"/>
              </a:rPr>
              <a:t>Results</a:t>
            </a:r>
            <a:r>
              <a:rPr lang="fr-FR" altLang="zh-CN" sz="800" dirty="0">
                <a:solidFill>
                  <a:prstClr val="white">
                    <a:lumMod val="50000"/>
                  </a:prstClr>
                </a:solidFill>
                <a:latin typeface="微软雅黑"/>
              </a:rPr>
              <a:t> </a:t>
            </a:r>
            <a:r>
              <a:rPr lang="fr-FR" altLang="zh-CN" sz="800" dirty="0" err="1">
                <a:solidFill>
                  <a:prstClr val="white">
                    <a:lumMod val="50000"/>
                  </a:prstClr>
                </a:solidFill>
                <a:latin typeface="微软雅黑"/>
              </a:rPr>
              <a:t>From</a:t>
            </a:r>
            <a:r>
              <a:rPr lang="fr-FR" altLang="zh-CN" sz="800" dirty="0">
                <a:solidFill>
                  <a:prstClr val="white">
                    <a:lumMod val="50000"/>
                  </a:prstClr>
                </a:solidFill>
                <a:latin typeface="微软雅黑"/>
              </a:rPr>
              <a:t> the DESTINY-Lung05 </a:t>
            </a:r>
            <a:r>
              <a:rPr lang="fr-FR" altLang="zh-CN" sz="800" dirty="0" err="1">
                <a:solidFill>
                  <a:prstClr val="white">
                    <a:lumMod val="50000"/>
                  </a:prstClr>
                </a:solidFill>
                <a:latin typeface="微软雅黑"/>
              </a:rPr>
              <a:t>Study</a:t>
            </a:r>
            <a:r>
              <a:rPr lang="fr-FR" altLang="zh-CN" sz="800" dirty="0">
                <a:solidFill>
                  <a:prstClr val="white">
                    <a:lumMod val="50000"/>
                  </a:prstClr>
                </a:solidFill>
                <a:latin typeface="微软雅黑"/>
              </a:rPr>
              <a:t>. WCLC 2025</a:t>
            </a:r>
            <a:endParaRPr lang="zh-CN" altLang="en-US" dirty="0">
              <a:cs typeface="+mn-ea"/>
              <a:sym typeface="+mn-lt"/>
            </a:endParaRPr>
          </a:p>
        </p:txBody>
      </p:sp>
      <p:sp>
        <p:nvSpPr>
          <p:cNvPr id="21" name="内容占位符 32">
            <a:extLst>
              <a:ext uri="{FF2B5EF4-FFF2-40B4-BE49-F238E27FC236}">
                <a16:creationId xmlns:a16="http://schemas.microsoft.com/office/drawing/2014/main" id="{30F0BDFC-E401-A661-EFEB-707D83BC97BB}"/>
              </a:ext>
            </a:extLst>
          </p:cNvPr>
          <p:cNvSpPr txBox="1">
            <a:spLocks/>
          </p:cNvSpPr>
          <p:nvPr/>
        </p:nvSpPr>
        <p:spPr>
          <a:xfrm>
            <a:off x="539372" y="224300"/>
            <a:ext cx="10801350" cy="83026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800" b="1" dirty="0">
                <a:solidFill>
                  <a:srgbClr val="70309F"/>
                </a:solidFill>
                <a:latin typeface="微软雅黑" panose="020B0503020204020204" pitchFamily="34" charset="-122"/>
                <a:ea typeface="微软雅黑" panose="020B0503020204020204" pitchFamily="34" charset="-122"/>
                <a:cs typeface="+mj-cs"/>
                <a:sym typeface="+mn-lt"/>
              </a:rPr>
              <a:t>DESTINY-Lung05</a:t>
            </a:r>
            <a:r>
              <a:rPr lang="zh-CN" altLang="en-US" sz="2800" b="1" dirty="0">
                <a:solidFill>
                  <a:srgbClr val="70309F"/>
                </a:solidFill>
                <a:latin typeface="微软雅黑" panose="020B0503020204020204" pitchFamily="34" charset="-122"/>
                <a:ea typeface="微软雅黑" panose="020B0503020204020204" pitchFamily="34" charset="-122"/>
                <a:cs typeface="+mj-cs"/>
                <a:sym typeface="+mn-lt"/>
              </a:rPr>
              <a:t>研究：德曲妥珠单抗治疗中国</a:t>
            </a:r>
            <a:r>
              <a:rPr lang="zh-CN" altLang="zh-CN" sz="2800" b="1" dirty="0">
                <a:solidFill>
                  <a:srgbClr val="70309F"/>
                </a:solidFill>
                <a:latin typeface="微软雅黑" panose="020B0503020204020204" pitchFamily="34" charset="-122"/>
                <a:ea typeface="微软雅黑" panose="020B0503020204020204" pitchFamily="34" charset="-122"/>
                <a:cs typeface="+mj-cs"/>
                <a:sym typeface="+mn-lt"/>
              </a:rPr>
              <a:t>晚期经治</a:t>
            </a:r>
            <a:r>
              <a:rPr lang="en-US" altLang="zh-CN" sz="2800" b="1" dirty="0">
                <a:solidFill>
                  <a:srgbClr val="70309F"/>
                </a:solidFill>
                <a:latin typeface="微软雅黑" panose="020B0503020204020204" pitchFamily="34" charset="-122"/>
                <a:ea typeface="微软雅黑" panose="020B0503020204020204" pitchFamily="34" charset="-122"/>
                <a:cs typeface="+mj-cs"/>
                <a:sym typeface="+mn-lt"/>
              </a:rPr>
              <a:t>HER2</a:t>
            </a:r>
            <a:r>
              <a:rPr lang="zh-CN" altLang="zh-CN" sz="2800" b="1" dirty="0">
                <a:solidFill>
                  <a:srgbClr val="70309F"/>
                </a:solidFill>
                <a:latin typeface="微软雅黑" panose="020B0503020204020204" pitchFamily="34" charset="-122"/>
                <a:ea typeface="微软雅黑" panose="020B0503020204020204" pitchFamily="34" charset="-122"/>
                <a:cs typeface="+mj-cs"/>
                <a:sym typeface="+mn-lt"/>
              </a:rPr>
              <a:t>突变</a:t>
            </a:r>
            <a:r>
              <a:rPr lang="en-US" altLang="zh-CN" sz="2800" b="1" dirty="0">
                <a:solidFill>
                  <a:srgbClr val="70309F"/>
                </a:solidFill>
                <a:latin typeface="微软雅黑" panose="020B0503020204020204" pitchFamily="34" charset="-122"/>
                <a:ea typeface="微软雅黑" panose="020B0503020204020204" pitchFamily="34" charset="-122"/>
                <a:cs typeface="+mj-cs"/>
                <a:sym typeface="+mn-lt"/>
              </a:rPr>
              <a:t>NSCLC</a:t>
            </a:r>
            <a:r>
              <a:rPr lang="zh-CN" altLang="zh-CN" sz="2800" b="1" dirty="0">
                <a:solidFill>
                  <a:srgbClr val="70309F"/>
                </a:solidFill>
                <a:latin typeface="微软雅黑" panose="020B0503020204020204" pitchFamily="34" charset="-122"/>
                <a:ea typeface="微软雅黑" panose="020B0503020204020204" pitchFamily="34" charset="-122"/>
                <a:cs typeface="+mj-cs"/>
                <a:sym typeface="+mn-lt"/>
              </a:rPr>
              <a:t>患者</a:t>
            </a:r>
            <a:r>
              <a:rPr lang="en-US" altLang="zh-CN" sz="2800" b="1" dirty="0">
                <a:solidFill>
                  <a:srgbClr val="70309F"/>
                </a:solidFill>
                <a:latin typeface="微软雅黑" panose="020B0503020204020204" pitchFamily="34" charset="-122"/>
                <a:ea typeface="微软雅黑" panose="020B0503020204020204" pitchFamily="34" charset="-122"/>
                <a:cs typeface="+mj-cs"/>
                <a:sym typeface="+mn-lt"/>
              </a:rPr>
              <a:t>CNS-PFS</a:t>
            </a:r>
            <a:r>
              <a:rPr lang="zh-CN" altLang="en-US" sz="2800" b="1" dirty="0">
                <a:solidFill>
                  <a:srgbClr val="70309F"/>
                </a:solidFill>
                <a:latin typeface="微软雅黑" panose="020B0503020204020204" pitchFamily="34" charset="-122"/>
                <a:ea typeface="微软雅黑" panose="020B0503020204020204" pitchFamily="34" charset="-122"/>
                <a:cs typeface="+mj-cs"/>
                <a:sym typeface="+mn-lt"/>
              </a:rPr>
              <a:t> </a:t>
            </a:r>
            <a:r>
              <a:rPr lang="en-US" altLang="zh-CN" sz="2800" b="1" dirty="0">
                <a:solidFill>
                  <a:srgbClr val="70309F"/>
                </a:solidFill>
                <a:latin typeface="微软雅黑" panose="020B0503020204020204" pitchFamily="34" charset="-122"/>
                <a:ea typeface="微软雅黑" panose="020B0503020204020204" pitchFamily="34" charset="-122"/>
                <a:cs typeface="+mj-cs"/>
                <a:sym typeface="+mn-lt"/>
              </a:rPr>
              <a:t>15.5</a:t>
            </a:r>
            <a:r>
              <a:rPr lang="zh-CN" altLang="en-US" sz="2800" b="1" dirty="0">
                <a:solidFill>
                  <a:srgbClr val="70309F"/>
                </a:solidFill>
                <a:latin typeface="微软雅黑" panose="020B0503020204020204" pitchFamily="34" charset="-122"/>
                <a:ea typeface="微软雅黑" panose="020B0503020204020204" pitchFamily="34" charset="-122"/>
                <a:cs typeface="+mj-cs"/>
                <a:sym typeface="+mn-lt"/>
              </a:rPr>
              <a:t>个月</a:t>
            </a:r>
            <a:endParaRPr lang="fr-FR" altLang="zh-CN" sz="2800" b="1" dirty="0">
              <a:solidFill>
                <a:srgbClr val="70309F"/>
              </a:solidFill>
              <a:latin typeface="微软雅黑" panose="020B0503020204020204" pitchFamily="34" charset="-122"/>
              <a:ea typeface="微软雅黑" panose="020B0503020204020204" pitchFamily="34" charset="-122"/>
              <a:cs typeface="+mj-cs"/>
              <a:sym typeface="+mn-lt"/>
            </a:endParaRPr>
          </a:p>
        </p:txBody>
      </p:sp>
      <p:sp>
        <p:nvSpPr>
          <p:cNvPr id="22" name="对角圆角矩形 34">
            <a:extLst>
              <a:ext uri="{FF2B5EF4-FFF2-40B4-BE49-F238E27FC236}">
                <a16:creationId xmlns:a16="http://schemas.microsoft.com/office/drawing/2014/main" id="{E9AE9AD5-F0AD-FD89-70B9-0AFE59E699D0}"/>
              </a:ext>
            </a:extLst>
          </p:cNvPr>
          <p:cNvSpPr/>
          <p:nvPr/>
        </p:nvSpPr>
        <p:spPr>
          <a:xfrm>
            <a:off x="1003109" y="5859230"/>
            <a:ext cx="10989872" cy="670133"/>
          </a:xfrm>
          <a:prstGeom prst="round2DiagRect">
            <a:avLst>
              <a:gd name="adj1" fmla="val 5260"/>
              <a:gd name="adj2" fmla="val 5403"/>
            </a:avLst>
          </a:prstGeom>
          <a:solidFill>
            <a:srgbClr val="F3F0FF">
              <a:alpha val="75294"/>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22635746-E8CB-AD0C-B173-D013F1A3D9E2}"/>
              </a:ext>
            </a:extLst>
          </p:cNvPr>
          <p:cNvSpPr txBox="1"/>
          <p:nvPr/>
        </p:nvSpPr>
        <p:spPr>
          <a:xfrm>
            <a:off x="899734" y="5860473"/>
            <a:ext cx="10911920" cy="645160"/>
          </a:xfrm>
          <a:prstGeom prst="rect">
            <a:avLst/>
          </a:prstGeom>
          <a:noFill/>
        </p:spPr>
        <p:txBody>
          <a:bodyPr wrap="square">
            <a:spAutoFit/>
          </a:bodyPr>
          <a:lstStyle/>
          <a:p>
            <a:pPr marL="171450" indent="-171450">
              <a:lnSpc>
                <a:spcPct val="120000"/>
              </a:lnSpc>
              <a:buFont typeface="Arial" panose="020B0604020202020204" pitchFamily="34" charset="0"/>
              <a:buChar char="•"/>
            </a:pP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DESTINY-Lung05</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是一项开放标签、单臂、</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II</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期试验，旨在探索德曲妥珠单抗</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5.4mg/kg</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在中国晚期经治</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HER2</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突变</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NSCLC</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患者中的疗效和安全性，研究纳入</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72</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例晚期</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HER2</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突变</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NSCLC</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患者，接受德曲妥珠单抗</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5.4 mg/kg IV</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治疗，每</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周一次（</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Q3W</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）。研究主要终点为</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ICR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使用</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RECIST v1.1</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评估确认的</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ORR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，次要终点包括</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INV</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使用</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RECIST v1.1</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评估确认的</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ORR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ICR/INV</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评估的</a:t>
            </a:r>
            <a:r>
              <a:rPr lang="en-US" altLang="zh-CN" sz="1000" dirty="0" err="1">
                <a:latin typeface="微软雅黑" panose="020B0503020204020204" pitchFamily="34" charset="-122"/>
                <a:ea typeface="微软雅黑" panose="020B0503020204020204" pitchFamily="34" charset="-122"/>
                <a:cs typeface="微软雅黑" panose="020B0503020204020204" pitchFamily="34" charset="-122"/>
              </a:rPr>
              <a:t>DoR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DCR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PFS</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OS</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ICR</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评估的</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CNS-PFS</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；安全性</a:t>
            </a:r>
          </a:p>
        </p:txBody>
      </p:sp>
    </p:spTree>
    <p:extLst>
      <p:ext uri="{BB962C8B-B14F-4D97-AF65-F5344CB8AC3E}">
        <p14:creationId xmlns:p14="http://schemas.microsoft.com/office/powerpoint/2010/main" val="182085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37"/>
          <p:cNvSpPr/>
          <p:nvPr/>
        </p:nvSpPr>
        <p:spPr>
          <a:xfrm>
            <a:off x="575945" y="3755390"/>
            <a:ext cx="11000740" cy="2731770"/>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矩形: 圆角 137"/>
          <p:cNvSpPr/>
          <p:nvPr/>
        </p:nvSpPr>
        <p:spPr>
          <a:xfrm>
            <a:off x="575945" y="1527810"/>
            <a:ext cx="11000740" cy="2175510"/>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2" name="矩形: 圆角 137"/>
          <p:cNvSpPr/>
          <p:nvPr/>
        </p:nvSpPr>
        <p:spPr>
          <a:xfrm>
            <a:off x="5925824" y="3808813"/>
            <a:ext cx="5524443" cy="2592000"/>
          </a:xfrm>
          <a:prstGeom prst="roundRect">
            <a:avLst>
              <a:gd name="adj" fmla="val 2842"/>
            </a:avLst>
          </a:prstGeom>
          <a:solidFill>
            <a:srgbClr val="F3F0FF">
              <a:alpha val="41961"/>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a:ln>
                  <a:noFill/>
                </a:ln>
                <a:solidFill>
                  <a:srgbClr val="830051"/>
                </a:solidFill>
                <a:effectLst/>
                <a:uLnTx/>
                <a:uFillTx/>
                <a:latin typeface="Arial" panose="020B0604020202020204"/>
                <a:ea typeface="微软雅黑" panose="020B0503020204020204" pitchFamily="34" charset="-122"/>
                <a:cs typeface="Arial" panose="020B0604020202020204" pitchFamily="34" charset="0"/>
              </a:rPr>
              <a:t> </a:t>
            </a:r>
          </a:p>
        </p:txBody>
      </p:sp>
      <p:sp>
        <p:nvSpPr>
          <p:cNvPr id="55" name="圆角矩形 54"/>
          <p:cNvSpPr/>
          <p:nvPr/>
        </p:nvSpPr>
        <p:spPr>
          <a:xfrm>
            <a:off x="660400" y="3820540"/>
            <a:ext cx="5139435" cy="2508581"/>
          </a:xfrm>
          <a:prstGeom prst="roundRect">
            <a:avLst>
              <a:gd name="adj" fmla="val 5588"/>
            </a:avLst>
          </a:prstGeom>
          <a:solidFill>
            <a:srgbClr val="F3F0FF">
              <a:alpha val="41961"/>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1" i="0" u="none" strike="noStrike" kern="1200" cap="none" spc="0" normalizeH="0" baseline="0" noProof="0">
              <a:ln>
                <a:noFill/>
              </a:ln>
              <a:solidFill>
                <a:srgbClr val="830051"/>
              </a:solidFill>
              <a:effectLst/>
              <a:uLnTx/>
              <a:uFillTx/>
              <a:latin typeface="Arial" panose="020B0604020202020204"/>
              <a:ea typeface="微软雅黑" panose="020B0503020204020204" pitchFamily="34" charset="-122"/>
              <a:cs typeface="Arial" panose="020B0604020202020204" pitchFamily="34" charset="0"/>
            </a:endParaRPr>
          </a:p>
        </p:txBody>
      </p:sp>
      <p:sp>
        <p:nvSpPr>
          <p:cNvPr id="3" name="文本占位符 1"/>
          <p:cNvSpPr>
            <a:spLocks noGrp="1"/>
          </p:cNvSpPr>
          <p:nvPr/>
        </p:nvSpPr>
        <p:spPr>
          <a:xfrm>
            <a:off x="495935" y="6468533"/>
            <a:ext cx="10741660" cy="38946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altLang="zh-CN" sz="900" b="0" i="0" u="none" strike="noStrike" kern="1200" cap="none" spc="0" normalizeH="0" baseline="0" noProof="0" dirty="0">
                <a:ln>
                  <a:noFill/>
                </a:ln>
                <a:solidFill>
                  <a:srgbClr val="2F2F2F"/>
                </a:solidFill>
                <a:effectLst/>
                <a:uLnTx/>
                <a:uFillTx/>
                <a:latin typeface="Arial"/>
                <a:ea typeface="微软雅黑"/>
                <a:cs typeface="+mn-cs"/>
                <a:sym typeface="+mn-ea"/>
              </a:rPr>
              <a:t>http www.chinadrugtrials.org.cn </a:t>
            </a:r>
            <a:r>
              <a:rPr kumimoji="0" lang="en-US" altLang="zh-CN" sz="900" b="0" i="0" u="none" strike="noStrike" kern="1200" cap="none" spc="0" normalizeH="0" baseline="0" noProof="0" dirty="0" err="1">
                <a:ln>
                  <a:noFill/>
                </a:ln>
                <a:solidFill>
                  <a:srgbClr val="2F2F2F"/>
                </a:solidFill>
                <a:effectLst/>
                <a:uLnTx/>
                <a:uFillTx/>
                <a:latin typeface="Arial"/>
                <a:ea typeface="微软雅黑"/>
                <a:cs typeface="+mn-cs"/>
                <a:sym typeface="+mn-ea"/>
              </a:rPr>
              <a:t>clinicaltrials.searchlist.dhtml</a:t>
            </a:r>
            <a:r>
              <a:rPr kumimoji="0" lang="en-US" altLang="zh-CN" sz="900" b="0" i="0" u="none" strike="noStrike" kern="1200" cap="none" spc="0" normalizeH="0" baseline="0" noProof="0" dirty="0">
                <a:ln>
                  <a:noFill/>
                </a:ln>
                <a:solidFill>
                  <a:srgbClr val="2F2F2F"/>
                </a:solidFill>
                <a:effectLst/>
                <a:uLnTx/>
                <a:uFillTx/>
                <a:latin typeface="Arial"/>
                <a:ea typeface="微软雅黑"/>
                <a:cs typeface="+mn-cs"/>
                <a:sym typeface="+mn-ea"/>
              </a:rPr>
              <a:t> keywords=CTR20241861</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altLang="zh-CN" sz="900" b="0" i="0" u="none" strike="noStrike" kern="1200" cap="none" spc="0" normalizeH="0" baseline="0" noProof="0" dirty="0">
                <a:ln>
                  <a:noFill/>
                </a:ln>
                <a:solidFill>
                  <a:srgbClr val="2F2F2F"/>
                </a:solidFill>
                <a:effectLst/>
                <a:uLnTx/>
                <a:uFillTx/>
                <a:latin typeface="Arial"/>
                <a:ea typeface="微软雅黑"/>
                <a:cs typeface="+mn-cs"/>
                <a:sym typeface="+mn-ea"/>
              </a:rPr>
              <a:t>Shun Lu, et al. 2025 AACR. CT009.</a:t>
            </a:r>
            <a:r>
              <a:rPr kumimoji="0" lang="en-US" altLang="zh-CN" sz="900" b="0" i="0" u="none" strike="noStrike" kern="1200" cap="none" spc="0" normalizeH="0" baseline="0" noProof="0" dirty="0">
                <a:ln>
                  <a:noFill/>
                </a:ln>
                <a:solidFill>
                  <a:srgbClr val="2F2F2F"/>
                </a:solidFill>
                <a:effectLst/>
                <a:uLnTx/>
                <a:uFillTx/>
                <a:latin typeface="Arial"/>
                <a:ea typeface="微软雅黑"/>
                <a:cs typeface="+mn-cs"/>
              </a:rPr>
              <a:t> </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altLang="zh-CN" sz="900" b="0" i="0" u="none" strike="noStrike" kern="1200" cap="none" spc="0" normalizeH="0" baseline="0" noProof="0" dirty="0">
                <a:ln>
                  <a:noFill/>
                </a:ln>
                <a:solidFill>
                  <a:srgbClr val="2F2F2F"/>
                </a:solidFill>
                <a:effectLst/>
                <a:uLnTx/>
                <a:uFillTx/>
                <a:latin typeface="Arial"/>
                <a:ea typeface="微软雅黑"/>
                <a:cs typeface="+mn-cs"/>
              </a:rPr>
              <a:t>Li Z, et al. Lancet Oncol. 2025 Apr;26(4):437-446. </a:t>
            </a:r>
          </a:p>
        </p:txBody>
      </p:sp>
      <p:sp>
        <p:nvSpPr>
          <p:cNvPr id="42" name="文本框 41"/>
          <p:cNvSpPr txBox="1"/>
          <p:nvPr/>
        </p:nvSpPr>
        <p:spPr>
          <a:xfrm>
            <a:off x="3215571" y="4699259"/>
            <a:ext cx="133539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ea"/>
                <a:sym typeface="+mn-lt"/>
              </a:rPr>
              <a:t>40.0%</a:t>
            </a: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ea"/>
              <a:sym typeface="+mn-lt"/>
            </a:endParaRPr>
          </a:p>
        </p:txBody>
      </p:sp>
      <p:grpSp>
        <p:nvGrpSpPr>
          <p:cNvPr id="43" name="组合 42"/>
          <p:cNvGrpSpPr/>
          <p:nvPr/>
        </p:nvGrpSpPr>
        <p:grpSpPr>
          <a:xfrm>
            <a:off x="1194854" y="4565538"/>
            <a:ext cx="1705710" cy="1705710"/>
            <a:chOff x="8492445" y="1644889"/>
            <a:chExt cx="2484000" cy="2484000"/>
          </a:xfrm>
        </p:grpSpPr>
        <p:sp>
          <p:nvSpPr>
            <p:cNvPr id="44" name="BackShape"/>
            <p:cNvSpPr/>
            <p:nvPr/>
          </p:nvSpPr>
          <p:spPr>
            <a:xfrm>
              <a:off x="8534214" y="1686662"/>
              <a:ext cx="2400457" cy="2400454"/>
            </a:xfrm>
            <a:prstGeom prst="ellipse">
              <a:avLst/>
            </a:prstGeom>
            <a:pattFill prst="dkDnDiag">
              <a:fgClr>
                <a:srgbClr val="FFFFFF">
                  <a:lumMod val="85000"/>
                </a:srgbClr>
              </a:fgClr>
              <a:bgClr>
                <a:srgbClr val="FFFFFF"/>
              </a:bgClr>
            </a:patt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181818"/>
                </a:solidFill>
                <a:effectLst/>
                <a:uLnTx/>
                <a:uFillTx/>
                <a:latin typeface="Arial" panose="020B0604020202020204"/>
                <a:ea typeface="微软雅黑" panose="020B0503020204020204" pitchFamily="34" charset="-122"/>
                <a:cs typeface="+mn-ea"/>
                <a:sym typeface="+mn-lt"/>
              </a:endParaRPr>
            </a:p>
          </p:txBody>
        </p:sp>
        <p:sp>
          <p:nvSpPr>
            <p:cNvPr id="45" name="ValueShape"/>
            <p:cNvSpPr/>
            <p:nvPr/>
          </p:nvSpPr>
          <p:spPr>
            <a:xfrm>
              <a:off x="8492445" y="1644889"/>
              <a:ext cx="2484000" cy="2484000"/>
            </a:xfrm>
            <a:prstGeom prst="pie">
              <a:avLst>
                <a:gd name="adj1" fmla="val 16200000"/>
                <a:gd name="adj2" fmla="val 2939382"/>
              </a:avLst>
            </a:prstGeom>
            <a:solidFill>
              <a:srgbClr val="712FA0"/>
            </a:solidFill>
            <a:ln w="63500">
              <a:solidFill>
                <a:srgbClr val="FFFFFF"/>
              </a:solid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181818"/>
                </a:solidFill>
                <a:effectLst/>
                <a:uLnTx/>
                <a:uFillTx/>
                <a:latin typeface="Arial" panose="020B0604020202020204"/>
                <a:ea typeface="微软雅黑" panose="020B0503020204020204" pitchFamily="34" charset="-122"/>
                <a:cs typeface="+mn-ea"/>
                <a:sym typeface="+mn-lt"/>
              </a:endParaRPr>
            </a:p>
          </p:txBody>
        </p:sp>
      </p:grpSp>
      <p:sp>
        <p:nvSpPr>
          <p:cNvPr id="46" name="矩形 45"/>
          <p:cNvSpPr/>
          <p:nvPr/>
        </p:nvSpPr>
        <p:spPr>
          <a:xfrm>
            <a:off x="3215571" y="5360691"/>
            <a:ext cx="2096224"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181818"/>
                </a:solidFill>
                <a:effectLst/>
                <a:uLnTx/>
                <a:uFillTx/>
                <a:latin typeface="Arial" panose="020B0604020202020204"/>
                <a:ea typeface="微软雅黑" panose="020B0503020204020204" pitchFamily="34" charset="-122"/>
                <a:cs typeface="Arial" panose="020B0604020202020204" pitchFamily="34" charset="0"/>
                <a:sym typeface="+mn-lt"/>
              </a:rPr>
              <a:t>接受</a:t>
            </a:r>
            <a:r>
              <a:rPr kumimoji="0" lang="en-US" altLang="zh-CN" sz="1200" b="1" i="0" u="none" strike="noStrike" kern="1200" cap="none" spc="0" normalizeH="0" baseline="0" noProof="0" dirty="0">
                <a:ln>
                  <a:noFill/>
                </a:ln>
                <a:solidFill>
                  <a:srgbClr val="181818"/>
                </a:solidFill>
                <a:effectLst/>
                <a:uLnTx/>
                <a:uFillTx/>
                <a:latin typeface="Arial" panose="020B0604020202020204"/>
                <a:ea typeface="微软雅黑" panose="020B0503020204020204" pitchFamily="34" charset="-122"/>
                <a:cs typeface="Arial" panose="020B0604020202020204" pitchFamily="34" charset="0"/>
                <a:sym typeface="+mn-lt"/>
              </a:rPr>
              <a:t>SHR-A1811</a:t>
            </a:r>
            <a:r>
              <a:rPr kumimoji="0" lang="zh-CN" altLang="en-US" sz="1200" b="1" i="0" u="none" strike="noStrike" kern="1200" cap="none" spc="0" normalizeH="0" baseline="0" noProof="0" dirty="0">
                <a:ln>
                  <a:noFill/>
                </a:ln>
                <a:solidFill>
                  <a:srgbClr val="181818"/>
                </a:solidFill>
                <a:effectLst/>
                <a:uLnTx/>
                <a:uFillTx/>
                <a:latin typeface="Arial" panose="020B0604020202020204"/>
                <a:ea typeface="微软雅黑" panose="020B0503020204020204" pitchFamily="34" charset="-122"/>
                <a:cs typeface="Arial" panose="020B0604020202020204" pitchFamily="34" charset="0"/>
                <a:sym typeface="+mn-lt"/>
              </a:rPr>
              <a:t>治疗的</a:t>
            </a:r>
            <a:endParaRPr kumimoji="0" lang="en-US" altLang="zh-CN" sz="1200" b="1" i="0" u="none" strike="noStrike" kern="1200" cap="none" spc="0" normalizeH="0" baseline="0" noProof="0" dirty="0">
              <a:ln>
                <a:noFill/>
              </a:ln>
              <a:solidFill>
                <a:srgbClr val="181818"/>
              </a:solidFill>
              <a:effectLst/>
              <a:uLnTx/>
              <a:uFillTx/>
              <a:latin typeface="Arial" panose="020B0604020202020204"/>
              <a:ea typeface="微软雅黑" panose="020B0503020204020204" pitchFamily="34" charset="-122"/>
              <a:cs typeface="Arial" panose="020B0604020202020204" pitchFamily="34" charset="0"/>
              <a:sym typeface="+mn-lt"/>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181818"/>
                </a:solidFill>
                <a:effectLst/>
                <a:uLnTx/>
                <a:uFillTx/>
                <a:latin typeface="Arial" panose="020B0604020202020204"/>
                <a:ea typeface="微软雅黑" panose="020B0503020204020204" pitchFamily="34" charset="-122"/>
                <a:cs typeface="Arial" panose="020B0604020202020204" pitchFamily="34" charset="0"/>
                <a:sym typeface="+mn-lt"/>
              </a:rPr>
              <a:t>所有患者的</a:t>
            </a:r>
            <a:r>
              <a:rPr kumimoji="0" lang="en-US" altLang="zh-CN" sz="1200" b="1" i="0" u="none" strike="noStrike" kern="1200" cap="none" spc="0" normalizeH="0" baseline="0" noProof="0" dirty="0">
                <a:ln>
                  <a:noFill/>
                </a:ln>
                <a:solidFill>
                  <a:srgbClr val="181818"/>
                </a:solidFill>
                <a:effectLst/>
                <a:uLnTx/>
                <a:uFillTx/>
                <a:latin typeface="Arial" panose="020B0604020202020204"/>
                <a:ea typeface="微软雅黑" panose="020B0503020204020204" pitchFamily="34" charset="-122"/>
                <a:cs typeface="Arial" panose="020B0604020202020204" pitchFamily="34" charset="0"/>
                <a:sym typeface="+mn-lt"/>
              </a:rPr>
              <a:t>ORR</a:t>
            </a:r>
            <a:r>
              <a:rPr kumimoji="0" lang="zh-CN" altLang="en-US" sz="1200" b="1" i="0" u="none" strike="noStrike" kern="1200" cap="none" spc="0" normalizeH="0" baseline="0" noProof="0" dirty="0">
                <a:ln>
                  <a:noFill/>
                </a:ln>
                <a:solidFill>
                  <a:srgbClr val="181818"/>
                </a:solidFill>
                <a:effectLst/>
                <a:uLnTx/>
                <a:uFillTx/>
                <a:latin typeface="Arial" panose="020B0604020202020204"/>
                <a:ea typeface="微软雅黑" panose="020B0503020204020204" pitchFamily="34" charset="-122"/>
                <a:cs typeface="Arial" panose="020B0604020202020204" pitchFamily="34" charset="0"/>
                <a:sym typeface="+mn-lt"/>
              </a:rPr>
              <a:t>（</a:t>
            </a:r>
            <a:r>
              <a:rPr kumimoji="0" lang="en-US" altLang="zh-CN" sz="1200" b="1" i="0" u="none" strike="noStrike" kern="1200" cap="none" spc="0" normalizeH="0" baseline="0" noProof="0" dirty="0">
                <a:ln>
                  <a:noFill/>
                </a:ln>
                <a:solidFill>
                  <a:srgbClr val="181818"/>
                </a:solidFill>
                <a:effectLst/>
                <a:uLnTx/>
                <a:uFillTx/>
                <a:latin typeface="Arial" panose="020B0604020202020204"/>
                <a:ea typeface="微软雅黑" panose="020B0503020204020204" pitchFamily="34" charset="-122"/>
                <a:cs typeface="Arial" panose="020B0604020202020204" pitchFamily="34" charset="0"/>
                <a:sym typeface="+mn-lt"/>
              </a:rPr>
              <a:t>INV</a:t>
            </a:r>
            <a:r>
              <a:rPr kumimoji="0" lang="zh-CN" altLang="en-US" sz="1200" b="1" i="0" u="none" strike="noStrike" kern="1200" cap="none" spc="0" normalizeH="0" baseline="0" noProof="0" dirty="0">
                <a:ln>
                  <a:noFill/>
                </a:ln>
                <a:solidFill>
                  <a:srgbClr val="181818"/>
                </a:solidFill>
                <a:effectLst/>
                <a:uLnTx/>
                <a:uFillTx/>
                <a:latin typeface="Arial" panose="020B0604020202020204"/>
                <a:ea typeface="微软雅黑" panose="020B0503020204020204" pitchFamily="34" charset="-122"/>
                <a:cs typeface="Arial" panose="020B0604020202020204" pitchFamily="34" charset="0"/>
                <a:sym typeface="+mn-lt"/>
              </a:rPr>
              <a:t>）</a:t>
            </a:r>
          </a:p>
        </p:txBody>
      </p:sp>
      <p:sp>
        <p:nvSpPr>
          <p:cNvPr id="47" name="文本框 53"/>
          <p:cNvSpPr txBox="1"/>
          <p:nvPr/>
        </p:nvSpPr>
        <p:spPr>
          <a:xfrm>
            <a:off x="3594279" y="4910754"/>
            <a:ext cx="1338809"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712FA0"/>
                </a:solidFill>
                <a:effectLst/>
                <a:uLnTx/>
                <a:uFillTx/>
                <a:latin typeface="Arial" panose="020B0604020202020204"/>
                <a:ea typeface="微软雅黑" panose="020B0503020204020204" pitchFamily="34" charset="-122"/>
                <a:cs typeface="Arial" panose="020B0604020202020204" pitchFamily="34" charset="0"/>
                <a:sym typeface="+mn-lt"/>
              </a:rPr>
              <a:t>74.5%</a:t>
            </a:r>
          </a:p>
        </p:txBody>
      </p:sp>
      <p:sp>
        <p:nvSpPr>
          <p:cNvPr id="48" name="文本框 47"/>
          <p:cNvSpPr txBox="1"/>
          <p:nvPr/>
        </p:nvSpPr>
        <p:spPr>
          <a:xfrm>
            <a:off x="761353" y="3927500"/>
            <a:ext cx="4930775" cy="615553"/>
          </a:xfrm>
          <a:prstGeom prst="rect">
            <a:avLst/>
          </a:prstGeom>
          <a:solidFill>
            <a:schemeClr val="tx2">
              <a:lumMod val="20000"/>
              <a:lumOff val="80000"/>
            </a:schemeClr>
          </a:solidFill>
        </p:spPr>
        <p:txBody>
          <a:bodyPr wrap="square" rtlCol="0">
            <a:spAutoFit/>
          </a:bodyPr>
          <a:lstStyle>
            <a:defPPr>
              <a:defRPr lang="zh-CN"/>
            </a:defPPr>
            <a:lvl1pPr marL="176530" indent="-176530">
              <a:buClr>
                <a:schemeClr val="tx1">
                  <a:lumMod val="95000"/>
                  <a:lumOff val="5000"/>
                </a:schemeClr>
              </a:buClr>
              <a:buFont typeface="Wingdings" panose="05000000000000000000" pitchFamily="2" charset="2"/>
              <a:buChar char="§"/>
              <a:defRPr kumimoji="1" sz="900">
                <a:latin typeface="微软雅黑" panose="020B0503020204020204" pitchFamily="34" charset="-122"/>
                <a:ea typeface="微软雅黑" panose="020B0503020204020204" pitchFamily="34" charset="-122"/>
              </a:defRPr>
            </a:lvl1pPr>
          </a:lstStyle>
          <a:p>
            <a:pPr lvl="0">
              <a:buClr>
                <a:srgbClr val="353535">
                  <a:lumMod val="95000"/>
                  <a:lumOff val="5000"/>
                </a:srgbClr>
              </a:buClr>
              <a:buFont typeface="Wingdings" panose="05000000000000000000" charset="0"/>
              <a:buChar char=""/>
              <a:defRPr/>
            </a:pPr>
            <a:r>
              <a:rPr kumimoji="1" lang="zh-CN" altLang="en-US" sz="11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接受</a:t>
            </a:r>
            <a:r>
              <a:rPr kumimoji="1" lang="en-US" altLang="zh-CN" sz="11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SHR-A1811</a:t>
            </a:r>
            <a:r>
              <a:rPr kumimoji="1" lang="zh-CN" altLang="en-US" sz="11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治疗的所有患者的</a:t>
            </a:r>
            <a:r>
              <a:rPr kumimoji="1" lang="en-US" altLang="zh-CN" sz="1200" b="1" i="0" u="none" strike="noStrike" kern="1200" cap="none" spc="0" normalizeH="0" baseline="0" noProof="0" dirty="0">
                <a:ln>
                  <a:noFill/>
                </a:ln>
                <a:solidFill>
                  <a:srgbClr val="353535">
                    <a:lumMod val="50000"/>
                  </a:srgbClr>
                </a:solidFill>
                <a:effectLst/>
                <a:uLnTx/>
                <a:uFillTx/>
                <a:latin typeface="Arial" panose="020B0604020202020204"/>
                <a:ea typeface="微软雅黑" panose="020B0503020204020204" pitchFamily="34" charset="-122"/>
                <a:cs typeface="+mn-cs"/>
                <a:sym typeface="+mn-lt"/>
              </a:rPr>
              <a:t>ORR</a:t>
            </a:r>
            <a:r>
              <a:rPr kumimoji="1" lang="zh-CN" altLang="en-US" sz="1200" b="1" i="0" u="none" strike="noStrike" kern="1200" cap="none" spc="0" normalizeH="0" baseline="0" noProof="0" dirty="0">
                <a:ln>
                  <a:noFill/>
                </a:ln>
                <a:solidFill>
                  <a:srgbClr val="353535">
                    <a:lumMod val="50000"/>
                  </a:srgbClr>
                </a:solidFill>
                <a:effectLst/>
                <a:uLnTx/>
                <a:uFillTx/>
                <a:latin typeface="Arial" panose="020B0604020202020204"/>
                <a:ea typeface="微软雅黑" panose="020B0503020204020204" pitchFamily="34" charset="-122"/>
                <a:cs typeface="+mn-cs"/>
                <a:sym typeface="+mn-lt"/>
              </a:rPr>
              <a:t>为</a:t>
            </a:r>
            <a:r>
              <a:rPr kumimoji="1" lang="en-US" altLang="zh-CN" sz="1200" b="1" i="0" u="none" strike="noStrike" kern="1200" cap="none" spc="0" normalizeH="0" baseline="0" noProof="0" dirty="0">
                <a:ln>
                  <a:noFill/>
                </a:ln>
                <a:solidFill>
                  <a:srgbClr val="353535">
                    <a:lumMod val="50000"/>
                  </a:srgbClr>
                </a:solidFill>
                <a:effectLst/>
                <a:uLnTx/>
                <a:uFillTx/>
                <a:latin typeface="Arial" panose="020B0604020202020204"/>
                <a:ea typeface="微软雅黑" panose="020B0503020204020204" pitchFamily="34" charset="-122"/>
                <a:cs typeface="+mn-cs"/>
                <a:sym typeface="+mn-lt"/>
              </a:rPr>
              <a:t>74.5% </a:t>
            </a:r>
            <a:r>
              <a:rPr kumimoji="1" lang="en-US" altLang="zh-CN" sz="11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(95%CI </a:t>
            </a:r>
            <a:r>
              <a:rPr kumimoji="1" lang="en-US" altLang="zh-CN" sz="1100" b="0" i="0" u="none" strike="noStrike" kern="1200" cap="none" spc="0" normalizeH="0" baseline="0" noProof="0" dirty="0">
                <a:ln>
                  <a:noFill/>
                </a:ln>
                <a:solidFill>
                  <a:srgbClr val="2F2F2F"/>
                </a:solidFill>
                <a:effectLst/>
                <a:uLnTx/>
                <a:uFillTx/>
                <a:latin typeface="微软雅黑" panose="020B0503020204020204" pitchFamily="34" charset="-122"/>
                <a:ea typeface="微软雅黑" panose="020B0503020204020204" pitchFamily="34" charset="-122"/>
                <a:cs typeface="+mn-cs"/>
                <a:sym typeface="+mn-ea"/>
              </a:rPr>
              <a:t>64.4-82.9</a:t>
            </a:r>
            <a:r>
              <a:rPr kumimoji="1" lang="en-US" altLang="zh-CN" sz="11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a:t>
            </a:r>
            <a:r>
              <a:rPr kumimoji="1" lang="zh-CN" altLang="en-US" sz="11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，中位 </a:t>
            </a:r>
            <a:r>
              <a:rPr kumimoji="1" lang="en-US" altLang="zh-CN" sz="1100" b="1" i="0" u="none" strike="noStrike" kern="1200" cap="none" spc="0" normalizeH="0" baseline="0" noProof="0" dirty="0" err="1">
                <a:ln>
                  <a:noFill/>
                </a:ln>
                <a:solidFill>
                  <a:srgbClr val="353535"/>
                </a:solidFill>
                <a:effectLst/>
                <a:uLnTx/>
                <a:uFillTx/>
                <a:latin typeface="Arial" panose="020B0604020202020204"/>
                <a:ea typeface="微软雅黑" panose="020B0503020204020204" pitchFamily="34" charset="-122"/>
                <a:cs typeface="+mn-cs"/>
                <a:sym typeface="+mn-lt"/>
              </a:rPr>
              <a:t>DoR</a:t>
            </a:r>
            <a:r>
              <a:rPr kumimoji="1" lang="en-US" altLang="zh-CN" sz="1100" b="1"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 </a:t>
            </a:r>
            <a:r>
              <a:rPr kumimoji="1" lang="zh-CN" altLang="en-US" sz="1100" b="1"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为 </a:t>
            </a:r>
            <a:r>
              <a:rPr kumimoji="1" lang="en-US" altLang="zh-CN" sz="1100" b="1"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9.8</a:t>
            </a:r>
            <a:r>
              <a:rPr kumimoji="1" lang="zh-CN" altLang="en-US" sz="1100" b="1"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个月</a:t>
            </a:r>
            <a:r>
              <a:rPr kumimoji="1" lang="zh-CN" altLang="en-US" sz="11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a:t>
            </a:r>
            <a:r>
              <a:rPr kumimoji="1" lang="en-US" altLang="zh-CN" sz="11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95% CI </a:t>
            </a:r>
            <a:r>
              <a:rPr kumimoji="1" lang="en-US" altLang="zh-CN" sz="1100" b="0" i="0" u="none" strike="noStrike" kern="1200" cap="none" spc="0" normalizeH="0" baseline="0" noProof="0" dirty="0">
                <a:ln>
                  <a:noFill/>
                </a:ln>
                <a:solidFill>
                  <a:srgbClr val="2F2F2F"/>
                </a:solidFill>
                <a:effectLst/>
                <a:uLnTx/>
                <a:uFillTx/>
                <a:latin typeface="微软雅黑" panose="020B0503020204020204" pitchFamily="34" charset="-122"/>
                <a:ea typeface="微软雅黑" panose="020B0503020204020204" pitchFamily="34" charset="-122"/>
                <a:cs typeface="+mn-cs"/>
                <a:sym typeface="+mn-ea"/>
              </a:rPr>
              <a:t>8.3-13.9</a:t>
            </a:r>
            <a:r>
              <a:rPr kumimoji="1" lang="zh-CN" altLang="en-US" sz="11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a:t>
            </a:r>
            <a:r>
              <a:rPr kumimoji="1" lang="en-US" altLang="zh-CN" sz="11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a:t>
            </a:r>
            <a:r>
              <a:rPr kumimoji="1" lang="zh-CN" altLang="en-US" sz="11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 中位 </a:t>
            </a:r>
            <a:r>
              <a:rPr kumimoji="1" lang="en-US" altLang="zh-CN" sz="1100" b="1"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PFS </a:t>
            </a:r>
            <a:r>
              <a:rPr kumimoji="1" lang="zh-CN" altLang="en-US" sz="1100" b="1"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为</a:t>
            </a:r>
            <a:r>
              <a:rPr kumimoji="1" lang="en-US" sz="1100" b="1"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11</a:t>
            </a:r>
            <a:r>
              <a:rPr kumimoji="1" lang="en-US" altLang="zh-CN" sz="1100" b="1"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.5 </a:t>
            </a:r>
            <a:r>
              <a:rPr kumimoji="1" lang="zh-CN" altLang="en-US" sz="1100" b="1"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个月</a:t>
            </a:r>
            <a:r>
              <a:rPr kumimoji="1" lang="zh-CN" altLang="en-US" sz="11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a:t>
            </a:r>
            <a:r>
              <a:rPr kumimoji="1" lang="en-US" altLang="zh-CN" sz="11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95% CI </a:t>
            </a:r>
            <a:r>
              <a:rPr kumimoji="1" lang="en-US" altLang="zh-CN" sz="1100" b="0" i="0" u="none" strike="noStrike" kern="1200" cap="none" spc="0" normalizeH="0" baseline="0" noProof="0" dirty="0">
                <a:ln>
                  <a:noFill/>
                </a:ln>
                <a:solidFill>
                  <a:srgbClr val="2F2F2F"/>
                </a:solidFill>
                <a:effectLst/>
                <a:uLnTx/>
                <a:uFillTx/>
                <a:latin typeface="微软雅黑" panose="020B0503020204020204" pitchFamily="34" charset="-122"/>
                <a:ea typeface="微软雅黑" panose="020B0503020204020204" pitchFamily="34" charset="-122"/>
                <a:cs typeface="+mn-cs"/>
                <a:sym typeface="+mn-ea"/>
              </a:rPr>
              <a:t>9.7-15.2</a:t>
            </a:r>
            <a:r>
              <a:rPr kumimoji="1" lang="zh-CN" altLang="en-US" sz="11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a:t>
            </a:r>
            <a:r>
              <a:rPr kumimoji="1" lang="en-US" altLang="zh-CN" sz="1100" b="0" i="0" u="none" strike="noStrike" kern="1200" cap="none" spc="0" normalizeH="0" baseline="30000" noProof="0" dirty="0">
                <a:ln>
                  <a:noFill/>
                </a:ln>
                <a:solidFill>
                  <a:srgbClr val="353535"/>
                </a:solidFill>
                <a:effectLst/>
                <a:uLnTx/>
                <a:uFillTx/>
                <a:latin typeface="Arial" panose="020B0604020202020204"/>
                <a:ea typeface="微软雅黑" panose="020B0503020204020204" pitchFamily="34" charset="-122"/>
                <a:cs typeface="+mn-cs"/>
                <a:sym typeface="+mn-lt"/>
              </a:rPr>
              <a:t>2</a:t>
            </a:r>
            <a:r>
              <a:rPr lang="zh-CN" altLang="en-US" sz="1100" dirty="0">
                <a:solidFill>
                  <a:srgbClr val="353535"/>
                </a:solidFill>
                <a:latin typeface="Arial" panose="020B0604020202020204"/>
                <a:sym typeface="+mn-lt"/>
              </a:rPr>
              <a:t>。</a:t>
            </a:r>
            <a:r>
              <a:rPr lang="zh-CN" altLang="en-US" sz="1100" b="1" dirty="0">
                <a:solidFill>
                  <a:srgbClr val="353535"/>
                </a:solidFill>
                <a:latin typeface="Arial" panose="020B0604020202020204"/>
                <a:sym typeface="+mn-lt"/>
              </a:rPr>
              <a:t>尚未公布</a:t>
            </a:r>
            <a:r>
              <a:rPr lang="en-US" altLang="zh-CN" sz="1100" b="1" dirty="0">
                <a:solidFill>
                  <a:srgbClr val="353535"/>
                </a:solidFill>
                <a:latin typeface="Arial" panose="020B0604020202020204"/>
                <a:sym typeface="+mn-lt"/>
              </a:rPr>
              <a:t>OS</a:t>
            </a:r>
            <a:r>
              <a:rPr lang="zh-CN" altLang="en-US" sz="1100" b="1" dirty="0">
                <a:solidFill>
                  <a:srgbClr val="353535"/>
                </a:solidFill>
                <a:latin typeface="Arial" panose="020B0604020202020204"/>
                <a:sym typeface="+mn-lt"/>
              </a:rPr>
              <a:t>数据，长期疗效有待进一步观察</a:t>
            </a:r>
            <a:endParaRPr lang="en-US" altLang="zh-CN" sz="1100" b="1" dirty="0">
              <a:solidFill>
                <a:srgbClr val="353535"/>
              </a:solidFill>
              <a:latin typeface="Arial" panose="020B0604020202020204"/>
              <a:sym typeface="+mn-lt"/>
            </a:endParaRPr>
          </a:p>
        </p:txBody>
      </p:sp>
      <p:sp>
        <p:nvSpPr>
          <p:cNvPr id="49" name="文本框 48"/>
          <p:cNvSpPr txBox="1"/>
          <p:nvPr/>
        </p:nvSpPr>
        <p:spPr>
          <a:xfrm>
            <a:off x="9643533" y="4575414"/>
            <a:ext cx="1921933" cy="1346522"/>
          </a:xfrm>
          <a:prstGeom prst="rect">
            <a:avLst/>
          </a:prstGeom>
          <a:noFill/>
        </p:spPr>
        <p:txBody>
          <a:bodyPr wrap="square" rtlCol="0">
            <a:spAutoFit/>
          </a:bodyPr>
          <a:lstStyle>
            <a:defPPr>
              <a:defRPr lang="zh-CN"/>
            </a:defPPr>
            <a:lvl1pPr marL="176530" indent="-176530">
              <a:buClr>
                <a:schemeClr val="tx1">
                  <a:lumMod val="95000"/>
                  <a:lumOff val="5000"/>
                </a:schemeClr>
              </a:buClr>
              <a:buFont typeface="Wingdings" panose="05000000000000000000" pitchFamily="2" charset="2"/>
              <a:buChar char="§"/>
              <a:defRPr kumimoji="1" sz="900">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50000"/>
              </a:lnSpc>
              <a:spcBef>
                <a:spcPts val="0"/>
              </a:spcBef>
              <a:spcAft>
                <a:spcPts val="0"/>
              </a:spcAft>
              <a:buClr>
                <a:srgbClr val="353535">
                  <a:lumMod val="95000"/>
                  <a:lumOff val="5000"/>
                </a:srgbClr>
              </a:buClr>
              <a:buSzTx/>
              <a:buFont typeface="Wingdings" panose="05000000000000000000" pitchFamily="2" charset="2"/>
              <a:buNone/>
              <a:tabLst/>
              <a:defRPr/>
            </a:pPr>
            <a:r>
              <a:rPr kumimoji="1" lang="en-US" altLang="zh-CN" sz="14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62</a:t>
            </a:r>
            <a:r>
              <a:rPr kumimoji="1" lang="zh-CN" altLang="en-US" sz="14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%的患者报告了≥3级TRAEs，</a:t>
            </a:r>
            <a:r>
              <a:rPr kumimoji="1" lang="en-US" altLang="zh-CN" sz="14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ILD</a:t>
            </a:r>
            <a:r>
              <a:rPr kumimoji="1" lang="zh-CN" altLang="en-US" sz="14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发生率为</a:t>
            </a:r>
            <a:r>
              <a:rPr kumimoji="1" lang="en-US" altLang="zh-CN" sz="14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7.0%</a:t>
            </a:r>
            <a:r>
              <a:rPr kumimoji="1" lang="en-US" altLang="zh-CN" sz="1400" b="0" i="0" u="none" strike="noStrike" kern="1200" cap="none" spc="0" normalizeH="0" baseline="30000" noProof="0" dirty="0">
                <a:ln>
                  <a:noFill/>
                </a:ln>
                <a:solidFill>
                  <a:srgbClr val="353535"/>
                </a:solidFill>
                <a:effectLst/>
                <a:uLnTx/>
                <a:uFillTx/>
                <a:latin typeface="Arial" panose="020B0604020202020204"/>
                <a:ea typeface="微软雅黑" panose="020B0503020204020204" pitchFamily="34" charset="-122"/>
                <a:cs typeface="+mn-cs"/>
                <a:sym typeface="+mn-lt"/>
              </a:rPr>
              <a:t>3</a:t>
            </a:r>
            <a:r>
              <a:rPr kumimoji="1" lang="zh-CN" altLang="en-US" sz="14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a:t>
            </a:r>
            <a:r>
              <a:rPr kumimoji="1" lang="en-US" altLang="zh-CN" sz="14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AACR</a:t>
            </a:r>
            <a:r>
              <a:rPr kumimoji="1" lang="zh-CN" altLang="en-US" sz="14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上</a:t>
            </a:r>
            <a:r>
              <a:rPr kumimoji="1" lang="en-US" altLang="zh-CN" sz="14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ILD</a:t>
            </a:r>
            <a:r>
              <a:rPr kumimoji="1" lang="zh-CN" altLang="en-US" sz="14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更新</a:t>
            </a:r>
            <a:r>
              <a:rPr kumimoji="1" lang="en-US" altLang="zh-CN" sz="14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8.5%</a:t>
            </a:r>
            <a:r>
              <a:rPr kumimoji="1" lang="en-US" altLang="zh-CN" sz="1400" b="0" i="0" u="none" strike="noStrike" kern="1200" cap="none" spc="0" normalizeH="0" baseline="30000" noProof="0" dirty="0">
                <a:ln>
                  <a:noFill/>
                </a:ln>
                <a:solidFill>
                  <a:srgbClr val="353535"/>
                </a:solidFill>
                <a:effectLst/>
                <a:uLnTx/>
                <a:uFillTx/>
                <a:latin typeface="Arial" panose="020B0604020202020204"/>
                <a:ea typeface="微软雅黑" panose="020B0503020204020204" pitchFamily="34" charset="-122"/>
                <a:cs typeface="+mn-cs"/>
                <a:sym typeface="+mn-lt"/>
              </a:rPr>
              <a:t>2</a:t>
            </a:r>
            <a:r>
              <a:rPr kumimoji="1" lang="zh-CN" altLang="en-US" sz="14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rPr>
              <a:t>）</a:t>
            </a:r>
            <a:endParaRPr kumimoji="1" lang="en-US" altLang="zh-CN" sz="1400" b="0" i="0" u="none" strike="noStrike" kern="1200" cap="none" spc="0" normalizeH="0" baseline="0" noProof="0" dirty="0">
              <a:ln>
                <a:noFill/>
              </a:ln>
              <a:solidFill>
                <a:srgbClr val="353535"/>
              </a:solidFill>
              <a:effectLst/>
              <a:uLnTx/>
              <a:uFillTx/>
              <a:latin typeface="Arial" panose="020B0604020202020204"/>
              <a:ea typeface="微软雅黑" panose="020B0503020204020204" pitchFamily="34" charset="-122"/>
              <a:cs typeface="+mn-cs"/>
              <a:sym typeface="+mn-lt"/>
            </a:endParaRPr>
          </a:p>
        </p:txBody>
      </p:sp>
      <p:sp>
        <p:nvSpPr>
          <p:cNvPr id="51" name="矩形: 圆角 137"/>
          <p:cNvSpPr/>
          <p:nvPr/>
        </p:nvSpPr>
        <p:spPr>
          <a:xfrm>
            <a:off x="719455" y="3800521"/>
            <a:ext cx="4650365" cy="2476583"/>
          </a:xfrm>
          <a:prstGeom prst="roundRect">
            <a:avLst>
              <a:gd name="adj" fmla="val 1070"/>
            </a:avLst>
          </a:prstGeom>
          <a:noFill/>
          <a:ln w="6350">
            <a:noFill/>
          </a:ln>
          <a:effectLst>
            <a:outerShdw blurRad="63500" algn="ctr" rotWithShape="0">
              <a:srgbClr val="8A005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4" name="文本框 53"/>
          <p:cNvSpPr txBox="1"/>
          <p:nvPr/>
        </p:nvSpPr>
        <p:spPr>
          <a:xfrm>
            <a:off x="575831" y="1199112"/>
            <a:ext cx="11000426" cy="290198"/>
          </a:xfrm>
          <a:prstGeom prst="rect">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defPPr>
              <a:defRPr lang="en-US"/>
            </a:defPPr>
            <a:lvl1pPr algn="ctr">
              <a:defRPr kumimoji="1" sz="1600" b="1">
                <a:solidFill>
                  <a:srgbClr val="FFFFFF"/>
                </a:solidFill>
                <a:latin typeface="Arial" panose="020B0604020202020204" pitchFamily="34" charset="0"/>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1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mn-ea"/>
              </a:rPr>
              <a:t>HORIZON-Lung</a:t>
            </a:r>
            <a:r>
              <a:rPr kumimoji="1" lang="zh-CN" altLang="en-US" sz="11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mn-ea"/>
              </a:rPr>
              <a:t>研究设计</a:t>
            </a:r>
            <a:r>
              <a:rPr kumimoji="1" lang="en-US" altLang="zh-CN" sz="1100" b="1" i="0" u="none" strike="noStrike" kern="1200" cap="none" spc="0" normalizeH="0" baseline="3000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mn-ea"/>
              </a:rPr>
              <a:t>1</a:t>
            </a:r>
          </a:p>
        </p:txBody>
      </p:sp>
      <p:sp>
        <p:nvSpPr>
          <p:cNvPr id="2" name="标题 16"/>
          <p:cNvSpPr txBox="1"/>
          <p:nvPr>
            <p:custDataLst>
              <p:tags r:id="rId1"/>
            </p:custDataLst>
          </p:nvPr>
        </p:nvSpPr>
        <p:spPr>
          <a:xfrm>
            <a:off x="583564" y="375285"/>
            <a:ext cx="11746397" cy="899795"/>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2800" b="1">
                <a:solidFill>
                  <a:srgbClr val="70309F"/>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70309F"/>
                </a:solidFill>
                <a:effectLst/>
                <a:uLnTx/>
                <a:uFillTx/>
                <a:latin typeface="微软雅黑" panose="020B0503020204020204" pitchFamily="34" charset="-122"/>
                <a:ea typeface="微软雅黑" panose="020B0503020204020204" pitchFamily="34" charset="-122"/>
                <a:cs typeface="+mj-cs"/>
              </a:rPr>
              <a:t>HORIZON-Lung: </a:t>
            </a:r>
            <a:r>
              <a:rPr kumimoji="0" lang="zh-CN" altLang="en-US" sz="2800" b="1" i="0" u="none" strike="noStrike" kern="1200" cap="none" spc="0" normalizeH="0" baseline="0" noProof="0" dirty="0">
                <a:ln>
                  <a:noFill/>
                </a:ln>
                <a:solidFill>
                  <a:srgbClr val="70309F"/>
                </a:solidFill>
                <a:effectLst/>
                <a:uLnTx/>
                <a:uFillTx/>
                <a:latin typeface="微软雅黑" panose="020B0503020204020204" pitchFamily="34" charset="-122"/>
                <a:ea typeface="微软雅黑" panose="020B0503020204020204" pitchFamily="34" charset="-122"/>
                <a:cs typeface="+mj-cs"/>
              </a:rPr>
              <a:t>探索SHR-A1811在晚期HER2突变NSCLC中的疗效</a:t>
            </a:r>
          </a:p>
        </p:txBody>
      </p:sp>
      <p:sp>
        <p:nvSpPr>
          <p:cNvPr id="14" name="文本框 13"/>
          <p:cNvSpPr txBox="1"/>
          <p:nvPr/>
        </p:nvSpPr>
        <p:spPr>
          <a:xfrm>
            <a:off x="10713349" y="837206"/>
            <a:ext cx="1473835" cy="442595"/>
          </a:xfrm>
          <a:prstGeom prst="roundRect">
            <a:avLst>
              <a:gd name="adj" fmla="val 50000"/>
            </a:avLst>
          </a:prstGeom>
          <a:solidFill>
            <a:srgbClr val="712FA0"/>
          </a:solidFill>
        </p:spPr>
        <p:style>
          <a:lnRef idx="2">
            <a:schemeClr val="lt1"/>
          </a:lnRef>
          <a:fillRef idx="1">
            <a:schemeClr val="accent1"/>
          </a:fillRef>
          <a:effectRef idx="1">
            <a:schemeClr val="accent1"/>
          </a:effectRef>
          <a:fontRef idx="minor">
            <a:schemeClr val="lt1"/>
          </a:fontRef>
        </p:style>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Arial"/>
                <a:ea typeface="微软雅黑"/>
                <a:cs typeface="+mn-cs"/>
                <a:sym typeface="+mn-ea"/>
              </a:rPr>
              <a:t>SHR-A1811</a:t>
            </a:r>
            <a:endParaRPr kumimoji="0" lang="zh-CN" altLang="en-US"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13" name="图片 12"/>
          <p:cNvPicPr>
            <a:picLocks noChangeAspect="1"/>
          </p:cNvPicPr>
          <p:nvPr>
            <p:custDataLst>
              <p:tags r:id="rId2"/>
            </p:custDataLst>
          </p:nvPr>
        </p:nvPicPr>
        <p:blipFill>
          <a:blip r:embed="rId8"/>
          <a:stretch>
            <a:fillRect/>
          </a:stretch>
        </p:blipFill>
        <p:spPr>
          <a:xfrm>
            <a:off x="876300" y="1776095"/>
            <a:ext cx="5558155" cy="1890395"/>
          </a:xfrm>
          <a:prstGeom prst="rect">
            <a:avLst/>
          </a:prstGeom>
        </p:spPr>
      </p:pic>
      <p:pic>
        <p:nvPicPr>
          <p:cNvPr id="15" name="图片 14"/>
          <p:cNvPicPr>
            <a:picLocks noChangeAspect="1"/>
          </p:cNvPicPr>
          <p:nvPr>
            <p:custDataLst>
              <p:tags r:id="rId3"/>
            </p:custDataLst>
          </p:nvPr>
        </p:nvPicPr>
        <p:blipFill>
          <a:blip r:embed="rId9"/>
          <a:stretch>
            <a:fillRect/>
          </a:stretch>
        </p:blipFill>
        <p:spPr>
          <a:xfrm>
            <a:off x="7178040" y="1741170"/>
            <a:ext cx="3667125" cy="1901190"/>
          </a:xfrm>
          <a:prstGeom prst="rect">
            <a:avLst/>
          </a:prstGeom>
        </p:spPr>
      </p:pic>
      <p:sp>
        <p:nvSpPr>
          <p:cNvPr id="16" name="文本框 15"/>
          <p:cNvSpPr txBox="1"/>
          <p:nvPr>
            <p:custDataLst>
              <p:tags r:id="rId4"/>
            </p:custDataLst>
          </p:nvPr>
        </p:nvSpPr>
        <p:spPr>
          <a:xfrm>
            <a:off x="584496" y="1528032"/>
            <a:ext cx="2728114"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2F2F2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I</a:t>
            </a:r>
            <a:r>
              <a:rPr kumimoji="0" lang="zh-CN" altLang="en-US" sz="1050" b="1" i="0" u="none" strike="noStrike" kern="1200" cap="none" spc="0" normalizeH="0" baseline="0" noProof="0" dirty="0">
                <a:ln>
                  <a:noFill/>
                </a:ln>
                <a:solidFill>
                  <a:srgbClr val="2F2F2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期研究阶段（经治</a:t>
            </a:r>
            <a:r>
              <a:rPr kumimoji="0" lang="en-US" altLang="zh-CN" sz="1050" b="1" i="0" u="none" strike="noStrike" kern="1200" cap="none" spc="0" normalizeH="0" baseline="0" noProof="0" dirty="0">
                <a:ln>
                  <a:noFill/>
                </a:ln>
                <a:solidFill>
                  <a:srgbClr val="2F2F2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HER2</a:t>
            </a:r>
            <a:r>
              <a:rPr kumimoji="0" lang="zh-CN" altLang="en-US" sz="1050" b="1" i="0" u="none" strike="noStrike" kern="1200" cap="none" spc="0" normalizeH="0" baseline="0" noProof="0" dirty="0">
                <a:ln>
                  <a:noFill/>
                </a:ln>
                <a:solidFill>
                  <a:srgbClr val="2F2F2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变异</a:t>
            </a:r>
            <a:r>
              <a:rPr kumimoji="0" lang="en-US" altLang="zh-CN" sz="1050" b="1" i="0" u="none" strike="noStrike" kern="1200" cap="none" spc="0" normalizeH="0" baseline="0" noProof="0" dirty="0">
                <a:ln>
                  <a:noFill/>
                </a:ln>
                <a:solidFill>
                  <a:srgbClr val="2F2F2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NSCLC</a:t>
            </a:r>
            <a:r>
              <a:rPr kumimoji="0" lang="zh-CN" altLang="en-US" sz="1050" b="1" i="0" u="none" strike="noStrike" kern="1200" cap="none" spc="0" normalizeH="0" baseline="0" noProof="0" dirty="0">
                <a:ln>
                  <a:noFill/>
                </a:ln>
                <a:solidFill>
                  <a:srgbClr val="2F2F2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a:t>
            </a:r>
          </a:p>
        </p:txBody>
      </p:sp>
      <p:sp>
        <p:nvSpPr>
          <p:cNvPr id="17" name="文本框 16"/>
          <p:cNvSpPr txBox="1"/>
          <p:nvPr>
            <p:custDataLst>
              <p:tags r:id="rId5"/>
            </p:custDataLst>
          </p:nvPr>
        </p:nvSpPr>
        <p:spPr>
          <a:xfrm>
            <a:off x="7178040" y="1527810"/>
            <a:ext cx="1396365" cy="2527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2F2F2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II</a:t>
            </a:r>
            <a:r>
              <a:rPr kumimoji="0" lang="zh-CN" altLang="en-US" sz="1050" b="1" i="0" u="none" strike="noStrike" kern="1200" cap="none" spc="0" normalizeH="0" baseline="0" noProof="0" dirty="0">
                <a:ln>
                  <a:noFill/>
                </a:ln>
                <a:solidFill>
                  <a:srgbClr val="2F2F2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期研究阶段</a:t>
            </a:r>
          </a:p>
        </p:txBody>
      </p:sp>
      <p:graphicFrame>
        <p:nvGraphicFramePr>
          <p:cNvPr id="18" name="表格 17"/>
          <p:cNvGraphicFramePr>
            <a:graphicFrameLocks noGrp="1"/>
          </p:cNvGraphicFramePr>
          <p:nvPr>
            <p:custDataLst>
              <p:tags r:id="rId6"/>
            </p:custDataLst>
          </p:nvPr>
        </p:nvGraphicFramePr>
        <p:xfrm>
          <a:off x="6010768" y="4233566"/>
          <a:ext cx="3517566" cy="1920240"/>
        </p:xfrm>
        <a:graphic>
          <a:graphicData uri="http://schemas.openxmlformats.org/drawingml/2006/table">
            <a:tbl>
              <a:tblPr firstRow="1" bandRow="1">
                <a:tableStyleId>{93296810-A885-4BE3-A3E7-6D5BEEA58F35}</a:tableStyleId>
              </a:tblPr>
              <a:tblGrid>
                <a:gridCol w="1708016">
                  <a:extLst>
                    <a:ext uri="{9D8B030D-6E8A-4147-A177-3AD203B41FA5}">
                      <a16:colId xmlns:a16="http://schemas.microsoft.com/office/drawing/2014/main" val="20000"/>
                    </a:ext>
                  </a:extLst>
                </a:gridCol>
                <a:gridCol w="1809550">
                  <a:extLst>
                    <a:ext uri="{9D8B030D-6E8A-4147-A177-3AD203B41FA5}">
                      <a16:colId xmlns:a16="http://schemas.microsoft.com/office/drawing/2014/main" val="20001"/>
                    </a:ext>
                  </a:extLst>
                </a:gridCol>
              </a:tblGrid>
              <a:tr h="180158">
                <a:tc>
                  <a:txBody>
                    <a:bodyPr/>
                    <a:lstStyle/>
                    <a:p>
                      <a:endParaRPr lang="zh-CN" altLang="en-US" sz="8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800" dirty="0"/>
                        <a:t>所有患者</a:t>
                      </a:r>
                      <a:r>
                        <a:rPr lang="en-US" altLang="zh-CN" sz="800" dirty="0"/>
                        <a:t>(N=94)</a:t>
                      </a:r>
                      <a:r>
                        <a:rPr lang="en-US" altLang="zh-CN" sz="800" baseline="30000" dirty="0"/>
                        <a:t>3</a:t>
                      </a:r>
                    </a:p>
                  </a:txBody>
                  <a:tcPr anchor="ctr"/>
                </a:tc>
                <a:extLst>
                  <a:ext uri="{0D108BD9-81ED-4DB2-BD59-A6C34878D82A}">
                    <a16:rowId xmlns:a16="http://schemas.microsoft.com/office/drawing/2014/main" val="10000"/>
                  </a:ext>
                </a:extLst>
              </a:tr>
              <a:tr h="180158">
                <a:tc>
                  <a:txBody>
                    <a:bodyPr/>
                    <a:lstStyle/>
                    <a:p>
                      <a:r>
                        <a:rPr lang="zh-CN" altLang="en-US" sz="800" b="1" dirty="0"/>
                        <a:t>任何</a:t>
                      </a:r>
                      <a:r>
                        <a:rPr lang="en-US" altLang="zh-CN" sz="800" b="1" dirty="0"/>
                        <a:t>TRAE</a:t>
                      </a:r>
                    </a:p>
                  </a:txBody>
                  <a:tcPr anchor="ctr"/>
                </a:tc>
                <a:tc>
                  <a:txBody>
                    <a:bodyPr/>
                    <a:lstStyle/>
                    <a:p>
                      <a:pPr algn="ctr"/>
                      <a:r>
                        <a:rPr lang="en-US" altLang="zh-CN" sz="800" dirty="0"/>
                        <a:t>94(100.0)</a:t>
                      </a:r>
                    </a:p>
                  </a:txBody>
                  <a:tcPr anchor="ctr"/>
                </a:tc>
                <a:extLst>
                  <a:ext uri="{0D108BD9-81ED-4DB2-BD59-A6C34878D82A}">
                    <a16:rowId xmlns:a16="http://schemas.microsoft.com/office/drawing/2014/main" val="10002"/>
                  </a:ext>
                </a:extLst>
              </a:tr>
              <a:tr h="180158">
                <a:tc>
                  <a:txBody>
                    <a:bodyPr/>
                    <a:lstStyle/>
                    <a:p>
                      <a:r>
                        <a:rPr lang="zh-CN" altLang="en-US" sz="800" b="1" dirty="0"/>
                        <a:t>≥</a:t>
                      </a:r>
                      <a:r>
                        <a:rPr lang="en-US" altLang="zh-CN" sz="800" b="1" dirty="0"/>
                        <a:t>3</a:t>
                      </a:r>
                      <a:r>
                        <a:rPr lang="zh-CN" altLang="en-US" sz="800" b="1" dirty="0"/>
                        <a:t>级</a:t>
                      </a:r>
                      <a:r>
                        <a:rPr lang="en-US" altLang="zh-CN" sz="800" b="1" dirty="0"/>
                        <a:t>TRAE</a:t>
                      </a:r>
                    </a:p>
                  </a:txBody>
                  <a:tcPr anchor="ctr"/>
                </a:tc>
                <a:tc>
                  <a:txBody>
                    <a:bodyPr/>
                    <a:lstStyle/>
                    <a:p>
                      <a:pPr algn="ctr"/>
                      <a:r>
                        <a:rPr lang="en-US" altLang="zh-CN" sz="800" dirty="0"/>
                        <a:t>58 (62%)</a:t>
                      </a:r>
                    </a:p>
                  </a:txBody>
                  <a:tcPr anchor="ctr"/>
                </a:tc>
                <a:extLst>
                  <a:ext uri="{0D108BD9-81ED-4DB2-BD59-A6C34878D82A}">
                    <a16:rowId xmlns:a16="http://schemas.microsoft.com/office/drawing/2014/main" val="10004"/>
                  </a:ext>
                </a:extLst>
              </a:tr>
              <a:tr h="180158">
                <a:tc>
                  <a:txBody>
                    <a:bodyPr/>
                    <a:lstStyle/>
                    <a:p>
                      <a:r>
                        <a:rPr lang="en-US" altLang="zh-CN" sz="800" b="1" dirty="0"/>
                        <a:t>TRAE</a:t>
                      </a:r>
                      <a:r>
                        <a:rPr lang="zh-CN" altLang="en-US" sz="800" b="1" dirty="0"/>
                        <a:t>导致剂量中断</a:t>
                      </a:r>
                    </a:p>
                  </a:txBody>
                  <a:tcPr anchor="ctr"/>
                </a:tc>
                <a:tc>
                  <a:txBody>
                    <a:bodyPr/>
                    <a:lstStyle/>
                    <a:p>
                      <a:pPr algn="ctr"/>
                      <a:r>
                        <a:rPr lang="en-US" altLang="zh-CN" sz="800" dirty="0"/>
                        <a:t>28</a:t>
                      </a:r>
                      <a:r>
                        <a:rPr lang="zh-CN" altLang="en-US" sz="800" dirty="0"/>
                        <a:t>（</a:t>
                      </a:r>
                      <a:r>
                        <a:rPr lang="en-US" altLang="zh-CN" sz="800" dirty="0"/>
                        <a:t>30%</a:t>
                      </a:r>
                      <a:r>
                        <a:rPr lang="zh-CN" altLang="en-US" sz="800" dirty="0"/>
                        <a:t>）</a:t>
                      </a:r>
                      <a:endParaRPr lang="en-US" altLang="zh-CN" sz="800" dirty="0"/>
                    </a:p>
                  </a:txBody>
                  <a:tcPr anchor="ctr"/>
                </a:tc>
                <a:extLst>
                  <a:ext uri="{0D108BD9-81ED-4DB2-BD59-A6C34878D82A}">
                    <a16:rowId xmlns:a16="http://schemas.microsoft.com/office/drawing/2014/main" val="10006"/>
                  </a:ext>
                </a:extLst>
              </a:tr>
              <a:tr h="1801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00" b="1" dirty="0"/>
                        <a:t>TRAE</a:t>
                      </a:r>
                      <a:r>
                        <a:rPr lang="zh-CN" altLang="en-US" sz="800" b="1" dirty="0"/>
                        <a:t>导致剂量下降</a:t>
                      </a:r>
                    </a:p>
                  </a:txBody>
                  <a:tcPr anchor="ctr"/>
                </a:tc>
                <a:tc>
                  <a:txBody>
                    <a:bodyPr/>
                    <a:lstStyle/>
                    <a:p>
                      <a:pPr algn="ctr"/>
                      <a:r>
                        <a:rPr lang="en-US" altLang="zh-CN" sz="800" dirty="0"/>
                        <a:t>16</a:t>
                      </a:r>
                      <a:r>
                        <a:rPr lang="zh-CN" altLang="en-US" sz="800" dirty="0"/>
                        <a:t>（</a:t>
                      </a:r>
                      <a:r>
                        <a:rPr lang="en-US" altLang="zh-CN" sz="800" dirty="0"/>
                        <a:t>17%</a:t>
                      </a:r>
                      <a:r>
                        <a:rPr lang="zh-CN" altLang="en-US" sz="800" dirty="0"/>
                        <a:t>）</a:t>
                      </a:r>
                      <a:endParaRPr lang="en-US" altLang="zh-CN" sz="800" dirty="0"/>
                    </a:p>
                  </a:txBody>
                  <a:tcPr anchor="ctr"/>
                </a:tc>
                <a:extLst>
                  <a:ext uri="{0D108BD9-81ED-4DB2-BD59-A6C34878D82A}">
                    <a16:rowId xmlns:a16="http://schemas.microsoft.com/office/drawing/2014/main" val="2064478784"/>
                  </a:ext>
                </a:extLst>
              </a:tr>
              <a:tr h="180158">
                <a:tc>
                  <a:txBody>
                    <a:bodyPr/>
                    <a:lstStyle/>
                    <a:p>
                      <a:r>
                        <a:rPr lang="zh-CN" altLang="en-US" sz="800" b="1" dirty="0"/>
                        <a:t>常见的</a:t>
                      </a:r>
                      <a:r>
                        <a:rPr lang="en-US" altLang="zh-CN" sz="800" b="1" dirty="0"/>
                        <a:t>3-4</a:t>
                      </a:r>
                      <a:r>
                        <a:rPr lang="zh-CN" altLang="en-US" sz="800" b="1" dirty="0"/>
                        <a:t>级</a:t>
                      </a:r>
                      <a:r>
                        <a:rPr lang="en-US" altLang="zh-CN" sz="800" b="1" dirty="0"/>
                        <a:t>TRAE</a:t>
                      </a:r>
                      <a:endParaRPr lang="zh-CN" altLang="en-US" sz="800" b="1" dirty="0"/>
                    </a:p>
                  </a:txBody>
                  <a:tcPr anchor="ctr"/>
                </a:tc>
                <a:tc>
                  <a:txBody>
                    <a:bodyPr/>
                    <a:lstStyle/>
                    <a:p>
                      <a:pPr algn="ctr"/>
                      <a:endParaRPr lang="en-US" altLang="zh-CN" sz="800" dirty="0"/>
                    </a:p>
                  </a:txBody>
                  <a:tcPr anchor="ctr"/>
                </a:tc>
                <a:extLst>
                  <a:ext uri="{0D108BD9-81ED-4DB2-BD59-A6C34878D82A}">
                    <a16:rowId xmlns:a16="http://schemas.microsoft.com/office/drawing/2014/main" val="2556802121"/>
                  </a:ext>
                </a:extLst>
              </a:tr>
              <a:tr h="180158">
                <a:tc>
                  <a:txBody>
                    <a:bodyPr/>
                    <a:lstStyle/>
                    <a:p>
                      <a:pPr marL="0"/>
                      <a:r>
                        <a:rPr lang="zh-CN" altLang="en-US" sz="800" b="1" dirty="0"/>
                        <a:t>肺炎</a:t>
                      </a:r>
                      <a:r>
                        <a:rPr lang="en-US" altLang="zh-CN" sz="800" b="1" dirty="0"/>
                        <a:t>/ILD</a:t>
                      </a:r>
                      <a:endParaRPr lang="en-US" sz="800" b="1" dirty="0"/>
                    </a:p>
                  </a:txBody>
                  <a:tcPr anchor="ctr"/>
                </a:tc>
                <a:tc>
                  <a:txBody>
                    <a:bodyPr/>
                    <a:lstStyle/>
                    <a:p>
                      <a:pPr algn="ctr"/>
                      <a:r>
                        <a:rPr lang="en-US" altLang="zh-CN" sz="800" dirty="0"/>
                        <a:t>16 (16.0)</a:t>
                      </a:r>
                    </a:p>
                  </a:txBody>
                  <a:tcPr anchor="ctr"/>
                </a:tc>
                <a:extLst>
                  <a:ext uri="{0D108BD9-81ED-4DB2-BD59-A6C34878D82A}">
                    <a16:rowId xmlns:a16="http://schemas.microsoft.com/office/drawing/2014/main" val="887546897"/>
                  </a:ext>
                </a:extLst>
              </a:tr>
              <a:tr h="180158">
                <a:tc>
                  <a:txBody>
                    <a:bodyPr/>
                    <a:lstStyle/>
                    <a:p>
                      <a:pPr marL="144145"/>
                      <a:r>
                        <a:rPr lang="zh-CN" altLang="en-US" sz="800" dirty="0"/>
                        <a:t>肺炎</a:t>
                      </a:r>
                      <a:endParaRPr lang="en-US" sz="800" dirty="0"/>
                    </a:p>
                  </a:txBody>
                  <a:tcPr anchor="ctr"/>
                </a:tc>
                <a:tc>
                  <a:txBody>
                    <a:bodyPr/>
                    <a:lstStyle/>
                    <a:p>
                      <a:pPr algn="ctr"/>
                      <a:r>
                        <a:rPr lang="en-US" altLang="zh-CN" sz="800" dirty="0"/>
                        <a:t>9 (9.0</a:t>
                      </a:r>
                      <a:r>
                        <a:rPr lang="zh-CN" altLang="en-US" sz="800" dirty="0"/>
                        <a:t>）</a:t>
                      </a:r>
                      <a:endParaRPr lang="en-US" altLang="zh-CN" sz="800" dirty="0"/>
                    </a:p>
                  </a:txBody>
                  <a:tcPr anchor="ctr"/>
                </a:tc>
                <a:extLst>
                  <a:ext uri="{0D108BD9-81ED-4DB2-BD59-A6C34878D82A}">
                    <a16:rowId xmlns:a16="http://schemas.microsoft.com/office/drawing/2014/main" val="218783468"/>
                  </a:ext>
                </a:extLst>
              </a:tr>
              <a:tr h="180158">
                <a:tc>
                  <a:txBody>
                    <a:bodyPr/>
                    <a:lstStyle/>
                    <a:p>
                      <a:pPr marL="144145"/>
                      <a:r>
                        <a:rPr lang="en-US" sz="800" dirty="0"/>
                        <a:t>ILD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dirty="0"/>
                        <a:t>7(7.0)</a:t>
                      </a:r>
                    </a:p>
                  </a:txBody>
                  <a:tcPr anchor="ctr"/>
                </a:tc>
                <a:extLst>
                  <a:ext uri="{0D108BD9-81ED-4DB2-BD59-A6C34878D82A}">
                    <a16:rowId xmlns:a16="http://schemas.microsoft.com/office/drawing/2014/main" val="732424509"/>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p:cNvSpPr/>
          <p:nvPr/>
        </p:nvSpPr>
        <p:spPr>
          <a:xfrm>
            <a:off x="2917788" y="2175285"/>
            <a:ext cx="8186894" cy="1152000"/>
          </a:xfrm>
          <a:prstGeom prst="roundRect">
            <a:avLst>
              <a:gd name="adj" fmla="val 50000"/>
            </a:avLst>
          </a:prstGeom>
          <a:gradFill flip="none" rotWithShape="1">
            <a:gsLst>
              <a:gs pos="100000">
                <a:srgbClr val="7030A0">
                  <a:alpha val="86870"/>
                </a:srgbClr>
              </a:gs>
              <a:gs pos="0">
                <a:srgbClr val="E37835">
                  <a:alpha val="8436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100000">
                    <a:srgbClr val="7030A0"/>
                  </a:gs>
                  <a:gs pos="23000">
                    <a:schemeClr val="accent1">
                      <a:lumMod val="20000"/>
                      <a:lumOff val="80000"/>
                      <a:alpha val="0"/>
                    </a:schemeClr>
                  </a:gs>
                </a:gsLst>
                <a:lin ang="16200000" scaled="1"/>
              </a:gradFill>
              <a:latin typeface="微软雅黑" panose="020B0503020204020204" pitchFamily="34" charset="-122"/>
              <a:ea typeface="微软雅黑" panose="020B0503020204020204" pitchFamily="34" charset="-122"/>
            </a:endParaRPr>
          </a:p>
        </p:txBody>
      </p:sp>
      <p:sp>
        <p:nvSpPr>
          <p:cNvPr id="3" name="文本框 2"/>
          <p:cNvSpPr txBox="1"/>
          <p:nvPr/>
        </p:nvSpPr>
        <p:spPr>
          <a:xfrm>
            <a:off x="8742911" y="2319097"/>
            <a:ext cx="3476624" cy="1323439"/>
          </a:xfrm>
          <a:prstGeom prst="rect">
            <a:avLst/>
          </a:prstGeom>
          <a:noFill/>
        </p:spPr>
        <p:txBody>
          <a:bodyPr wrap="square" rtlCol="0">
            <a:spAutoFit/>
          </a:bodyPr>
          <a:lstStyle/>
          <a:p>
            <a:pPr algn="ctr"/>
            <a:r>
              <a:rPr lang="en-US" altLang="zh-CN" sz="8000" b="1" i="1" dirty="0">
                <a:gradFill flip="none" rotWithShape="1">
                  <a:gsLst>
                    <a:gs pos="100000">
                      <a:srgbClr val="7030A0"/>
                    </a:gs>
                    <a:gs pos="23000">
                      <a:schemeClr val="accent1">
                        <a:lumMod val="20000"/>
                        <a:lumOff val="80000"/>
                        <a:alpha val="0"/>
                      </a:schemeClr>
                    </a:gs>
                  </a:gsLst>
                  <a:lin ang="16200000" scaled="1"/>
                  <a:tileRect/>
                </a:gradFill>
                <a:latin typeface="微软雅黑" panose="020B0503020204020204" pitchFamily="34" charset="-122"/>
                <a:ea typeface="微软雅黑" panose="020B0503020204020204" pitchFamily="34" charset="-122"/>
              </a:rPr>
              <a:t>01</a:t>
            </a:r>
            <a:endParaRPr lang="zh-CN" altLang="en-US" sz="8000" b="1" i="1" dirty="0">
              <a:gradFill flip="none" rotWithShape="1">
                <a:gsLst>
                  <a:gs pos="100000">
                    <a:srgbClr val="7030A0"/>
                  </a:gs>
                  <a:gs pos="23000">
                    <a:schemeClr val="accent1">
                      <a:lumMod val="20000"/>
                      <a:lumOff val="80000"/>
                      <a:alpha val="0"/>
                    </a:schemeClr>
                  </a:gs>
                </a:gsLst>
                <a:lin ang="16200000" scaled="1"/>
                <a:tileRect/>
              </a:gradFill>
              <a:latin typeface="微软雅黑" panose="020B0503020204020204" pitchFamily="34" charset="-122"/>
              <a:ea typeface="微软雅黑" panose="020B0503020204020204" pitchFamily="34" charset="-122"/>
            </a:endParaRPr>
          </a:p>
        </p:txBody>
      </p:sp>
      <p:sp>
        <p:nvSpPr>
          <p:cNvPr id="18" name="矩形: 圆角 61"/>
          <p:cNvSpPr/>
          <p:nvPr/>
        </p:nvSpPr>
        <p:spPr>
          <a:xfrm rot="2684045">
            <a:off x="3459554" y="2726097"/>
            <a:ext cx="147792" cy="147792"/>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文本框 18"/>
          <p:cNvSpPr txBox="1"/>
          <p:nvPr/>
        </p:nvSpPr>
        <p:spPr>
          <a:xfrm>
            <a:off x="3776980" y="2410749"/>
            <a:ext cx="5954395" cy="645160"/>
          </a:xfrm>
          <a:prstGeom prst="rect">
            <a:avLst/>
          </a:prstGeom>
          <a:noFill/>
        </p:spPr>
        <p:txBody>
          <a:bodyPr wrap="square" rtlCol="0">
            <a:sp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pPr>
              <a:lnSpc>
                <a:spcPct val="150000"/>
              </a:lnSpc>
            </a:pP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HER2变异NSCLC疾病概述</a:t>
            </a:r>
          </a:p>
        </p:txBody>
      </p:sp>
      <p:sp>
        <p:nvSpPr>
          <p:cNvPr id="24" name="矩形: 圆角 6"/>
          <p:cNvSpPr/>
          <p:nvPr/>
        </p:nvSpPr>
        <p:spPr>
          <a:xfrm>
            <a:off x="2917788" y="3668005"/>
            <a:ext cx="8186894" cy="1152000"/>
          </a:xfrm>
          <a:prstGeom prst="roundRect">
            <a:avLst>
              <a:gd name="adj" fmla="val 50000"/>
            </a:avLst>
          </a:prstGeom>
          <a:gradFill flip="none" rotWithShape="1">
            <a:gsLst>
              <a:gs pos="100000">
                <a:schemeClr val="bg1">
                  <a:lumMod val="95000"/>
                  <a:alpha val="65374"/>
                </a:schemeClr>
              </a:gs>
              <a:gs pos="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 name="文本框 24"/>
          <p:cNvSpPr txBox="1"/>
          <p:nvPr/>
        </p:nvSpPr>
        <p:spPr>
          <a:xfrm>
            <a:off x="8683516" y="3875683"/>
            <a:ext cx="3476624" cy="1200329"/>
          </a:xfrm>
          <a:prstGeom prst="rect">
            <a:avLst/>
          </a:prstGeom>
          <a:noFill/>
        </p:spPr>
        <p:txBody>
          <a:bodyPr wrap="square" rtlCol="0">
            <a:spAutoFit/>
          </a:bodyPr>
          <a:lstStyle>
            <a:defPPr>
              <a:defRPr lang="en-US"/>
            </a:defPPr>
            <a:lvl1pPr algn="ctr">
              <a:defRPr sz="11500" b="1" i="1">
                <a:gradFill flip="none" rotWithShape="1">
                  <a:gsLst>
                    <a:gs pos="100000">
                      <a:schemeClr val="bg1">
                        <a:lumMod val="65000"/>
                      </a:schemeClr>
                    </a:gs>
                    <a:gs pos="23000">
                      <a:schemeClr val="bg1">
                        <a:lumMod val="75000"/>
                        <a:alpha val="21000"/>
                      </a:schemeClr>
                    </a:gs>
                  </a:gsLst>
                  <a:lin ang="16200000" scaled="1"/>
                  <a:tileRect/>
                </a:gradFill>
                <a:latin typeface="微软雅黑" panose="020B0503020204020204" pitchFamily="34" charset="-122"/>
                <a:ea typeface="微软雅黑" panose="020B0503020204020204" pitchFamily="34" charset="-122"/>
              </a:defRPr>
            </a:lvl1pPr>
          </a:lstStyle>
          <a:p>
            <a:r>
              <a:rPr lang="en-US" altLang="zh-CN" sz="7200" dirty="0"/>
              <a:t>02</a:t>
            </a:r>
            <a:endParaRPr lang="zh-CN" altLang="en-US" sz="7200" dirty="0"/>
          </a:p>
        </p:txBody>
      </p:sp>
      <p:sp>
        <p:nvSpPr>
          <p:cNvPr id="26" name="矩形: 圆角 61"/>
          <p:cNvSpPr/>
          <p:nvPr/>
        </p:nvSpPr>
        <p:spPr>
          <a:xfrm rot="2684045">
            <a:off x="3459554" y="4218817"/>
            <a:ext cx="147792" cy="147792"/>
          </a:xfrm>
          <a:prstGeom prst="roundRect">
            <a:avLst>
              <a:gd name="adj" fmla="val 33114"/>
            </a:avLst>
          </a:prstGeom>
          <a:solidFill>
            <a:schemeClr val="tx1">
              <a:lumMod val="75000"/>
              <a:lumOff val="2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文本框 26"/>
          <p:cNvSpPr txBox="1"/>
          <p:nvPr/>
        </p:nvSpPr>
        <p:spPr>
          <a:xfrm>
            <a:off x="3776848" y="4071274"/>
            <a:ext cx="7534038" cy="460375"/>
          </a:xfrm>
          <a:prstGeom prst="rect">
            <a:avLst/>
          </a:prstGeom>
          <a:noFill/>
        </p:spPr>
        <p:txBody>
          <a:bodyPr wrap="square" rtlCol="0">
            <a:sp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r>
              <a:rPr lang="zh-CN" altLang="en-US" b="1" dirty="0">
                <a:solidFill>
                  <a:schemeClr val="bg1">
                    <a:lumMod val="65000"/>
                  </a:schemeClr>
                </a:solidFill>
                <a:latin typeface="微软雅黑" panose="020B0503020204020204" pitchFamily="34" charset="-122"/>
                <a:ea typeface="微软雅黑" panose="020B0503020204020204" pitchFamily="34" charset="-122"/>
                <a:sym typeface="+mn-ea"/>
              </a:rPr>
              <a:t>HER2突变NSCLC检测与</a:t>
            </a:r>
            <a:r>
              <a:rPr lang="en-US" altLang="zh-CN" b="1" dirty="0">
                <a:solidFill>
                  <a:schemeClr val="bg1">
                    <a:lumMod val="65000"/>
                  </a:schemeClr>
                </a:solidFill>
                <a:latin typeface="微软雅黑" panose="020B0503020204020204" pitchFamily="34" charset="-122"/>
                <a:ea typeface="微软雅黑" panose="020B0503020204020204" pitchFamily="34" charset="-122"/>
                <a:sym typeface="+mn-ea"/>
              </a:rPr>
              <a:t>ADC</a:t>
            </a:r>
            <a:r>
              <a:rPr lang="zh-CN" altLang="en-US" b="1" dirty="0">
                <a:solidFill>
                  <a:schemeClr val="bg1">
                    <a:lumMod val="65000"/>
                  </a:schemeClr>
                </a:solidFill>
                <a:latin typeface="微软雅黑" panose="020B0503020204020204" pitchFamily="34" charset="-122"/>
                <a:ea typeface="微软雅黑" panose="020B0503020204020204" pitchFamily="34" charset="-122"/>
                <a:sym typeface="+mn-ea"/>
              </a:rPr>
              <a:t>治疗新进展</a:t>
            </a:r>
            <a:endParaRPr kumimoji="0" lang="zh-CN" altLang="en-US" b="1" i="0" u="none" strike="noStrike" cap="none" spc="0" normalizeH="0" baseline="0" dirty="0">
              <a:solidFill>
                <a:schemeClr val="bg1">
                  <a:lumMod val="65000"/>
                </a:schemeClr>
              </a:solidFill>
              <a:latin typeface="微软雅黑" panose="020B0503020204020204" pitchFamily="34" charset="-122"/>
              <a:ea typeface="微软雅黑" panose="020B0503020204020204" pitchFamily="34" charset="-122"/>
              <a:sym typeface="+mn-ea"/>
            </a:endParaRPr>
          </a:p>
        </p:txBody>
      </p:sp>
      <p:sp>
        <p:nvSpPr>
          <p:cNvPr id="32" name="文本框 31"/>
          <p:cNvSpPr txBox="1"/>
          <p:nvPr/>
        </p:nvSpPr>
        <p:spPr>
          <a:xfrm>
            <a:off x="738821" y="1035602"/>
            <a:ext cx="1292662" cy="5565272"/>
          </a:xfrm>
          <a:prstGeom prst="rect">
            <a:avLst/>
          </a:prstGeom>
          <a:solidFill>
            <a:schemeClr val="bg1"/>
          </a:solidFill>
        </p:spPr>
        <p:txBody>
          <a:bodyPr vert="eaVert" wrap="square" rtlCol="0">
            <a:spAutoFit/>
          </a:bodyPr>
          <a:lstStyle/>
          <a:p>
            <a:r>
              <a:rPr lang="en-US" altLang="zh-CN" sz="7200" b="1" dirty="0">
                <a:solidFill>
                  <a:schemeClr val="bg1">
                    <a:lumMod val="95000"/>
                  </a:schemeClr>
                </a:solidFill>
                <a:latin typeface="微软雅黑" panose="020B0503020204020204" pitchFamily="34" charset="-122"/>
                <a:ea typeface="微软雅黑" panose="020B0503020204020204" pitchFamily="34" charset="-122"/>
              </a:rPr>
              <a:t>CONTENTS</a:t>
            </a:r>
            <a:endParaRPr lang="zh-CN" altLang="en-US" sz="7200" b="1"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37" name="直线连接符 36"/>
          <p:cNvCxnSpPr/>
          <p:nvPr/>
        </p:nvCxnSpPr>
        <p:spPr>
          <a:xfrm flipV="1">
            <a:off x="1930498" y="0"/>
            <a:ext cx="0" cy="2157719"/>
          </a:xfrm>
          <a:prstGeom prst="line">
            <a:avLst/>
          </a:prstGeom>
        </p:spPr>
        <p:style>
          <a:lnRef idx="1">
            <a:schemeClr val="accent1"/>
          </a:lnRef>
          <a:fillRef idx="0">
            <a:schemeClr val="accent1"/>
          </a:fillRef>
          <a:effectRef idx="0">
            <a:schemeClr val="accent1"/>
          </a:effectRef>
          <a:fontRef idx="minor">
            <a:schemeClr val="tx1"/>
          </a:fontRef>
        </p:style>
      </p:cxnSp>
      <p:sp>
        <p:nvSpPr>
          <p:cNvPr id="33" name="标题 1"/>
          <p:cNvSpPr txBox="1"/>
          <p:nvPr/>
        </p:nvSpPr>
        <p:spPr>
          <a:xfrm>
            <a:off x="1487062" y="1934699"/>
            <a:ext cx="969048" cy="311172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zh-CN" altLang="en-US" sz="8800" b="1" dirty="0">
                <a:solidFill>
                  <a:srgbClr val="E37835"/>
                </a:solidFill>
                <a:latin typeface="微软雅黑" panose="020B0503020204020204" pitchFamily="34" charset="-122"/>
                <a:ea typeface="微软雅黑" panose="020B0503020204020204" pitchFamily="34" charset="-122"/>
                <a:cs typeface="+mn-ea"/>
                <a:sym typeface="+mn-lt"/>
              </a:rPr>
              <a:t>目   录</a:t>
            </a:r>
          </a:p>
        </p:txBody>
      </p:sp>
      <p:cxnSp>
        <p:nvCxnSpPr>
          <p:cNvPr id="42" name="直线连接符 41"/>
          <p:cNvCxnSpPr/>
          <p:nvPr/>
        </p:nvCxnSpPr>
        <p:spPr>
          <a:xfrm flipV="1">
            <a:off x="1925804" y="5010209"/>
            <a:ext cx="0" cy="1847791"/>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同侧圆角矩形 3"/>
          <p:cNvSpPr/>
          <p:nvPr/>
        </p:nvSpPr>
        <p:spPr>
          <a:xfrm>
            <a:off x="660400" y="1437589"/>
            <a:ext cx="5211176" cy="468000"/>
          </a:xfrm>
          <a:prstGeom prst="round2SameRect">
            <a:avLst>
              <a:gd name="adj1" fmla="val 36753"/>
              <a:gd name="adj2"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endParaRPr kumimoji="1" lang="zh-CN" altLang="en-US" sz="4400" b="1">
              <a:solidFill>
                <a:srgbClr val="FFFFFF"/>
              </a:solidFill>
              <a:latin typeface="Arial" panose="020B0604020202020204" pitchFamily="34" charset="0"/>
              <a:ea typeface="微软雅黑" panose="020B0503020204020204" pitchFamily="34" charset="-122"/>
            </a:endParaRPr>
          </a:p>
        </p:txBody>
      </p:sp>
      <p:sp>
        <p:nvSpPr>
          <p:cNvPr id="6" name="同侧圆角矩形 5"/>
          <p:cNvSpPr/>
          <p:nvPr/>
        </p:nvSpPr>
        <p:spPr>
          <a:xfrm>
            <a:off x="6286135" y="1437589"/>
            <a:ext cx="5142936" cy="468000"/>
          </a:xfrm>
          <a:prstGeom prst="round2SameRect">
            <a:avLst>
              <a:gd name="adj1" fmla="val 36753"/>
              <a:gd name="adj2"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endParaRPr kumimoji="1" lang="zh-CN" altLang="en-US" sz="4400" b="1">
              <a:solidFill>
                <a:srgbClr val="FFFFFF"/>
              </a:solidFill>
              <a:latin typeface="Arial" panose="020B0604020202020204" pitchFamily="34" charset="0"/>
              <a:ea typeface="微软雅黑" panose="020B0503020204020204" pitchFamily="34" charset="-122"/>
            </a:endParaRPr>
          </a:p>
        </p:txBody>
      </p:sp>
      <p:sp>
        <p:nvSpPr>
          <p:cNvPr id="13" name="圆角矩形 12"/>
          <p:cNvSpPr/>
          <p:nvPr>
            <p:custDataLst>
              <p:tags r:id="rId2"/>
            </p:custDataLst>
          </p:nvPr>
        </p:nvSpPr>
        <p:spPr>
          <a:xfrm>
            <a:off x="660400" y="2019099"/>
            <a:ext cx="5211176" cy="3791392"/>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17" name="标题 16"/>
          <p:cNvSpPr>
            <a:spLocks noGrp="1"/>
          </p:cNvSpPr>
          <p:nvPr>
            <p:ph type="title"/>
            <p:custDataLst>
              <p:tags r:id="rId3"/>
            </p:custDataLst>
          </p:nvPr>
        </p:nvSpPr>
        <p:spPr>
          <a:xfrm>
            <a:off x="605155" y="375285"/>
            <a:ext cx="11039475" cy="744855"/>
          </a:xfrm>
        </p:spPr>
        <p:txBody>
          <a:bodyPr>
            <a:noAutofit/>
          </a:bodyPr>
          <a:lstStyle/>
          <a:p>
            <a:r>
              <a:rPr lang="zh-CN" altLang="en-US" dirty="0">
                <a:solidFill>
                  <a:srgbClr val="70309F"/>
                </a:solidFill>
                <a:latin typeface="微软雅黑" panose="020B0503020204020204" pitchFamily="34" charset="-122"/>
                <a:ea typeface="微软雅黑" panose="020B0503020204020204" pitchFamily="34" charset="-122"/>
                <a:cs typeface="微软雅黑" panose="020B0503020204020204" pitchFamily="34" charset="-122"/>
                <a:sym typeface="+mn-ea"/>
              </a:rPr>
              <a:t>随着靶向HER2的</a:t>
            </a:r>
            <a:r>
              <a:rPr lang="en-US" altLang="zh-CN" dirty="0">
                <a:solidFill>
                  <a:srgbClr val="70309F"/>
                </a:solidFill>
                <a:latin typeface="微软雅黑" panose="020B0503020204020204" pitchFamily="34" charset="-122"/>
                <a:ea typeface="微软雅黑" panose="020B0503020204020204" pitchFamily="34" charset="-122"/>
                <a:cs typeface="微软雅黑" panose="020B0503020204020204" pitchFamily="34" charset="-122"/>
                <a:sym typeface="+mn-ea"/>
              </a:rPr>
              <a:t>ADC</a:t>
            </a:r>
            <a:r>
              <a:rPr lang="zh-CN" altLang="en-US" dirty="0">
                <a:solidFill>
                  <a:srgbClr val="70309F"/>
                </a:solidFill>
                <a:latin typeface="微软雅黑" panose="020B0503020204020204" pitchFamily="34" charset="-122"/>
                <a:ea typeface="微软雅黑" panose="020B0503020204020204" pitchFamily="34" charset="-122"/>
                <a:cs typeface="微软雅黑" panose="020B0503020204020204" pitchFamily="34" charset="-122"/>
                <a:sym typeface="+mn-ea"/>
              </a:rPr>
              <a:t>药物的不断发展，HER2基因检测规范化刻不容缓</a:t>
            </a:r>
          </a:p>
        </p:txBody>
      </p:sp>
      <p:sp>
        <p:nvSpPr>
          <p:cNvPr id="2" name="文本框 1"/>
          <p:cNvSpPr txBox="1"/>
          <p:nvPr/>
        </p:nvSpPr>
        <p:spPr>
          <a:xfrm>
            <a:off x="2935605" y="1424309"/>
            <a:ext cx="836295" cy="464185"/>
          </a:xfrm>
          <a:prstGeom prst="rect">
            <a:avLst/>
          </a:prstGeom>
          <a:noFill/>
        </p:spPr>
        <p:txBody>
          <a:bodyPr wrap="none" rtlCol="0" anchor="ctr" anchorCtr="0">
            <a:noAutofit/>
          </a:bodyPr>
          <a:lstStyle/>
          <a:p>
            <a:pPr algn="ctr"/>
            <a:r>
              <a:rPr lang="zh-CN" altLang="en-US" sz="2000" b="1" dirty="0">
                <a:solidFill>
                  <a:schemeClr val="bg1"/>
                </a:solidFill>
              </a:rPr>
              <a:t>国外</a:t>
            </a:r>
          </a:p>
        </p:txBody>
      </p:sp>
      <p:sp>
        <p:nvSpPr>
          <p:cNvPr id="18" name="文本框 17"/>
          <p:cNvSpPr txBox="1"/>
          <p:nvPr/>
        </p:nvSpPr>
        <p:spPr>
          <a:xfrm>
            <a:off x="854055" y="2114592"/>
            <a:ext cx="4862368" cy="1167692"/>
          </a:xfrm>
          <a:prstGeom prst="rect">
            <a:avLst/>
          </a:prstGeom>
          <a:solidFill>
            <a:srgbClr val="E4DFFE">
              <a:alpha val="46667"/>
            </a:srgbClr>
          </a:solidFill>
        </p:spPr>
        <p:txBody>
          <a:bodyPr wrap="square" rtlCol="0">
            <a:spAutoFit/>
          </a:bodyPr>
          <a:lstStyle/>
          <a:p>
            <a:pPr algn="just">
              <a:lnSpc>
                <a:spcPct val="150000"/>
              </a:lnSpc>
            </a:pPr>
            <a:r>
              <a:rPr lang="en-US" altLang="zh-CN" sz="1200" dirty="0">
                <a:latin typeface="+mn-ea"/>
              </a:rPr>
              <a:t>2022</a:t>
            </a:r>
            <a:r>
              <a:rPr lang="zh-CN" altLang="en-US" sz="1200" dirty="0">
                <a:latin typeface="+mn-ea"/>
              </a:rPr>
              <a:t>年</a:t>
            </a:r>
            <a:r>
              <a:rPr lang="en-US" altLang="zh-CN" sz="1200" dirty="0">
                <a:latin typeface="+mn-ea"/>
              </a:rPr>
              <a:t>8</a:t>
            </a:r>
            <a:r>
              <a:rPr lang="zh-CN" altLang="en-US" sz="1200" dirty="0">
                <a:latin typeface="+mn-ea"/>
              </a:rPr>
              <a:t>月，</a:t>
            </a:r>
            <a:r>
              <a:rPr lang="en-US" altLang="zh-CN" sz="1200" dirty="0">
                <a:latin typeface="+mn-ea"/>
              </a:rPr>
              <a:t>FDA</a:t>
            </a:r>
            <a:r>
              <a:rPr lang="zh-CN" altLang="en-US" sz="1200" dirty="0">
                <a:latin typeface="+mn-ea"/>
              </a:rPr>
              <a:t>加速批准了</a:t>
            </a:r>
            <a:r>
              <a:rPr lang="zh-CN" altLang="en-US" sz="1200" b="1" dirty="0">
                <a:solidFill>
                  <a:srgbClr val="C00000"/>
                </a:solidFill>
                <a:latin typeface="+mn-ea"/>
              </a:rPr>
              <a:t>德曲妥珠单抗（</a:t>
            </a:r>
            <a:r>
              <a:rPr lang="en-US" altLang="zh-CN" sz="1200" b="1" dirty="0">
                <a:solidFill>
                  <a:srgbClr val="C00000"/>
                </a:solidFill>
                <a:latin typeface="+mn-ea"/>
              </a:rPr>
              <a:t>T-</a:t>
            </a:r>
            <a:r>
              <a:rPr lang="en-US" altLang="zh-CN" sz="1200" b="1" dirty="0" err="1">
                <a:solidFill>
                  <a:srgbClr val="C00000"/>
                </a:solidFill>
                <a:latin typeface="+mn-ea"/>
              </a:rPr>
              <a:t>DXd</a:t>
            </a:r>
            <a:r>
              <a:rPr lang="zh-CN" altLang="en-US" sz="1200" b="1" dirty="0">
                <a:solidFill>
                  <a:srgbClr val="C00000"/>
                </a:solidFill>
                <a:latin typeface="+mn-ea"/>
              </a:rPr>
              <a:t>）</a:t>
            </a:r>
            <a:r>
              <a:rPr lang="zh-CN" altLang="en-US" sz="1200" dirty="0">
                <a:latin typeface="+mn-ea"/>
              </a:rPr>
              <a:t>用于携带</a:t>
            </a:r>
            <a:r>
              <a:rPr lang="en-US" altLang="zh-CN" sz="1200" i="1" dirty="0">
                <a:latin typeface="+mn-ea"/>
              </a:rPr>
              <a:t>HER2 </a:t>
            </a:r>
            <a:r>
              <a:rPr lang="zh-CN" altLang="en-US" sz="1200" dirty="0">
                <a:latin typeface="+mn-ea"/>
              </a:rPr>
              <a:t>激活突变的、不可切除或转移性的非小细胞肺癌成人患者。</a:t>
            </a:r>
            <a:r>
              <a:rPr lang="en-US" altLang="zh-CN" sz="1200" baseline="30000" dirty="0">
                <a:latin typeface="+mn-ea"/>
              </a:rPr>
              <a:t>1</a:t>
            </a:r>
            <a:r>
              <a:rPr lang="zh-CN" altLang="en-US" sz="1200" baseline="30000" dirty="0">
                <a:latin typeface="+mn-ea"/>
              </a:rPr>
              <a:t>，</a:t>
            </a:r>
            <a:r>
              <a:rPr lang="en-US" altLang="zh-CN" sz="1200" baseline="30000" dirty="0">
                <a:latin typeface="+mn-ea"/>
              </a:rPr>
              <a:t>2 </a:t>
            </a:r>
            <a:r>
              <a:rPr lang="en-US" altLang="zh-CN" sz="1200" dirty="0">
                <a:latin typeface="+mn-ea"/>
              </a:rPr>
              <a:t>T-</a:t>
            </a:r>
            <a:r>
              <a:rPr lang="en-US" altLang="zh-CN" sz="1200" dirty="0" err="1">
                <a:latin typeface="+mn-ea"/>
              </a:rPr>
              <a:t>DXd</a:t>
            </a:r>
            <a:r>
              <a:rPr lang="zh-CN" altLang="en-US" sz="1200" dirty="0">
                <a:latin typeface="+mn-ea"/>
              </a:rPr>
              <a:t>为首款获批用于</a:t>
            </a:r>
            <a:r>
              <a:rPr lang="en-US" altLang="zh-CN" sz="1200" i="1" dirty="0">
                <a:latin typeface="+mn-ea"/>
              </a:rPr>
              <a:t>HER2</a:t>
            </a:r>
            <a:r>
              <a:rPr lang="en-US" altLang="zh-CN" sz="1200" dirty="0">
                <a:latin typeface="+mn-ea"/>
              </a:rPr>
              <a:t> </a:t>
            </a:r>
            <a:r>
              <a:rPr lang="zh-CN" altLang="en-US" sz="1200" dirty="0">
                <a:latin typeface="+mn-ea"/>
              </a:rPr>
              <a:t>突变非小细胞肺癌的药物。（</a:t>
            </a:r>
            <a:r>
              <a:rPr lang="en-US" altLang="zh-CN" sz="1200" dirty="0">
                <a:latin typeface="+mn-ea"/>
              </a:rPr>
              <a:t>NCCN</a:t>
            </a:r>
            <a:r>
              <a:rPr lang="zh-CN" altLang="en-US" sz="1200" dirty="0">
                <a:latin typeface="+mn-ea"/>
              </a:rPr>
              <a:t>指南</a:t>
            </a:r>
            <a:r>
              <a:rPr lang="en-US" altLang="zh-CN" sz="1200" dirty="0">
                <a:latin typeface="+mn-ea"/>
              </a:rPr>
              <a:t>2A</a:t>
            </a:r>
            <a:r>
              <a:rPr lang="zh-CN" altLang="en-US" sz="1200" dirty="0">
                <a:latin typeface="+mn-ea"/>
              </a:rPr>
              <a:t>级推荐）</a:t>
            </a:r>
            <a:endParaRPr lang="en-US" altLang="zh-CN" sz="1200" dirty="0">
              <a:latin typeface="+mn-ea"/>
            </a:endParaRPr>
          </a:p>
        </p:txBody>
      </p:sp>
      <p:grpSp>
        <p:nvGrpSpPr>
          <p:cNvPr id="7" name="组合 6"/>
          <p:cNvGrpSpPr/>
          <p:nvPr/>
        </p:nvGrpSpPr>
        <p:grpSpPr>
          <a:xfrm>
            <a:off x="1056355" y="3572873"/>
            <a:ext cx="4244109" cy="2233020"/>
            <a:chOff x="660400" y="1965960"/>
            <a:chExt cx="5112385" cy="2689860"/>
          </a:xfrm>
        </p:grpSpPr>
        <p:pic>
          <p:nvPicPr>
            <p:cNvPr id="16" name="图片 15"/>
            <p:cNvPicPr>
              <a:picLocks noChangeAspect="1"/>
            </p:cNvPicPr>
            <p:nvPr/>
          </p:nvPicPr>
          <p:blipFill>
            <a:blip r:embed="rId8"/>
            <a:stretch>
              <a:fillRect/>
            </a:stretch>
          </p:blipFill>
          <p:spPr>
            <a:xfrm>
              <a:off x="660400" y="1965960"/>
              <a:ext cx="5112385" cy="961390"/>
            </a:xfrm>
            <a:prstGeom prst="rect">
              <a:avLst/>
            </a:prstGeom>
          </p:spPr>
        </p:pic>
        <p:pic>
          <p:nvPicPr>
            <p:cNvPr id="19" name="图片 18"/>
            <p:cNvPicPr>
              <a:picLocks noChangeAspect="1"/>
            </p:cNvPicPr>
            <p:nvPr/>
          </p:nvPicPr>
          <p:blipFill>
            <a:blip r:embed="rId9"/>
            <a:stretch>
              <a:fillRect/>
            </a:stretch>
          </p:blipFill>
          <p:spPr>
            <a:xfrm>
              <a:off x="660400" y="2922905"/>
              <a:ext cx="5112385" cy="1732915"/>
            </a:xfrm>
            <a:prstGeom prst="rect">
              <a:avLst/>
            </a:prstGeom>
          </p:spPr>
        </p:pic>
      </p:grpSp>
      <p:sp>
        <p:nvSpPr>
          <p:cNvPr id="30" name="圆角矩形 29"/>
          <p:cNvSpPr/>
          <p:nvPr>
            <p:custDataLst>
              <p:tags r:id="rId4"/>
            </p:custDataLst>
          </p:nvPr>
        </p:nvSpPr>
        <p:spPr>
          <a:xfrm>
            <a:off x="6320425" y="2014443"/>
            <a:ext cx="5108646" cy="3791391"/>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33" name="文本框 32"/>
          <p:cNvSpPr txBox="1"/>
          <p:nvPr/>
        </p:nvSpPr>
        <p:spPr>
          <a:xfrm>
            <a:off x="8594210" y="1436068"/>
            <a:ext cx="889000" cy="501015"/>
          </a:xfrm>
          <a:prstGeom prst="rect">
            <a:avLst/>
          </a:prstGeom>
          <a:noFill/>
        </p:spPr>
        <p:txBody>
          <a:bodyPr wrap="none" rtlCol="0" anchor="ctr" anchorCtr="0">
            <a:noAutofit/>
          </a:bodyPr>
          <a:lstStyle/>
          <a:p>
            <a:pPr algn="ctr"/>
            <a:r>
              <a:rPr lang="zh-CN" altLang="en-US" sz="2000" b="1" dirty="0">
                <a:solidFill>
                  <a:schemeClr val="bg1"/>
                </a:solidFill>
              </a:rPr>
              <a:t>国内</a:t>
            </a:r>
          </a:p>
        </p:txBody>
      </p:sp>
      <p:pic>
        <p:nvPicPr>
          <p:cNvPr id="36" name="内容占位符 35"/>
          <p:cNvPicPr>
            <a:picLocks noGrp="1" noChangeAspect="1"/>
          </p:cNvPicPr>
          <p:nvPr>
            <p:ph sz="half" idx="2"/>
          </p:nvPr>
        </p:nvPicPr>
        <p:blipFill>
          <a:blip r:embed="rId10"/>
          <a:stretch>
            <a:fillRect/>
          </a:stretch>
        </p:blipFill>
        <p:spPr>
          <a:xfrm>
            <a:off x="6759234" y="3341210"/>
            <a:ext cx="4059379" cy="1438275"/>
          </a:xfrm>
          <a:prstGeom prst="rect">
            <a:avLst/>
          </a:prstGeom>
        </p:spPr>
      </p:pic>
      <p:sp>
        <p:nvSpPr>
          <p:cNvPr id="38" name="文本框 37"/>
          <p:cNvSpPr txBox="1"/>
          <p:nvPr/>
        </p:nvSpPr>
        <p:spPr>
          <a:xfrm>
            <a:off x="6405316" y="2072380"/>
            <a:ext cx="4858980" cy="1181221"/>
          </a:xfrm>
          <a:prstGeom prst="rect">
            <a:avLst/>
          </a:prstGeom>
          <a:solidFill>
            <a:srgbClr val="F3F0FF"/>
          </a:solidFill>
          <a:ln>
            <a:noFill/>
          </a:ln>
        </p:spPr>
        <p:txBody>
          <a:bodyPr wrap="square" rtlCol="0">
            <a:spAutoFit/>
          </a:bodyPr>
          <a:lstStyle/>
          <a:p>
            <a:pPr marL="171450" indent="-171450" algn="just">
              <a:lnSpc>
                <a:spcPct val="120000"/>
              </a:lnSpc>
              <a:buFont typeface="Arial" panose="020B0604020202020204" pitchFamily="34" charset="0"/>
              <a:buChar char="•"/>
            </a:pPr>
            <a:r>
              <a:rPr lang="en-US" altLang="zh-CN" sz="1200" dirty="0">
                <a:latin typeface="+mn-ea"/>
              </a:rPr>
              <a:t>2024</a:t>
            </a:r>
            <a:r>
              <a:rPr lang="zh-CN" altLang="en-US" sz="1200" dirty="0">
                <a:latin typeface="+mn-ea"/>
              </a:rPr>
              <a:t>年</a:t>
            </a:r>
            <a:r>
              <a:rPr lang="en-US" altLang="zh-CN" sz="1200" dirty="0">
                <a:latin typeface="+mn-ea"/>
              </a:rPr>
              <a:t>10</a:t>
            </a:r>
            <a:r>
              <a:rPr lang="zh-CN" altLang="en-US" sz="1200" dirty="0">
                <a:latin typeface="+mn-ea"/>
              </a:rPr>
              <a:t>月中国国家药品监督管理局</a:t>
            </a:r>
            <a:r>
              <a:rPr lang="zh-CN" altLang="en-US" sz="1200" b="1" dirty="0">
                <a:solidFill>
                  <a:srgbClr val="C00000"/>
                </a:solidFill>
                <a:latin typeface="+mn-ea"/>
              </a:rPr>
              <a:t>（</a:t>
            </a:r>
            <a:r>
              <a:rPr lang="en-US" altLang="zh-CN" sz="1200" b="1" dirty="0">
                <a:solidFill>
                  <a:srgbClr val="C00000"/>
                </a:solidFill>
                <a:latin typeface="+mn-ea"/>
              </a:rPr>
              <a:t>NMPA</a:t>
            </a:r>
            <a:r>
              <a:rPr lang="zh-CN" altLang="en-US" sz="1200" b="1" dirty="0">
                <a:solidFill>
                  <a:srgbClr val="C00000"/>
                </a:solidFill>
                <a:latin typeface="+mn-ea"/>
              </a:rPr>
              <a:t>）正式批准德曲妥珠单抗</a:t>
            </a:r>
            <a:r>
              <a:rPr lang="zh-CN" altLang="en-US" sz="1200" dirty="0">
                <a:latin typeface="+mn-ea"/>
              </a:rPr>
              <a:t>用于治疗存在激活</a:t>
            </a:r>
            <a:r>
              <a:rPr lang="en-US" altLang="zh-CN" sz="1200" dirty="0">
                <a:latin typeface="+mn-ea"/>
              </a:rPr>
              <a:t>HER2</a:t>
            </a:r>
            <a:r>
              <a:rPr lang="zh-CN" altLang="en-US" sz="1200" dirty="0">
                <a:latin typeface="+mn-ea"/>
              </a:rPr>
              <a:t>突变且既往接受过至少一种系统治疗的不可切除或转移性非小细胞肺癌（</a:t>
            </a:r>
            <a:r>
              <a:rPr lang="en-US" altLang="zh-CN" sz="1200" dirty="0">
                <a:latin typeface="+mn-ea"/>
              </a:rPr>
              <a:t>NSCLC</a:t>
            </a:r>
            <a:r>
              <a:rPr lang="zh-CN" altLang="en-US" sz="1200" dirty="0">
                <a:latin typeface="+mn-ea"/>
              </a:rPr>
              <a:t>）成人患者</a:t>
            </a:r>
            <a:r>
              <a:rPr lang="en-US" altLang="zh-CN" sz="1200" baseline="30000" dirty="0">
                <a:latin typeface="+mn-ea"/>
              </a:rPr>
              <a:t>3</a:t>
            </a:r>
            <a:endParaRPr lang="en-US" altLang="zh-CN" sz="1200" noProof="0" dirty="0">
              <a:ln>
                <a:noFill/>
              </a:ln>
              <a:solidFill>
                <a:prstClr val="black"/>
              </a:solidFill>
              <a:effectLst/>
              <a:uLnTx/>
              <a:uFillTx/>
              <a:latin typeface="Arial" panose="020B0604020202020204"/>
              <a:ea typeface="微软雅黑" panose="020B0503020204020204" pitchFamily="34" charset="-122"/>
              <a:sym typeface="+mn-ea"/>
            </a:endParaRPr>
          </a:p>
          <a:p>
            <a:pPr marL="171450" indent="-171450" algn="just" fontAlgn="auto">
              <a:lnSpc>
                <a:spcPct val="120000"/>
              </a:lnSpc>
              <a:buFont typeface="Arial" panose="020B0604020202020204" pitchFamily="34" charset="0"/>
              <a:buChar char="•"/>
            </a:pPr>
            <a:r>
              <a:rPr lang="en-US" altLang="zh-CN" sz="1200" noProof="0" dirty="0">
                <a:ln>
                  <a:noFill/>
                </a:ln>
                <a:solidFill>
                  <a:prstClr val="black"/>
                </a:solidFill>
                <a:effectLst/>
                <a:uLnTx/>
                <a:uFillTx/>
                <a:latin typeface="Arial" panose="020B0604020202020204"/>
                <a:ea typeface="微软雅黑" panose="020B0503020204020204" pitchFamily="34" charset="-122"/>
                <a:sym typeface="+mn-ea"/>
              </a:rPr>
              <a:t>2025</a:t>
            </a:r>
            <a:r>
              <a:rPr lang="zh-CN" altLang="en-US" sz="1200" dirty="0">
                <a:solidFill>
                  <a:prstClr val="black"/>
                </a:solidFill>
                <a:latin typeface="Arial" panose="020B0604020202020204"/>
                <a:ea typeface="微软雅黑" panose="020B0503020204020204" pitchFamily="34" charset="-122"/>
                <a:sym typeface="+mn-ea"/>
              </a:rPr>
              <a:t>版</a:t>
            </a:r>
            <a:r>
              <a:rPr lang="en-US" altLang="zh-CN" sz="1200" dirty="0">
                <a:solidFill>
                  <a:prstClr val="black"/>
                </a:solidFill>
                <a:latin typeface="Arial" panose="020B0604020202020204"/>
                <a:ea typeface="微软雅黑" panose="020B0503020204020204" pitchFamily="34" charset="-122"/>
                <a:sym typeface="+mn-ea"/>
              </a:rPr>
              <a:t>CSCO</a:t>
            </a:r>
            <a:r>
              <a:rPr lang="zh-CN" altLang="en-US" sz="1200" dirty="0">
                <a:solidFill>
                  <a:prstClr val="black"/>
                </a:solidFill>
                <a:latin typeface="Arial" panose="020B0604020202020204"/>
                <a:ea typeface="微软雅黑" panose="020B0503020204020204" pitchFamily="34" charset="-122"/>
                <a:sym typeface="+mn-ea"/>
              </a:rPr>
              <a:t>指南推荐</a:t>
            </a:r>
            <a:r>
              <a:rPr lang="zh-CN" altLang="en-US" sz="1200" b="1" dirty="0">
                <a:solidFill>
                  <a:srgbClr val="C00000"/>
                </a:solidFill>
                <a:latin typeface="+mn-ea"/>
                <a:sym typeface="+mn-ea"/>
              </a:rPr>
              <a:t>德曲妥珠单抗（</a:t>
            </a:r>
            <a:r>
              <a:rPr lang="en-US" altLang="zh-CN" sz="1200" b="1" dirty="0">
                <a:solidFill>
                  <a:srgbClr val="C00000"/>
                </a:solidFill>
                <a:latin typeface="+mn-ea"/>
                <a:sym typeface="+mn-ea"/>
              </a:rPr>
              <a:t>T-</a:t>
            </a:r>
            <a:r>
              <a:rPr lang="en-US" altLang="zh-CN" sz="1200" b="1" dirty="0" err="1">
                <a:solidFill>
                  <a:srgbClr val="C00000"/>
                </a:solidFill>
                <a:latin typeface="+mn-ea"/>
                <a:sym typeface="+mn-ea"/>
              </a:rPr>
              <a:t>DXd</a:t>
            </a:r>
            <a:r>
              <a:rPr lang="zh-CN" altLang="en-US" sz="1200" b="1" dirty="0">
                <a:solidFill>
                  <a:srgbClr val="C00000"/>
                </a:solidFill>
                <a:latin typeface="+mn-ea"/>
                <a:sym typeface="+mn-ea"/>
              </a:rPr>
              <a:t>）用于治疗</a:t>
            </a:r>
            <a:r>
              <a:rPr lang="en-US" altLang="zh-CN" sz="1200" b="1" dirty="0">
                <a:solidFill>
                  <a:srgbClr val="C00000"/>
                </a:solidFill>
                <a:latin typeface="+mn-ea"/>
                <a:sym typeface="+mn-ea"/>
              </a:rPr>
              <a:t>HER2</a:t>
            </a:r>
            <a:r>
              <a:rPr lang="zh-CN" altLang="en-US" sz="1200" b="1" dirty="0">
                <a:solidFill>
                  <a:srgbClr val="C00000"/>
                </a:solidFill>
                <a:latin typeface="+mn-ea"/>
                <a:sym typeface="+mn-ea"/>
              </a:rPr>
              <a:t>突变</a:t>
            </a:r>
            <a:r>
              <a:rPr lang="en-US" altLang="zh-CN" sz="1200" b="1" dirty="0">
                <a:solidFill>
                  <a:srgbClr val="C00000"/>
                </a:solidFill>
                <a:latin typeface="+mn-ea"/>
                <a:sym typeface="+mn-ea"/>
              </a:rPr>
              <a:t>NSCLC</a:t>
            </a:r>
            <a:r>
              <a:rPr lang="zh-CN" altLang="en-US" sz="1200" b="1" dirty="0">
                <a:solidFill>
                  <a:srgbClr val="C00000"/>
                </a:solidFill>
                <a:latin typeface="+mn-ea"/>
                <a:sym typeface="+mn-ea"/>
              </a:rPr>
              <a:t>的后线治疗</a:t>
            </a:r>
            <a:r>
              <a:rPr lang="zh-CN" altLang="en-US" sz="1200" dirty="0">
                <a:latin typeface="+mn-ea"/>
              </a:rPr>
              <a:t>（</a:t>
            </a:r>
            <a:r>
              <a:rPr lang="en-US" altLang="zh-CN" sz="1200" dirty="0">
                <a:latin typeface="+mn-ea"/>
              </a:rPr>
              <a:t>CSCO</a:t>
            </a:r>
            <a:r>
              <a:rPr lang="zh-CN" altLang="en-US" sz="1200" dirty="0">
                <a:latin typeface="+mn-ea"/>
              </a:rPr>
              <a:t>指南</a:t>
            </a:r>
            <a:r>
              <a:rPr lang="en-US" altLang="zh-CN" sz="1200" b="1" noProof="0" dirty="0">
                <a:ln>
                  <a:noFill/>
                </a:ln>
                <a:solidFill>
                  <a:srgbClr val="C00000"/>
                </a:solidFill>
                <a:effectLst/>
                <a:uLnTx/>
                <a:uFillTx/>
                <a:latin typeface="Arial" panose="020B0604020202020204"/>
                <a:ea typeface="微软雅黑" panose="020B0503020204020204" pitchFamily="34" charset="-122"/>
                <a:sym typeface="+mn-ea"/>
              </a:rPr>
              <a:t>I</a:t>
            </a:r>
            <a:r>
              <a:rPr lang="zh-CN" altLang="en-US" sz="1200" dirty="0">
                <a:solidFill>
                  <a:srgbClr val="C00000"/>
                </a:solidFill>
                <a:latin typeface="+mn-ea"/>
              </a:rPr>
              <a:t>级推荐</a:t>
            </a:r>
            <a:r>
              <a:rPr lang="zh-CN" altLang="en-US" sz="1200" dirty="0">
                <a:latin typeface="+mn-ea"/>
              </a:rPr>
              <a:t>）</a:t>
            </a:r>
            <a:r>
              <a:rPr lang="en-US" altLang="zh-CN" sz="1200" baseline="30000" dirty="0">
                <a:latin typeface="+mn-ea"/>
              </a:rPr>
              <a:t>4</a:t>
            </a:r>
            <a:endParaRPr lang="zh-CN" altLang="en-US" sz="1200" dirty="0">
              <a:latin typeface="+mn-ea"/>
            </a:endParaRPr>
          </a:p>
        </p:txBody>
      </p:sp>
      <p:sp>
        <p:nvSpPr>
          <p:cNvPr id="39" name="文本框 38"/>
          <p:cNvSpPr txBox="1"/>
          <p:nvPr/>
        </p:nvSpPr>
        <p:spPr>
          <a:xfrm>
            <a:off x="598408" y="5955013"/>
            <a:ext cx="6096000" cy="707886"/>
          </a:xfrm>
          <a:prstGeom prst="rect">
            <a:avLst/>
          </a:prstGeom>
          <a:noFill/>
        </p:spPr>
        <p:txBody>
          <a:bodyPr wrap="square" rtlCol="0" anchor="t">
            <a:spAutoFit/>
          </a:bodyPr>
          <a:lstStyle/>
          <a:p>
            <a:pPr marL="228600" indent="-228600">
              <a:buAutoNum type="arabicPeriod"/>
            </a:pPr>
            <a:r>
              <a:rPr lang="en-US" altLang="zh-CN" sz="800" dirty="0">
                <a:solidFill>
                  <a:schemeClr val="bg2">
                    <a:lumMod val="25000"/>
                  </a:schemeClr>
                </a:solidFill>
                <a:latin typeface="+mn-ea"/>
                <a:sym typeface="+mn-ea"/>
              </a:rPr>
              <a:t>Li BT, et al. N Engl J Med. 2022 Jan 20;386(3):241-251.</a:t>
            </a:r>
            <a:endParaRPr lang="en-US" altLang="zh-CN" sz="800" dirty="0">
              <a:solidFill>
                <a:schemeClr val="bg2">
                  <a:lumMod val="25000"/>
                </a:schemeClr>
              </a:solidFill>
              <a:latin typeface="+mn-ea"/>
            </a:endParaRPr>
          </a:p>
          <a:p>
            <a:pPr marL="228600" indent="-228600">
              <a:buAutoNum type="arabicPeriod"/>
            </a:pPr>
            <a:r>
              <a:rPr lang="en-US" altLang="zh-CN" sz="800" dirty="0">
                <a:solidFill>
                  <a:schemeClr val="bg2">
                    <a:lumMod val="25000"/>
                  </a:schemeClr>
                </a:solidFill>
                <a:latin typeface="+mn-ea"/>
                <a:sym typeface="+mn-ea"/>
              </a:rPr>
              <a:t>https://www.fda.gov/drugs/resources-information-approved-drugs/fda-grants-accelerated-approval-fam-trastuzumab-deruxtecan-nxki-her2-mutant-non-small-cell-lung</a:t>
            </a:r>
          </a:p>
          <a:p>
            <a:pPr marL="228600" indent="-228600">
              <a:buAutoNum type="arabicPeriod"/>
            </a:pPr>
            <a:r>
              <a:rPr lang="it-IT" altLang="zh-CN" sz="800" dirty="0">
                <a:cs typeface="+mn-ea"/>
                <a:sym typeface="+mn-lt"/>
                <a:hlinkClick r:id="rId11"/>
              </a:rPr>
              <a:t>https://www.nmpa.gov.cn/zwfw/sdxx/sdxxyp/yppjfb/20241118152314161.html</a:t>
            </a:r>
            <a:endParaRPr lang="it-IT" altLang="zh-CN" sz="800" dirty="0">
              <a:cs typeface="+mn-ea"/>
              <a:sym typeface="+mn-lt"/>
            </a:endParaRPr>
          </a:p>
          <a:p>
            <a:pPr marL="228600" indent="-228600">
              <a:buFontTx/>
              <a:buAutoNum type="arabicPeriod"/>
            </a:pPr>
            <a:r>
              <a:rPr lang="zh-CN" altLang="en-US" sz="800" dirty="0">
                <a:sym typeface="+mn-ea"/>
              </a:rPr>
              <a:t>中国临床肿瘤学会(CSCO)非小细胞肺癌诊疗指南 202</a:t>
            </a:r>
            <a:r>
              <a:rPr lang="en-US" altLang="zh-CN" sz="800" dirty="0">
                <a:sym typeface="+mn-ea"/>
              </a:rPr>
              <a:t>5</a:t>
            </a:r>
            <a:r>
              <a:rPr lang="zh-CN" altLang="en-US" sz="800" dirty="0">
                <a:sym typeface="+mn-ea"/>
              </a:rPr>
              <a:t>版.    </a:t>
            </a:r>
            <a:endParaRPr lang="zh-CN" altLang="en-US" sz="800" dirty="0">
              <a:latin typeface="+mn-lt"/>
              <a:ea typeface="+mn-ea"/>
            </a:endParaRPr>
          </a:p>
        </p:txBody>
      </p:sp>
      <p:pic>
        <p:nvPicPr>
          <p:cNvPr id="3" name="图片 2"/>
          <p:cNvPicPr>
            <a:picLocks noChangeAspect="1"/>
          </p:cNvPicPr>
          <p:nvPr/>
        </p:nvPicPr>
        <p:blipFill>
          <a:blip r:embed="rId12"/>
          <a:srcRect l="7282" t="40748" r="5162" b="48411"/>
          <a:stretch>
            <a:fillRect/>
          </a:stretch>
        </p:blipFill>
        <p:spPr>
          <a:xfrm>
            <a:off x="6376503" y="4079107"/>
            <a:ext cx="4864735" cy="817245"/>
          </a:xfrm>
          <a:prstGeom prst="rect">
            <a:avLst/>
          </a:prstGeom>
        </p:spPr>
      </p:pic>
      <p:graphicFrame>
        <p:nvGraphicFramePr>
          <p:cNvPr id="117" name="表格 116"/>
          <p:cNvGraphicFramePr>
            <a:graphicFrameLocks noGrp="1"/>
          </p:cNvGraphicFramePr>
          <p:nvPr>
            <p:custDataLst>
              <p:tags r:id="rId5"/>
            </p:custDataLst>
            <p:extLst>
              <p:ext uri="{D42A27DB-BD31-4B8C-83A1-F6EECF244321}">
                <p14:modId xmlns:p14="http://schemas.microsoft.com/office/powerpoint/2010/main" val="1725560762"/>
              </p:ext>
            </p:extLst>
          </p:nvPr>
        </p:nvGraphicFramePr>
        <p:xfrm>
          <a:off x="6415004" y="4889633"/>
          <a:ext cx="4859655" cy="995713"/>
        </p:xfrm>
        <a:graphic>
          <a:graphicData uri="http://schemas.openxmlformats.org/drawingml/2006/table">
            <a:tbl>
              <a:tblPr firstRow="1" bandRow="1">
                <a:effectLst/>
                <a:tableStyleId>{5940675A-B579-460E-94D1-54222C63F5DA}</a:tableStyleId>
              </a:tblPr>
              <a:tblGrid>
                <a:gridCol w="1287780">
                  <a:extLst>
                    <a:ext uri="{9D8B030D-6E8A-4147-A177-3AD203B41FA5}">
                      <a16:colId xmlns:a16="http://schemas.microsoft.com/office/drawing/2014/main" val="20000"/>
                    </a:ext>
                  </a:extLst>
                </a:gridCol>
                <a:gridCol w="1290320">
                  <a:extLst>
                    <a:ext uri="{9D8B030D-6E8A-4147-A177-3AD203B41FA5}">
                      <a16:colId xmlns:a16="http://schemas.microsoft.com/office/drawing/2014/main" val="20001"/>
                    </a:ext>
                  </a:extLst>
                </a:gridCol>
                <a:gridCol w="1369695">
                  <a:extLst>
                    <a:ext uri="{9D8B030D-6E8A-4147-A177-3AD203B41FA5}">
                      <a16:colId xmlns:a16="http://schemas.microsoft.com/office/drawing/2014/main" val="20002"/>
                    </a:ext>
                  </a:extLst>
                </a:gridCol>
                <a:gridCol w="911860">
                  <a:extLst>
                    <a:ext uri="{9D8B030D-6E8A-4147-A177-3AD203B41FA5}">
                      <a16:colId xmlns:a16="http://schemas.microsoft.com/office/drawing/2014/main" val="20003"/>
                    </a:ext>
                  </a:extLst>
                </a:gridCol>
              </a:tblGrid>
              <a:tr h="334117">
                <a:tc>
                  <a:txBody>
                    <a:bodyPr/>
                    <a:lstStyle/>
                    <a:p>
                      <a:pPr algn="ctr"/>
                      <a:r>
                        <a:rPr lang="zh-CN" altLang="en-US" sz="1200" b="1"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分期</a:t>
                      </a:r>
                    </a:p>
                  </a:txBody>
                  <a:tcPr marL="45720" marR="45720" anchor="ctr">
                    <a:lnL w="6350" cap="flat" cmpd="sng" algn="ctr">
                      <a:solidFill>
                        <a:srgbClr val="EE7623">
                          <a:lumMod val="20000"/>
                          <a:lumOff val="80000"/>
                        </a:srgbClr>
                      </a:solidFill>
                      <a:prstDash val="solid"/>
                      <a:round/>
                      <a:headEnd type="none" w="med" len="med"/>
                      <a:tailEnd type="none" w="med" len="med"/>
                    </a:lnL>
                    <a:lnR w="6350" cap="flat" cmpd="sng" algn="ctr">
                      <a:solidFill>
                        <a:srgbClr val="EE7623">
                          <a:lumMod val="20000"/>
                          <a:lumOff val="80000"/>
                        </a:srgbClr>
                      </a:solidFill>
                      <a:prstDash val="solid"/>
                      <a:round/>
                      <a:headEnd type="none" w="med" len="med"/>
                      <a:tailEnd type="none" w="med" len="med"/>
                    </a:lnR>
                    <a:lnT w="6350" cap="flat" cmpd="sng" algn="ctr">
                      <a:solidFill>
                        <a:srgbClr val="EE7623">
                          <a:lumMod val="20000"/>
                          <a:lumOff val="80000"/>
                        </a:srgbClr>
                      </a:solidFill>
                      <a:prstDash val="solid"/>
                      <a:round/>
                      <a:headEnd type="none" w="med" len="med"/>
                      <a:tailEnd type="none" w="med" len="med"/>
                    </a:lnT>
                    <a:lnB w="6350" cap="flat" cmpd="sng" algn="ctr">
                      <a:solidFill>
                        <a:srgbClr val="EE7623">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EE7623">
                        <a:alpha val="10000"/>
                      </a:srgbClr>
                    </a:solidFill>
                  </a:tcPr>
                </a:tc>
                <a:tc>
                  <a:txBody>
                    <a:bodyPr/>
                    <a:lstStyle/>
                    <a:p>
                      <a:pPr algn="ctr"/>
                      <a:r>
                        <a:rPr lang="en-US" altLang="zh-CN" sz="1200" b="1"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Ⅰ</a:t>
                      </a:r>
                      <a:r>
                        <a:rPr lang="zh-CN" altLang="en-US" sz="1200" b="1"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级推荐</a:t>
                      </a:r>
                    </a:p>
                  </a:txBody>
                  <a:tcPr marL="45720" marR="45720" anchor="ctr">
                    <a:lnL w="6350" cap="flat" cmpd="sng" algn="ctr">
                      <a:solidFill>
                        <a:srgbClr val="EE7623">
                          <a:lumMod val="20000"/>
                          <a:lumOff val="80000"/>
                        </a:srgbClr>
                      </a:solidFill>
                      <a:prstDash val="solid"/>
                      <a:round/>
                      <a:headEnd type="none" w="med" len="med"/>
                      <a:tailEnd type="none" w="med" len="med"/>
                    </a:lnL>
                    <a:lnR w="6350" cap="flat" cmpd="sng" algn="ctr">
                      <a:solidFill>
                        <a:srgbClr val="EE7623">
                          <a:lumMod val="20000"/>
                          <a:lumOff val="80000"/>
                        </a:srgbClr>
                      </a:solidFill>
                      <a:prstDash val="solid"/>
                      <a:round/>
                      <a:headEnd type="none" w="med" len="med"/>
                      <a:tailEnd type="none" w="med" len="med"/>
                    </a:lnR>
                    <a:lnT w="6350" cap="flat" cmpd="sng" algn="ctr">
                      <a:solidFill>
                        <a:srgbClr val="EE7623">
                          <a:lumMod val="20000"/>
                          <a:lumOff val="80000"/>
                        </a:srgbClr>
                      </a:solidFill>
                      <a:prstDash val="solid"/>
                      <a:round/>
                      <a:headEnd type="none" w="med" len="med"/>
                      <a:tailEnd type="none" w="med" len="med"/>
                    </a:lnT>
                    <a:lnB w="6350" cap="flat" cmpd="sng" algn="ctr">
                      <a:solidFill>
                        <a:srgbClr val="EE7623">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EE7623">
                        <a:alpha val="10000"/>
                      </a:srgbClr>
                    </a:solidFill>
                  </a:tcPr>
                </a:tc>
                <a:tc>
                  <a:txBody>
                    <a:bodyPr/>
                    <a:lstStyle/>
                    <a:p>
                      <a:pPr algn="ctr"/>
                      <a:r>
                        <a:rPr lang="en-US" altLang="zh-CN" sz="1200" b="1"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Ⅱ</a:t>
                      </a:r>
                      <a:r>
                        <a:rPr lang="zh-CN" altLang="en-US" sz="1200" b="1"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级推荐</a:t>
                      </a:r>
                    </a:p>
                  </a:txBody>
                  <a:tcPr marL="45720" marR="45720" anchor="ctr">
                    <a:lnL w="6350" cap="flat" cmpd="sng" algn="ctr">
                      <a:solidFill>
                        <a:srgbClr val="EE7623">
                          <a:lumMod val="20000"/>
                          <a:lumOff val="80000"/>
                        </a:srgbClr>
                      </a:solidFill>
                      <a:prstDash val="solid"/>
                      <a:round/>
                      <a:headEnd type="none" w="med" len="med"/>
                      <a:tailEnd type="none" w="med" len="med"/>
                    </a:lnL>
                    <a:lnR w="6350" cap="flat" cmpd="sng" algn="ctr">
                      <a:solidFill>
                        <a:srgbClr val="EE7623">
                          <a:lumMod val="20000"/>
                          <a:lumOff val="80000"/>
                        </a:srgbClr>
                      </a:solidFill>
                      <a:prstDash val="solid"/>
                      <a:round/>
                      <a:headEnd type="none" w="med" len="med"/>
                      <a:tailEnd type="none" w="med" len="med"/>
                    </a:lnR>
                    <a:lnT w="6350" cap="flat" cmpd="sng" algn="ctr">
                      <a:solidFill>
                        <a:srgbClr val="EE7623">
                          <a:lumMod val="20000"/>
                          <a:lumOff val="80000"/>
                        </a:srgbClr>
                      </a:solidFill>
                      <a:prstDash val="solid"/>
                      <a:round/>
                      <a:headEnd type="none" w="med" len="med"/>
                      <a:tailEnd type="none" w="med" len="med"/>
                    </a:lnT>
                    <a:lnB w="6350" cap="flat" cmpd="sng" algn="ctr">
                      <a:solidFill>
                        <a:srgbClr val="EE7623">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EE7623">
                        <a:alpha val="10000"/>
                      </a:srgbClr>
                    </a:solidFill>
                  </a:tcPr>
                </a:tc>
                <a:tc>
                  <a:txBody>
                    <a:bodyPr/>
                    <a:lstStyle/>
                    <a:p>
                      <a:pPr algn="ctr"/>
                      <a:r>
                        <a:rPr lang="en-US" altLang="zh-CN" sz="1200" b="1"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Ⅲ</a:t>
                      </a:r>
                      <a:r>
                        <a:rPr lang="zh-CN" altLang="en-US" sz="1200" b="1"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级推荐</a:t>
                      </a:r>
                    </a:p>
                  </a:txBody>
                  <a:tcPr marL="45720" marR="45720" anchor="ctr">
                    <a:lnL w="6350" cap="flat" cmpd="sng" algn="ctr">
                      <a:solidFill>
                        <a:srgbClr val="EE7623">
                          <a:lumMod val="20000"/>
                          <a:lumOff val="80000"/>
                        </a:srgbClr>
                      </a:solidFill>
                      <a:prstDash val="solid"/>
                      <a:round/>
                      <a:headEnd type="none" w="med" len="med"/>
                      <a:tailEnd type="none" w="med" len="med"/>
                    </a:lnL>
                    <a:lnR w="6350" cap="flat" cmpd="sng" algn="ctr">
                      <a:solidFill>
                        <a:srgbClr val="EE7623">
                          <a:lumMod val="20000"/>
                          <a:lumOff val="80000"/>
                        </a:srgbClr>
                      </a:solidFill>
                      <a:prstDash val="solid"/>
                      <a:round/>
                      <a:headEnd type="none" w="med" len="med"/>
                      <a:tailEnd type="none" w="med" len="med"/>
                    </a:lnR>
                    <a:lnT w="6350" cap="flat" cmpd="sng" algn="ctr">
                      <a:solidFill>
                        <a:srgbClr val="EE7623">
                          <a:lumMod val="20000"/>
                          <a:lumOff val="80000"/>
                        </a:srgbClr>
                      </a:solidFill>
                      <a:prstDash val="solid"/>
                      <a:round/>
                      <a:headEnd type="none" w="med" len="med"/>
                      <a:tailEnd type="none" w="med" len="med"/>
                    </a:lnT>
                    <a:lnB w="6350" cap="flat" cmpd="sng" algn="ctr">
                      <a:solidFill>
                        <a:srgbClr val="EE7623">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EE7623">
                        <a:alpha val="10000"/>
                      </a:srgbClr>
                    </a:solidFill>
                  </a:tcPr>
                </a:tc>
                <a:extLst>
                  <a:ext uri="{0D108BD9-81ED-4DB2-BD59-A6C34878D82A}">
                    <a16:rowId xmlns:a16="http://schemas.microsoft.com/office/drawing/2014/main" val="10000"/>
                  </a:ext>
                </a:extLst>
              </a:tr>
              <a:tr h="661596">
                <a:tc>
                  <a:txBody>
                    <a:bodyPr/>
                    <a:lstStyle/>
                    <a:p>
                      <a:pPr algn="ctr"/>
                      <a:r>
                        <a:rPr lang="en-US" altLang="zh-CN"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Ⅳ</a:t>
                      </a:r>
                      <a:r>
                        <a:rPr lang="zh-CN" altLang="en-US"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期</a:t>
                      </a:r>
                      <a:r>
                        <a:rPr lang="en-US" altLang="zh-CN"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HER-2</a:t>
                      </a:r>
                      <a:r>
                        <a:rPr lang="zh-CN" altLang="en-US"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突变</a:t>
                      </a:r>
                      <a:r>
                        <a:rPr lang="en-US" altLang="zh-CN"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NSCLC</a:t>
                      </a:r>
                      <a:r>
                        <a:rPr lang="zh-CN" altLang="en-US"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后线治疗</a:t>
                      </a:r>
                    </a:p>
                  </a:txBody>
                  <a:tcPr marL="45720" marR="45720" anchor="ctr">
                    <a:lnL w="6350" cap="flat" cmpd="sng" algn="ctr">
                      <a:solidFill>
                        <a:srgbClr val="EE7623">
                          <a:lumMod val="20000"/>
                          <a:lumOff val="80000"/>
                        </a:srgbClr>
                      </a:solidFill>
                      <a:prstDash val="solid"/>
                      <a:round/>
                      <a:headEnd type="none" w="med" len="med"/>
                      <a:tailEnd type="none" w="med" len="med"/>
                    </a:lnL>
                    <a:lnR w="6350" cap="flat" cmpd="sng" algn="ctr">
                      <a:solidFill>
                        <a:srgbClr val="EE7623">
                          <a:lumMod val="20000"/>
                          <a:lumOff val="80000"/>
                        </a:srgbClr>
                      </a:solidFill>
                      <a:prstDash val="solid"/>
                      <a:round/>
                      <a:headEnd type="none" w="med" len="med"/>
                      <a:tailEnd type="none" w="med" len="med"/>
                    </a:lnR>
                    <a:lnT w="6350" cap="flat" cmpd="sng" algn="ctr">
                      <a:solidFill>
                        <a:srgbClr val="EE7623">
                          <a:lumMod val="20000"/>
                          <a:lumOff val="80000"/>
                        </a:srgbClr>
                      </a:solidFill>
                      <a:prstDash val="solid"/>
                      <a:round/>
                      <a:headEnd type="none" w="med" len="med"/>
                      <a:tailEnd type="none" w="med" len="med"/>
                    </a:lnT>
                    <a:lnB w="6350" cap="flat" cmpd="sng" algn="ctr">
                      <a:solidFill>
                        <a:srgbClr val="EE762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1" dirty="0">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德曲妥珠单抗</a:t>
                      </a:r>
                      <a:r>
                        <a:rPr lang="zh-CN" altLang="en-US"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类）</a:t>
                      </a:r>
                      <a:endParaRPr lang="en-US" altLang="zh-CN"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45720" marR="45720" anchor="ctr">
                    <a:lnL w="6350" cap="flat" cmpd="sng" algn="ctr">
                      <a:solidFill>
                        <a:srgbClr val="EE7623">
                          <a:lumMod val="20000"/>
                          <a:lumOff val="80000"/>
                        </a:srgbClr>
                      </a:solidFill>
                      <a:prstDash val="solid"/>
                      <a:round/>
                      <a:headEnd type="none" w="med" len="med"/>
                      <a:tailEnd type="none" w="med" len="med"/>
                    </a:lnL>
                    <a:lnR w="6350" cap="flat" cmpd="sng" algn="ctr">
                      <a:solidFill>
                        <a:srgbClr val="EE7623">
                          <a:lumMod val="20000"/>
                          <a:lumOff val="80000"/>
                        </a:srgbClr>
                      </a:solidFill>
                      <a:prstDash val="solid"/>
                      <a:round/>
                      <a:headEnd type="none" w="med" len="med"/>
                      <a:tailEnd type="none" w="med" len="med"/>
                    </a:lnR>
                    <a:lnT w="6350" cap="flat" cmpd="sng" algn="ctr">
                      <a:solidFill>
                        <a:srgbClr val="EE7623">
                          <a:lumMod val="20000"/>
                          <a:lumOff val="80000"/>
                        </a:srgbClr>
                      </a:solidFill>
                      <a:prstDash val="solid"/>
                      <a:round/>
                      <a:headEnd type="none" w="med" len="med"/>
                      <a:tailEnd type="none" w="med" len="med"/>
                    </a:lnT>
                    <a:lnB w="6350" cap="flat" cmpd="sng" algn="ctr">
                      <a:solidFill>
                        <a:srgbClr val="EE762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参考</a:t>
                      </a:r>
                      <a:r>
                        <a:rPr lang="en-US" altLang="zh-CN"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Ⅳ</a:t>
                      </a:r>
                      <a:r>
                        <a:rPr lang="zh-CN" altLang="en-US"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期无驱动基因</a:t>
                      </a:r>
                      <a:r>
                        <a:rPr lang="en-US" altLang="zh-CN"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NSCLC</a:t>
                      </a:r>
                      <a:r>
                        <a:rPr lang="zh-CN" altLang="en-US"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后线治疗的</a:t>
                      </a:r>
                      <a:r>
                        <a:rPr lang="en-US" altLang="zh-CN"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I</a:t>
                      </a:r>
                      <a:r>
                        <a:rPr lang="zh-CN" altLang="en-US" sz="12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级推荐部分</a:t>
                      </a:r>
                    </a:p>
                  </a:txBody>
                  <a:tcPr marL="45720" marR="45720" anchor="ctr">
                    <a:lnL w="6350" cap="flat" cmpd="sng" algn="ctr">
                      <a:solidFill>
                        <a:srgbClr val="EE7623">
                          <a:lumMod val="20000"/>
                          <a:lumOff val="80000"/>
                        </a:srgbClr>
                      </a:solidFill>
                      <a:prstDash val="solid"/>
                      <a:round/>
                      <a:headEnd type="none" w="med" len="med"/>
                      <a:tailEnd type="none" w="med" len="med"/>
                    </a:lnL>
                    <a:lnR w="6350" cap="flat" cmpd="sng" algn="ctr">
                      <a:solidFill>
                        <a:srgbClr val="EE7623">
                          <a:lumMod val="20000"/>
                          <a:lumOff val="80000"/>
                        </a:srgbClr>
                      </a:solidFill>
                      <a:prstDash val="solid"/>
                      <a:round/>
                      <a:headEnd type="none" w="med" len="med"/>
                      <a:tailEnd type="none" w="med" len="med"/>
                    </a:lnR>
                    <a:lnT w="6350" cap="flat" cmpd="sng" algn="ctr">
                      <a:solidFill>
                        <a:srgbClr val="EE7623">
                          <a:lumMod val="20000"/>
                          <a:lumOff val="80000"/>
                        </a:srgbClr>
                      </a:solidFill>
                      <a:prstDash val="solid"/>
                      <a:round/>
                      <a:headEnd type="none" w="med" len="med"/>
                      <a:tailEnd type="none" w="med" len="med"/>
                    </a:lnT>
                    <a:lnB w="6350" cap="flat" cmpd="sng" algn="ctr">
                      <a:solidFill>
                        <a:srgbClr val="EE762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sym typeface="微软雅黑" panose="020B0503020204020204" pitchFamily="34" charset="-122"/>
                        </a:rPr>
                        <a:t>吡咯替尼（</a:t>
                      </a:r>
                      <a:r>
                        <a:rPr lang="en-US" altLang="zh-CN" sz="12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2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sym typeface="微软雅黑" panose="020B0503020204020204" pitchFamily="34" charset="-122"/>
                        </a:rPr>
                        <a:t>类）</a:t>
                      </a:r>
                    </a:p>
                  </a:txBody>
                  <a:tcPr marL="45720" marR="45720" anchor="ctr">
                    <a:lnL w="6350" cap="flat" cmpd="sng" algn="ctr">
                      <a:solidFill>
                        <a:srgbClr val="EE7623">
                          <a:lumMod val="20000"/>
                          <a:lumOff val="80000"/>
                        </a:srgbClr>
                      </a:solidFill>
                      <a:prstDash val="solid"/>
                      <a:round/>
                      <a:headEnd type="none" w="med" len="med"/>
                      <a:tailEnd type="none" w="med" len="med"/>
                    </a:lnL>
                    <a:lnR w="6350" cap="flat" cmpd="sng" algn="ctr">
                      <a:solidFill>
                        <a:srgbClr val="EE7623">
                          <a:lumMod val="20000"/>
                          <a:lumOff val="80000"/>
                        </a:srgbClr>
                      </a:solidFill>
                      <a:prstDash val="solid"/>
                      <a:round/>
                      <a:headEnd type="none" w="med" len="med"/>
                      <a:tailEnd type="none" w="med" len="med"/>
                    </a:lnR>
                    <a:lnT w="6350" cap="flat" cmpd="sng" algn="ctr">
                      <a:solidFill>
                        <a:srgbClr val="EE7623">
                          <a:lumMod val="20000"/>
                          <a:lumOff val="80000"/>
                        </a:srgbClr>
                      </a:solidFill>
                      <a:prstDash val="solid"/>
                      <a:round/>
                      <a:headEnd type="none" w="med" len="med"/>
                      <a:tailEnd type="none" w="med" len="med"/>
                    </a:lnT>
                    <a:lnB w="6350" cap="flat" cmpd="sng" algn="ctr">
                      <a:solidFill>
                        <a:srgbClr val="EE762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37"/>
          <p:cNvSpPr/>
          <p:nvPr/>
        </p:nvSpPr>
        <p:spPr>
          <a:xfrm>
            <a:off x="437806" y="1990124"/>
            <a:ext cx="5825083" cy="4266531"/>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p>
        </p:txBody>
      </p:sp>
      <p:sp>
        <p:nvSpPr>
          <p:cNvPr id="15" name="矩形: 圆角 137"/>
          <p:cNvSpPr/>
          <p:nvPr/>
        </p:nvSpPr>
        <p:spPr>
          <a:xfrm>
            <a:off x="6390005" y="1478280"/>
            <a:ext cx="5325745" cy="4778375"/>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p>
        </p:txBody>
      </p:sp>
      <p:sp>
        <p:nvSpPr>
          <p:cNvPr id="7" name="对角圆角矩形 6"/>
          <p:cNvSpPr/>
          <p:nvPr/>
        </p:nvSpPr>
        <p:spPr>
          <a:xfrm>
            <a:off x="6419984" y="1508260"/>
            <a:ext cx="5256000" cy="1295400"/>
          </a:xfrm>
          <a:prstGeom prst="round2DiagRect">
            <a:avLst>
              <a:gd name="adj1" fmla="val 0"/>
              <a:gd name="adj2" fmla="val 0"/>
            </a:avLst>
          </a:prstGeom>
          <a:solidFill>
            <a:srgbClr val="FFEFD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1"/>
          <p:nvPr/>
        </p:nvSpPr>
        <p:spPr>
          <a:xfrm>
            <a:off x="1710779" y="5774869"/>
            <a:ext cx="3316605" cy="368300"/>
          </a:xfrm>
          <a:prstGeom prst="rect">
            <a:avLst/>
          </a:prstGeom>
          <a:noFill/>
        </p:spPr>
        <p:txBody>
          <a:bodyPr wrap="square">
            <a:spAutoFit/>
          </a:bodyPr>
          <a:lstStyle/>
          <a:p>
            <a:r>
              <a:rPr lang="en-GB" altLang="zh-CN" b="1" dirty="0"/>
              <a:t>NSCLC</a:t>
            </a:r>
            <a:r>
              <a:rPr lang="zh-CN" altLang="en-US" b="1" dirty="0"/>
              <a:t>中</a:t>
            </a:r>
            <a:r>
              <a:rPr lang="en-GB" altLang="zh-CN" b="1" dirty="0"/>
              <a:t>HER2</a:t>
            </a:r>
            <a:r>
              <a:rPr lang="zh-CN" altLang="en-US" b="1" dirty="0"/>
              <a:t>热点突变类型</a:t>
            </a:r>
          </a:p>
        </p:txBody>
      </p:sp>
      <p:grpSp>
        <p:nvGrpSpPr>
          <p:cNvPr id="5" name="组合 4"/>
          <p:cNvGrpSpPr/>
          <p:nvPr/>
        </p:nvGrpSpPr>
        <p:grpSpPr>
          <a:xfrm>
            <a:off x="437804" y="1487037"/>
            <a:ext cx="5842633" cy="4018413"/>
            <a:chOff x="741" y="2384"/>
            <a:chExt cx="9570" cy="6582"/>
          </a:xfrm>
        </p:grpSpPr>
        <p:grpSp>
          <p:nvGrpSpPr>
            <p:cNvPr id="19" name="组合 18"/>
            <p:cNvGrpSpPr/>
            <p:nvPr/>
          </p:nvGrpSpPr>
          <p:grpSpPr>
            <a:xfrm>
              <a:off x="7294" y="3517"/>
              <a:ext cx="2761" cy="2192"/>
              <a:chOff x="8312878" y="-22456"/>
              <a:chExt cx="2427290" cy="2238449"/>
            </a:xfrm>
          </p:grpSpPr>
          <p:pic>
            <p:nvPicPr>
              <p:cNvPr id="2050" name="Picture 2" descr="What Causes Lung Canc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2878" y="-22456"/>
                <a:ext cx="2238449" cy="2238449"/>
              </a:xfrm>
              <a:prstGeom prst="rect">
                <a:avLst/>
              </a:prstGeom>
              <a:noFill/>
              <a:extLst>
                <a:ext uri="{909E8E84-426E-40DD-AFC4-6F175D3DCCD1}">
                  <a14:hiddenFill xmlns:a14="http://schemas.microsoft.com/office/drawing/2010/main">
                    <a:solidFill>
                      <a:srgbClr val="FFFFFF"/>
                    </a:solidFill>
                  </a14:hiddenFill>
                </a:ext>
              </a:extLst>
            </p:spPr>
          </p:pic>
          <p:sp>
            <p:nvSpPr>
              <p:cNvPr id="6" name="标题 1"/>
              <p:cNvSpPr txBox="1"/>
              <p:nvPr/>
            </p:nvSpPr>
            <p:spPr>
              <a:xfrm>
                <a:off x="9935089" y="1414581"/>
                <a:ext cx="805079" cy="377350"/>
              </a:xfrm>
              <a:prstGeom prst="rect">
                <a:avLst/>
              </a:prstGeom>
              <a:solidFill>
                <a:srgbClr val="DBBBBC"/>
              </a:solidFill>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altLang="zh-CN" sz="1100" b="1" dirty="0">
                    <a:solidFill>
                      <a:schemeClr val="bg1"/>
                    </a:solidFill>
                    <a:latin typeface="+mn-lt"/>
                    <a:ea typeface="+mn-ea"/>
                    <a:cs typeface="+mn-ea"/>
                    <a:sym typeface="+mn-lt"/>
                  </a:rPr>
                  <a:t>HER2</a:t>
                </a:r>
                <a:endParaRPr lang="zh-CN" altLang="en-US" sz="1100" b="1" dirty="0">
                  <a:solidFill>
                    <a:schemeClr val="bg1"/>
                  </a:solidFill>
                  <a:latin typeface="+mn-lt"/>
                  <a:ea typeface="+mn-ea"/>
                  <a:cs typeface="+mn-ea"/>
                  <a:sym typeface="+mn-lt"/>
                </a:endParaRPr>
              </a:p>
            </p:txBody>
          </p:sp>
        </p:grpSp>
        <p:grpSp>
          <p:nvGrpSpPr>
            <p:cNvPr id="23" name="组合 22"/>
            <p:cNvGrpSpPr/>
            <p:nvPr/>
          </p:nvGrpSpPr>
          <p:grpSpPr>
            <a:xfrm>
              <a:off x="741" y="2384"/>
              <a:ext cx="9570" cy="6582"/>
              <a:chOff x="6424712" y="1853024"/>
              <a:chExt cx="5117533" cy="3650061"/>
            </a:xfrm>
          </p:grpSpPr>
          <p:pic>
            <p:nvPicPr>
              <p:cNvPr id="2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270" t="35457" r="13001" b="46104"/>
              <a:stretch>
                <a:fillRect/>
              </a:stretch>
            </p:blipFill>
            <p:spPr bwMode="auto">
              <a:xfrm>
                <a:off x="7265185" y="2770333"/>
                <a:ext cx="2002480" cy="94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组合 24"/>
              <p:cNvGrpSpPr/>
              <p:nvPr/>
            </p:nvGrpSpPr>
            <p:grpSpPr>
              <a:xfrm>
                <a:off x="6468023" y="3723086"/>
                <a:ext cx="4906975" cy="1779999"/>
                <a:chOff x="7253925" y="4475142"/>
                <a:chExt cx="4906975" cy="1779999"/>
              </a:xfrm>
            </p:grpSpPr>
            <p:pic>
              <p:nvPicPr>
                <p:cNvPr id="2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202" t="54617" b="23378"/>
                <a:stretch>
                  <a:fillRect/>
                </a:stretch>
              </p:blipFill>
              <p:spPr bwMode="auto">
                <a:xfrm>
                  <a:off x="7253925" y="4549559"/>
                  <a:ext cx="4906975" cy="158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矩形 27"/>
                <p:cNvSpPr/>
                <p:nvPr/>
              </p:nvSpPr>
              <p:spPr>
                <a:xfrm>
                  <a:off x="7264620" y="4475142"/>
                  <a:ext cx="849380" cy="187576"/>
                </a:xfrm>
                <a:prstGeom prst="rect">
                  <a:avLst/>
                </a:prstGeom>
                <a:solidFill>
                  <a:sysClr val="window" lastClr="FFFFFF"/>
                </a:solidFill>
                <a:ln w="12700"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D277Y</a:t>
                  </a:r>
                </a:p>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(1.9%)</a:t>
                  </a:r>
                  <a:endParaRPr kumimoji="0" lang="zh-CN" altLang="en-US"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endParaRPr>
                </a:p>
              </p:txBody>
            </p:sp>
            <p:sp>
              <p:nvSpPr>
                <p:cNvPr id="29" name="矩形 28"/>
                <p:cNvSpPr/>
                <p:nvPr/>
              </p:nvSpPr>
              <p:spPr>
                <a:xfrm>
                  <a:off x="7921322" y="4700735"/>
                  <a:ext cx="541146" cy="18363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S310F</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(7.7%)</a:t>
                  </a:r>
                  <a:endParaRPr kumimoji="0" lang="zh-CN" altLang="en-US"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endParaRPr>
                </a:p>
              </p:txBody>
            </p:sp>
            <p:sp>
              <p:nvSpPr>
                <p:cNvPr id="30" name="矩形 29"/>
                <p:cNvSpPr/>
                <p:nvPr/>
              </p:nvSpPr>
              <p:spPr>
                <a:xfrm>
                  <a:off x="8325605" y="4664412"/>
                  <a:ext cx="643343" cy="225257"/>
                </a:xfrm>
                <a:prstGeom prst="rect">
                  <a:avLst/>
                </a:prstGeom>
                <a:solidFill>
                  <a:sysClr val="window" lastClr="FFFFFF"/>
                </a:solidFill>
                <a:ln w="12700"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p.A466Y</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(1.4%)</a:t>
                  </a:r>
                  <a:endParaRPr kumimoji="0" lang="zh-CN" altLang="en-US"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endParaRPr>
                </a:p>
              </p:txBody>
            </p:sp>
            <p:sp>
              <p:nvSpPr>
                <p:cNvPr id="31" name="矩形 30"/>
                <p:cNvSpPr/>
                <p:nvPr/>
              </p:nvSpPr>
              <p:spPr>
                <a:xfrm>
                  <a:off x="9114424" y="4703995"/>
                  <a:ext cx="643343" cy="225257"/>
                </a:xfrm>
                <a:prstGeom prst="rect">
                  <a:avLst/>
                </a:prstGeom>
                <a:solidFill>
                  <a:sysClr val="window" lastClr="FFFFFF"/>
                </a:solidFill>
                <a:ln w="12700"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V659E</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(4.1%)</a:t>
                  </a:r>
                  <a:endParaRPr kumimoji="0" lang="zh-CN" altLang="en-US"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endParaRPr>
                </a:p>
              </p:txBody>
            </p:sp>
            <p:sp>
              <p:nvSpPr>
                <p:cNvPr id="32" name="矩形 31"/>
                <p:cNvSpPr/>
                <p:nvPr/>
              </p:nvSpPr>
              <p:spPr>
                <a:xfrm>
                  <a:off x="9775096" y="4714028"/>
                  <a:ext cx="643343" cy="225257"/>
                </a:xfrm>
                <a:prstGeom prst="rect">
                  <a:avLst/>
                </a:prstGeom>
                <a:solidFill>
                  <a:sysClr val="window" lastClr="FFFFFF"/>
                </a:solidFill>
                <a:ln w="12700"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L755P</a:t>
                  </a:r>
                </a:p>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(1.9%)</a:t>
                  </a:r>
                  <a:endParaRPr kumimoji="0" lang="zh-CN" altLang="en-US"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endParaRPr>
                </a:p>
              </p:txBody>
            </p:sp>
            <p:sp>
              <p:nvSpPr>
                <p:cNvPr id="33" name="矩形 32"/>
                <p:cNvSpPr/>
                <p:nvPr/>
              </p:nvSpPr>
              <p:spPr>
                <a:xfrm>
                  <a:off x="10000333" y="4496748"/>
                  <a:ext cx="1097465" cy="163913"/>
                </a:xfrm>
                <a:prstGeom prst="rect">
                  <a:avLst/>
                </a:prstGeom>
                <a:solidFill>
                  <a:sysClr val="window" lastClr="FFFFFF"/>
                </a:solidFill>
                <a:ln w="12700"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Y722_A755dupE</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(55%)</a:t>
                  </a:r>
                  <a:endParaRPr kumimoji="0" lang="zh-CN" altLang="en-US"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endParaRPr>
                </a:p>
              </p:txBody>
            </p:sp>
            <p:sp>
              <p:nvSpPr>
                <p:cNvPr id="34" name="矩形 33"/>
                <p:cNvSpPr/>
                <p:nvPr/>
              </p:nvSpPr>
              <p:spPr>
                <a:xfrm>
                  <a:off x="10556710" y="4743916"/>
                  <a:ext cx="643343" cy="185336"/>
                </a:xfrm>
                <a:prstGeom prst="rect">
                  <a:avLst/>
                </a:prstGeom>
                <a:solidFill>
                  <a:sysClr val="window" lastClr="FFFFFF"/>
                </a:solidFill>
                <a:ln w="12700"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endParaRPr>
                </a:p>
              </p:txBody>
            </p:sp>
            <p:sp>
              <p:nvSpPr>
                <p:cNvPr id="35" name="矩形 34"/>
                <p:cNvSpPr/>
                <p:nvPr/>
              </p:nvSpPr>
              <p:spPr>
                <a:xfrm>
                  <a:off x="10552663" y="4683368"/>
                  <a:ext cx="849380" cy="245936"/>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G776delinsVC</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(8.3%)</a:t>
                  </a:r>
                  <a:endParaRPr kumimoji="0" lang="zh-CN" altLang="en-US"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endParaRPr>
                </a:p>
              </p:txBody>
            </p:sp>
            <p:sp>
              <p:nvSpPr>
                <p:cNvPr id="36" name="矩形 35"/>
                <p:cNvSpPr/>
                <p:nvPr/>
              </p:nvSpPr>
              <p:spPr>
                <a:xfrm>
                  <a:off x="11097798" y="4813501"/>
                  <a:ext cx="849380" cy="245936"/>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V842I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(0.7%)</a:t>
                  </a:r>
                  <a:endParaRPr kumimoji="0" lang="zh-CN" altLang="en-US"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endParaRPr>
                </a:p>
              </p:txBody>
            </p:sp>
            <p:sp>
              <p:nvSpPr>
                <p:cNvPr id="37" name="矩形 36"/>
                <p:cNvSpPr/>
                <p:nvPr/>
              </p:nvSpPr>
              <p:spPr>
                <a:xfrm>
                  <a:off x="7422075" y="5789837"/>
                  <a:ext cx="849380" cy="187576"/>
                </a:xfrm>
                <a:prstGeom prst="rect">
                  <a:avLst/>
                </a:prstGeom>
                <a:solidFill>
                  <a:sysClr val="window" lastClr="FFFFFF"/>
                </a:solidFill>
                <a:ln w="12700"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S310Y</a:t>
                  </a:r>
                </a:p>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(1.9%)</a:t>
                  </a:r>
                  <a:endParaRPr kumimoji="0" lang="zh-CN" altLang="en-US"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endParaRPr>
                </a:p>
              </p:txBody>
            </p:sp>
            <p:sp>
              <p:nvSpPr>
                <p:cNvPr id="38" name="矩形 37"/>
                <p:cNvSpPr/>
                <p:nvPr/>
              </p:nvSpPr>
              <p:spPr>
                <a:xfrm>
                  <a:off x="8689734" y="5766184"/>
                  <a:ext cx="849380" cy="187576"/>
                </a:xfrm>
                <a:prstGeom prst="rect">
                  <a:avLst/>
                </a:prstGeom>
                <a:solidFill>
                  <a:sysClr val="window" lastClr="FFFFFF"/>
                </a:solidFill>
                <a:ln w="12700"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G660D</a:t>
                  </a:r>
                </a:p>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(0.9%)</a:t>
                  </a:r>
                  <a:endParaRPr kumimoji="0" lang="zh-CN" altLang="en-US"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endParaRPr>
                </a:p>
              </p:txBody>
            </p:sp>
            <p:sp>
              <p:nvSpPr>
                <p:cNvPr id="39" name="矩形 38"/>
                <p:cNvSpPr/>
                <p:nvPr/>
              </p:nvSpPr>
              <p:spPr>
                <a:xfrm>
                  <a:off x="10350673" y="6009205"/>
                  <a:ext cx="849380" cy="245936"/>
                </a:xfrm>
                <a:prstGeom prst="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G776delinsLC</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(2.1%)</a:t>
                  </a:r>
                  <a:endParaRPr kumimoji="0" lang="zh-CN" altLang="en-US"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endParaRPr>
                </a:p>
              </p:txBody>
            </p:sp>
            <p:sp>
              <p:nvSpPr>
                <p:cNvPr id="40" name="矩形 39"/>
                <p:cNvSpPr/>
                <p:nvPr/>
              </p:nvSpPr>
              <p:spPr>
                <a:xfrm>
                  <a:off x="10725810" y="5763217"/>
                  <a:ext cx="849380" cy="245936"/>
                </a:xfrm>
                <a:prstGeom prst="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G778_P780dup</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rPr>
                    <a:t>(5.6%)</a:t>
                  </a:r>
                  <a:endParaRPr kumimoji="0" lang="zh-CN" altLang="en-US" sz="700" b="0" i="0" u="none" strike="noStrike" kern="0" cap="none" spc="0" normalizeH="0" baseline="0" noProof="0" dirty="0">
                    <a:ln>
                      <a:noFill/>
                    </a:ln>
                    <a:solidFill>
                      <a:prstClr val="black"/>
                    </a:solidFill>
                    <a:effectLst/>
                    <a:uLnTx/>
                    <a:uFillTx/>
                    <a:latin typeface="微软雅黑" panose="020B0503020204020204" pitchFamily="34" charset="-122"/>
                    <a:ea typeface="等线" panose="02010600030101010101" charset="-122"/>
                    <a:cs typeface="+mn-cs"/>
                  </a:endParaRPr>
                </a:p>
              </p:txBody>
            </p:sp>
          </p:grpSp>
          <p:sp>
            <p:nvSpPr>
              <p:cNvPr id="26" name="Rounded Rectangle 533"/>
              <p:cNvSpPr/>
              <p:nvPr/>
            </p:nvSpPr>
            <p:spPr>
              <a:xfrm>
                <a:off x="6424712" y="1853024"/>
                <a:ext cx="5117533" cy="402888"/>
              </a:xfrm>
              <a:prstGeom prst="roundRect">
                <a:avLst>
                  <a:gd name="adj"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kumimoji="1" lang="zh-CN" altLang="en-US" sz="1600" b="1" dirty="0">
                    <a:solidFill>
                      <a:srgbClr val="FFFFFF"/>
                    </a:solidFill>
                    <a:latin typeface="Arial" panose="020B0604020202020204" pitchFamily="34" charset="0"/>
                    <a:ea typeface="微软雅黑" panose="020B0503020204020204" pitchFamily="34" charset="-122"/>
                  </a:rPr>
                  <a:t>中国</a:t>
                </a:r>
                <a:r>
                  <a:rPr kumimoji="1" lang="en-US" altLang="zh-CN" sz="1600" b="1" dirty="0">
                    <a:solidFill>
                      <a:srgbClr val="FFFFFF"/>
                    </a:solidFill>
                    <a:latin typeface="Arial" panose="020B0604020202020204" pitchFamily="34" charset="0"/>
                    <a:ea typeface="微软雅黑" panose="020B0503020204020204" pitchFamily="34" charset="-122"/>
                  </a:rPr>
                  <a:t>NSCLC</a:t>
                </a:r>
                <a:r>
                  <a:rPr kumimoji="1" lang="zh-CN" altLang="en-US" sz="1600" b="1" dirty="0">
                    <a:solidFill>
                      <a:srgbClr val="FFFFFF"/>
                    </a:solidFill>
                    <a:latin typeface="Arial" panose="020B0604020202020204" pitchFamily="34" charset="0"/>
                    <a:ea typeface="微软雅黑" panose="020B0503020204020204" pitchFamily="34" charset="-122"/>
                  </a:rPr>
                  <a:t>患者</a:t>
                </a:r>
                <a:r>
                  <a:rPr kumimoji="1" lang="en-US" altLang="zh-CN" sz="1600" b="1" dirty="0">
                    <a:solidFill>
                      <a:srgbClr val="FFFFFF"/>
                    </a:solidFill>
                    <a:latin typeface="Arial" panose="020B0604020202020204" pitchFamily="34" charset="0"/>
                    <a:ea typeface="微软雅黑" panose="020B0503020204020204" pitchFamily="34" charset="-122"/>
                  </a:rPr>
                  <a:t>HER2</a:t>
                </a:r>
                <a:r>
                  <a:rPr kumimoji="1" lang="zh-CN" altLang="en-US" sz="1600" b="1" dirty="0">
                    <a:solidFill>
                      <a:srgbClr val="FFFFFF"/>
                    </a:solidFill>
                    <a:latin typeface="Arial" panose="020B0604020202020204" pitchFamily="34" charset="0"/>
                    <a:ea typeface="微软雅黑" panose="020B0503020204020204" pitchFamily="34" charset="-122"/>
                  </a:rPr>
                  <a:t>突变的类型 </a:t>
                </a:r>
                <a:r>
                  <a:rPr kumimoji="1" lang="en-US" sz="1600" b="1" dirty="0">
                    <a:solidFill>
                      <a:srgbClr val="FFFFFF"/>
                    </a:solidFill>
                    <a:latin typeface="Arial" panose="020B0604020202020204" pitchFamily="34" charset="0"/>
                    <a:ea typeface="微软雅黑" panose="020B0503020204020204" pitchFamily="34" charset="-122"/>
                  </a:rPr>
                  <a:t>(n=674)</a:t>
                </a:r>
              </a:p>
            </p:txBody>
          </p:sp>
        </p:grpSp>
      </p:grpSp>
      <p:sp>
        <p:nvSpPr>
          <p:cNvPr id="22" name="文本框 21"/>
          <p:cNvSpPr txBox="1"/>
          <p:nvPr/>
        </p:nvSpPr>
        <p:spPr>
          <a:xfrm>
            <a:off x="6437380" y="1505000"/>
            <a:ext cx="5138670" cy="1334770"/>
          </a:xfrm>
          <a:prstGeom prst="rect">
            <a:avLst/>
          </a:prstGeom>
          <a:noFill/>
          <a:ln>
            <a:noFill/>
          </a:ln>
        </p:spPr>
        <p:txBody>
          <a:bodyPr wrap="square">
            <a:noAutofit/>
          </a:bodyPr>
          <a:lstStyle/>
          <a:p>
            <a:pPr indent="0" defTabSz="457200" fontAlgn="auto">
              <a:lnSpc>
                <a:spcPct val="120000"/>
              </a:lnSpc>
              <a:spcBef>
                <a:spcPts val="600"/>
              </a:spcBef>
              <a:defRPr/>
            </a:pPr>
            <a:r>
              <a:rPr lang="zh-CN" altLang="en-US" sz="1500" dirty="0"/>
              <a:t>一项回顾性研究</a:t>
            </a:r>
            <a:r>
              <a:rPr lang="en-US" altLang="zh-CN" sz="1500" baseline="30000" dirty="0"/>
              <a:t>1 </a:t>
            </a:r>
            <a:r>
              <a:rPr lang="zh-CN" altLang="en-US" sz="1500" dirty="0"/>
              <a:t>（</a:t>
            </a:r>
            <a:r>
              <a:rPr lang="en-US" altLang="zh-CN" sz="1500" dirty="0"/>
              <a:t>NGS</a:t>
            </a:r>
            <a:r>
              <a:rPr lang="zh-CN" altLang="en-US" sz="1500" dirty="0"/>
              <a:t>检测</a:t>
            </a:r>
            <a:r>
              <a:rPr lang="en-US" altLang="zh-CN" sz="1500" b="1" dirty="0"/>
              <a:t>2</a:t>
            </a:r>
            <a:r>
              <a:rPr lang="en-US" altLang="zh-CN" sz="1500" b="1" dirty="0">
                <a:solidFill>
                  <a:schemeClr val="bg2">
                    <a:lumMod val="25000"/>
                  </a:schemeClr>
                </a:solidFill>
              </a:rPr>
              <a:t>1,74</a:t>
            </a:r>
            <a:r>
              <a:rPr lang="en-US" altLang="zh-CN" sz="1500" b="1" dirty="0"/>
              <a:t>5</a:t>
            </a:r>
            <a:r>
              <a:rPr lang="zh-CN" altLang="en-US" sz="1500" dirty="0"/>
              <a:t>例中国</a:t>
            </a:r>
            <a:r>
              <a:rPr lang="en-US" altLang="zh-CN" sz="1500" dirty="0"/>
              <a:t>NSCLC</a:t>
            </a:r>
            <a:r>
              <a:rPr lang="zh-CN" altLang="en-US" sz="1500" dirty="0"/>
              <a:t>患者）中</a:t>
            </a:r>
            <a:r>
              <a:rPr lang="en-US" altLang="zh-CN" sz="1500" dirty="0"/>
              <a:t>HER2</a:t>
            </a:r>
            <a:r>
              <a:rPr lang="zh-CN" altLang="en-US" sz="1500" dirty="0"/>
              <a:t>突变位点分布显示：</a:t>
            </a:r>
            <a:r>
              <a:rPr lang="en-US" altLang="zh-CN" sz="1500" b="1" dirty="0">
                <a:solidFill>
                  <a:srgbClr val="FF9400"/>
                </a:solidFill>
                <a:latin typeface="微软雅黑" panose="020B0503020204020204" pitchFamily="34" charset="-122"/>
                <a:ea typeface="微软雅黑" panose="020B0503020204020204" pitchFamily="34" charset="-122"/>
                <a:sym typeface="+mn-ea"/>
              </a:rPr>
              <a:t>HER2 </a:t>
            </a:r>
            <a:r>
              <a:rPr lang="zh-CN" altLang="en-US" sz="1500" b="1" dirty="0">
                <a:solidFill>
                  <a:srgbClr val="FF9400"/>
                </a:solidFill>
                <a:latin typeface="微软雅黑" panose="020B0503020204020204" pitchFamily="34" charset="-122"/>
                <a:ea typeface="微软雅黑" panose="020B0503020204020204" pitchFamily="34" charset="-122"/>
                <a:sym typeface="+mn-ea"/>
              </a:rPr>
              <a:t>突变在中国</a:t>
            </a:r>
            <a:r>
              <a:rPr lang="en-US" altLang="zh-CN" sz="1500" b="1" dirty="0">
                <a:solidFill>
                  <a:srgbClr val="FF9400"/>
                </a:solidFill>
                <a:latin typeface="微软雅黑" panose="020B0503020204020204" pitchFamily="34" charset="-122"/>
                <a:ea typeface="微软雅黑" panose="020B0503020204020204" pitchFamily="34" charset="-122"/>
                <a:sym typeface="+mn-ea"/>
              </a:rPr>
              <a:t>NSCLC</a:t>
            </a:r>
            <a:r>
              <a:rPr lang="zh-CN" altLang="en-US" sz="1500" b="1" dirty="0">
                <a:solidFill>
                  <a:srgbClr val="FF9400"/>
                </a:solidFill>
                <a:latin typeface="微软雅黑" panose="020B0503020204020204" pitchFamily="34" charset="-122"/>
                <a:ea typeface="微软雅黑" panose="020B0503020204020204" pitchFamily="34" charset="-122"/>
                <a:sym typeface="+mn-ea"/>
              </a:rPr>
              <a:t>中突变频率约为</a:t>
            </a:r>
            <a:r>
              <a:rPr lang="en-US" altLang="zh-CN" sz="1500" b="1" dirty="0">
                <a:solidFill>
                  <a:srgbClr val="FF9400"/>
                </a:solidFill>
                <a:latin typeface="微软雅黑" panose="020B0503020204020204" pitchFamily="34" charset="-122"/>
                <a:ea typeface="微软雅黑" panose="020B0503020204020204" pitchFamily="34" charset="-122"/>
                <a:sym typeface="+mn-ea"/>
              </a:rPr>
              <a:t>2%~4%</a:t>
            </a:r>
            <a:r>
              <a:rPr lang="zh-CN" altLang="en-US" sz="1500" b="1" dirty="0">
                <a:solidFill>
                  <a:srgbClr val="FF9400"/>
                </a:solidFill>
                <a:latin typeface="微软雅黑" panose="020B0503020204020204" pitchFamily="34" charset="-122"/>
                <a:ea typeface="微软雅黑" panose="020B0503020204020204" pitchFamily="34" charset="-122"/>
                <a:sym typeface="+mn-ea"/>
              </a:rPr>
              <a:t>，主要为</a:t>
            </a:r>
            <a:r>
              <a:rPr lang="en-US" altLang="zh-CN" sz="1500" b="1" dirty="0">
                <a:solidFill>
                  <a:srgbClr val="FF9400"/>
                </a:solidFill>
                <a:latin typeface="微软雅黑" panose="020B0503020204020204" pitchFamily="34" charset="-122"/>
                <a:ea typeface="微软雅黑" panose="020B0503020204020204" pitchFamily="34" charset="-122"/>
                <a:sym typeface="+mn-ea"/>
              </a:rPr>
              <a:t>20</a:t>
            </a:r>
            <a:r>
              <a:rPr lang="zh-CN" altLang="en-US" sz="1500" b="1" dirty="0">
                <a:solidFill>
                  <a:srgbClr val="FF9400"/>
                </a:solidFill>
                <a:latin typeface="微软雅黑" panose="020B0503020204020204" pitchFamily="34" charset="-122"/>
                <a:ea typeface="微软雅黑" panose="020B0503020204020204" pitchFamily="34" charset="-122"/>
                <a:sym typeface="+mn-ea"/>
              </a:rPr>
              <a:t>号外显子突变，约占</a:t>
            </a:r>
            <a:r>
              <a:rPr lang="en-US" altLang="zh-CN" sz="1500" b="1" dirty="0">
                <a:solidFill>
                  <a:srgbClr val="FF9400"/>
                </a:solidFill>
                <a:latin typeface="微软雅黑" panose="020B0503020204020204" pitchFamily="34" charset="-122"/>
                <a:ea typeface="微软雅黑" panose="020B0503020204020204" pitchFamily="34" charset="-122"/>
                <a:sym typeface="+mn-ea"/>
              </a:rPr>
              <a:t>76%</a:t>
            </a:r>
            <a:r>
              <a:rPr lang="zh-CN" altLang="en-US" sz="1500" b="1" dirty="0">
                <a:solidFill>
                  <a:srgbClr val="FF9400"/>
                </a:solidFill>
                <a:latin typeface="微软雅黑" panose="020B0503020204020204" pitchFamily="34" charset="-122"/>
                <a:ea typeface="微软雅黑" panose="020B0503020204020204" pitchFamily="34" charset="-122"/>
                <a:sym typeface="+mn-ea"/>
              </a:rPr>
              <a:t>。</a:t>
            </a:r>
            <a:r>
              <a:rPr lang="zh-CN" altLang="en-US" sz="1500" dirty="0">
                <a:solidFill>
                  <a:schemeClr val="tx1"/>
                </a:solidFill>
                <a:latin typeface="微软雅黑" panose="020B0503020204020204" pitchFamily="34" charset="-122"/>
                <a:ea typeface="微软雅黑" panose="020B0503020204020204" pitchFamily="34" charset="-122"/>
                <a:sym typeface="+mn-ea"/>
              </a:rPr>
              <a:t>具体如下：</a:t>
            </a:r>
            <a:endParaRPr lang="zh-CN" altLang="en-US" sz="1500" dirty="0">
              <a:solidFill>
                <a:schemeClr val="accent2"/>
              </a:solidFill>
            </a:endParaRPr>
          </a:p>
          <a:p>
            <a:pPr indent="0" defTabSz="457200" fontAlgn="auto">
              <a:lnSpc>
                <a:spcPct val="120000"/>
              </a:lnSpc>
              <a:spcBef>
                <a:spcPts val="600"/>
              </a:spcBef>
              <a:defRPr/>
            </a:pPr>
            <a:endParaRPr lang="zh-CN" altLang="en-US" sz="1500" dirty="0">
              <a:solidFill>
                <a:schemeClr val="accent2"/>
              </a:solidFill>
            </a:endParaRPr>
          </a:p>
        </p:txBody>
      </p:sp>
      <p:sp>
        <p:nvSpPr>
          <p:cNvPr id="42" name="文本框 41"/>
          <p:cNvSpPr txBox="1"/>
          <p:nvPr/>
        </p:nvSpPr>
        <p:spPr>
          <a:xfrm>
            <a:off x="6526413" y="3109138"/>
            <a:ext cx="4970802" cy="2914259"/>
          </a:xfrm>
          <a:prstGeom prst="rect">
            <a:avLst/>
          </a:prstGeom>
          <a:noFill/>
        </p:spPr>
        <p:txBody>
          <a:bodyPr wrap="square">
            <a:spAutoFit/>
          </a:bodyPr>
          <a:lstStyle/>
          <a:p>
            <a:pPr marL="285750" indent="-285750" algn="just" fontAlgn="auto">
              <a:lnSpc>
                <a:spcPct val="120000"/>
              </a:lnSpc>
              <a:buFont typeface="Wingdings" panose="05000000000000000000" pitchFamily="2" charset="2"/>
              <a:buChar char="l"/>
            </a:pPr>
            <a:r>
              <a:rPr lang="en-US" altLang="zh-CN" sz="1400" dirty="0">
                <a:latin typeface="+mn-ea"/>
                <a:cs typeface="+mn-ea"/>
              </a:rPr>
              <a:t>674</a:t>
            </a:r>
            <a:r>
              <a:rPr lang="zh-CN" altLang="en-US" sz="1400" dirty="0">
                <a:latin typeface="+mn-ea"/>
                <a:cs typeface="+mn-ea"/>
              </a:rPr>
              <a:t>例（</a:t>
            </a:r>
            <a:r>
              <a:rPr lang="en-US" altLang="zh-CN" sz="1400" dirty="0">
                <a:latin typeface="+mn-ea"/>
                <a:cs typeface="+mn-ea"/>
              </a:rPr>
              <a:t>3.1%</a:t>
            </a:r>
            <a:r>
              <a:rPr lang="zh-CN" altLang="en-US" sz="1400" dirty="0">
                <a:latin typeface="+mn-ea"/>
                <a:cs typeface="+mn-ea"/>
              </a:rPr>
              <a:t>）携带</a:t>
            </a:r>
            <a:r>
              <a:rPr lang="en-US" altLang="zh-CN" sz="1400" i="1" dirty="0">
                <a:latin typeface="+mn-ea"/>
                <a:cs typeface="+mn-ea"/>
              </a:rPr>
              <a:t>HER2 </a:t>
            </a:r>
            <a:r>
              <a:rPr lang="zh-CN" altLang="en-US" sz="1400" dirty="0">
                <a:latin typeface="+mn-ea"/>
                <a:cs typeface="+mn-ea"/>
              </a:rPr>
              <a:t>激活突变，包含</a:t>
            </a:r>
            <a:r>
              <a:rPr lang="en-US" altLang="zh-CN" sz="1400" b="1" dirty="0">
                <a:solidFill>
                  <a:srgbClr val="FF0000"/>
                </a:solidFill>
                <a:latin typeface="+mn-ea"/>
                <a:cs typeface="+mn-ea"/>
              </a:rPr>
              <a:t>47 </a:t>
            </a:r>
            <a:r>
              <a:rPr lang="zh-CN" altLang="en-US" sz="1400" dirty="0">
                <a:latin typeface="+mn-ea"/>
                <a:cs typeface="+mn-ea"/>
              </a:rPr>
              <a:t>种突变亚型，最常发生在酪氨酸激酶结构域</a:t>
            </a:r>
            <a:r>
              <a:rPr lang="en-US" altLang="zh-CN" sz="1400" dirty="0">
                <a:latin typeface="+mn-ea"/>
                <a:cs typeface="+mn-ea"/>
              </a:rPr>
              <a:t>(TKD)</a:t>
            </a:r>
            <a:r>
              <a:rPr lang="en-US" altLang="zh-CN" sz="1400" b="1" dirty="0">
                <a:solidFill>
                  <a:srgbClr val="FF0000"/>
                </a:solidFill>
                <a:latin typeface="+mn-ea"/>
                <a:cs typeface="+mn-ea"/>
              </a:rPr>
              <a:t>(80.1%)</a:t>
            </a:r>
            <a:r>
              <a:rPr lang="zh-CN" altLang="en-US" sz="1400" dirty="0">
                <a:latin typeface="+mn-ea"/>
                <a:cs typeface="+mn-ea"/>
              </a:rPr>
              <a:t>，包括 </a:t>
            </a:r>
            <a:r>
              <a:rPr lang="zh-CN" altLang="en-US" sz="1400" dirty="0">
                <a:solidFill>
                  <a:srgbClr val="FF0000"/>
                </a:solidFill>
                <a:latin typeface="+mn-ea"/>
                <a:cs typeface="+mn-ea"/>
              </a:rPr>
              <a:t>外显子</a:t>
            </a:r>
            <a:r>
              <a:rPr lang="en-US" altLang="zh-CN" sz="1400" dirty="0">
                <a:solidFill>
                  <a:srgbClr val="FF0000"/>
                </a:solidFill>
                <a:latin typeface="+mn-ea"/>
                <a:cs typeface="+mn-ea"/>
              </a:rPr>
              <a:t>20 (76.2%)</a:t>
            </a:r>
            <a:r>
              <a:rPr lang="zh-CN" altLang="en-US" sz="1400" dirty="0">
                <a:solidFill>
                  <a:srgbClr val="FF0000"/>
                </a:solidFill>
                <a:latin typeface="+mn-ea"/>
                <a:cs typeface="+mn-ea"/>
              </a:rPr>
              <a:t>、</a:t>
            </a:r>
            <a:r>
              <a:rPr lang="en-US" altLang="zh-CN" sz="1400" dirty="0">
                <a:latin typeface="+mn-ea"/>
                <a:cs typeface="+mn-ea"/>
              </a:rPr>
              <a:t>19 (3.0%) </a:t>
            </a:r>
            <a:r>
              <a:rPr lang="zh-CN" altLang="en-US" sz="1400" dirty="0">
                <a:latin typeface="+mn-ea"/>
                <a:cs typeface="+mn-ea"/>
              </a:rPr>
              <a:t>和 </a:t>
            </a:r>
            <a:r>
              <a:rPr lang="en-US" altLang="zh-CN" sz="1400" dirty="0">
                <a:latin typeface="+mn-ea"/>
                <a:cs typeface="+mn-ea"/>
              </a:rPr>
              <a:t>21 (1.2%) </a:t>
            </a:r>
            <a:r>
              <a:rPr lang="zh-CN" altLang="en-US" sz="1400" dirty="0">
                <a:latin typeface="+mn-ea"/>
                <a:cs typeface="+mn-ea"/>
              </a:rPr>
              <a:t>的突变</a:t>
            </a:r>
            <a:endParaRPr lang="en-US" altLang="zh-CN" sz="1400" dirty="0">
              <a:latin typeface="+mn-ea"/>
              <a:cs typeface="+mn-ea"/>
            </a:endParaRPr>
          </a:p>
          <a:p>
            <a:pPr marL="285750" indent="-285750" algn="just" fontAlgn="auto">
              <a:lnSpc>
                <a:spcPct val="120000"/>
              </a:lnSpc>
              <a:buFont typeface="Arial" panose="020B0604020202020204" pitchFamily="34" charset="0"/>
              <a:buChar char="•"/>
            </a:pPr>
            <a:endParaRPr lang="en-US" altLang="zh-CN" sz="700" dirty="0">
              <a:latin typeface="+mn-ea"/>
              <a:cs typeface="+mn-ea"/>
            </a:endParaRPr>
          </a:p>
          <a:p>
            <a:pPr marL="285750" indent="-285750" algn="just" fontAlgn="auto">
              <a:lnSpc>
                <a:spcPct val="120000"/>
              </a:lnSpc>
              <a:buFont typeface="Arial" panose="020B0604020202020204" pitchFamily="34" charset="0"/>
              <a:buChar char="•"/>
            </a:pPr>
            <a:endParaRPr lang="en-US" altLang="zh-CN" sz="700" dirty="0">
              <a:latin typeface="+mn-ea"/>
              <a:cs typeface="+mn-ea"/>
            </a:endParaRPr>
          </a:p>
          <a:p>
            <a:pPr marL="285750" indent="-285750" algn="just" fontAlgn="auto">
              <a:lnSpc>
                <a:spcPct val="120000"/>
              </a:lnSpc>
              <a:buFont typeface="Wingdings" panose="05000000000000000000" pitchFamily="2" charset="2"/>
              <a:buChar char="l"/>
            </a:pPr>
            <a:r>
              <a:rPr lang="en-US" altLang="zh-CN" sz="1400" i="1" dirty="0">
                <a:latin typeface="+mn-ea"/>
                <a:cs typeface="+mn-ea"/>
              </a:rPr>
              <a:t>HER2 </a:t>
            </a:r>
            <a:r>
              <a:rPr lang="zh-CN" altLang="en-US" sz="1400" dirty="0">
                <a:latin typeface="+mn-ea"/>
                <a:cs typeface="+mn-ea"/>
              </a:rPr>
              <a:t>突变最常见位点</a:t>
            </a:r>
            <a:r>
              <a:rPr lang="en-US" altLang="zh-CN" sz="1400" dirty="0">
                <a:latin typeface="+mn-ea"/>
                <a:cs typeface="+mn-ea"/>
              </a:rPr>
              <a:t>: </a:t>
            </a:r>
          </a:p>
          <a:p>
            <a:pPr marL="285750" indent="-285750" algn="just" fontAlgn="auto">
              <a:lnSpc>
                <a:spcPct val="120000"/>
              </a:lnSpc>
              <a:buFont typeface="Wingdings" panose="05000000000000000000" charset="0"/>
              <a:buChar char=""/>
            </a:pPr>
            <a:r>
              <a:rPr lang="en-US" altLang="zh-CN" sz="1400" dirty="0">
                <a:solidFill>
                  <a:srgbClr val="FF0000"/>
                </a:solidFill>
                <a:latin typeface="+mn-ea"/>
                <a:cs typeface="+mn-ea"/>
              </a:rPr>
              <a:t>Y772_A775dup   (55.0%,</a:t>
            </a:r>
            <a:r>
              <a:rPr lang="zh-CN" altLang="en-US" sz="1400" dirty="0">
                <a:solidFill>
                  <a:srgbClr val="FF0000"/>
                </a:solidFill>
                <a:latin typeface="+mn-ea"/>
                <a:cs typeface="+mn-ea"/>
              </a:rPr>
              <a:t> </a:t>
            </a:r>
            <a:r>
              <a:rPr lang="en-US" altLang="zh-CN" sz="1400" dirty="0">
                <a:solidFill>
                  <a:srgbClr val="FF0000"/>
                </a:solidFill>
                <a:latin typeface="+mn-ea"/>
                <a:cs typeface="+mn-ea"/>
              </a:rPr>
              <a:t>371/674)</a:t>
            </a:r>
          </a:p>
          <a:p>
            <a:pPr marL="285750" indent="-285750" algn="just" fontAlgn="auto">
              <a:lnSpc>
                <a:spcPct val="120000"/>
              </a:lnSpc>
              <a:buFont typeface="Wingdings" panose="05000000000000000000" charset="0"/>
              <a:buChar char=""/>
            </a:pPr>
            <a:r>
              <a:rPr lang="en-US" altLang="zh-CN" sz="1400" dirty="0">
                <a:solidFill>
                  <a:schemeClr val="tx1"/>
                </a:solidFill>
                <a:latin typeface="微软雅黑" panose="020B0503020204020204" pitchFamily="34" charset="-122"/>
                <a:ea typeface="微软雅黑" panose="020B0503020204020204" pitchFamily="34" charset="-122"/>
                <a:cs typeface="+mn-ea"/>
              </a:rPr>
              <a:t>G776delinsVC     (8.3%,</a:t>
            </a:r>
            <a:r>
              <a:rPr lang="zh-CN" altLang="en-US" sz="1400" dirty="0">
                <a:solidFill>
                  <a:schemeClr val="tx1"/>
                </a:solidFill>
                <a:latin typeface="微软雅黑" panose="020B0503020204020204" pitchFamily="34" charset="-122"/>
                <a:ea typeface="微软雅黑" panose="020B0503020204020204" pitchFamily="34" charset="-122"/>
                <a:cs typeface="+mn-ea"/>
              </a:rPr>
              <a:t>    </a:t>
            </a:r>
            <a:r>
              <a:rPr lang="en-US" altLang="zh-CN" sz="1400" dirty="0">
                <a:solidFill>
                  <a:schemeClr val="tx1"/>
                </a:solidFill>
                <a:latin typeface="微软雅黑" panose="020B0503020204020204" pitchFamily="34" charset="-122"/>
                <a:ea typeface="微软雅黑" panose="020B0503020204020204" pitchFamily="34" charset="-122"/>
                <a:cs typeface="+mn-ea"/>
              </a:rPr>
              <a:t>56/674)</a:t>
            </a:r>
          </a:p>
          <a:p>
            <a:pPr marL="285750" indent="-285750" algn="just" fontAlgn="auto">
              <a:lnSpc>
                <a:spcPct val="120000"/>
              </a:lnSpc>
              <a:buFont typeface="Wingdings" panose="05000000000000000000" charset="0"/>
              <a:buChar char=""/>
            </a:pPr>
            <a:r>
              <a:rPr lang="en-US" altLang="zh-CN" sz="1400" dirty="0">
                <a:solidFill>
                  <a:schemeClr val="tx1"/>
                </a:solidFill>
                <a:latin typeface="微软雅黑" panose="020B0503020204020204" pitchFamily="34" charset="-122"/>
                <a:ea typeface="微软雅黑" panose="020B0503020204020204" pitchFamily="34" charset="-122"/>
                <a:cs typeface="+mn-ea"/>
              </a:rPr>
              <a:t>S310F                  (7.7%,</a:t>
            </a:r>
            <a:r>
              <a:rPr lang="zh-CN" altLang="en-US" sz="1400" dirty="0">
                <a:solidFill>
                  <a:schemeClr val="tx1"/>
                </a:solidFill>
                <a:latin typeface="微软雅黑" panose="020B0503020204020204" pitchFamily="34" charset="-122"/>
                <a:ea typeface="微软雅黑" panose="020B0503020204020204" pitchFamily="34" charset="-122"/>
                <a:cs typeface="+mn-ea"/>
              </a:rPr>
              <a:t>    </a:t>
            </a:r>
            <a:r>
              <a:rPr lang="en-US" altLang="zh-CN" sz="1400" dirty="0">
                <a:solidFill>
                  <a:schemeClr val="tx1"/>
                </a:solidFill>
                <a:latin typeface="微软雅黑" panose="020B0503020204020204" pitchFamily="34" charset="-122"/>
                <a:ea typeface="微软雅黑" panose="020B0503020204020204" pitchFamily="34" charset="-122"/>
                <a:cs typeface="+mn-ea"/>
              </a:rPr>
              <a:t>52/674)</a:t>
            </a:r>
          </a:p>
          <a:p>
            <a:pPr marL="285750" indent="-285750" algn="just" fontAlgn="auto">
              <a:lnSpc>
                <a:spcPct val="120000"/>
              </a:lnSpc>
              <a:buFont typeface="Wingdings" panose="05000000000000000000" charset="0"/>
              <a:buChar char=""/>
            </a:pPr>
            <a:r>
              <a:rPr lang="en-US" altLang="zh-CN" sz="1400" dirty="0">
                <a:solidFill>
                  <a:schemeClr val="tx1"/>
                </a:solidFill>
                <a:latin typeface="微软雅黑" panose="020B0503020204020204" pitchFamily="34" charset="-122"/>
                <a:ea typeface="微软雅黑" panose="020B0503020204020204" pitchFamily="34" charset="-122"/>
                <a:cs typeface="+mn-ea"/>
              </a:rPr>
              <a:t>G778_P780dup   (5.6%,</a:t>
            </a:r>
            <a:r>
              <a:rPr lang="zh-CN" altLang="en-US" sz="1400" dirty="0">
                <a:solidFill>
                  <a:schemeClr val="tx1"/>
                </a:solidFill>
                <a:latin typeface="微软雅黑" panose="020B0503020204020204" pitchFamily="34" charset="-122"/>
                <a:ea typeface="微软雅黑" panose="020B0503020204020204" pitchFamily="34" charset="-122"/>
                <a:cs typeface="+mn-ea"/>
              </a:rPr>
              <a:t>    </a:t>
            </a:r>
            <a:r>
              <a:rPr lang="en-US" altLang="zh-CN" sz="1400" dirty="0">
                <a:solidFill>
                  <a:schemeClr val="tx1"/>
                </a:solidFill>
                <a:latin typeface="微软雅黑" panose="020B0503020204020204" pitchFamily="34" charset="-122"/>
                <a:ea typeface="微软雅黑" panose="020B0503020204020204" pitchFamily="34" charset="-122"/>
                <a:cs typeface="+mn-ea"/>
              </a:rPr>
              <a:t>38/674)</a:t>
            </a:r>
          </a:p>
          <a:p>
            <a:pPr marL="285750" indent="-285750" algn="just" fontAlgn="auto">
              <a:lnSpc>
                <a:spcPct val="120000"/>
              </a:lnSpc>
              <a:buFont typeface="Wingdings" panose="05000000000000000000" charset="0"/>
              <a:buChar char=""/>
            </a:pPr>
            <a:r>
              <a:rPr lang="en-US" altLang="zh-CN" sz="1400" dirty="0">
                <a:latin typeface="+mn-ea"/>
                <a:cs typeface="+mn-ea"/>
              </a:rPr>
              <a:t>V659E                  (4.1%,</a:t>
            </a:r>
            <a:r>
              <a:rPr lang="zh-CN" altLang="en-US" sz="1400" dirty="0">
                <a:latin typeface="+mn-ea"/>
                <a:cs typeface="+mn-ea"/>
              </a:rPr>
              <a:t>    </a:t>
            </a:r>
            <a:r>
              <a:rPr lang="en-US" altLang="zh-CN" sz="1400" dirty="0">
                <a:latin typeface="+mn-ea"/>
                <a:cs typeface="+mn-ea"/>
              </a:rPr>
              <a:t>28/674)</a:t>
            </a:r>
          </a:p>
          <a:p>
            <a:pPr marL="285750" indent="-285750" algn="just" fontAlgn="auto">
              <a:lnSpc>
                <a:spcPct val="120000"/>
              </a:lnSpc>
              <a:buFont typeface="Wingdings" panose="05000000000000000000" charset="0"/>
              <a:buChar char=""/>
            </a:pPr>
            <a:r>
              <a:rPr lang="en-US" altLang="zh-CN" sz="1400" dirty="0">
                <a:latin typeface="+mn-ea"/>
                <a:cs typeface="+mn-ea"/>
              </a:rPr>
              <a:t>L755P                  (1.9%,   13/674)</a:t>
            </a:r>
          </a:p>
        </p:txBody>
      </p:sp>
      <p:sp>
        <p:nvSpPr>
          <p:cNvPr id="9" name="矩形 8"/>
          <p:cNvSpPr/>
          <p:nvPr/>
        </p:nvSpPr>
        <p:spPr>
          <a:xfrm>
            <a:off x="320782" y="6379560"/>
            <a:ext cx="3514489" cy="215444"/>
          </a:xfrm>
          <a:prstGeom prst="rect">
            <a:avLst/>
          </a:prstGeom>
        </p:spPr>
        <p:txBody>
          <a:bodyPr wrap="square">
            <a:spAutoFit/>
          </a:bodyPr>
          <a:lstStyle/>
          <a:p>
            <a:pPr marL="228600" indent="-228600">
              <a:buFont typeface="+mj-lt"/>
              <a:buAutoNum type="arabicPeriod"/>
            </a:pPr>
            <a:r>
              <a:rPr lang="en-US" altLang="zh-CN" sz="800" dirty="0">
                <a:solidFill>
                  <a:schemeClr val="bg2">
                    <a:lumMod val="25000"/>
                  </a:schemeClr>
                </a:solidFill>
                <a:latin typeface="+mn-ea"/>
              </a:rPr>
              <a:t>F</a:t>
            </a:r>
            <a:r>
              <a:rPr lang="en-GB" altLang="zh-CN" sz="800" dirty="0">
                <a:solidFill>
                  <a:schemeClr val="bg2">
                    <a:lumMod val="25000"/>
                  </a:schemeClr>
                </a:solidFill>
                <a:latin typeface="+mn-ea"/>
              </a:rPr>
              <a:t>an Xu, et al.  J Clin Oncol 40, 2022 (</a:t>
            </a:r>
            <a:r>
              <a:rPr lang="en-GB" altLang="zh-CN" sz="800" dirty="0" err="1">
                <a:solidFill>
                  <a:schemeClr val="bg2">
                    <a:lumMod val="25000"/>
                  </a:schemeClr>
                </a:solidFill>
                <a:latin typeface="+mn-ea"/>
              </a:rPr>
              <a:t>suppl</a:t>
            </a:r>
            <a:r>
              <a:rPr lang="en-GB" altLang="zh-CN" sz="800" dirty="0">
                <a:solidFill>
                  <a:schemeClr val="bg2">
                    <a:lumMod val="25000"/>
                  </a:schemeClr>
                </a:solidFill>
                <a:latin typeface="+mn-ea"/>
              </a:rPr>
              <a:t> 16; </a:t>
            </a:r>
            <a:r>
              <a:rPr lang="en-GB" altLang="zh-CN" sz="800" dirty="0" err="1">
                <a:solidFill>
                  <a:schemeClr val="bg2">
                    <a:lumMod val="25000"/>
                  </a:schemeClr>
                </a:solidFill>
                <a:latin typeface="+mn-ea"/>
              </a:rPr>
              <a:t>abstr</a:t>
            </a:r>
            <a:r>
              <a:rPr lang="en-GB" altLang="zh-CN" sz="800" dirty="0">
                <a:solidFill>
                  <a:schemeClr val="bg2">
                    <a:lumMod val="25000"/>
                  </a:schemeClr>
                </a:solidFill>
                <a:latin typeface="+mn-ea"/>
              </a:rPr>
              <a:t> 8546)</a:t>
            </a:r>
          </a:p>
        </p:txBody>
      </p:sp>
      <p:sp>
        <p:nvSpPr>
          <p:cNvPr id="4" name="标题 16"/>
          <p:cNvSpPr txBox="1"/>
          <p:nvPr>
            <p:custDataLst>
              <p:tags r:id="rId1"/>
            </p:custDataLst>
          </p:nvPr>
        </p:nvSpPr>
        <p:spPr>
          <a:xfrm>
            <a:off x="572264" y="375018"/>
            <a:ext cx="10915650" cy="900112"/>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2800" b="1">
                <a:solidFill>
                  <a:srgbClr val="70309F"/>
                </a:solidFill>
                <a:latin typeface="微软雅黑" panose="020B0503020204020204" pitchFamily="34" charset="-122"/>
                <a:ea typeface="微软雅黑" panose="020B0503020204020204" pitchFamily="34" charset="-122"/>
                <a:cs typeface="+mj-cs"/>
              </a:defRPr>
            </a:lvl1pPr>
          </a:lstStyle>
          <a:p>
            <a:r>
              <a:rPr lang="zh-CN" altLang="en-US" dirty="0">
                <a:sym typeface="+mn-ea"/>
              </a:rPr>
              <a:t>HER2突变位点亚型多样且具有显著异质性，在检测时需引起重视</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Bullet3"/>
          <p:cNvSpPr txBox="1"/>
          <p:nvPr/>
        </p:nvSpPr>
        <p:spPr>
          <a:xfrm>
            <a:off x="624173" y="1817134"/>
            <a:ext cx="11122516" cy="4416025"/>
          </a:xfrm>
          <a:prstGeom prst="plaque">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dirty="0"/>
              <a:t>Click to add text</a:t>
            </a:r>
          </a:p>
        </p:txBody>
      </p:sp>
      <p:sp>
        <p:nvSpPr>
          <p:cNvPr id="13" name="标题 16"/>
          <p:cNvSpPr txBox="1"/>
          <p:nvPr>
            <p:custDataLst>
              <p:tags r:id="rId1"/>
            </p:custDataLst>
          </p:nvPr>
        </p:nvSpPr>
        <p:spPr>
          <a:xfrm>
            <a:off x="594298" y="375018"/>
            <a:ext cx="10985499" cy="900112"/>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zh-CN" altLang="en-US" dirty="0">
                <a:solidFill>
                  <a:srgbClr val="70309F"/>
                </a:solidFill>
                <a:latin typeface="微软雅黑" panose="020B0503020204020204" pitchFamily="34" charset="-122"/>
                <a:ea typeface="微软雅黑" panose="020B0503020204020204" pitchFamily="34" charset="-122"/>
                <a:sym typeface="+mn-lt"/>
              </a:rPr>
              <a:t>目前临床中HER2 突变的检测方法最常推荐</a:t>
            </a:r>
            <a:r>
              <a:rPr lang="en-US" altLang="zh-CN" dirty="0">
                <a:solidFill>
                  <a:srgbClr val="70309F"/>
                </a:solidFill>
                <a:latin typeface="微软雅黑" panose="020B0503020204020204" pitchFamily="34" charset="-122"/>
                <a:ea typeface="微软雅黑" panose="020B0503020204020204" pitchFamily="34" charset="-122"/>
                <a:sym typeface="+mn-lt"/>
              </a:rPr>
              <a:t>NGS</a:t>
            </a:r>
            <a:endParaRPr lang="zh-CN" altLang="en-US" dirty="0">
              <a:solidFill>
                <a:srgbClr val="70309F"/>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624173" y="1047381"/>
            <a:ext cx="10943654" cy="717710"/>
            <a:chOff x="545869" y="1339508"/>
            <a:chExt cx="10943654" cy="717710"/>
          </a:xfrm>
        </p:grpSpPr>
        <p:sp>
          <p:nvSpPr>
            <p:cNvPr id="6" name="对角圆角矩形 5"/>
            <p:cNvSpPr/>
            <p:nvPr/>
          </p:nvSpPr>
          <p:spPr>
            <a:xfrm>
              <a:off x="545869" y="1339508"/>
              <a:ext cx="10943654" cy="717710"/>
            </a:xfrm>
            <a:prstGeom prst="round2DiagRect">
              <a:avLst>
                <a:gd name="adj1" fmla="val 50000"/>
                <a:gd name="adj2" fmla="val 0"/>
              </a:avLst>
            </a:prstGeom>
            <a:gradFill>
              <a:gsLst>
                <a:gs pos="100000">
                  <a:srgbClr val="F3F0FF"/>
                </a:gs>
                <a:gs pos="0">
                  <a:srgbClr val="E4DFFE"/>
                </a:gs>
              </a:gsLst>
              <a:lin ang="0" scaled="0"/>
            </a:gradFill>
            <a:ln w="12700" cap="flat" cmpd="sng" algn="ctr">
              <a:noFill/>
              <a:prstDash val="solid"/>
              <a:miter lim="800000"/>
            </a:ln>
            <a:effectLst/>
          </p:spPr>
          <p:txBody>
            <a:bodyPr wrap="square" rtlCol="0" anchor="ctr">
              <a:noAutofit/>
            </a:bodyPr>
            <a:lstStyle/>
            <a:p>
              <a:pPr algn="ctr"/>
              <a:endParaRPr lang="zh-CN" altLang="en-US" sz="2400" kern="0">
                <a:solidFill>
                  <a:srgbClr val="FFFFFF"/>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682885" y="1498270"/>
              <a:ext cx="453417" cy="453417"/>
              <a:chOff x="682885" y="1498270"/>
              <a:chExt cx="453417" cy="453417"/>
            </a:xfrm>
          </p:grpSpPr>
          <p:sp>
            <p:nvSpPr>
              <p:cNvPr id="9" name="椭圆 8"/>
              <p:cNvSpPr/>
              <p:nvPr/>
            </p:nvSpPr>
            <p:spPr>
              <a:xfrm>
                <a:off x="682885" y="1498270"/>
                <a:ext cx="453417" cy="45341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descr="图标&#10;&#10;描述已自动生成"/>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artisticPhotocopy detail="2"/>
                        </a14:imgEffect>
                      </a14:imgLayer>
                    </a14:imgProps>
                  </a:ext>
                  <a:ext uri="{28A0092B-C50C-407E-A947-70E740481C1C}">
                    <a14:useLocalDpi xmlns:a14="http://schemas.microsoft.com/office/drawing/2010/main" val="0"/>
                  </a:ext>
                </a:extLst>
              </a:blip>
              <a:stretch>
                <a:fillRect/>
              </a:stretch>
            </p:blipFill>
            <p:spPr>
              <a:xfrm>
                <a:off x="747762" y="1550314"/>
                <a:ext cx="313573" cy="313573"/>
              </a:xfrm>
              <a:prstGeom prst="rect">
                <a:avLst/>
              </a:prstGeom>
            </p:spPr>
          </p:pic>
        </p:grpSp>
      </p:grpSp>
      <p:pic>
        <p:nvPicPr>
          <p:cNvPr id="5" name="图片 4" descr="屏幕剪辑"/>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098" y="4858362"/>
            <a:ext cx="2006235" cy="1113007"/>
          </a:xfrm>
          <a:prstGeom prst="rect">
            <a:avLst/>
          </a:prstGeom>
          <a:ln>
            <a:noFill/>
          </a:ln>
          <a:effectLst/>
        </p:spPr>
      </p:pic>
      <p:sp>
        <p:nvSpPr>
          <p:cNvPr id="12" name="文本框 11"/>
          <p:cNvSpPr txBox="1"/>
          <p:nvPr/>
        </p:nvSpPr>
        <p:spPr>
          <a:xfrm>
            <a:off x="666486" y="5315762"/>
            <a:ext cx="1313180" cy="338554"/>
          </a:xfrm>
          <a:prstGeom prst="rect">
            <a:avLst/>
          </a:prstGeom>
          <a:noFill/>
        </p:spPr>
        <p:txBody>
          <a:bodyPr wrap="none"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rPr>
              <a:t>Sanger</a:t>
            </a:r>
            <a:r>
              <a:rPr lang="zh-CN" altLang="en-US" sz="1600" b="1" dirty="0">
                <a:solidFill>
                  <a:schemeClr val="bg1"/>
                </a:solidFill>
                <a:latin typeface="微软雅黑" panose="020B0503020204020204" pitchFamily="34" charset="-122"/>
                <a:ea typeface="微软雅黑" panose="020B0503020204020204" pitchFamily="34" charset="-122"/>
              </a:rPr>
              <a:t>测序</a:t>
            </a:r>
          </a:p>
        </p:txBody>
      </p:sp>
      <p:graphicFrame>
        <p:nvGraphicFramePr>
          <p:cNvPr id="15" name="表格 14"/>
          <p:cNvGraphicFramePr>
            <a:graphicFrameLocks noGrp="1"/>
          </p:cNvGraphicFramePr>
          <p:nvPr>
            <p:custDataLst>
              <p:tags r:id="rId2"/>
            </p:custDataLst>
          </p:nvPr>
        </p:nvGraphicFramePr>
        <p:xfrm>
          <a:off x="2747228" y="1896823"/>
          <a:ext cx="8869631" cy="4013835"/>
        </p:xfrm>
        <a:graphic>
          <a:graphicData uri="http://schemas.openxmlformats.org/drawingml/2006/table">
            <a:tbl>
              <a:tblPr firstRow="1" firstCol="1">
                <a:tableStyleId>{0E3FDE45-AF77-4B5C-9715-49D594BDF05E}</a:tableStyleId>
              </a:tblPr>
              <a:tblGrid>
                <a:gridCol w="910653">
                  <a:extLst>
                    <a:ext uri="{9D8B030D-6E8A-4147-A177-3AD203B41FA5}">
                      <a16:colId xmlns:a16="http://schemas.microsoft.com/office/drawing/2014/main" val="20000"/>
                    </a:ext>
                  </a:extLst>
                </a:gridCol>
                <a:gridCol w="1047251">
                  <a:extLst>
                    <a:ext uri="{9D8B030D-6E8A-4147-A177-3AD203B41FA5}">
                      <a16:colId xmlns:a16="http://schemas.microsoft.com/office/drawing/2014/main" val="20001"/>
                    </a:ext>
                  </a:extLst>
                </a:gridCol>
                <a:gridCol w="1156794">
                  <a:extLst>
                    <a:ext uri="{9D8B030D-6E8A-4147-A177-3AD203B41FA5}">
                      <a16:colId xmlns:a16="http://schemas.microsoft.com/office/drawing/2014/main" val="20002"/>
                    </a:ext>
                  </a:extLst>
                </a:gridCol>
                <a:gridCol w="939689">
                  <a:extLst>
                    <a:ext uri="{9D8B030D-6E8A-4147-A177-3AD203B41FA5}">
                      <a16:colId xmlns:a16="http://schemas.microsoft.com/office/drawing/2014/main" val="20003"/>
                    </a:ext>
                  </a:extLst>
                </a:gridCol>
                <a:gridCol w="801111">
                  <a:extLst>
                    <a:ext uri="{9D8B030D-6E8A-4147-A177-3AD203B41FA5}">
                      <a16:colId xmlns:a16="http://schemas.microsoft.com/office/drawing/2014/main" val="20004"/>
                    </a:ext>
                  </a:extLst>
                </a:gridCol>
                <a:gridCol w="688269">
                  <a:extLst>
                    <a:ext uri="{9D8B030D-6E8A-4147-A177-3AD203B41FA5}">
                      <a16:colId xmlns:a16="http://schemas.microsoft.com/office/drawing/2014/main" val="20005"/>
                    </a:ext>
                  </a:extLst>
                </a:gridCol>
                <a:gridCol w="812329">
                  <a:extLst>
                    <a:ext uri="{9D8B030D-6E8A-4147-A177-3AD203B41FA5}">
                      <a16:colId xmlns:a16="http://schemas.microsoft.com/office/drawing/2014/main" val="20006"/>
                    </a:ext>
                  </a:extLst>
                </a:gridCol>
                <a:gridCol w="1785012">
                  <a:extLst>
                    <a:ext uri="{9D8B030D-6E8A-4147-A177-3AD203B41FA5}">
                      <a16:colId xmlns:a16="http://schemas.microsoft.com/office/drawing/2014/main" val="20007"/>
                    </a:ext>
                  </a:extLst>
                </a:gridCol>
                <a:gridCol w="728523">
                  <a:extLst>
                    <a:ext uri="{9D8B030D-6E8A-4147-A177-3AD203B41FA5}">
                      <a16:colId xmlns:a16="http://schemas.microsoft.com/office/drawing/2014/main" val="20008"/>
                    </a:ext>
                  </a:extLst>
                </a:gridCol>
              </a:tblGrid>
              <a:tr h="528955">
                <a:tc>
                  <a:txBody>
                    <a:bodyPr/>
                    <a:lstStyle/>
                    <a:p>
                      <a:pPr algn="ctr" fontAlgn="b"/>
                      <a:r>
                        <a:rPr lang="zh-CN" altLang="en-US" sz="1200" u="none" strike="noStrike" dirty="0">
                          <a:solidFill>
                            <a:schemeClr val="bg1"/>
                          </a:solidFill>
                          <a:effectLst/>
                        </a:rPr>
                        <a:t>检测方法</a:t>
                      </a:r>
                    </a:p>
                  </a:txBody>
                  <a:tcPr marL="4309" marR="4309" marT="4309" marB="0" anchor="ctr">
                    <a:solidFill>
                      <a:schemeClr val="accent2">
                        <a:lumMod val="60000"/>
                        <a:lumOff val="40000"/>
                      </a:schemeClr>
                    </a:solidFill>
                  </a:tcPr>
                </a:tc>
                <a:tc>
                  <a:txBody>
                    <a:bodyPr/>
                    <a:lstStyle/>
                    <a:p>
                      <a:pPr algn="ctr" fontAlgn="b"/>
                      <a:r>
                        <a:rPr lang="zh-CN" altLang="en-US" sz="1200" u="none" strike="noStrike" dirty="0">
                          <a:solidFill>
                            <a:schemeClr val="bg1"/>
                          </a:solidFill>
                          <a:effectLst/>
                        </a:rPr>
                        <a:t>变异类型</a:t>
                      </a:r>
                    </a:p>
                  </a:txBody>
                  <a:tcPr marL="4309" marR="4309" marT="4309" marB="0" anchor="ctr">
                    <a:solidFill>
                      <a:schemeClr val="accent2">
                        <a:lumMod val="60000"/>
                        <a:lumOff val="40000"/>
                      </a:schemeClr>
                    </a:solidFill>
                  </a:tcPr>
                </a:tc>
                <a:tc>
                  <a:txBody>
                    <a:bodyPr/>
                    <a:lstStyle/>
                    <a:p>
                      <a:pPr algn="ctr" fontAlgn="b"/>
                      <a:r>
                        <a:rPr lang="zh-CN" altLang="en-US" sz="1200" u="none" strike="noStrike" dirty="0">
                          <a:solidFill>
                            <a:schemeClr val="bg1"/>
                          </a:solidFill>
                          <a:effectLst/>
                        </a:rPr>
                        <a:t>检测范围</a:t>
                      </a:r>
                    </a:p>
                  </a:txBody>
                  <a:tcPr marL="4309" marR="4309" marT="4309" marB="0" anchor="ctr">
                    <a:solidFill>
                      <a:schemeClr val="accent2">
                        <a:lumMod val="60000"/>
                        <a:lumOff val="40000"/>
                      </a:schemeClr>
                    </a:solidFill>
                  </a:tcPr>
                </a:tc>
                <a:tc>
                  <a:txBody>
                    <a:bodyPr/>
                    <a:lstStyle/>
                    <a:p>
                      <a:pPr algn="ctr" fontAlgn="b"/>
                      <a:r>
                        <a:rPr lang="zh-CN" altLang="en-US" sz="1200" u="none" strike="noStrike" dirty="0">
                          <a:solidFill>
                            <a:schemeClr val="bg1"/>
                          </a:solidFill>
                          <a:effectLst/>
                        </a:rPr>
                        <a:t>样本类型</a:t>
                      </a:r>
                    </a:p>
                  </a:txBody>
                  <a:tcPr marL="4309" marR="4309" marT="4309" marB="0" anchor="ctr">
                    <a:solidFill>
                      <a:schemeClr val="accent2">
                        <a:lumMod val="60000"/>
                        <a:lumOff val="40000"/>
                      </a:schemeClr>
                    </a:solidFill>
                  </a:tcPr>
                </a:tc>
                <a:tc>
                  <a:txBody>
                    <a:bodyPr/>
                    <a:lstStyle/>
                    <a:p>
                      <a:pPr algn="ctr" fontAlgn="b"/>
                      <a:r>
                        <a:rPr lang="zh-CN" altLang="en-US" sz="1200" u="none" strike="noStrike" dirty="0">
                          <a:solidFill>
                            <a:schemeClr val="bg1"/>
                          </a:solidFill>
                          <a:effectLst/>
                        </a:rPr>
                        <a:t>灵敏度</a:t>
                      </a:r>
                    </a:p>
                  </a:txBody>
                  <a:tcPr marL="4309" marR="4309" marT="4309" marB="0" anchor="ctr">
                    <a:solidFill>
                      <a:schemeClr val="accent2">
                        <a:lumMod val="60000"/>
                        <a:lumOff val="40000"/>
                      </a:schemeClr>
                    </a:solidFill>
                  </a:tcPr>
                </a:tc>
                <a:tc>
                  <a:txBody>
                    <a:bodyPr/>
                    <a:lstStyle/>
                    <a:p>
                      <a:pPr algn="ctr" fontAlgn="b"/>
                      <a:r>
                        <a:rPr lang="zh-CN" altLang="en-US" sz="1200" u="none" strike="noStrike" dirty="0">
                          <a:solidFill>
                            <a:schemeClr val="bg1"/>
                          </a:solidFill>
                          <a:effectLst/>
                        </a:rPr>
                        <a:t>特异性</a:t>
                      </a:r>
                    </a:p>
                  </a:txBody>
                  <a:tcPr marL="4309" marR="4309" marT="4309" marB="0" anchor="ctr">
                    <a:solidFill>
                      <a:schemeClr val="accent2">
                        <a:lumMod val="60000"/>
                        <a:lumOff val="40000"/>
                      </a:schemeClr>
                    </a:solidFill>
                  </a:tcPr>
                </a:tc>
                <a:tc>
                  <a:txBody>
                    <a:bodyPr/>
                    <a:lstStyle/>
                    <a:p>
                      <a:pPr algn="ctr" fontAlgn="b"/>
                      <a:r>
                        <a:rPr lang="zh-CN" altLang="en-US" sz="1200" u="none" strike="noStrike" dirty="0">
                          <a:solidFill>
                            <a:schemeClr val="bg1"/>
                          </a:solidFill>
                          <a:effectLst/>
                        </a:rPr>
                        <a:t>检测周期</a:t>
                      </a:r>
                    </a:p>
                  </a:txBody>
                  <a:tcPr marL="4309" marR="4309" marT="4309" marB="0" anchor="ctr">
                    <a:solidFill>
                      <a:schemeClr val="accent2">
                        <a:lumMod val="60000"/>
                        <a:lumOff val="40000"/>
                      </a:schemeClr>
                    </a:solidFill>
                  </a:tcPr>
                </a:tc>
                <a:tc>
                  <a:txBody>
                    <a:bodyPr/>
                    <a:lstStyle/>
                    <a:p>
                      <a:pPr algn="ctr" fontAlgn="b"/>
                      <a:r>
                        <a:rPr lang="zh-CN" altLang="en-US" sz="1200" u="none" strike="noStrike" dirty="0">
                          <a:solidFill>
                            <a:schemeClr val="bg1"/>
                          </a:solidFill>
                          <a:effectLst/>
                        </a:rPr>
                        <a:t>检测特点</a:t>
                      </a:r>
                    </a:p>
                  </a:txBody>
                  <a:tcPr marL="4309" marR="4309" marT="4309" marB="0" anchor="ctr">
                    <a:solidFill>
                      <a:schemeClr val="accent2">
                        <a:lumMod val="60000"/>
                        <a:lumOff val="40000"/>
                      </a:schemeClr>
                    </a:solidFill>
                  </a:tcPr>
                </a:tc>
                <a:tc>
                  <a:txBody>
                    <a:bodyPr/>
                    <a:lstStyle/>
                    <a:p>
                      <a:pPr algn="ctr" fontAlgn="b"/>
                      <a:r>
                        <a:rPr lang="zh-CN" altLang="en-US" sz="1200" u="none" strike="noStrike" dirty="0">
                          <a:solidFill>
                            <a:schemeClr val="bg1"/>
                          </a:solidFill>
                          <a:effectLst/>
                        </a:rPr>
                        <a:t>推荐等级</a:t>
                      </a:r>
                    </a:p>
                  </a:txBody>
                  <a:tcPr marL="4309" marR="4309" marT="4309" marB="0" anchor="ctr">
                    <a:solidFill>
                      <a:schemeClr val="accent2">
                        <a:lumMod val="60000"/>
                        <a:lumOff val="40000"/>
                      </a:schemeClr>
                    </a:solidFill>
                  </a:tcPr>
                </a:tc>
                <a:extLst>
                  <a:ext uri="{0D108BD9-81ED-4DB2-BD59-A6C34878D82A}">
                    <a16:rowId xmlns:a16="http://schemas.microsoft.com/office/drawing/2014/main" val="10000"/>
                  </a:ext>
                </a:extLst>
              </a:tr>
              <a:tr h="1234440">
                <a:tc>
                  <a:txBody>
                    <a:bodyPr/>
                    <a:lstStyle/>
                    <a:p>
                      <a:pPr algn="ctr" fontAlgn="b">
                        <a:lnSpc>
                          <a:spcPct val="120000"/>
                        </a:lnSpc>
                      </a:pPr>
                      <a:r>
                        <a:rPr lang="en-US" altLang="zh-CN" sz="1400" u="none" strike="noStrike" dirty="0">
                          <a:effectLst/>
                        </a:rPr>
                        <a:t>NGS</a:t>
                      </a:r>
                    </a:p>
                  </a:txBody>
                  <a:tcPr marL="4309" marR="4309" marT="4309" marB="0" anchor="ctr"/>
                </a:tc>
                <a:tc>
                  <a:txBody>
                    <a:bodyPr/>
                    <a:lstStyle/>
                    <a:p>
                      <a:pPr algn="ctr" fontAlgn="b">
                        <a:lnSpc>
                          <a:spcPct val="120000"/>
                        </a:lnSpc>
                      </a:pPr>
                      <a:r>
                        <a:rPr lang="zh-CN" altLang="en-US" sz="1200" u="none" strike="noStrike" dirty="0">
                          <a:effectLst/>
                        </a:rPr>
                        <a:t>点突变、小片段插入</a:t>
                      </a:r>
                      <a:r>
                        <a:rPr lang="en-US" altLang="zh-CN" sz="1200" u="none" strike="noStrike" dirty="0">
                          <a:effectLst/>
                        </a:rPr>
                        <a:t>/</a:t>
                      </a:r>
                      <a:r>
                        <a:rPr lang="zh-CN" altLang="en-US" sz="1200" u="none" strike="noStrike" dirty="0">
                          <a:effectLst/>
                        </a:rPr>
                        <a:t>缺失</a:t>
                      </a:r>
                    </a:p>
                  </a:txBody>
                  <a:tcPr marL="4309" marR="4309" marT="4309" marB="0" anchor="ctr"/>
                </a:tc>
                <a:tc>
                  <a:txBody>
                    <a:bodyPr/>
                    <a:lstStyle/>
                    <a:p>
                      <a:pPr algn="ctr" fontAlgn="b">
                        <a:lnSpc>
                          <a:spcPct val="120000"/>
                        </a:lnSpc>
                      </a:pPr>
                      <a:r>
                        <a:rPr lang="zh-CN" altLang="en-US" sz="1200" u="none" strike="noStrike" dirty="0">
                          <a:effectLst/>
                        </a:rPr>
                        <a:t>已知</a:t>
                      </a:r>
                      <a:r>
                        <a:rPr lang="en-US" altLang="zh-CN" sz="1200" u="none" strike="noStrike" dirty="0">
                          <a:effectLst/>
                        </a:rPr>
                        <a:t>/</a:t>
                      </a:r>
                      <a:r>
                        <a:rPr lang="zh-CN" altLang="en-US" sz="1200" u="none" strike="noStrike" dirty="0">
                          <a:effectLst/>
                        </a:rPr>
                        <a:t>未知变异与</a:t>
                      </a:r>
                      <a:r>
                        <a:rPr lang="en-US" altLang="zh-CN" sz="1200" u="none" strike="noStrike" dirty="0">
                          <a:effectLst/>
                        </a:rPr>
                        <a:t>panel</a:t>
                      </a:r>
                      <a:r>
                        <a:rPr lang="zh-CN" altLang="en-US" sz="1200" u="none" strike="noStrike" dirty="0">
                          <a:effectLst/>
                        </a:rPr>
                        <a:t>设计检测范围相关</a:t>
                      </a:r>
                    </a:p>
                  </a:txBody>
                  <a:tcPr marL="4309" marR="4309" marT="4309" marB="0" anchor="ctr"/>
                </a:tc>
                <a:tc>
                  <a:txBody>
                    <a:bodyPr/>
                    <a:lstStyle/>
                    <a:p>
                      <a:pPr marL="0" indent="0" algn="ctr" fontAlgn="b">
                        <a:lnSpc>
                          <a:spcPct val="120000"/>
                        </a:lnSpc>
                        <a:buFont typeface="Wingdings" panose="05000000000000000000" pitchFamily="2" charset="2"/>
                        <a:buNone/>
                      </a:pPr>
                      <a:r>
                        <a:rPr lang="en-US" altLang="zh-CN" sz="1200" u="none" strike="noStrike" dirty="0" err="1">
                          <a:effectLst/>
                        </a:rPr>
                        <a:t>FFPE</a:t>
                      </a:r>
                      <a:endParaRPr lang="en-US" altLang="zh-CN" sz="1200" u="none" strike="noStrike" dirty="0">
                        <a:effectLst/>
                      </a:endParaRPr>
                    </a:p>
                    <a:p>
                      <a:pPr marL="0" indent="0" algn="ctr" fontAlgn="b">
                        <a:lnSpc>
                          <a:spcPct val="120000"/>
                        </a:lnSpc>
                        <a:buFont typeface="Wingdings" panose="05000000000000000000" pitchFamily="2" charset="2"/>
                        <a:buNone/>
                      </a:pPr>
                      <a:r>
                        <a:rPr lang="zh-CN" altLang="en-US" sz="1200" u="none" strike="noStrike" dirty="0">
                          <a:effectLst/>
                        </a:rPr>
                        <a:t>细胞学</a:t>
                      </a:r>
                      <a:endParaRPr lang="en-US" altLang="zh-CN" sz="1200" u="none" strike="noStrike" dirty="0">
                        <a:effectLst/>
                      </a:endParaRPr>
                    </a:p>
                    <a:p>
                      <a:pPr marL="0" indent="0" algn="ctr" fontAlgn="b">
                        <a:lnSpc>
                          <a:spcPct val="120000"/>
                        </a:lnSpc>
                        <a:buFont typeface="Wingdings" panose="05000000000000000000" pitchFamily="2" charset="2"/>
                        <a:buNone/>
                      </a:pPr>
                      <a:r>
                        <a:rPr lang="zh-CN" altLang="en-US" sz="1200" u="none" strike="noStrike" dirty="0">
                          <a:effectLst/>
                        </a:rPr>
                        <a:t>液体</a:t>
                      </a:r>
                    </a:p>
                  </a:txBody>
                  <a:tcPr marL="4309" marR="4309" marT="4309" marB="0" anchor="ctr"/>
                </a:tc>
                <a:tc>
                  <a:txBody>
                    <a:bodyPr/>
                    <a:lstStyle/>
                    <a:p>
                      <a:pPr algn="ctr" fontAlgn="b">
                        <a:lnSpc>
                          <a:spcPct val="120000"/>
                        </a:lnSpc>
                      </a:pPr>
                      <a:r>
                        <a:rPr lang="zh-CN" altLang="en-US" sz="1200" u="none" strike="noStrike" dirty="0">
                          <a:effectLst/>
                        </a:rPr>
                        <a:t>高</a:t>
                      </a:r>
                    </a:p>
                  </a:txBody>
                  <a:tcPr marL="4309" marR="4309" marT="4309" marB="0" anchor="ctr"/>
                </a:tc>
                <a:tc>
                  <a:txBody>
                    <a:bodyPr/>
                    <a:lstStyle/>
                    <a:p>
                      <a:pPr algn="ctr" fontAlgn="b">
                        <a:lnSpc>
                          <a:spcPct val="120000"/>
                        </a:lnSpc>
                      </a:pPr>
                      <a:r>
                        <a:rPr lang="zh-CN" altLang="en-US" sz="1200" u="none" strike="noStrike" dirty="0">
                          <a:effectLst/>
                        </a:rPr>
                        <a:t>高</a:t>
                      </a:r>
                    </a:p>
                  </a:txBody>
                  <a:tcPr marL="4309" marR="4309" marT="4309" marB="0" anchor="ctr"/>
                </a:tc>
                <a:tc>
                  <a:txBody>
                    <a:bodyPr/>
                    <a:lstStyle/>
                    <a:p>
                      <a:pPr algn="ctr" fontAlgn="b">
                        <a:lnSpc>
                          <a:spcPct val="120000"/>
                        </a:lnSpc>
                      </a:pPr>
                      <a:r>
                        <a:rPr lang="en-US" sz="1200" u="none" strike="noStrike" dirty="0">
                          <a:effectLst/>
                        </a:rPr>
                        <a:t>5-7d</a:t>
                      </a:r>
                    </a:p>
                  </a:txBody>
                  <a:tcPr marL="4309" marR="4309" marT="4309" marB="0" anchor="ctr"/>
                </a:tc>
                <a:tc>
                  <a:txBody>
                    <a:bodyPr/>
                    <a:lstStyle/>
                    <a:p>
                      <a:pPr algn="ctr" fontAlgn="b">
                        <a:lnSpc>
                          <a:spcPct val="120000"/>
                        </a:lnSpc>
                      </a:pPr>
                      <a:r>
                        <a:rPr lang="zh-CN" altLang="en-US" sz="1200" u="none" strike="noStrike" dirty="0">
                          <a:effectLst/>
                        </a:rPr>
                        <a:t>高通量检测变异类型多，灵敏度及特异度高，但与产品探针设计覆盖度及生物信息分析能力有关</a:t>
                      </a:r>
                    </a:p>
                  </a:txBody>
                  <a:tcPr marL="4309" marR="4309" marT="4309" marB="0" anchor="ctr"/>
                </a:tc>
                <a:tc>
                  <a:txBody>
                    <a:bodyPr/>
                    <a:lstStyle/>
                    <a:p>
                      <a:pPr algn="ctr" fontAlgn="b">
                        <a:lnSpc>
                          <a:spcPct val="120000"/>
                        </a:lnSpc>
                      </a:pPr>
                      <a:r>
                        <a:rPr lang="zh-CN" altLang="en-US" sz="1200" b="1" u="none" strike="noStrike" dirty="0">
                          <a:solidFill>
                            <a:schemeClr val="accent1"/>
                          </a:solidFill>
                          <a:effectLst/>
                        </a:rPr>
                        <a:t>强烈推荐</a:t>
                      </a:r>
                    </a:p>
                  </a:txBody>
                  <a:tcPr marL="4309" marR="4309" marT="4309" marB="0" anchor="ctr"/>
                </a:tc>
                <a:extLst>
                  <a:ext uri="{0D108BD9-81ED-4DB2-BD59-A6C34878D82A}">
                    <a16:rowId xmlns:a16="http://schemas.microsoft.com/office/drawing/2014/main" val="10001"/>
                  </a:ext>
                </a:extLst>
              </a:tr>
              <a:tr h="1195705">
                <a:tc>
                  <a:txBody>
                    <a:bodyPr/>
                    <a:lstStyle/>
                    <a:p>
                      <a:pPr algn="ctr" fontAlgn="b">
                        <a:lnSpc>
                          <a:spcPct val="120000"/>
                        </a:lnSpc>
                      </a:pPr>
                      <a:r>
                        <a:rPr lang="en-US" altLang="zh-CN" sz="1400" u="none" strike="noStrike" dirty="0">
                          <a:effectLst/>
                        </a:rPr>
                        <a:t>RT-PCR</a:t>
                      </a:r>
                    </a:p>
                  </a:txBody>
                  <a:tcPr marL="4309" marR="4309" marT="4309" marB="0" anchor="ctr"/>
                </a:tc>
                <a:tc>
                  <a:txBody>
                    <a:bodyPr/>
                    <a:lstStyle/>
                    <a:p>
                      <a:pPr algn="ctr" fontAlgn="b">
                        <a:lnSpc>
                          <a:spcPct val="120000"/>
                        </a:lnSpc>
                      </a:pPr>
                      <a:r>
                        <a:rPr lang="zh-CN" altLang="en-US" sz="1200" u="none" strike="noStrike" dirty="0">
                          <a:effectLst/>
                        </a:rPr>
                        <a:t>点突变、小片段插入</a:t>
                      </a:r>
                      <a:r>
                        <a:rPr lang="en-US" altLang="zh-CN" sz="1200" u="none" strike="noStrike" dirty="0">
                          <a:effectLst/>
                        </a:rPr>
                        <a:t>/</a:t>
                      </a:r>
                      <a:r>
                        <a:rPr lang="zh-CN" altLang="en-US" sz="1200" u="none" strike="noStrike" dirty="0">
                          <a:effectLst/>
                        </a:rPr>
                        <a:t>缺失</a:t>
                      </a:r>
                    </a:p>
                  </a:txBody>
                  <a:tcPr marL="4309" marR="4309" marT="4309" marB="0" anchor="ctr"/>
                </a:tc>
                <a:tc>
                  <a:txBody>
                    <a:bodyPr/>
                    <a:lstStyle/>
                    <a:p>
                      <a:pPr algn="ctr" fontAlgn="b">
                        <a:lnSpc>
                          <a:spcPct val="120000"/>
                        </a:lnSpc>
                      </a:pPr>
                      <a:r>
                        <a:rPr lang="zh-CN" altLang="en-US" sz="1200" u="none" strike="noStrike" dirty="0">
                          <a:effectLst/>
                        </a:rPr>
                        <a:t>已知变异</a:t>
                      </a:r>
                    </a:p>
                  </a:txBody>
                  <a:tcPr marL="4309" marR="4309" marT="4309" marB="0" anchor="ctr"/>
                </a:tc>
                <a:tc>
                  <a:txBody>
                    <a:bodyPr/>
                    <a:lstStyle/>
                    <a:p>
                      <a:pPr marL="0" indent="0" algn="ctr" fontAlgn="b">
                        <a:lnSpc>
                          <a:spcPct val="120000"/>
                        </a:lnSpc>
                        <a:buFont typeface="Wingdings" panose="05000000000000000000" pitchFamily="2" charset="2"/>
                        <a:buNone/>
                      </a:pPr>
                      <a:r>
                        <a:rPr lang="en-US" altLang="zh-CN" sz="1200" u="none" strike="noStrike" dirty="0" err="1">
                          <a:effectLst/>
                        </a:rPr>
                        <a:t>FFPE</a:t>
                      </a:r>
                      <a:endParaRPr lang="en-US" altLang="zh-CN" sz="1200" u="none" strike="noStrike" dirty="0">
                        <a:effectLst/>
                      </a:endParaRPr>
                    </a:p>
                    <a:p>
                      <a:pPr marL="0" indent="0" algn="ctr" fontAlgn="b">
                        <a:lnSpc>
                          <a:spcPct val="120000"/>
                        </a:lnSpc>
                        <a:buFont typeface="Wingdings" panose="05000000000000000000" pitchFamily="2" charset="2"/>
                        <a:buNone/>
                      </a:pPr>
                      <a:r>
                        <a:rPr lang="zh-CN" altLang="en-US" sz="1200" u="none" strike="noStrike" dirty="0">
                          <a:effectLst/>
                        </a:rPr>
                        <a:t>细胞学</a:t>
                      </a:r>
                      <a:endParaRPr lang="en-US" altLang="zh-CN" sz="1200" u="none" strike="noStrike" dirty="0">
                        <a:effectLst/>
                      </a:endParaRPr>
                    </a:p>
                    <a:p>
                      <a:pPr marL="0" indent="0" algn="ctr" fontAlgn="b">
                        <a:lnSpc>
                          <a:spcPct val="120000"/>
                        </a:lnSpc>
                        <a:buFont typeface="Wingdings" panose="05000000000000000000" pitchFamily="2" charset="2"/>
                        <a:buNone/>
                      </a:pPr>
                      <a:r>
                        <a:rPr lang="zh-CN" altLang="en-US" sz="1200" u="none" strike="noStrike" dirty="0">
                          <a:effectLst/>
                        </a:rPr>
                        <a:t>液体</a:t>
                      </a:r>
                    </a:p>
                  </a:txBody>
                  <a:tcPr marL="4309" marR="4309" marT="4309" marB="0" anchor="ctr"/>
                </a:tc>
                <a:tc>
                  <a:txBody>
                    <a:bodyPr/>
                    <a:lstStyle/>
                    <a:p>
                      <a:pPr algn="ctr" fontAlgn="b">
                        <a:lnSpc>
                          <a:spcPct val="120000"/>
                        </a:lnSpc>
                      </a:pPr>
                      <a:r>
                        <a:rPr lang="zh-CN" altLang="en-US" sz="1200" u="none" strike="noStrike" dirty="0">
                          <a:effectLst/>
                        </a:rPr>
                        <a:t>高</a:t>
                      </a:r>
                    </a:p>
                  </a:txBody>
                  <a:tcPr marL="4309" marR="4309" marT="4309" marB="0" anchor="ctr"/>
                </a:tc>
                <a:tc>
                  <a:txBody>
                    <a:bodyPr/>
                    <a:lstStyle/>
                    <a:p>
                      <a:pPr algn="ctr" fontAlgn="b">
                        <a:lnSpc>
                          <a:spcPct val="120000"/>
                        </a:lnSpc>
                      </a:pPr>
                      <a:r>
                        <a:rPr lang="zh-CN" altLang="en-US" sz="1200" u="none" strike="noStrike" dirty="0">
                          <a:effectLst/>
                        </a:rPr>
                        <a:t>高</a:t>
                      </a:r>
                    </a:p>
                  </a:txBody>
                  <a:tcPr marL="4309" marR="4309" marT="4309" marB="0" anchor="ctr"/>
                </a:tc>
                <a:tc>
                  <a:txBody>
                    <a:bodyPr/>
                    <a:lstStyle/>
                    <a:p>
                      <a:pPr algn="ctr" fontAlgn="b">
                        <a:lnSpc>
                          <a:spcPct val="120000"/>
                        </a:lnSpc>
                      </a:pPr>
                      <a:r>
                        <a:rPr lang="en-US" sz="1200" u="none" strike="noStrike" dirty="0">
                          <a:effectLst/>
                        </a:rPr>
                        <a:t>2-3d</a:t>
                      </a:r>
                    </a:p>
                  </a:txBody>
                  <a:tcPr marL="4309" marR="4309" marT="4309" marB="0" anchor="ctr"/>
                </a:tc>
                <a:tc>
                  <a:txBody>
                    <a:bodyPr/>
                    <a:lstStyle/>
                    <a:p>
                      <a:pPr algn="ctr" fontAlgn="b">
                        <a:lnSpc>
                          <a:spcPct val="120000"/>
                        </a:lnSpc>
                      </a:pPr>
                      <a:r>
                        <a:rPr lang="zh-CN" altLang="en-US" sz="1200" u="none" strike="noStrike" dirty="0">
                          <a:effectLst/>
                        </a:rPr>
                        <a:t>检测平台较普遍，检测周期相对快，但不能检测未知变异类型</a:t>
                      </a:r>
                    </a:p>
                  </a:txBody>
                  <a:tcPr marL="4309" marR="4309" marT="4309" marB="0" anchor="ctr"/>
                </a:tc>
                <a:tc>
                  <a:txBody>
                    <a:bodyPr/>
                    <a:lstStyle/>
                    <a:p>
                      <a:pPr algn="ctr" fontAlgn="b">
                        <a:lnSpc>
                          <a:spcPct val="120000"/>
                        </a:lnSpc>
                      </a:pPr>
                      <a:r>
                        <a:rPr lang="zh-CN" altLang="en-US" sz="1200" u="none" strike="noStrike" dirty="0">
                          <a:effectLst/>
                        </a:rPr>
                        <a:t>推荐</a:t>
                      </a:r>
                    </a:p>
                  </a:txBody>
                  <a:tcPr marL="4309" marR="4309" marT="4309" marB="0" anchor="ctr"/>
                </a:tc>
                <a:extLst>
                  <a:ext uri="{0D108BD9-81ED-4DB2-BD59-A6C34878D82A}">
                    <a16:rowId xmlns:a16="http://schemas.microsoft.com/office/drawing/2014/main" val="10002"/>
                  </a:ext>
                </a:extLst>
              </a:tr>
              <a:tr h="1054735">
                <a:tc>
                  <a:txBody>
                    <a:bodyPr/>
                    <a:lstStyle/>
                    <a:p>
                      <a:pPr algn="ctr" fontAlgn="b">
                        <a:lnSpc>
                          <a:spcPct val="120000"/>
                        </a:lnSpc>
                      </a:pPr>
                      <a:r>
                        <a:rPr lang="en-US" sz="1400" u="none" strike="noStrike" dirty="0">
                          <a:effectLst/>
                        </a:rPr>
                        <a:t>Sanger</a:t>
                      </a:r>
                    </a:p>
                    <a:p>
                      <a:pPr algn="ctr" fontAlgn="b">
                        <a:lnSpc>
                          <a:spcPct val="120000"/>
                        </a:lnSpc>
                      </a:pPr>
                      <a:r>
                        <a:rPr lang="zh-CN" altLang="en-US" sz="1400" u="none" strike="noStrike" dirty="0">
                          <a:effectLst/>
                        </a:rPr>
                        <a:t>测序</a:t>
                      </a:r>
                    </a:p>
                  </a:txBody>
                  <a:tcPr marL="4309" marR="4309" marT="4309" marB="0" anchor="ctr"/>
                </a:tc>
                <a:tc>
                  <a:txBody>
                    <a:bodyPr/>
                    <a:lstStyle/>
                    <a:p>
                      <a:pPr algn="ctr" fontAlgn="b">
                        <a:lnSpc>
                          <a:spcPct val="120000"/>
                        </a:lnSpc>
                      </a:pPr>
                      <a:r>
                        <a:rPr lang="zh-CN" altLang="en-US" sz="1200" u="none" strike="noStrike" dirty="0">
                          <a:effectLst/>
                        </a:rPr>
                        <a:t>点突变、小片段插入</a:t>
                      </a:r>
                      <a:r>
                        <a:rPr lang="en-US" altLang="zh-CN" sz="1200" u="none" strike="noStrike" dirty="0">
                          <a:effectLst/>
                        </a:rPr>
                        <a:t>/</a:t>
                      </a:r>
                      <a:r>
                        <a:rPr lang="zh-CN" altLang="en-US" sz="1200" u="none" strike="noStrike" dirty="0">
                          <a:effectLst/>
                        </a:rPr>
                        <a:t>缺失</a:t>
                      </a:r>
                    </a:p>
                  </a:txBody>
                  <a:tcPr marL="4309" marR="4309" marT="4309" marB="0" anchor="ctr"/>
                </a:tc>
                <a:tc>
                  <a:txBody>
                    <a:bodyPr/>
                    <a:lstStyle/>
                    <a:p>
                      <a:pPr algn="ctr" fontAlgn="b">
                        <a:lnSpc>
                          <a:spcPct val="120000"/>
                        </a:lnSpc>
                      </a:pPr>
                      <a:r>
                        <a:rPr lang="zh-CN" altLang="en-US" sz="1200" u="none" strike="noStrike" dirty="0">
                          <a:effectLst/>
                        </a:rPr>
                        <a:t>已知</a:t>
                      </a:r>
                      <a:r>
                        <a:rPr lang="en-US" altLang="zh-CN" sz="1200" u="none" strike="noStrike" dirty="0">
                          <a:effectLst/>
                        </a:rPr>
                        <a:t>/</a:t>
                      </a:r>
                      <a:r>
                        <a:rPr lang="zh-CN" altLang="en-US" sz="1200" u="none" strike="noStrike" dirty="0">
                          <a:effectLst/>
                        </a:rPr>
                        <a:t>未知变异</a:t>
                      </a:r>
                    </a:p>
                  </a:txBody>
                  <a:tcPr marL="4309" marR="4309" marT="4309" marB="0" anchor="ctr"/>
                </a:tc>
                <a:tc>
                  <a:txBody>
                    <a:bodyPr/>
                    <a:lstStyle/>
                    <a:p>
                      <a:pPr marL="0" indent="0" algn="ctr" fontAlgn="b">
                        <a:lnSpc>
                          <a:spcPct val="120000"/>
                        </a:lnSpc>
                        <a:buFont typeface="Wingdings" panose="05000000000000000000" pitchFamily="2" charset="2"/>
                        <a:buNone/>
                      </a:pPr>
                      <a:r>
                        <a:rPr lang="en-US" altLang="zh-CN" sz="1200" u="none" strike="noStrike" dirty="0" err="1">
                          <a:effectLst/>
                        </a:rPr>
                        <a:t>FFPE</a:t>
                      </a:r>
                      <a:endParaRPr lang="en-US" altLang="zh-CN" sz="1200" u="none" strike="noStrike" dirty="0">
                        <a:effectLst/>
                      </a:endParaRPr>
                    </a:p>
                    <a:p>
                      <a:pPr marL="0" indent="0" algn="ctr" fontAlgn="b">
                        <a:lnSpc>
                          <a:spcPct val="120000"/>
                        </a:lnSpc>
                        <a:buFont typeface="Wingdings" panose="05000000000000000000" pitchFamily="2" charset="2"/>
                        <a:buNone/>
                      </a:pPr>
                      <a:r>
                        <a:rPr lang="zh-CN" altLang="en-US" sz="1200" u="none" strike="noStrike" dirty="0">
                          <a:effectLst/>
                        </a:rPr>
                        <a:t>细胞学</a:t>
                      </a:r>
                    </a:p>
                  </a:txBody>
                  <a:tcPr marL="4309" marR="4309" marT="4309" marB="0" anchor="ctr"/>
                </a:tc>
                <a:tc>
                  <a:txBody>
                    <a:bodyPr/>
                    <a:lstStyle/>
                    <a:p>
                      <a:pPr algn="ctr" fontAlgn="b">
                        <a:lnSpc>
                          <a:spcPct val="120000"/>
                        </a:lnSpc>
                      </a:pPr>
                      <a:r>
                        <a:rPr lang="zh-CN" altLang="en-US" sz="1200" u="none" strike="noStrike" dirty="0">
                          <a:effectLst/>
                        </a:rPr>
                        <a:t>中</a:t>
                      </a:r>
                    </a:p>
                  </a:txBody>
                  <a:tcPr marL="4309" marR="4309" marT="4309" marB="0" anchor="ctr"/>
                </a:tc>
                <a:tc>
                  <a:txBody>
                    <a:bodyPr/>
                    <a:lstStyle/>
                    <a:p>
                      <a:pPr algn="ctr" fontAlgn="b">
                        <a:lnSpc>
                          <a:spcPct val="120000"/>
                        </a:lnSpc>
                      </a:pPr>
                      <a:r>
                        <a:rPr lang="zh-CN" altLang="en-US" sz="1200" u="none" strike="noStrike" dirty="0">
                          <a:effectLst/>
                        </a:rPr>
                        <a:t>中</a:t>
                      </a:r>
                    </a:p>
                  </a:txBody>
                  <a:tcPr marL="4309" marR="4309" marT="4309" marB="0" anchor="ctr"/>
                </a:tc>
                <a:tc>
                  <a:txBody>
                    <a:bodyPr/>
                    <a:lstStyle/>
                    <a:p>
                      <a:pPr algn="ctr" fontAlgn="b">
                        <a:lnSpc>
                          <a:spcPct val="120000"/>
                        </a:lnSpc>
                      </a:pPr>
                      <a:r>
                        <a:rPr lang="en-US" sz="1200" u="none" strike="noStrike" dirty="0">
                          <a:effectLst/>
                        </a:rPr>
                        <a:t>4-5d</a:t>
                      </a:r>
                    </a:p>
                  </a:txBody>
                  <a:tcPr marL="4309" marR="4309" marT="4309" marB="0" anchor="ctr"/>
                </a:tc>
                <a:tc>
                  <a:txBody>
                    <a:bodyPr/>
                    <a:lstStyle/>
                    <a:p>
                      <a:pPr algn="ctr" fontAlgn="b">
                        <a:lnSpc>
                          <a:spcPct val="120000"/>
                        </a:lnSpc>
                      </a:pPr>
                      <a:r>
                        <a:rPr lang="zh-CN" altLang="en-US" sz="1200" u="none" strike="noStrike" dirty="0">
                          <a:effectLst/>
                        </a:rPr>
                        <a:t>对样本量的要求高，检测通量低</a:t>
                      </a:r>
                    </a:p>
                  </a:txBody>
                  <a:tcPr marL="4309" marR="4309" marT="4309" marB="0" anchor="ctr"/>
                </a:tc>
                <a:tc>
                  <a:txBody>
                    <a:bodyPr/>
                    <a:lstStyle/>
                    <a:p>
                      <a:pPr algn="ctr" fontAlgn="b">
                        <a:lnSpc>
                          <a:spcPct val="120000"/>
                        </a:lnSpc>
                      </a:pPr>
                      <a:r>
                        <a:rPr lang="zh-CN" altLang="en-US" sz="1200" u="none" strike="noStrike" dirty="0">
                          <a:effectLst/>
                        </a:rPr>
                        <a:t>推荐</a:t>
                      </a:r>
                    </a:p>
                  </a:txBody>
                  <a:tcPr marL="4309" marR="4309" marT="4309" marB="0" anchor="ctr"/>
                </a:tc>
                <a:extLst>
                  <a:ext uri="{0D108BD9-81ED-4DB2-BD59-A6C34878D82A}">
                    <a16:rowId xmlns:a16="http://schemas.microsoft.com/office/drawing/2014/main" val="10003"/>
                  </a:ext>
                </a:extLst>
              </a:tr>
            </a:tbl>
          </a:graphicData>
        </a:graphic>
      </p:graphicFrame>
      <p:sp>
        <p:nvSpPr>
          <p:cNvPr id="17" name="矩形 16"/>
          <p:cNvSpPr/>
          <p:nvPr/>
        </p:nvSpPr>
        <p:spPr>
          <a:xfrm>
            <a:off x="536500" y="6294183"/>
            <a:ext cx="7928610" cy="424815"/>
          </a:xfrm>
          <a:prstGeom prst="rect">
            <a:avLst/>
          </a:prstGeom>
        </p:spPr>
        <p:txBody>
          <a:bodyPr wrap="none">
            <a:noAutofit/>
          </a:bodyPr>
          <a:lstStyle/>
          <a:p>
            <a:pPr marL="228600" indent="-228600" algn="l">
              <a:buClrTx/>
              <a:buSzTx/>
              <a:buFont typeface="+mj-lt"/>
              <a:buAutoNum type="arabicPeriod"/>
            </a:pPr>
            <a:r>
              <a:rPr lang="en-US" altLang="zh-CN" sz="800" dirty="0"/>
              <a:t>Ren S,  et al. </a:t>
            </a:r>
            <a:r>
              <a:rPr lang="nl-NL" altLang="zh-CN" sz="800" dirty="0"/>
              <a:t>ESMO Open. 2022 Jun;7(3):100482.</a:t>
            </a:r>
            <a:endParaRPr lang="en-US" altLang="zh-CN" sz="800" dirty="0"/>
          </a:p>
          <a:p>
            <a:pPr marL="228600" indent="-228600" algn="l">
              <a:buClrTx/>
              <a:buSzTx/>
              <a:buFont typeface="+mj-lt"/>
              <a:buAutoNum type="arabicPeriod"/>
            </a:pPr>
            <a:r>
              <a:rPr lang="en-US" altLang="zh-CN" sz="800" dirty="0"/>
              <a:t>Zhang S, et al. Thorac Cancer. 2023 Jan;14(1):91-104.</a:t>
            </a:r>
          </a:p>
          <a:p>
            <a:pPr algn="l">
              <a:buClrTx/>
              <a:buSzTx/>
            </a:pPr>
            <a:endParaRPr lang="en-US" altLang="zh-CN" sz="800" dirty="0"/>
          </a:p>
        </p:txBody>
      </p:sp>
      <p:sp>
        <p:nvSpPr>
          <p:cNvPr id="14" name="文本框 13"/>
          <p:cNvSpPr txBox="1"/>
          <p:nvPr/>
        </p:nvSpPr>
        <p:spPr>
          <a:xfrm>
            <a:off x="5510150" y="5910556"/>
            <a:ext cx="4498975" cy="275590"/>
          </a:xfrm>
          <a:prstGeom prst="rect">
            <a:avLst/>
          </a:prstGeom>
          <a:noFill/>
        </p:spPr>
        <p:txBody>
          <a:bodyPr wrap="none" rtlCol="0">
            <a:spAutoFit/>
          </a:bodyPr>
          <a:lstStyle/>
          <a:p>
            <a:r>
              <a:rPr lang="en-US" altLang="zh-CN" sz="1200" dirty="0">
                <a:solidFill>
                  <a:schemeClr val="bg1">
                    <a:lumMod val="50000"/>
                  </a:schemeClr>
                </a:solidFill>
                <a:latin typeface="+mn-ea"/>
              </a:rPr>
              <a:t>*</a:t>
            </a:r>
            <a:r>
              <a:rPr lang="zh-CN" altLang="en-US" sz="900" dirty="0">
                <a:solidFill>
                  <a:schemeClr val="bg1">
                    <a:lumMod val="50000"/>
                  </a:schemeClr>
                </a:solidFill>
                <a:latin typeface="微软雅黑" panose="020B0503020204020204" pitchFamily="34" charset="-122"/>
                <a:ea typeface="微软雅黑" panose="020B0503020204020204" pitchFamily="34" charset="-122"/>
              </a:rPr>
              <a:t>罕见、潜在可用药的突变，包括融合突变、</a:t>
            </a:r>
            <a:r>
              <a:rPr lang="zh-CN" altLang="zh-CN" sz="900" dirty="0">
                <a:solidFill>
                  <a:schemeClr val="bg1">
                    <a:lumMod val="50000"/>
                  </a:schemeClr>
                </a:solidFill>
                <a:latin typeface="微软雅黑" panose="020B0503020204020204" pitchFamily="34" charset="-122"/>
                <a:ea typeface="微软雅黑" panose="020B0503020204020204" pitchFamily="34" charset="-122"/>
              </a:rPr>
              <a:t>酪氨酸激酶域复制</a:t>
            </a:r>
            <a:r>
              <a:rPr lang="zh-CN" altLang="en-US" sz="900" dirty="0">
                <a:solidFill>
                  <a:schemeClr val="bg1">
                    <a:lumMod val="50000"/>
                  </a:schemeClr>
                </a:solidFill>
                <a:latin typeface="微软雅黑" panose="020B0503020204020204" pitchFamily="34" charset="-122"/>
                <a:ea typeface="微软雅黑" panose="020B0503020204020204" pitchFamily="34" charset="-122"/>
              </a:rPr>
              <a:t>（</a:t>
            </a:r>
            <a:r>
              <a:rPr lang="en-US" altLang="zh-CN" sz="900" dirty="0">
                <a:solidFill>
                  <a:schemeClr val="bg1">
                    <a:lumMod val="50000"/>
                  </a:schemeClr>
                </a:solidFill>
                <a:latin typeface="微软雅黑" panose="020B0503020204020204" pitchFamily="34" charset="-122"/>
                <a:ea typeface="微软雅黑" panose="020B0503020204020204" pitchFamily="34" charset="-122"/>
              </a:rPr>
              <a:t>KDD</a:t>
            </a:r>
            <a:r>
              <a:rPr lang="zh-CN" altLang="en-US" sz="900" dirty="0">
                <a:solidFill>
                  <a:schemeClr val="bg1">
                    <a:lumMod val="50000"/>
                  </a:schemeClr>
                </a:solidFill>
                <a:latin typeface="微软雅黑" panose="020B0503020204020204" pitchFamily="34" charset="-122"/>
                <a:ea typeface="微软雅黑" panose="020B0503020204020204" pitchFamily="34" charset="-122"/>
              </a:rPr>
              <a:t>）等值得关注。</a:t>
            </a:r>
          </a:p>
        </p:txBody>
      </p:sp>
      <p:grpSp>
        <p:nvGrpSpPr>
          <p:cNvPr id="21" name="组合 20"/>
          <p:cNvGrpSpPr/>
          <p:nvPr/>
        </p:nvGrpSpPr>
        <p:grpSpPr>
          <a:xfrm>
            <a:off x="733415" y="2408686"/>
            <a:ext cx="2006235" cy="1177574"/>
            <a:chOff x="671896" y="2983774"/>
            <a:chExt cx="2006235" cy="1177574"/>
          </a:xfrm>
          <a:effectLst/>
        </p:grpSpPr>
        <p:pic>
          <p:nvPicPr>
            <p:cNvPr id="4" name="图片 3" descr="屏幕剪辑"/>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896" y="2983774"/>
              <a:ext cx="2006235" cy="1177574"/>
            </a:xfrm>
            <a:prstGeom prst="rect">
              <a:avLst/>
            </a:prstGeom>
            <a:ln>
              <a:noFill/>
            </a:ln>
            <a:effectLst/>
          </p:spPr>
        </p:pic>
        <p:sp>
          <p:nvSpPr>
            <p:cNvPr id="18" name="文本框 17"/>
            <p:cNvSpPr txBox="1"/>
            <p:nvPr/>
          </p:nvSpPr>
          <p:spPr>
            <a:xfrm>
              <a:off x="751867" y="3641022"/>
              <a:ext cx="1658824" cy="338554"/>
            </a:xfrm>
            <a:prstGeom prst="rect">
              <a:avLst/>
            </a:prstGeom>
            <a:noFill/>
          </p:spPr>
          <p:txBody>
            <a:bodyPr wrap="squar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二代测序</a:t>
              </a:r>
              <a:r>
                <a:rPr lang="en-US" altLang="zh-CN" sz="1600" b="1" dirty="0">
                  <a:solidFill>
                    <a:schemeClr val="bg1"/>
                  </a:solidFill>
                  <a:latin typeface="微软雅黑" panose="020B0503020204020204" pitchFamily="34" charset="-122"/>
                  <a:ea typeface="微软雅黑" panose="020B0503020204020204" pitchFamily="34" charset="-122"/>
                </a:rPr>
                <a:t>NGS</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703685" y="3647284"/>
            <a:ext cx="2006236" cy="1182870"/>
            <a:chOff x="587335" y="4145395"/>
            <a:chExt cx="2006236" cy="1182870"/>
          </a:xfrm>
          <a:effectLst/>
        </p:grpSpPr>
        <p:pic>
          <p:nvPicPr>
            <p:cNvPr id="7" name="图片 6" descr="屏幕剪辑"/>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335" y="4145395"/>
              <a:ext cx="2006236" cy="1182870"/>
            </a:xfrm>
            <a:prstGeom prst="rect">
              <a:avLst/>
            </a:prstGeom>
            <a:ln>
              <a:noFill/>
            </a:ln>
            <a:effectLst/>
          </p:spPr>
        </p:pic>
        <p:sp>
          <p:nvSpPr>
            <p:cNvPr id="20" name="文本框 19"/>
            <p:cNvSpPr txBox="1"/>
            <p:nvPr/>
          </p:nvSpPr>
          <p:spPr>
            <a:xfrm>
              <a:off x="617065" y="4202313"/>
              <a:ext cx="916419" cy="523220"/>
            </a:xfrm>
            <a:prstGeom prst="rect">
              <a:avLst/>
            </a:prstGeom>
            <a:solidFill>
              <a:schemeClr val="accent1"/>
            </a:solidFill>
          </p:spPr>
          <p:txBody>
            <a:bodyPr wrap="square">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实时荧光定量</a:t>
              </a:r>
              <a:r>
                <a:rPr lang="en-US" altLang="zh-CN" sz="1400" b="1" dirty="0">
                  <a:solidFill>
                    <a:schemeClr val="bg1"/>
                  </a:solidFill>
                  <a:latin typeface="微软雅黑" panose="020B0503020204020204" pitchFamily="34" charset="-122"/>
                  <a:ea typeface="微软雅黑" panose="020B0503020204020204" pitchFamily="34" charset="-122"/>
                </a:rPr>
                <a:t>PCR</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
        <p:nvSpPr>
          <p:cNvPr id="26" name="剪去对角的矩形 25"/>
          <p:cNvSpPr/>
          <p:nvPr>
            <p:custDataLst>
              <p:tags r:id="rId3"/>
            </p:custDataLst>
          </p:nvPr>
        </p:nvSpPr>
        <p:spPr>
          <a:xfrm>
            <a:off x="1132595" y="998225"/>
            <a:ext cx="10614093" cy="811757"/>
          </a:xfrm>
          <a:prstGeom prst="snip2DiagRect">
            <a:avLst>
              <a:gd name="adj1" fmla="val 44539"/>
              <a:gd name="adj2"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r>
              <a:rPr lang="en-GB" altLang="zh-CN" sz="1400" b="1" dirty="0">
                <a:solidFill>
                  <a:schemeClr val="tx1"/>
                </a:solidFill>
                <a:effectLst/>
                <a:latin typeface="微软雅黑" panose="020B0503020204020204" pitchFamily="34" charset="-122"/>
                <a:ea typeface="微软雅黑" panose="020B0503020204020204" pitchFamily="34" charset="-122"/>
                <a:sym typeface="+mn-ea"/>
              </a:rPr>
              <a:t>HER2</a:t>
            </a:r>
            <a:r>
              <a:rPr lang="zh-CN" altLang="en-US" sz="1400" b="1" dirty="0">
                <a:solidFill>
                  <a:schemeClr val="tx1"/>
                </a:solidFill>
                <a:effectLst/>
                <a:latin typeface="微软雅黑" panose="020B0503020204020204" pitchFamily="34" charset="-122"/>
                <a:ea typeface="微软雅黑" panose="020B0503020204020204" pitchFamily="34" charset="-122"/>
                <a:sym typeface="+mn-ea"/>
              </a:rPr>
              <a:t>突变检测的方法包括</a:t>
            </a:r>
            <a:r>
              <a:rPr lang="en-GB" altLang="zh-CN" sz="1400" b="1" dirty="0">
                <a:solidFill>
                  <a:schemeClr val="tx1"/>
                </a:solidFill>
                <a:effectLst/>
                <a:latin typeface="微软雅黑" panose="020B0503020204020204" pitchFamily="34" charset="-122"/>
                <a:ea typeface="微软雅黑" panose="020B0503020204020204" pitchFamily="34" charset="-122"/>
                <a:sym typeface="+mn-ea"/>
              </a:rPr>
              <a:t>NGS</a:t>
            </a:r>
            <a:r>
              <a:rPr lang="zh-CN" altLang="en-GB" sz="1400" b="1" dirty="0">
                <a:solidFill>
                  <a:schemeClr val="tx1"/>
                </a:solidFill>
                <a:effectLst/>
                <a:latin typeface="微软雅黑" panose="020B0503020204020204" pitchFamily="34" charset="-122"/>
                <a:ea typeface="微软雅黑" panose="020B0503020204020204" pitchFamily="34" charset="-122"/>
                <a:sym typeface="+mn-ea"/>
              </a:rPr>
              <a:t>，</a:t>
            </a:r>
            <a:r>
              <a:rPr lang="en-GB" altLang="zh-CN" sz="1400" b="1" dirty="0">
                <a:solidFill>
                  <a:schemeClr val="tx1"/>
                </a:solidFill>
                <a:effectLst/>
                <a:latin typeface="微软雅黑" panose="020B0503020204020204" pitchFamily="34" charset="-122"/>
                <a:ea typeface="微软雅黑" panose="020B0503020204020204" pitchFamily="34" charset="-122"/>
                <a:sym typeface="+mn-ea"/>
              </a:rPr>
              <a:t>RT-PCR</a:t>
            </a:r>
            <a:r>
              <a:rPr lang="zh-CN" altLang="en-US" sz="1400" b="1" dirty="0">
                <a:solidFill>
                  <a:schemeClr val="tx1"/>
                </a:solidFill>
                <a:effectLst/>
                <a:latin typeface="微软雅黑" panose="020B0503020204020204" pitchFamily="34" charset="-122"/>
                <a:ea typeface="微软雅黑" panose="020B0503020204020204" pitchFamily="34" charset="-122"/>
                <a:sym typeface="+mn-ea"/>
              </a:rPr>
              <a:t>和</a:t>
            </a:r>
            <a:r>
              <a:rPr lang="en-GB" altLang="zh-CN" sz="1400" b="1" dirty="0">
                <a:solidFill>
                  <a:schemeClr val="tx1"/>
                </a:solidFill>
                <a:effectLst/>
                <a:latin typeface="微软雅黑" panose="020B0503020204020204" pitchFamily="34" charset="-122"/>
                <a:ea typeface="微软雅黑" panose="020B0503020204020204" pitchFamily="34" charset="-122"/>
                <a:sym typeface="+mn-ea"/>
              </a:rPr>
              <a:t>Sanger</a:t>
            </a:r>
            <a:r>
              <a:rPr lang="zh-CN" altLang="en-GB" sz="1400" b="1" dirty="0">
                <a:solidFill>
                  <a:schemeClr val="tx1"/>
                </a:solidFill>
                <a:effectLst/>
                <a:latin typeface="微软雅黑" panose="020B0503020204020204" pitchFamily="34" charset="-122"/>
                <a:ea typeface="微软雅黑" panose="020B0503020204020204" pitchFamily="34" charset="-122"/>
                <a:sym typeface="+mn-ea"/>
              </a:rPr>
              <a:t>，</a:t>
            </a:r>
            <a:r>
              <a:rPr lang="zh-CN" altLang="en-US" sz="1400" b="1" dirty="0">
                <a:solidFill>
                  <a:schemeClr val="tx1"/>
                </a:solidFill>
                <a:effectLst/>
                <a:latin typeface="微软雅黑" panose="020B0503020204020204" pitchFamily="34" charset="-122"/>
                <a:ea typeface="微软雅黑" panose="020B0503020204020204" pitchFamily="34" charset="-122"/>
                <a:sym typeface="+mn-ea"/>
              </a:rPr>
              <a:t>其中临床常用的方法是</a:t>
            </a:r>
            <a:r>
              <a:rPr lang="en-GB" altLang="zh-CN" sz="1400" b="1" dirty="0">
                <a:solidFill>
                  <a:schemeClr val="tx1"/>
                </a:solidFill>
                <a:effectLst/>
                <a:latin typeface="微软雅黑" panose="020B0503020204020204" pitchFamily="34" charset="-122"/>
                <a:ea typeface="微软雅黑" panose="020B0503020204020204" pitchFamily="34" charset="-122"/>
                <a:sym typeface="+mn-ea"/>
              </a:rPr>
              <a:t>RT-PCR</a:t>
            </a:r>
            <a:r>
              <a:rPr lang="zh-CN" altLang="en-US" sz="1400" b="1" dirty="0">
                <a:solidFill>
                  <a:schemeClr val="tx1"/>
                </a:solidFill>
                <a:effectLst/>
                <a:latin typeface="微软雅黑" panose="020B0503020204020204" pitchFamily="34" charset="-122"/>
                <a:ea typeface="微软雅黑" panose="020B0503020204020204" pitchFamily="34" charset="-122"/>
                <a:sym typeface="+mn-ea"/>
              </a:rPr>
              <a:t>和</a:t>
            </a:r>
            <a:r>
              <a:rPr lang="en-GB" altLang="zh-CN" sz="1400" b="1" dirty="0">
                <a:solidFill>
                  <a:schemeClr val="tx1"/>
                </a:solidFill>
                <a:effectLst/>
                <a:latin typeface="微软雅黑" panose="020B0503020204020204" pitchFamily="34" charset="-122"/>
                <a:ea typeface="微软雅黑" panose="020B0503020204020204" pitchFamily="34" charset="-122"/>
                <a:sym typeface="+mn-ea"/>
              </a:rPr>
              <a:t>NGS</a:t>
            </a:r>
            <a:r>
              <a:rPr lang="zh-CN" altLang="en-GB" sz="1400" dirty="0">
                <a:solidFill>
                  <a:schemeClr val="tx1"/>
                </a:solidFill>
                <a:effectLst/>
                <a:latin typeface="微软雅黑" panose="020B0503020204020204" pitchFamily="34" charset="-122"/>
                <a:ea typeface="微软雅黑" panose="020B0503020204020204" pitchFamily="34" charset="-122"/>
                <a:sym typeface="+mn-ea"/>
              </a:rPr>
              <a:t>；</a:t>
            </a:r>
            <a:r>
              <a:rPr lang="zh-CN" altLang="en-US" sz="1400" dirty="0">
                <a:solidFill>
                  <a:schemeClr val="tx1"/>
                </a:solidFill>
                <a:effectLst/>
                <a:latin typeface="微软雅黑" panose="020B0503020204020204" pitchFamily="34" charset="-122"/>
                <a:ea typeface="微软雅黑" panose="020B0503020204020204" pitchFamily="34" charset="-122"/>
                <a:sym typeface="+mn-ea"/>
              </a:rPr>
              <a:t>目前临床常用的</a:t>
            </a:r>
            <a:r>
              <a:rPr lang="en-GB" altLang="zh-CN" sz="1400" dirty="0">
                <a:solidFill>
                  <a:schemeClr val="tx1"/>
                </a:solidFill>
                <a:effectLst/>
                <a:latin typeface="微软雅黑" panose="020B0503020204020204" pitchFamily="34" charset="-122"/>
                <a:ea typeface="微软雅黑" panose="020B0503020204020204" pitchFamily="34" charset="-122"/>
                <a:sym typeface="+mn-ea"/>
              </a:rPr>
              <a:t>RT-PCR</a:t>
            </a:r>
            <a:r>
              <a:rPr lang="zh-CN" altLang="en-US" sz="1400" dirty="0">
                <a:solidFill>
                  <a:schemeClr val="tx1"/>
                </a:solidFill>
                <a:effectLst/>
                <a:latin typeface="微软雅黑" panose="020B0503020204020204" pitchFamily="34" charset="-122"/>
                <a:ea typeface="微软雅黑" panose="020B0503020204020204" pitchFamily="34" charset="-122"/>
                <a:sym typeface="+mn-ea"/>
              </a:rPr>
              <a:t>覆盖</a:t>
            </a:r>
            <a:r>
              <a:rPr lang="en-GB" altLang="zh-CN" sz="1400" dirty="0">
                <a:solidFill>
                  <a:schemeClr val="tx1"/>
                </a:solidFill>
                <a:effectLst/>
                <a:latin typeface="微软雅黑" panose="020B0503020204020204" pitchFamily="34" charset="-122"/>
                <a:ea typeface="微软雅黑" panose="020B0503020204020204" pitchFamily="34" charset="-122"/>
                <a:sym typeface="+mn-ea"/>
              </a:rPr>
              <a:t>HER2 </a:t>
            </a:r>
            <a:r>
              <a:rPr lang="zh-CN" altLang="en-US" sz="1400" dirty="0">
                <a:solidFill>
                  <a:schemeClr val="tx1"/>
                </a:solidFill>
                <a:effectLst/>
                <a:latin typeface="微软雅黑" panose="020B0503020204020204" pitchFamily="34" charset="-122"/>
                <a:ea typeface="微软雅黑" panose="020B0503020204020204" pitchFamily="34" charset="-122"/>
                <a:sym typeface="+mn-ea"/>
              </a:rPr>
              <a:t>外显子</a:t>
            </a:r>
            <a:r>
              <a:rPr lang="en-US" altLang="zh-CN" sz="1400" dirty="0">
                <a:solidFill>
                  <a:schemeClr val="tx1"/>
                </a:solidFill>
                <a:effectLst/>
                <a:latin typeface="微软雅黑" panose="020B0503020204020204" pitchFamily="34" charset="-122"/>
                <a:ea typeface="微软雅黑" panose="020B0503020204020204" pitchFamily="34" charset="-122"/>
                <a:sym typeface="+mn-ea"/>
              </a:rPr>
              <a:t>20</a:t>
            </a:r>
            <a:r>
              <a:rPr lang="zh-CN" altLang="en-US" sz="1400" dirty="0">
                <a:solidFill>
                  <a:schemeClr val="tx1"/>
                </a:solidFill>
                <a:effectLst/>
                <a:latin typeface="微软雅黑" panose="020B0503020204020204" pitchFamily="34" charset="-122"/>
                <a:ea typeface="微软雅黑" panose="020B0503020204020204" pitchFamily="34" charset="-122"/>
                <a:sym typeface="+mn-ea"/>
              </a:rPr>
              <a:t>的部分位点；推荐使用</a:t>
            </a:r>
            <a:r>
              <a:rPr lang="en-GB" altLang="zh-CN" sz="1400" dirty="0">
                <a:solidFill>
                  <a:schemeClr val="tx1"/>
                </a:solidFill>
                <a:effectLst/>
                <a:latin typeface="微软雅黑" panose="020B0503020204020204" pitchFamily="34" charset="-122"/>
                <a:ea typeface="微软雅黑" panose="020B0503020204020204" pitchFamily="34" charset="-122"/>
                <a:sym typeface="+mn-ea"/>
              </a:rPr>
              <a:t>NGS</a:t>
            </a:r>
            <a:r>
              <a:rPr lang="zh-CN" altLang="en-US" sz="1400" dirty="0">
                <a:solidFill>
                  <a:schemeClr val="tx1"/>
                </a:solidFill>
                <a:effectLst/>
                <a:latin typeface="微软雅黑" panose="020B0503020204020204" pitchFamily="34" charset="-122"/>
                <a:ea typeface="微软雅黑" panose="020B0503020204020204" pitchFamily="34" charset="-122"/>
                <a:sym typeface="+mn-ea"/>
              </a:rPr>
              <a:t>进行</a:t>
            </a:r>
            <a:r>
              <a:rPr lang="en-GB" altLang="zh-CN" sz="1400" dirty="0">
                <a:solidFill>
                  <a:schemeClr val="tx1"/>
                </a:solidFill>
                <a:effectLst/>
                <a:latin typeface="微软雅黑" panose="020B0503020204020204" pitchFamily="34" charset="-122"/>
                <a:ea typeface="微软雅黑" panose="020B0503020204020204" pitchFamily="34" charset="-122"/>
                <a:sym typeface="+mn-ea"/>
              </a:rPr>
              <a:t>HER2 </a:t>
            </a:r>
            <a:r>
              <a:rPr lang="zh-CN" altLang="en-US" sz="1400" dirty="0">
                <a:solidFill>
                  <a:schemeClr val="tx1"/>
                </a:solidFill>
                <a:effectLst/>
                <a:latin typeface="微软雅黑" panose="020B0503020204020204" pitchFamily="34" charset="-122"/>
                <a:ea typeface="微软雅黑" panose="020B0503020204020204" pitchFamily="34" charset="-122"/>
                <a:sym typeface="+mn-ea"/>
              </a:rPr>
              <a:t>突变的检测，测序范围应注意需至少覆盖</a:t>
            </a:r>
            <a:r>
              <a:rPr lang="en-GB" altLang="zh-CN" sz="1400" dirty="0">
                <a:solidFill>
                  <a:schemeClr val="tx1"/>
                </a:solidFill>
                <a:effectLst/>
                <a:latin typeface="微软雅黑" panose="020B0503020204020204" pitchFamily="34" charset="-122"/>
                <a:ea typeface="微软雅黑" panose="020B0503020204020204" pitchFamily="34" charset="-122"/>
                <a:sym typeface="+mn-ea"/>
              </a:rPr>
              <a:t>HER2 </a:t>
            </a:r>
            <a:r>
              <a:rPr lang="zh-CN" altLang="en-US" sz="1400" dirty="0">
                <a:solidFill>
                  <a:schemeClr val="tx1"/>
                </a:solidFill>
                <a:effectLst/>
                <a:latin typeface="微软雅黑" panose="020B0503020204020204" pitchFamily="34" charset="-122"/>
                <a:ea typeface="微软雅黑" panose="020B0503020204020204" pitchFamily="34" charset="-122"/>
                <a:sym typeface="+mn-ea"/>
              </a:rPr>
              <a:t>外显子</a:t>
            </a:r>
            <a:r>
              <a:rPr lang="en-US" altLang="zh-CN" sz="1400" dirty="0">
                <a:solidFill>
                  <a:schemeClr val="tx1"/>
                </a:solidFill>
                <a:effectLst/>
                <a:latin typeface="微软雅黑" panose="020B0503020204020204" pitchFamily="34" charset="-122"/>
                <a:ea typeface="微软雅黑" panose="020B0503020204020204" pitchFamily="34" charset="-122"/>
                <a:sym typeface="+mn-ea"/>
              </a:rPr>
              <a:t>19</a:t>
            </a:r>
            <a:r>
              <a:rPr lang="zh-CN" altLang="en-US" sz="1400" dirty="0">
                <a:solidFill>
                  <a:schemeClr val="tx1"/>
                </a:solidFill>
                <a:effectLst/>
                <a:latin typeface="微软雅黑" panose="020B0503020204020204" pitchFamily="34" charset="-122"/>
                <a:ea typeface="微软雅黑" panose="020B0503020204020204" pitchFamily="34" charset="-122"/>
                <a:sym typeface="+mn-ea"/>
              </a:rPr>
              <a:t>和</a:t>
            </a:r>
            <a:r>
              <a:rPr lang="en-US" altLang="zh-CN" sz="1400" dirty="0">
                <a:solidFill>
                  <a:schemeClr val="tx1"/>
                </a:solidFill>
                <a:effectLst/>
                <a:latin typeface="微软雅黑" panose="020B0503020204020204" pitchFamily="34" charset="-122"/>
                <a:ea typeface="微软雅黑" panose="020B0503020204020204" pitchFamily="34" charset="-122"/>
                <a:sym typeface="+mn-ea"/>
              </a:rPr>
              <a:t>20</a:t>
            </a:r>
            <a:r>
              <a:rPr lang="zh-CN" altLang="en-US" sz="1400" dirty="0">
                <a:solidFill>
                  <a:schemeClr val="tx1"/>
                </a:solidFill>
                <a:effectLst/>
                <a:latin typeface="微软雅黑" panose="020B0503020204020204" pitchFamily="34" charset="-122"/>
                <a:ea typeface="微软雅黑" panose="020B0503020204020204" pitchFamily="34" charset="-122"/>
                <a:sym typeface="+mn-ea"/>
              </a:rPr>
              <a:t>。</a:t>
            </a:r>
            <a:endParaRPr lang="zh-CN" altLang="en-US" sz="1400" kern="0" dirty="0">
              <a:ln>
                <a:noFill/>
                <a:prstDash val="sysDot"/>
              </a:ln>
              <a:solidFill>
                <a:schemeClr val="tx1"/>
              </a:solidFill>
              <a:effectLst/>
              <a:latin typeface="微软雅黑" panose="020B0503020204020204" pitchFamily="34" charset="-122"/>
              <a:ea typeface="微软雅黑" panose="020B0503020204020204" pitchFamily="34" charset="-122"/>
              <a:cs typeface="+mn-ea"/>
              <a:sym typeface="+mn-ea"/>
            </a:endParaRPr>
          </a:p>
        </p:txBody>
      </p:sp>
      <p:sp>
        <p:nvSpPr>
          <p:cNvPr id="24" name="圆角矩形 23"/>
          <p:cNvSpPr/>
          <p:nvPr/>
        </p:nvSpPr>
        <p:spPr>
          <a:xfrm rot="5400000">
            <a:off x="6639560" y="-1477645"/>
            <a:ext cx="1141730" cy="9000490"/>
          </a:xfrm>
          <a:prstGeom prst="roundRect">
            <a:avLst/>
          </a:prstGeom>
          <a:solidFill>
            <a:schemeClr val="accent1">
              <a:lumMod val="20000"/>
              <a:lumOff val="80000"/>
              <a:alpha val="11000"/>
            </a:schemeClr>
          </a:solidFill>
          <a:ln w="28575">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37"/>
          <p:cNvSpPr/>
          <p:nvPr/>
        </p:nvSpPr>
        <p:spPr>
          <a:xfrm>
            <a:off x="1116330" y="1323340"/>
            <a:ext cx="9981565" cy="4985385"/>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p>
        </p:txBody>
      </p:sp>
      <p:grpSp>
        <p:nvGrpSpPr>
          <p:cNvPr id="5" name="组合 4"/>
          <p:cNvGrpSpPr/>
          <p:nvPr/>
        </p:nvGrpSpPr>
        <p:grpSpPr>
          <a:xfrm>
            <a:off x="1116993" y="897255"/>
            <a:ext cx="9980569" cy="5161280"/>
            <a:chOff x="2847" y="891"/>
            <a:chExt cx="13201" cy="8128"/>
          </a:xfrm>
        </p:grpSpPr>
        <p:grpSp>
          <p:nvGrpSpPr>
            <p:cNvPr id="100" name="组合 99"/>
            <p:cNvGrpSpPr/>
            <p:nvPr/>
          </p:nvGrpSpPr>
          <p:grpSpPr>
            <a:xfrm>
              <a:off x="3996" y="1633"/>
              <a:ext cx="11278" cy="7386"/>
              <a:chOff x="1663301" y="1432279"/>
              <a:chExt cx="7779169" cy="4289385"/>
            </a:xfrm>
          </p:grpSpPr>
          <p:grpSp>
            <p:nvGrpSpPr>
              <p:cNvPr id="69" name="组合 68"/>
              <p:cNvGrpSpPr/>
              <p:nvPr/>
            </p:nvGrpSpPr>
            <p:grpSpPr>
              <a:xfrm>
                <a:off x="1663301" y="1432279"/>
                <a:ext cx="4414077" cy="3678821"/>
                <a:chOff x="1977640" y="1462038"/>
                <a:chExt cx="5667592" cy="4356833"/>
              </a:xfrm>
            </p:grpSpPr>
            <p:grpSp>
              <p:nvGrpSpPr>
                <p:cNvPr id="47" name="组合 46"/>
                <p:cNvGrpSpPr/>
                <p:nvPr/>
              </p:nvGrpSpPr>
              <p:grpSpPr>
                <a:xfrm>
                  <a:off x="1977640" y="1462038"/>
                  <a:ext cx="5484402" cy="2661011"/>
                  <a:chOff x="1691523" y="1448432"/>
                  <a:chExt cx="4380310" cy="2471674"/>
                </a:xfrm>
              </p:grpSpPr>
              <p:sp>
                <p:nvSpPr>
                  <p:cNvPr id="6" name="圆角矩形 5"/>
                  <p:cNvSpPr/>
                  <p:nvPr/>
                </p:nvSpPr>
                <p:spPr>
                  <a:xfrm>
                    <a:off x="2380645" y="1448432"/>
                    <a:ext cx="3001777" cy="399509"/>
                  </a:xfrm>
                  <a:prstGeom prst="roundRect">
                    <a:avLst/>
                  </a:prstGeom>
                  <a:solidFill>
                    <a:schemeClr val="accent4">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solidFill>
                          <a:schemeClr val="tx1"/>
                        </a:solidFill>
                        <a:latin typeface="微软雅黑" panose="020B0503020204020204" pitchFamily="34" charset="-122"/>
                        <a:ea typeface="微软雅黑" panose="020B0503020204020204" pitchFamily="34" charset="-122"/>
                      </a:rPr>
                      <a:t>非小细胞肺癌</a:t>
                    </a:r>
                    <a:r>
                      <a:rPr kumimoji="1" lang="en-GB" altLang="zh-CN" sz="1200" dirty="0">
                        <a:solidFill>
                          <a:schemeClr val="tx1"/>
                        </a:solidFill>
                        <a:latin typeface="微软雅黑" panose="020B0503020204020204" pitchFamily="34" charset="-122"/>
                        <a:ea typeface="微软雅黑" panose="020B0503020204020204" pitchFamily="34" charset="-122"/>
                      </a:rPr>
                      <a:t>HER2</a:t>
                    </a:r>
                    <a:r>
                      <a:rPr kumimoji="1" lang="zh-CN" altLang="en-US" sz="1200" dirty="0">
                        <a:solidFill>
                          <a:schemeClr val="tx1"/>
                        </a:solidFill>
                        <a:latin typeface="微软雅黑" panose="020B0503020204020204" pitchFamily="34" charset="-122"/>
                        <a:ea typeface="微软雅黑" panose="020B0503020204020204" pitchFamily="34" charset="-122"/>
                      </a:rPr>
                      <a:t>检测样本收集</a:t>
                    </a:r>
                  </a:p>
                </p:txBody>
              </p:sp>
              <p:sp>
                <p:nvSpPr>
                  <p:cNvPr id="9" name="圆角矩形 8"/>
                  <p:cNvSpPr/>
                  <p:nvPr/>
                </p:nvSpPr>
                <p:spPr>
                  <a:xfrm>
                    <a:off x="1691523" y="2091744"/>
                    <a:ext cx="4380310" cy="430579"/>
                  </a:xfrm>
                  <a:prstGeom prst="roundRect">
                    <a:avLst/>
                  </a:prstGeom>
                  <a:solidFill>
                    <a:schemeClr val="accent2">
                      <a:lumMod val="60000"/>
                      <a:lumOff val="40000"/>
                    </a:scheme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zh-CN" altLang="en-US" sz="1400" b="1" dirty="0">
                        <a:solidFill>
                          <a:schemeClr val="bg1"/>
                        </a:solidFill>
                        <a:latin typeface="微软雅黑" panose="020B0503020204020204" pitchFamily="34" charset="-122"/>
                        <a:ea typeface="微软雅黑" panose="020B0503020204020204" pitchFamily="34" charset="-122"/>
                      </a:rPr>
                      <a:t>是否可对患者进行有创取样并获取足量的组织</a:t>
                    </a:r>
                    <a:r>
                      <a:rPr kumimoji="1" lang="en-US" altLang="zh-CN" sz="1400" b="1" dirty="0">
                        <a:solidFill>
                          <a:schemeClr val="bg1"/>
                        </a:solidFill>
                        <a:latin typeface="微软雅黑" panose="020B0503020204020204" pitchFamily="34" charset="-122"/>
                        <a:ea typeface="微软雅黑" panose="020B0503020204020204" pitchFamily="34" charset="-122"/>
                      </a:rPr>
                      <a:t>?</a:t>
                    </a:r>
                    <a:endParaRPr kumimoji="1"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1" name="圆角矩形 10"/>
                  <p:cNvSpPr/>
                  <p:nvPr/>
                </p:nvSpPr>
                <p:spPr>
                  <a:xfrm>
                    <a:off x="4289705" y="2885618"/>
                    <a:ext cx="1682621" cy="359553"/>
                  </a:xfrm>
                  <a:prstGeom prst="roundRect">
                    <a:avLst/>
                  </a:prstGeom>
                  <a:solidFill>
                    <a:schemeClr val="accent4">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GB" altLang="zh-CN" sz="1050" dirty="0" err="1">
                        <a:solidFill>
                          <a:schemeClr val="tx1"/>
                        </a:solidFill>
                        <a:latin typeface="微软雅黑" panose="020B0503020204020204" pitchFamily="34" charset="-122"/>
                        <a:ea typeface="微软雅黑" panose="020B0503020204020204" pitchFamily="34" charset="-122"/>
                      </a:rPr>
                      <a:t>ctDNA</a:t>
                    </a:r>
                    <a:r>
                      <a:rPr kumimoji="1" lang="zh-CN" altLang="en-US" sz="1050" dirty="0">
                        <a:solidFill>
                          <a:schemeClr val="tx1"/>
                        </a:solidFill>
                        <a:latin typeface="微软雅黑" panose="020B0503020204020204" pitchFamily="34" charset="-122"/>
                        <a:ea typeface="微软雅黑" panose="020B0503020204020204" pitchFamily="34" charset="-122"/>
                      </a:rPr>
                      <a:t>血浆样本</a:t>
                    </a:r>
                  </a:p>
                </p:txBody>
              </p:sp>
              <p:sp>
                <p:nvSpPr>
                  <p:cNvPr id="13" name="圆角矩形 12"/>
                  <p:cNvSpPr/>
                  <p:nvPr/>
                </p:nvSpPr>
                <p:spPr>
                  <a:xfrm>
                    <a:off x="1753904" y="3500388"/>
                    <a:ext cx="4269213" cy="419718"/>
                  </a:xfrm>
                  <a:prstGeom prst="roundRect">
                    <a:avLst/>
                  </a:prstGeom>
                  <a:solidFill>
                    <a:schemeClr val="accent2">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panose="020B0503020204020204" pitchFamily="34" charset="-122"/>
                        <a:ea typeface="微软雅黑" panose="020B0503020204020204" pitchFamily="34" charset="-122"/>
                      </a:rPr>
                      <a:t>点突变、小片段插入</a:t>
                    </a:r>
                    <a:r>
                      <a:rPr kumimoji="1" lang="en-US" altLang="zh-CN" sz="1000" dirty="0">
                        <a:solidFill>
                          <a:schemeClr val="tx1"/>
                        </a:solidFill>
                        <a:latin typeface="微软雅黑" panose="020B0503020204020204" pitchFamily="34" charset="-122"/>
                        <a:ea typeface="微软雅黑" panose="020B0503020204020204" pitchFamily="34" charset="-122"/>
                      </a:rPr>
                      <a:t>/</a:t>
                    </a:r>
                    <a:r>
                      <a:rPr kumimoji="1" lang="zh-CN" altLang="en-US" sz="1000" dirty="0">
                        <a:solidFill>
                          <a:schemeClr val="tx1"/>
                        </a:solidFill>
                        <a:latin typeface="微软雅黑" panose="020B0503020204020204" pitchFamily="34" charset="-122"/>
                        <a:ea typeface="微软雅黑" panose="020B0503020204020204" pitchFamily="34" charset="-122"/>
                      </a:rPr>
                      <a:t>缺失</a:t>
                    </a:r>
                  </a:p>
                </p:txBody>
              </p:sp>
              <p:cxnSp>
                <p:nvCxnSpPr>
                  <p:cNvPr id="28" name="直线箭头连接符 27"/>
                  <p:cNvCxnSpPr>
                    <a:stCxn id="6" idx="2"/>
                    <a:endCxn id="9" idx="0"/>
                  </p:cNvCxnSpPr>
                  <p:nvPr/>
                </p:nvCxnSpPr>
                <p:spPr>
                  <a:xfrm>
                    <a:off x="3882273" y="1847941"/>
                    <a:ext cx="0" cy="244037"/>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8" name="组合 67"/>
                <p:cNvGrpSpPr/>
                <p:nvPr/>
              </p:nvGrpSpPr>
              <p:grpSpPr>
                <a:xfrm>
                  <a:off x="2214387" y="4633143"/>
                  <a:ext cx="5430845" cy="1185728"/>
                  <a:chOff x="2214387" y="4633143"/>
                  <a:chExt cx="5430845" cy="1185728"/>
                </a:xfrm>
              </p:grpSpPr>
              <p:sp>
                <p:nvSpPr>
                  <p:cNvPr id="21" name="圆角矩形 20"/>
                  <p:cNvSpPr/>
                  <p:nvPr/>
                </p:nvSpPr>
                <p:spPr>
                  <a:xfrm>
                    <a:off x="6022896" y="5362187"/>
                    <a:ext cx="1592582" cy="456684"/>
                  </a:xfrm>
                  <a:prstGeom prst="roundRect">
                    <a:avLst/>
                  </a:prstGeom>
                  <a:solidFill>
                    <a:schemeClr val="accent4">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050" dirty="0">
                        <a:solidFill>
                          <a:schemeClr val="tx1"/>
                        </a:solidFill>
                        <a:latin typeface="微软雅黑" panose="020B0503020204020204" pitchFamily="34" charset="-122"/>
                        <a:ea typeface="微软雅黑" panose="020B0503020204020204" pitchFamily="34" charset="-122"/>
                      </a:rPr>
                      <a:t>PCR</a:t>
                    </a:r>
                    <a:r>
                      <a:rPr kumimoji="1" lang="zh-CN" altLang="en-US" sz="1050" dirty="0">
                        <a:solidFill>
                          <a:schemeClr val="tx1"/>
                        </a:solidFill>
                        <a:latin typeface="微软雅黑" panose="020B0503020204020204" pitchFamily="34" charset="-122"/>
                        <a:ea typeface="微软雅黑" panose="020B0503020204020204" pitchFamily="34" charset="-122"/>
                      </a:rPr>
                      <a:t>检测</a:t>
                    </a:r>
                  </a:p>
                </p:txBody>
              </p:sp>
              <p:sp>
                <p:nvSpPr>
                  <p:cNvPr id="63" name="圆角矩形 62"/>
                  <p:cNvSpPr/>
                  <p:nvPr/>
                </p:nvSpPr>
                <p:spPr>
                  <a:xfrm>
                    <a:off x="2214387" y="4633143"/>
                    <a:ext cx="1494244" cy="439682"/>
                  </a:xfrm>
                  <a:prstGeom prst="roundRect">
                    <a:avLst/>
                  </a:prstGeom>
                  <a:solidFill>
                    <a:schemeClr val="accent4">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GB" altLang="zh-CN" sz="1050" dirty="0">
                        <a:solidFill>
                          <a:schemeClr val="tx1"/>
                        </a:solidFill>
                        <a:latin typeface="微软雅黑" panose="020B0503020204020204" pitchFamily="34" charset="-122"/>
                        <a:ea typeface="微软雅黑" panose="020B0503020204020204" pitchFamily="34" charset="-122"/>
                      </a:rPr>
                      <a:t>NGS</a:t>
                    </a:r>
                    <a:r>
                      <a:rPr kumimoji="1" lang="zh-CN" altLang="en-US" sz="1050" dirty="0">
                        <a:solidFill>
                          <a:schemeClr val="tx1"/>
                        </a:solidFill>
                        <a:latin typeface="微软雅黑" panose="020B0503020204020204" pitchFamily="34" charset="-122"/>
                        <a:ea typeface="微软雅黑" panose="020B0503020204020204" pitchFamily="34" charset="-122"/>
                      </a:rPr>
                      <a:t>检测</a:t>
                    </a:r>
                    <a:endParaRPr kumimoji="1" lang="en-US" altLang="zh-CN" sz="1050" dirty="0">
                      <a:solidFill>
                        <a:schemeClr val="tx1"/>
                      </a:solidFill>
                      <a:latin typeface="微软雅黑" panose="020B0503020204020204" pitchFamily="34" charset="-122"/>
                      <a:ea typeface="微软雅黑" panose="020B0503020204020204" pitchFamily="34" charset="-122"/>
                    </a:endParaRPr>
                  </a:p>
                  <a:p>
                    <a:pPr algn="ctr"/>
                    <a:r>
                      <a:rPr kumimoji="1" lang="zh-CN" altLang="en-US" sz="1050" dirty="0">
                        <a:solidFill>
                          <a:schemeClr val="tx1"/>
                        </a:solidFill>
                        <a:latin typeface="微软雅黑" panose="020B0503020204020204" pitchFamily="34" charset="-122"/>
                        <a:ea typeface="微软雅黑" panose="020B0503020204020204" pitchFamily="34" charset="-122"/>
                      </a:rPr>
                      <a:t>平台可及</a:t>
                    </a:r>
                  </a:p>
                </p:txBody>
              </p:sp>
              <p:sp>
                <p:nvSpPr>
                  <p:cNvPr id="64" name="圆角矩形 63"/>
                  <p:cNvSpPr/>
                  <p:nvPr/>
                </p:nvSpPr>
                <p:spPr>
                  <a:xfrm>
                    <a:off x="5953718" y="4667532"/>
                    <a:ext cx="1691514" cy="407852"/>
                  </a:xfrm>
                  <a:prstGeom prst="roundRect">
                    <a:avLst/>
                  </a:prstGeom>
                  <a:solidFill>
                    <a:schemeClr val="accent4">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GB" altLang="zh-CN" sz="1050" dirty="0">
                        <a:solidFill>
                          <a:schemeClr val="tx1"/>
                        </a:solidFill>
                        <a:latin typeface="微软雅黑" panose="020B0503020204020204" pitchFamily="34" charset="-122"/>
                        <a:ea typeface="微软雅黑" panose="020B0503020204020204" pitchFamily="34" charset="-122"/>
                      </a:rPr>
                      <a:t>NGS</a:t>
                    </a:r>
                    <a:r>
                      <a:rPr kumimoji="1" lang="zh-CN" altLang="en-US" sz="1050" dirty="0">
                        <a:solidFill>
                          <a:schemeClr val="tx1"/>
                        </a:solidFill>
                        <a:latin typeface="微软雅黑" panose="020B0503020204020204" pitchFamily="34" charset="-122"/>
                        <a:ea typeface="微软雅黑" panose="020B0503020204020204" pitchFamily="34" charset="-122"/>
                      </a:rPr>
                      <a:t>检测平台不可及</a:t>
                    </a:r>
                  </a:p>
                </p:txBody>
              </p:sp>
            </p:grpSp>
          </p:grpSp>
          <p:sp>
            <p:nvSpPr>
              <p:cNvPr id="81" name="圆角矩形 80"/>
              <p:cNvSpPr/>
              <p:nvPr/>
            </p:nvSpPr>
            <p:spPr>
              <a:xfrm>
                <a:off x="1901985" y="5449294"/>
                <a:ext cx="4248230" cy="272370"/>
              </a:xfrm>
              <a:prstGeom prst="roundRect">
                <a:avLst/>
              </a:prstGeom>
              <a:solidFill>
                <a:srgbClr val="712FA0"/>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zh-CN" altLang="en-US" sz="1200" b="1" dirty="0">
                    <a:solidFill>
                      <a:schemeClr val="bg1"/>
                    </a:solidFill>
                    <a:latin typeface="微软雅黑" panose="020B0503020204020204" pitchFamily="34" charset="-122"/>
                    <a:ea typeface="微软雅黑" panose="020B0503020204020204" pitchFamily="34" charset="-122"/>
                  </a:rPr>
                  <a:t>报告</a:t>
                </a:r>
                <a:r>
                  <a:rPr kumimoji="1" lang="en-US" altLang="zh-CN" sz="1200" b="1" dirty="0">
                    <a:solidFill>
                      <a:schemeClr val="bg1"/>
                    </a:solidFill>
                    <a:latin typeface="微软雅黑" panose="020B0503020204020204" pitchFamily="34" charset="-122"/>
                    <a:ea typeface="微软雅黑" panose="020B0503020204020204" pitchFamily="34" charset="-122"/>
                  </a:rPr>
                  <a:t>HER2</a:t>
                </a:r>
                <a:r>
                  <a:rPr kumimoji="1" lang="zh-CN" altLang="en-US" sz="1200" b="1" dirty="0">
                    <a:solidFill>
                      <a:schemeClr val="bg1"/>
                    </a:solidFill>
                    <a:latin typeface="微软雅黑" panose="020B0503020204020204" pitchFamily="34" charset="-122"/>
                    <a:ea typeface="微软雅黑" panose="020B0503020204020204" pitchFamily="34" charset="-122"/>
                  </a:rPr>
                  <a:t>变异检测结果</a:t>
                </a:r>
              </a:p>
            </p:txBody>
          </p:sp>
          <p:cxnSp>
            <p:nvCxnSpPr>
              <p:cNvPr id="94" name="肘形连接符 93"/>
              <p:cNvCxnSpPr>
                <a:stCxn id="81" idx="3"/>
                <a:endCxn id="9" idx="3"/>
              </p:cNvCxnSpPr>
              <p:nvPr/>
            </p:nvCxnSpPr>
            <p:spPr>
              <a:xfrm flipH="1" flipV="1">
                <a:off x="5934663" y="2212801"/>
                <a:ext cx="215511" cy="3372388"/>
              </a:xfrm>
              <a:prstGeom prst="bentConnector3">
                <a:avLst>
                  <a:gd name="adj1" fmla="val -954032"/>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9" name="文本框 98"/>
              <p:cNvSpPr txBox="1"/>
              <p:nvPr/>
            </p:nvSpPr>
            <p:spPr>
              <a:xfrm>
                <a:off x="6975170" y="2559079"/>
                <a:ext cx="2467300" cy="1322938"/>
              </a:xfrm>
              <a:prstGeom prst="rect">
                <a:avLst/>
              </a:prstGeom>
              <a:solidFill>
                <a:schemeClr val="accent2">
                  <a:lumMod val="20000"/>
                  <a:lumOff val="80000"/>
                </a:schemeClr>
              </a:solidFill>
              <a:ln>
                <a:solidFill>
                  <a:schemeClr val="bg1">
                    <a:lumMod val="75000"/>
                  </a:schemeClr>
                </a:solidFill>
              </a:ln>
            </p:spPr>
            <p:txBody>
              <a:bodyPr wrap="square">
                <a:spAutoFit/>
              </a:bodyPr>
              <a:lstStyle/>
              <a:p>
                <a:pPr>
                  <a:lnSpc>
                    <a:spcPct val="120000"/>
                  </a:lnSpc>
                </a:pPr>
                <a:r>
                  <a:rPr lang="zh-CN" altLang="en-US" sz="1050" dirty="0">
                    <a:latin typeface="微软雅黑" panose="020B0503020204020204" pitchFamily="34" charset="-122"/>
                    <a:ea typeface="微软雅黑" panose="020B0503020204020204" pitchFamily="34" charset="-122"/>
                  </a:rPr>
                  <a:t>符合下述条件之一，需进行重复检测:</a:t>
                </a:r>
              </a:p>
              <a:p>
                <a:pPr>
                  <a:lnSpc>
                    <a:spcPct val="120000"/>
                  </a:lnSpc>
                </a:pPr>
                <a:r>
                  <a:rPr lang="zh-CN" altLang="en-US" sz="1050" dirty="0">
                    <a:latin typeface="微软雅黑" panose="020B0503020204020204" pitchFamily="34" charset="-122"/>
                    <a:ea typeface="微软雅黑" panose="020B0503020204020204" pitchFamily="34" charset="-122"/>
                  </a:rPr>
                  <a:t>(1)检测结果存在不确定的;</a:t>
                </a:r>
              </a:p>
              <a:p>
                <a:pPr>
                  <a:lnSpc>
                    <a:spcPct val="120000"/>
                  </a:lnSpc>
                </a:pPr>
                <a:r>
                  <a:rPr lang="zh-CN" altLang="en-US" sz="1050" dirty="0">
                    <a:latin typeface="微软雅黑" panose="020B0503020204020204" pitchFamily="34" charset="-122"/>
                    <a:ea typeface="微软雅黑" panose="020B0503020204020204" pitchFamily="34" charset="-122"/>
                  </a:rPr>
                  <a:t>(2)初次取样质量差的;</a:t>
                </a:r>
              </a:p>
              <a:p>
                <a:pPr>
                  <a:lnSpc>
                    <a:spcPct val="120000"/>
                  </a:lnSpc>
                </a:pPr>
                <a:r>
                  <a:rPr lang="zh-CN" altLang="en-US" sz="1050" dirty="0">
                    <a:latin typeface="微软雅黑" panose="020B0503020204020204" pitchFamily="34" charset="-122"/>
                    <a:ea typeface="微软雅黑" panose="020B0503020204020204" pitchFamily="34" charset="-122"/>
                  </a:rPr>
                  <a:t>(3)血清检测结果阴性的;</a:t>
                </a:r>
              </a:p>
              <a:p>
                <a:pPr>
                  <a:lnSpc>
                    <a:spcPct val="120000"/>
                  </a:lnSpc>
                </a:pPr>
                <a:r>
                  <a:rPr lang="zh-CN" altLang="en-US" sz="1050" dirty="0">
                    <a:latin typeface="微软雅黑" panose="020B0503020204020204" pitchFamily="34" charset="-122"/>
                    <a:ea typeface="微软雅黑" panose="020B0503020204020204" pitchFamily="34" charset="-122"/>
                  </a:rPr>
                  <a:t>(4)检测结果接近判断截断阈值的:</a:t>
                </a:r>
              </a:p>
              <a:p>
                <a:pPr>
                  <a:lnSpc>
                    <a:spcPct val="120000"/>
                  </a:lnSpc>
                </a:pPr>
                <a:r>
                  <a:rPr lang="zh-CN" altLang="en-US" sz="1050" dirty="0">
                    <a:latin typeface="微软雅黑" panose="020B0503020204020204" pitchFamily="34" charset="-122"/>
                    <a:ea typeface="微软雅黑" panose="020B0503020204020204" pitchFamily="34" charset="-122"/>
                  </a:rPr>
                  <a:t>(5)检测中发现新型突变的;</a:t>
                </a:r>
              </a:p>
            </p:txBody>
          </p:sp>
        </p:grpSp>
        <p:sp>
          <p:nvSpPr>
            <p:cNvPr id="147" name="Bullet1"/>
            <p:cNvSpPr txBox="1"/>
            <p:nvPr/>
          </p:nvSpPr>
          <p:spPr>
            <a:xfrm>
              <a:off x="2847" y="891"/>
              <a:ext cx="13201" cy="604"/>
            </a:xfrm>
            <a:prstGeom prst="roundRect">
              <a:avLst>
                <a:gd name="adj"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algn="ctr">
                <a:defRPr kumimoji="1" sz="1600" b="1">
                  <a:solidFill>
                    <a:srgbClr val="FFFFFF"/>
                  </a:solidFill>
                  <a:latin typeface="Arial" panose="020B0604020202020204" pitchFamily="34" charset="0"/>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HER2突变NSCLC检测推荐流程</a:t>
              </a:r>
              <a:r>
                <a:rPr lang="en-US" altLang="zh-CN" baseline="30000" dirty="0"/>
                <a:t>1</a:t>
              </a:r>
              <a:r>
                <a:rPr lang="zh-CN" altLang="en-US" baseline="30000" dirty="0"/>
                <a:t>，</a:t>
              </a:r>
              <a:r>
                <a:rPr lang="en-US" altLang="zh-CN" baseline="30000" dirty="0"/>
                <a:t>2</a:t>
              </a:r>
            </a:p>
          </p:txBody>
        </p:sp>
      </p:grpSp>
      <p:sp>
        <p:nvSpPr>
          <p:cNvPr id="149" name="文本框 148"/>
          <p:cNvSpPr txBox="1"/>
          <p:nvPr/>
        </p:nvSpPr>
        <p:spPr>
          <a:xfrm>
            <a:off x="555162" y="6441250"/>
            <a:ext cx="10635269" cy="338554"/>
          </a:xfrm>
          <a:prstGeom prst="rect">
            <a:avLst/>
          </a:prstGeom>
          <a:noFill/>
        </p:spPr>
        <p:txBody>
          <a:bodyPr wrap="square">
            <a:spAutoFit/>
          </a:bodyPr>
          <a:lstStyle/>
          <a:p>
            <a:pPr marL="228600" indent="-228600" algn="l">
              <a:buClrTx/>
              <a:buSzTx/>
              <a:buFont typeface="+mj-lt"/>
              <a:buAutoNum type="arabicPeriod"/>
            </a:pPr>
            <a:r>
              <a:rPr lang="en-US" altLang="zh-CN" sz="800" dirty="0"/>
              <a:t>Ren S,  et al.  </a:t>
            </a:r>
            <a:r>
              <a:rPr lang="nl-NL" altLang="zh-CN" sz="800" dirty="0"/>
              <a:t>ESMO Open. 2022 Jun;7(3):100482.</a:t>
            </a:r>
            <a:endParaRPr lang="en-US" altLang="zh-CN" sz="800" dirty="0"/>
          </a:p>
          <a:p>
            <a:pPr marL="228600" indent="-228600" algn="l">
              <a:buClrTx/>
              <a:buSzTx/>
              <a:buFont typeface="+mj-lt"/>
              <a:buAutoNum type="arabicPeriod"/>
            </a:pPr>
            <a:r>
              <a:rPr lang="en-US" altLang="zh-CN" sz="800" dirty="0"/>
              <a:t>Zhang S, et al. </a:t>
            </a:r>
            <a:r>
              <a:rPr lang="en-US" altLang="zh-CN" sz="800" dirty="0" err="1"/>
              <a:t>Thorac</a:t>
            </a:r>
            <a:r>
              <a:rPr lang="en-US" altLang="zh-CN" sz="800" dirty="0"/>
              <a:t> Cancer. 2023 Jan;14(1):91-104.</a:t>
            </a:r>
          </a:p>
        </p:txBody>
      </p:sp>
      <p:sp>
        <p:nvSpPr>
          <p:cNvPr id="7" name="文本框 6"/>
          <p:cNvSpPr txBox="1"/>
          <p:nvPr/>
        </p:nvSpPr>
        <p:spPr>
          <a:xfrm>
            <a:off x="1235710" y="6054090"/>
            <a:ext cx="5440045" cy="273685"/>
          </a:xfrm>
          <a:prstGeom prst="rect">
            <a:avLst/>
          </a:prstGeom>
        </p:spPr>
        <p:txBody>
          <a:bodyPr wrap="square">
            <a:noAutofit/>
          </a:bodyPr>
          <a:lstStyle/>
          <a:p>
            <a:r>
              <a:rPr lang="en-US" altLang="zh-CN" sz="900"/>
              <a:t>ctDNA</a:t>
            </a:r>
            <a:r>
              <a:rPr lang="zh-CN" altLang="en-US" sz="900"/>
              <a:t>，循环肿瘤</a:t>
            </a:r>
            <a:r>
              <a:rPr lang="en-US" altLang="zh-CN" sz="900"/>
              <a:t>DNA</a:t>
            </a:r>
            <a:r>
              <a:rPr lang="zh-CN" altLang="en-US" sz="900"/>
              <a:t>；</a:t>
            </a:r>
            <a:r>
              <a:rPr lang="en-US" altLang="zh-CN" sz="900"/>
              <a:t>HER2</a:t>
            </a:r>
            <a:r>
              <a:rPr lang="zh-CN" altLang="en-US" sz="900"/>
              <a:t>，人表皮生长因子受体</a:t>
            </a:r>
            <a:r>
              <a:rPr lang="en-US" altLang="zh-CN" sz="900">
                <a:latin typeface="微软雅黑" panose="020B0503020204020204" pitchFamily="34" charset="-122"/>
                <a:ea typeface="微软雅黑" panose="020B0503020204020204" pitchFamily="34" charset="-122"/>
              </a:rPr>
              <a:t>2</a:t>
            </a:r>
            <a:r>
              <a:rPr lang="zh-CN" altLang="en-US" sz="1200"/>
              <a:t>；</a:t>
            </a:r>
            <a:r>
              <a:rPr lang="en-US" altLang="zh-CN" sz="800"/>
              <a:t>NGS</a:t>
            </a:r>
            <a:r>
              <a:rPr lang="zh-CN" altLang="en-US" sz="800"/>
              <a:t>，新一代测序</a:t>
            </a:r>
          </a:p>
        </p:txBody>
      </p:sp>
      <p:sp>
        <p:nvSpPr>
          <p:cNvPr id="14" name="标题 16"/>
          <p:cNvSpPr txBox="1"/>
          <p:nvPr>
            <p:custDataLst>
              <p:tags r:id="rId1"/>
            </p:custDataLst>
          </p:nvPr>
        </p:nvSpPr>
        <p:spPr>
          <a:xfrm>
            <a:off x="572135" y="375285"/>
            <a:ext cx="10858500" cy="55880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zh-CN" altLang="en-US" dirty="0">
                <a:solidFill>
                  <a:srgbClr val="70309F"/>
                </a:solidFill>
                <a:latin typeface="微软雅黑" panose="020B0503020204020204" pitchFamily="34" charset="-122"/>
                <a:ea typeface="微软雅黑" panose="020B0503020204020204" pitchFamily="34" charset="-122"/>
                <a:sym typeface="+mn-ea"/>
              </a:rPr>
              <a:t>在组织可及的情况下，优先选用组织进行</a:t>
            </a:r>
            <a:r>
              <a:rPr lang="en-US" altLang="zh-CN" dirty="0">
                <a:solidFill>
                  <a:srgbClr val="70309F"/>
                </a:solidFill>
                <a:latin typeface="微软雅黑" panose="020B0503020204020204" pitchFamily="34" charset="-122"/>
                <a:ea typeface="微软雅黑" panose="020B0503020204020204" pitchFamily="34" charset="-122"/>
                <a:sym typeface="+mn-ea"/>
              </a:rPr>
              <a:t>NGS</a:t>
            </a:r>
            <a:r>
              <a:rPr lang="zh-CN" altLang="en-US" dirty="0">
                <a:solidFill>
                  <a:srgbClr val="70309F"/>
                </a:solidFill>
                <a:latin typeface="微软雅黑" panose="020B0503020204020204" pitchFamily="34" charset="-122"/>
                <a:ea typeface="微软雅黑" panose="020B0503020204020204" pitchFamily="34" charset="-122"/>
                <a:sym typeface="+mn-ea"/>
              </a:rPr>
              <a:t>检测</a:t>
            </a:r>
          </a:p>
        </p:txBody>
      </p:sp>
      <p:cxnSp>
        <p:nvCxnSpPr>
          <p:cNvPr id="10" name="直接箭头连接符 9"/>
          <p:cNvCxnSpPr/>
          <p:nvPr/>
        </p:nvCxnSpPr>
        <p:spPr>
          <a:xfrm>
            <a:off x="3094355" y="3103880"/>
            <a:ext cx="3175" cy="283210"/>
          </a:xfrm>
          <a:prstGeom prst="straightConnector1">
            <a:avLst/>
          </a:prstGeom>
          <a:ln>
            <a:solidFill>
              <a:schemeClr val="bg1">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12" name="肘形连接符 11"/>
          <p:cNvCxnSpPr/>
          <p:nvPr/>
        </p:nvCxnSpPr>
        <p:spPr>
          <a:xfrm rot="16200000" flipH="1">
            <a:off x="4447858" y="2674303"/>
            <a:ext cx="31750" cy="3275965"/>
          </a:xfrm>
          <a:prstGeom prst="bentConnector3">
            <a:avLst>
              <a:gd name="adj1" fmla="val -751000"/>
            </a:avLst>
          </a:prstGeom>
          <a:ln>
            <a:solidFill>
              <a:schemeClr val="bg1">
                <a:lumMod val="75000"/>
              </a:schemeClr>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a:off x="4333875" y="3825240"/>
            <a:ext cx="0" cy="226695"/>
          </a:xfrm>
          <a:prstGeom prst="line">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cxnSp>
      <p:cxnSp>
        <p:nvCxnSpPr>
          <p:cNvPr id="17" name="直接箭头连接符 16"/>
          <p:cNvCxnSpPr/>
          <p:nvPr/>
        </p:nvCxnSpPr>
        <p:spPr>
          <a:xfrm>
            <a:off x="6111875" y="4714240"/>
            <a:ext cx="3175" cy="283210"/>
          </a:xfrm>
          <a:prstGeom prst="straightConnector1">
            <a:avLst/>
          </a:prstGeom>
          <a:ln>
            <a:solidFill>
              <a:schemeClr val="bg1">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18" name="直接箭头连接符 17"/>
          <p:cNvCxnSpPr/>
          <p:nvPr/>
        </p:nvCxnSpPr>
        <p:spPr>
          <a:xfrm>
            <a:off x="2816860" y="4695825"/>
            <a:ext cx="0" cy="1050925"/>
          </a:xfrm>
          <a:prstGeom prst="straightConnector1">
            <a:avLst/>
          </a:prstGeom>
          <a:ln>
            <a:solidFill>
              <a:schemeClr val="bg1">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19" name="直接箭头连接符 18"/>
          <p:cNvCxnSpPr/>
          <p:nvPr/>
        </p:nvCxnSpPr>
        <p:spPr>
          <a:xfrm>
            <a:off x="6126480" y="5394325"/>
            <a:ext cx="0" cy="361315"/>
          </a:xfrm>
          <a:prstGeom prst="straightConnector1">
            <a:avLst/>
          </a:prstGeom>
          <a:ln>
            <a:solidFill>
              <a:schemeClr val="bg1">
                <a:lumMod val="75000"/>
              </a:schemeClr>
            </a:solidFill>
            <a:tailEnd type="arrow"/>
          </a:ln>
        </p:spPr>
        <p:style>
          <a:lnRef idx="2">
            <a:schemeClr val="accent1"/>
          </a:lnRef>
          <a:fillRef idx="0">
            <a:srgbClr val="FFFFFF"/>
          </a:fillRef>
          <a:effectRef idx="0">
            <a:srgbClr val="FFFFFF"/>
          </a:effectRef>
          <a:fontRef idx="minor">
            <a:schemeClr val="tx1"/>
          </a:fontRef>
        </p:style>
      </p:cxnSp>
      <p:sp>
        <p:nvSpPr>
          <p:cNvPr id="3" name="文本框 2"/>
          <p:cNvSpPr txBox="1"/>
          <p:nvPr/>
        </p:nvSpPr>
        <p:spPr>
          <a:xfrm>
            <a:off x="3395345" y="2416810"/>
            <a:ext cx="432435" cy="245110"/>
          </a:xfrm>
          <a:prstGeom prst="rect">
            <a:avLst/>
          </a:prstGeom>
          <a:noFill/>
        </p:spPr>
        <p:txBody>
          <a:bodyPr wrap="square" rtlCol="0">
            <a:spAutoFit/>
          </a:bodyPr>
          <a:lstStyle/>
          <a:p>
            <a:r>
              <a:rPr lang="zh-CN" altLang="en-US" sz="1000"/>
              <a:t>是</a:t>
            </a:r>
          </a:p>
        </p:txBody>
      </p:sp>
      <p:sp>
        <p:nvSpPr>
          <p:cNvPr id="4" name="文本框 3"/>
          <p:cNvSpPr txBox="1"/>
          <p:nvPr/>
        </p:nvSpPr>
        <p:spPr>
          <a:xfrm>
            <a:off x="5131435" y="2406015"/>
            <a:ext cx="432435" cy="244475"/>
          </a:xfrm>
          <a:prstGeom prst="rect">
            <a:avLst/>
          </a:prstGeom>
          <a:noFill/>
        </p:spPr>
        <p:txBody>
          <a:bodyPr wrap="square" rtlCol="0" anchor="t" anchorCtr="0">
            <a:noAutofit/>
          </a:bodyPr>
          <a:lstStyle/>
          <a:p>
            <a:r>
              <a:rPr lang="zh-CN" altLang="en-US" sz="1000"/>
              <a:t>否</a:t>
            </a:r>
          </a:p>
        </p:txBody>
      </p:sp>
      <p:cxnSp>
        <p:nvCxnSpPr>
          <p:cNvPr id="15" name="肘形连接符 14"/>
          <p:cNvCxnSpPr/>
          <p:nvPr/>
        </p:nvCxnSpPr>
        <p:spPr>
          <a:xfrm rot="5400000" flipV="1">
            <a:off x="4813618" y="1949133"/>
            <a:ext cx="361315" cy="1334770"/>
          </a:xfrm>
          <a:prstGeom prst="bentConnector3">
            <a:avLst>
              <a:gd name="adj1" fmla="val 50000"/>
            </a:avLst>
          </a:prstGeom>
          <a:ln>
            <a:solidFill>
              <a:schemeClr val="bg1">
                <a:lumMod val="75000"/>
              </a:schemeClr>
            </a:solidFill>
            <a:tailEnd type="arrow"/>
          </a:ln>
        </p:spPr>
        <p:style>
          <a:lnRef idx="2">
            <a:schemeClr val="accent1"/>
          </a:lnRef>
          <a:fillRef idx="0">
            <a:srgbClr val="FFFFFF"/>
          </a:fillRef>
          <a:effectRef idx="0">
            <a:srgbClr val="FFFFFF"/>
          </a:effectRef>
          <a:fontRef idx="minor">
            <a:schemeClr val="tx1"/>
          </a:fontRef>
        </p:style>
      </p:cxnSp>
      <p:sp>
        <p:nvSpPr>
          <p:cNvPr id="20" name="圆角矩形 19"/>
          <p:cNvSpPr/>
          <p:nvPr/>
        </p:nvSpPr>
        <p:spPr>
          <a:xfrm>
            <a:off x="2234799" y="2794431"/>
            <a:ext cx="1798454" cy="357391"/>
          </a:xfrm>
          <a:prstGeom prst="roundRect">
            <a:avLst/>
          </a:prstGeom>
          <a:solidFill>
            <a:schemeClr val="accent4">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GB" sz="1050" dirty="0" err="1">
                <a:solidFill>
                  <a:schemeClr val="tx1"/>
                </a:solidFill>
                <a:latin typeface="微软雅黑" panose="020B0503020204020204" pitchFamily="34" charset="-122"/>
                <a:ea typeface="微软雅黑" panose="020B0503020204020204" pitchFamily="34" charset="-122"/>
              </a:rPr>
              <a:t>组织标本</a:t>
            </a:r>
          </a:p>
        </p:txBody>
      </p:sp>
      <p:cxnSp>
        <p:nvCxnSpPr>
          <p:cNvPr id="22" name="肘形连接符 21"/>
          <p:cNvCxnSpPr>
            <a:endCxn id="20" idx="0"/>
          </p:cNvCxnSpPr>
          <p:nvPr/>
        </p:nvCxnSpPr>
        <p:spPr>
          <a:xfrm rot="5400000">
            <a:off x="3550920" y="2018665"/>
            <a:ext cx="358775" cy="1193165"/>
          </a:xfrm>
          <a:prstGeom prst="bentConnector3">
            <a:avLst>
              <a:gd name="adj1" fmla="val 50088"/>
            </a:avLst>
          </a:prstGeom>
          <a:ln>
            <a:solidFill>
              <a:schemeClr val="bg1">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23" name="直接箭头连接符 22"/>
          <p:cNvCxnSpPr/>
          <p:nvPr/>
        </p:nvCxnSpPr>
        <p:spPr>
          <a:xfrm>
            <a:off x="5740400" y="3127375"/>
            <a:ext cx="3175" cy="283210"/>
          </a:xfrm>
          <a:prstGeom prst="straightConnector1">
            <a:avLst/>
          </a:prstGeom>
          <a:ln>
            <a:solidFill>
              <a:schemeClr val="bg1">
                <a:lumMod val="75000"/>
              </a:schemeClr>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616585" y="1275080"/>
          <a:ext cx="10499090" cy="4895850"/>
        </p:xfrm>
        <a:graphic>
          <a:graphicData uri="http://schemas.openxmlformats.org/drawingml/2006/table">
            <a:tbl>
              <a:tblPr firstRow="1" bandRow="1">
                <a:tableStyleId>{3B4B98B0-60AC-42C2-AFA5-B58CD77FA1E5}</a:tableStyleId>
              </a:tblPr>
              <a:tblGrid>
                <a:gridCol w="5593715">
                  <a:extLst>
                    <a:ext uri="{9D8B030D-6E8A-4147-A177-3AD203B41FA5}">
                      <a16:colId xmlns:a16="http://schemas.microsoft.com/office/drawing/2014/main" val="20000"/>
                    </a:ext>
                  </a:extLst>
                </a:gridCol>
                <a:gridCol w="4905375">
                  <a:extLst>
                    <a:ext uri="{9D8B030D-6E8A-4147-A177-3AD203B41FA5}">
                      <a16:colId xmlns:a16="http://schemas.microsoft.com/office/drawing/2014/main" val="20001"/>
                    </a:ext>
                  </a:extLst>
                </a:gridCol>
              </a:tblGrid>
              <a:tr h="414655">
                <a:tc>
                  <a:txBody>
                    <a:bodyPr/>
                    <a:lstStyle/>
                    <a:p>
                      <a:pPr algn="ctr"/>
                      <a:r>
                        <a:rPr lang="zh-CN" altLang="en-US" dirty="0">
                          <a:solidFill>
                            <a:schemeClr val="bg1"/>
                          </a:solidFill>
                        </a:rPr>
                        <a:t>类别</a:t>
                      </a:r>
                    </a:p>
                  </a:txBody>
                  <a:tcPr>
                    <a:solidFill>
                      <a:srgbClr val="712FA0"/>
                    </a:solidFill>
                  </a:tcPr>
                </a:tc>
                <a:tc>
                  <a:txBody>
                    <a:bodyPr/>
                    <a:lstStyle/>
                    <a:p>
                      <a:pPr algn="ctr"/>
                      <a:r>
                        <a:rPr lang="en-US" altLang="zh-CN" dirty="0">
                          <a:solidFill>
                            <a:schemeClr val="bg1"/>
                          </a:solidFill>
                        </a:rPr>
                        <a:t>NGS</a:t>
                      </a:r>
                      <a:r>
                        <a:rPr lang="zh-CN" altLang="en-US" dirty="0">
                          <a:solidFill>
                            <a:schemeClr val="bg1"/>
                          </a:solidFill>
                        </a:rPr>
                        <a:t>或</a:t>
                      </a:r>
                      <a:r>
                        <a:rPr lang="en-US" altLang="zh-CN" dirty="0">
                          <a:solidFill>
                            <a:schemeClr val="bg1"/>
                          </a:solidFill>
                        </a:rPr>
                        <a:t>RT-PCR</a:t>
                      </a:r>
                    </a:p>
                  </a:txBody>
                  <a:tcPr anchor="ctr">
                    <a:solidFill>
                      <a:srgbClr val="712FA0"/>
                    </a:solidFill>
                  </a:tcPr>
                </a:tc>
                <a:extLst>
                  <a:ext uri="{0D108BD9-81ED-4DB2-BD59-A6C34878D82A}">
                    <a16:rowId xmlns:a16="http://schemas.microsoft.com/office/drawing/2014/main" val="10000"/>
                  </a:ext>
                </a:extLst>
              </a:tr>
              <a:tr h="725170">
                <a:tc>
                  <a:txBody>
                    <a:bodyPr/>
                    <a:lstStyle/>
                    <a:p>
                      <a:pPr algn="ctr"/>
                      <a:r>
                        <a:rPr lang="zh-CN" altLang="en-US" sz="1600" dirty="0"/>
                        <a:t>患者信息</a:t>
                      </a:r>
                      <a:endParaRPr lang="en-US" altLang="zh-CN" sz="1600" kern="1200" dirty="0">
                        <a:effectLst/>
                      </a:endParaRPr>
                    </a:p>
                    <a:p>
                      <a:pPr algn="ctr"/>
                      <a:r>
                        <a:rPr lang="zh-CN" altLang="zh-CN" sz="1000" kern="1200" dirty="0">
                          <a:effectLst/>
                        </a:rPr>
                        <a:t>（包括姓名、性别、年龄、门诊</a:t>
                      </a:r>
                      <a:r>
                        <a:rPr lang="en-US" altLang="zh-CN" sz="1000" kern="1200" dirty="0">
                          <a:effectLst/>
                        </a:rPr>
                        <a:t>/</a:t>
                      </a:r>
                      <a:r>
                        <a:rPr lang="zh-CN" altLang="zh-CN" sz="1000" kern="1200" dirty="0">
                          <a:effectLst/>
                        </a:rPr>
                        <a:t>住院号、送检医师姓名、临床指征）</a:t>
                      </a:r>
                    </a:p>
                  </a:txBody>
                  <a:tcPr anchor="ctr"/>
                </a:tc>
                <a:tc>
                  <a:txBody>
                    <a:bodyPr/>
                    <a:lstStyle/>
                    <a:p>
                      <a:pPr algn="ctr"/>
                      <a:r>
                        <a:rPr lang="zh-CN" altLang="en-US" dirty="0">
                          <a:cs typeface="微软雅黑" panose="020B0503020204020204" pitchFamily="34" charset="-122"/>
                          <a:sym typeface="Wingdings 2" panose="05020102010507070707" pitchFamily="18" charset="2"/>
                        </a:rPr>
                        <a:t></a:t>
                      </a:r>
                    </a:p>
                  </a:txBody>
                  <a:tcPr anchor="ctr"/>
                </a:tc>
                <a:extLst>
                  <a:ext uri="{0D108BD9-81ED-4DB2-BD59-A6C34878D82A}">
                    <a16:rowId xmlns:a16="http://schemas.microsoft.com/office/drawing/2014/main" val="10001"/>
                  </a:ext>
                </a:extLst>
              </a:tr>
              <a:tr h="897890">
                <a:tc>
                  <a:txBody>
                    <a:bodyPr/>
                    <a:lstStyle/>
                    <a:p>
                      <a:pPr marL="0" algn="ctr" defTabSz="914400" rtl="0" eaLnBrk="1" latinLnBrk="0" hangingPunct="1"/>
                      <a:r>
                        <a:rPr lang="zh-CN" altLang="zh-CN" sz="1600" kern="1200" dirty="0"/>
                        <a:t>样本信息</a:t>
                      </a:r>
                      <a:endParaRPr lang="en-US" altLang="zh-CN" sz="1600" kern="1200" dirty="0"/>
                    </a:p>
                    <a:p>
                      <a:pPr algn="ctr"/>
                      <a:r>
                        <a:rPr lang="zh-CN" altLang="en-US" sz="1000" kern="1200" dirty="0">
                          <a:effectLst/>
                        </a:rPr>
                        <a:t>（包括</a:t>
                      </a:r>
                      <a:r>
                        <a:rPr lang="zh-CN" altLang="zh-CN" sz="1000" kern="1200" dirty="0">
                          <a:effectLst/>
                        </a:rPr>
                        <a:t>样本类型、采集时间、采集部位、样本编号、送检时间、检测报告时间）</a:t>
                      </a:r>
                    </a:p>
                  </a:txBody>
                  <a:tcPr anchor="ctr"/>
                </a:tc>
                <a:tc>
                  <a:txBody>
                    <a:bodyPr/>
                    <a:lstStyle/>
                    <a:p>
                      <a:pPr algn="ctr"/>
                      <a:r>
                        <a:rPr lang="zh-CN" altLang="en-US" dirty="0">
                          <a:cs typeface="微软雅黑" panose="020B0503020204020204" pitchFamily="34" charset="-122"/>
                          <a:sym typeface="Wingdings 2" panose="05020102010507070707" pitchFamily="18" charset="2"/>
                        </a:rPr>
                        <a:t></a:t>
                      </a:r>
                    </a:p>
                  </a:txBody>
                  <a:tcPr anchor="ctr"/>
                </a:tc>
                <a:extLst>
                  <a:ext uri="{0D108BD9-81ED-4DB2-BD59-A6C34878D82A}">
                    <a16:rowId xmlns:a16="http://schemas.microsoft.com/office/drawing/2014/main" val="10002"/>
                  </a:ext>
                </a:extLst>
              </a:tr>
              <a:tr h="725170">
                <a:tc>
                  <a:txBody>
                    <a:bodyPr/>
                    <a:lstStyle/>
                    <a:p>
                      <a:pPr marL="0" algn="ctr" defTabSz="914400" rtl="0" eaLnBrk="1" latinLnBrk="0" hangingPunct="1"/>
                      <a:r>
                        <a:rPr lang="zh-CN" altLang="zh-CN" sz="1600" kern="1200" dirty="0"/>
                        <a:t>样本主要质控情况</a:t>
                      </a:r>
                      <a:endParaRPr lang="en-US" altLang="zh-CN" sz="1600" kern="1200" dirty="0"/>
                    </a:p>
                    <a:p>
                      <a:pPr algn="ctr"/>
                      <a:r>
                        <a:rPr lang="zh-CN" altLang="en-US" sz="1000" kern="1200" dirty="0">
                          <a:effectLst/>
                        </a:rPr>
                        <a:t>（包括</a:t>
                      </a:r>
                      <a:r>
                        <a:rPr lang="zh-CN" altLang="zh-CN" sz="1000" kern="1200" dirty="0">
                          <a:effectLst/>
                        </a:rPr>
                        <a:t>肿瘤细胞含量、</a:t>
                      </a:r>
                      <a:r>
                        <a:rPr lang="en-US" altLang="zh-CN" sz="1000" kern="1200" dirty="0">
                          <a:effectLst/>
                        </a:rPr>
                        <a:t>DNA </a:t>
                      </a:r>
                      <a:r>
                        <a:rPr lang="zh-CN" altLang="zh-CN" sz="1000" kern="1200" dirty="0">
                          <a:effectLst/>
                        </a:rPr>
                        <a:t>质量评估</a:t>
                      </a:r>
                      <a:r>
                        <a:rPr lang="zh-CN" altLang="en-US" sz="1000" kern="1200" dirty="0">
                          <a:effectLst/>
                        </a:rPr>
                        <a:t>、</a:t>
                      </a:r>
                      <a:r>
                        <a:rPr lang="zh-CN" altLang="zh-CN" sz="1000" kern="1200" dirty="0">
                          <a:effectLst/>
                        </a:rPr>
                        <a:t>测序质量评估等</a:t>
                      </a:r>
                      <a:r>
                        <a:rPr lang="zh-CN" altLang="en-US" sz="1000" kern="1200" dirty="0">
                          <a:effectLst/>
                        </a:rPr>
                        <a:t>）</a:t>
                      </a:r>
                    </a:p>
                  </a:txBody>
                  <a:tcPr anchor="ctr"/>
                </a:tc>
                <a:tc>
                  <a:txBody>
                    <a:bodyPr/>
                    <a:lstStyle/>
                    <a:p>
                      <a:pPr algn="ctr"/>
                      <a:r>
                        <a:rPr lang="zh-CN" altLang="en-US" dirty="0">
                          <a:cs typeface="微软雅黑" panose="020B0503020204020204" pitchFamily="34" charset="-122"/>
                          <a:sym typeface="Wingdings 2" panose="05020102010507070707" pitchFamily="18" charset="2"/>
                        </a:rPr>
                        <a:t></a:t>
                      </a:r>
                    </a:p>
                  </a:txBody>
                  <a:tcPr anchor="ctr"/>
                </a:tc>
                <a:extLst>
                  <a:ext uri="{0D108BD9-81ED-4DB2-BD59-A6C34878D82A}">
                    <a16:rowId xmlns:a16="http://schemas.microsoft.com/office/drawing/2014/main" val="10003"/>
                  </a:ext>
                </a:extLst>
              </a:tr>
              <a:tr h="735330">
                <a:tc>
                  <a:txBody>
                    <a:bodyPr/>
                    <a:lstStyle/>
                    <a:p>
                      <a:pPr marL="0" algn="ctr" defTabSz="914400" rtl="0" eaLnBrk="1" latinLnBrk="0" hangingPunct="1"/>
                      <a:r>
                        <a:rPr lang="zh-CN" altLang="zh-CN" sz="1600" kern="1200" dirty="0"/>
                        <a:t>检测项目</a:t>
                      </a:r>
                    </a:p>
                  </a:txBody>
                  <a:tcPr anchor="ctr"/>
                </a:tc>
                <a:tc>
                  <a:txBody>
                    <a:bodyPr/>
                    <a:lstStyle/>
                    <a:p>
                      <a:pPr algn="ctr"/>
                      <a:r>
                        <a:rPr lang="zh-CN" altLang="en-US" sz="1100" kern="1200" dirty="0">
                          <a:effectLst/>
                        </a:rPr>
                        <a:t>包括</a:t>
                      </a:r>
                      <a:r>
                        <a:rPr lang="zh-CN" altLang="zh-CN" sz="1100" kern="1200" dirty="0">
                          <a:effectLst/>
                        </a:rPr>
                        <a:t>检测仪器、检测试剂、检测方法、检测范围、检测下限</a:t>
                      </a:r>
                      <a:r>
                        <a:rPr lang="zh-CN" altLang="en-US" sz="1100" kern="1200" dirty="0">
                          <a:effectLst/>
                        </a:rPr>
                        <a:t>（</a:t>
                      </a:r>
                      <a:r>
                        <a:rPr lang="en-US" altLang="zh-CN" sz="1100" kern="1200" dirty="0" err="1">
                          <a:effectLst/>
                        </a:rPr>
                        <a:t>LoD</a:t>
                      </a:r>
                      <a:r>
                        <a:rPr lang="zh-CN" altLang="en-US" sz="1100" kern="1200" dirty="0">
                          <a:effectLst/>
                        </a:rPr>
                        <a:t>）</a:t>
                      </a:r>
                      <a:r>
                        <a:rPr lang="zh-CN" altLang="zh-CN" sz="1100" kern="1200" dirty="0">
                          <a:effectLst/>
                        </a:rPr>
                        <a:t>等</a:t>
                      </a:r>
                    </a:p>
                  </a:txBody>
                  <a:tcPr anchor="ctr"/>
                </a:tc>
                <a:extLst>
                  <a:ext uri="{0D108BD9-81ED-4DB2-BD59-A6C34878D82A}">
                    <a16:rowId xmlns:a16="http://schemas.microsoft.com/office/drawing/2014/main" val="10004"/>
                  </a:ext>
                </a:extLst>
              </a:tr>
              <a:tr h="982980">
                <a:tc>
                  <a:txBody>
                    <a:bodyPr/>
                    <a:lstStyle/>
                    <a:p>
                      <a:pPr marL="0" algn="ctr" defTabSz="914400" rtl="0" eaLnBrk="1" latinLnBrk="0" hangingPunct="1"/>
                      <a:r>
                        <a:rPr lang="zh-CN" altLang="zh-CN" sz="1600" kern="1200" dirty="0"/>
                        <a:t>检测结果及变异解读</a:t>
                      </a:r>
                    </a:p>
                  </a:txBody>
                  <a:tcPr anchor="ctr"/>
                </a:tc>
                <a:tc>
                  <a:txBody>
                    <a:bodyPr/>
                    <a:lstStyle/>
                    <a:p>
                      <a:pPr marL="0" marR="0" indent="0" algn="ctr" defTabSz="913765" rtl="0" eaLnBrk="1" fontAlgn="auto" latinLnBrk="0" hangingPunct="1">
                        <a:lnSpc>
                          <a:spcPct val="100000"/>
                        </a:lnSpc>
                        <a:spcBef>
                          <a:spcPts val="0"/>
                        </a:spcBef>
                        <a:spcAft>
                          <a:spcPts val="0"/>
                        </a:spcAft>
                        <a:buClrTx/>
                        <a:buSzTx/>
                        <a:buFontTx/>
                        <a:buNone/>
                        <a:defRPr/>
                      </a:pPr>
                      <a:r>
                        <a:rPr lang="zh-CN" altLang="zh-CN" sz="1100" kern="1200" dirty="0">
                          <a:effectLst/>
                        </a:rPr>
                        <a:t>基因变异的</a:t>
                      </a:r>
                      <a:r>
                        <a:rPr lang="zh-CN" altLang="en-US" sz="1100" kern="1200" dirty="0">
                          <a:effectLst/>
                        </a:rPr>
                        <a:t>检测结果</a:t>
                      </a:r>
                      <a:r>
                        <a:rPr lang="en-US" altLang="zh-CN" sz="1100" kern="1200" dirty="0">
                          <a:effectLst/>
                        </a:rPr>
                        <a:t>+</a:t>
                      </a:r>
                      <a:r>
                        <a:rPr lang="zh-CN" altLang="en-US" sz="1100" kern="1200" dirty="0">
                          <a:effectLst/>
                        </a:rPr>
                        <a:t>变异解读，</a:t>
                      </a:r>
                      <a:r>
                        <a:rPr lang="zh-CN" altLang="zh-CN" sz="1100" kern="1200" dirty="0">
                          <a:effectLst/>
                        </a:rPr>
                        <a:t>如检出的基因型、变异结果、药物信息及依据、变异解读引用的参考文献等</a:t>
                      </a:r>
                    </a:p>
                  </a:txBody>
                  <a:tcPr anchor="ctr"/>
                </a:tc>
                <a:extLst>
                  <a:ext uri="{0D108BD9-81ED-4DB2-BD59-A6C34878D82A}">
                    <a16:rowId xmlns:a16="http://schemas.microsoft.com/office/drawing/2014/main" val="10005"/>
                  </a:ext>
                </a:extLst>
              </a:tr>
              <a:tr h="414655">
                <a:tc>
                  <a:txBody>
                    <a:bodyPr/>
                    <a:lstStyle/>
                    <a:p>
                      <a:pPr marL="0" algn="ctr" defTabSz="914400" rtl="0" eaLnBrk="1" latinLnBrk="0" hangingPunct="1"/>
                      <a:r>
                        <a:rPr lang="zh-CN" altLang="zh-CN" sz="1600" kern="1200" dirty="0"/>
                        <a:t>检测局限性说明</a:t>
                      </a:r>
                    </a:p>
                  </a:txBody>
                  <a:tcPr anchor="ctr"/>
                </a:tc>
                <a:tc>
                  <a:txBody>
                    <a:bodyPr/>
                    <a:lstStyle/>
                    <a:p>
                      <a:pPr algn="ctr"/>
                      <a:r>
                        <a:rPr lang="zh-CN" altLang="en-US" sz="1800" dirty="0">
                          <a:cs typeface="微软雅黑" panose="020B0503020204020204" pitchFamily="34" charset="-122"/>
                          <a:sym typeface="Wingdings 2" panose="05020102010507070707" pitchFamily="18" charset="2"/>
                        </a:rPr>
                        <a:t></a:t>
                      </a:r>
                      <a:endParaRPr lang="zh-CN" altLang="en-US" dirty="0"/>
                    </a:p>
                  </a:txBody>
                  <a:tcPr anchor="ctr"/>
                </a:tc>
                <a:extLst>
                  <a:ext uri="{0D108BD9-81ED-4DB2-BD59-A6C34878D82A}">
                    <a16:rowId xmlns:a16="http://schemas.microsoft.com/office/drawing/2014/main" val="10006"/>
                  </a:ext>
                </a:extLst>
              </a:tr>
            </a:tbl>
          </a:graphicData>
        </a:graphic>
      </p:graphicFrame>
      <p:sp>
        <p:nvSpPr>
          <p:cNvPr id="4" name="文本框 3"/>
          <p:cNvSpPr txBox="1"/>
          <p:nvPr/>
        </p:nvSpPr>
        <p:spPr>
          <a:xfrm>
            <a:off x="616584" y="6368047"/>
            <a:ext cx="10259060" cy="215444"/>
          </a:xfrm>
          <a:prstGeom prst="rect">
            <a:avLst/>
          </a:prstGeom>
          <a:noFill/>
        </p:spPr>
        <p:txBody>
          <a:bodyPr wrap="square" rtlCol="0" anchor="t">
            <a:spAutoFit/>
          </a:bodyPr>
          <a:lstStyle/>
          <a:p>
            <a:pPr marL="228600" indent="-228600" algn="l">
              <a:buClrTx/>
              <a:buSzTx/>
              <a:buFont typeface="+mj-lt"/>
              <a:buAutoNum type="arabicPeriod"/>
            </a:pPr>
            <a:r>
              <a:rPr lang="en-US" altLang="zh-CN" sz="800" dirty="0"/>
              <a:t>Zhang S, et al. </a:t>
            </a:r>
            <a:r>
              <a:rPr lang="en-US" altLang="zh-CN" sz="800" dirty="0" err="1"/>
              <a:t>Thorac</a:t>
            </a:r>
            <a:r>
              <a:rPr lang="en-US" altLang="zh-CN" sz="800" dirty="0"/>
              <a:t> Cancer. 2023 Jan;14(1):91-104.</a:t>
            </a:r>
          </a:p>
        </p:txBody>
      </p:sp>
      <p:sp>
        <p:nvSpPr>
          <p:cNvPr id="5" name="标题 16"/>
          <p:cNvSpPr txBox="1"/>
          <p:nvPr>
            <p:custDataLst>
              <p:tags r:id="rId2"/>
            </p:custDataLst>
          </p:nvPr>
        </p:nvSpPr>
        <p:spPr>
          <a:xfrm>
            <a:off x="612140" y="452755"/>
            <a:ext cx="10858500" cy="622935"/>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zh-CN" altLang="en-US" dirty="0">
                <a:solidFill>
                  <a:srgbClr val="70309F"/>
                </a:solidFill>
                <a:latin typeface="微软雅黑" panose="020B0503020204020204" pitchFamily="34" charset="-122"/>
                <a:ea typeface="微软雅黑" panose="020B0503020204020204" pitchFamily="34" charset="-122"/>
                <a:sym typeface="+mn-lt"/>
              </a:rPr>
              <a:t>规范HER2突变检测报告可以精准指导临床治疗</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137"/>
          <p:cNvSpPr/>
          <p:nvPr/>
        </p:nvSpPr>
        <p:spPr>
          <a:xfrm>
            <a:off x="955040" y="4489450"/>
            <a:ext cx="4596130" cy="1621790"/>
          </a:xfrm>
          <a:prstGeom prst="roundRect">
            <a:avLst>
              <a:gd name="adj" fmla="val 1070"/>
            </a:avLst>
          </a:prstGeom>
          <a:solidFill>
            <a:schemeClr val="bg1"/>
          </a:solidFill>
          <a:ln w="6350">
            <a:solidFill>
              <a:schemeClr val="bg1">
                <a:lumMod val="85000"/>
              </a:schemeClr>
            </a:solidFill>
          </a:ln>
          <a:effectLst>
            <a:outerShdw blurRad="63500" algn="ctr" rotWithShape="0">
              <a:srgbClr val="8A005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16"/>
          <p:cNvSpPr txBox="1"/>
          <p:nvPr>
            <p:custDataLst>
              <p:tags r:id="rId1"/>
            </p:custDataLst>
          </p:nvPr>
        </p:nvSpPr>
        <p:spPr>
          <a:xfrm>
            <a:off x="689610" y="570230"/>
            <a:ext cx="10858500" cy="587375"/>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2800" b="1">
                <a:solidFill>
                  <a:srgbClr val="70309F"/>
                </a:solidFill>
                <a:latin typeface="微软雅黑" panose="020B0503020204020204" pitchFamily="34" charset="-122"/>
                <a:ea typeface="微软雅黑" panose="020B0503020204020204" pitchFamily="34" charset="-122"/>
                <a:cs typeface="+mj-cs"/>
              </a:defRPr>
            </a:lvl1pPr>
          </a:lstStyle>
          <a:p>
            <a:r>
              <a:rPr lang="zh-CN" altLang="en-US" dirty="0">
                <a:sym typeface="+mn-ea"/>
              </a:rPr>
              <a:t>多个指南</a:t>
            </a:r>
            <a:r>
              <a:rPr lang="en-US" altLang="zh-CN" dirty="0">
                <a:sym typeface="+mn-ea"/>
              </a:rPr>
              <a:t>/</a:t>
            </a:r>
            <a:r>
              <a:rPr lang="zh-CN" altLang="en-US" dirty="0">
                <a:sym typeface="+mn-ea"/>
              </a:rPr>
              <a:t>共识一致推荐晚期</a:t>
            </a:r>
            <a:r>
              <a:rPr lang="en-US" altLang="zh-CN" dirty="0">
                <a:sym typeface="+mn-ea"/>
              </a:rPr>
              <a:t>NSCLC</a:t>
            </a:r>
            <a:r>
              <a:rPr lang="zh-CN" altLang="en-US" dirty="0">
                <a:sym typeface="+mn-ea"/>
              </a:rPr>
              <a:t>患者进行</a:t>
            </a:r>
            <a:r>
              <a:rPr lang="en-GB" altLang="zh-CN" dirty="0">
                <a:sym typeface="+mn-ea"/>
              </a:rPr>
              <a:t>HER2</a:t>
            </a:r>
            <a:r>
              <a:rPr lang="zh-CN" altLang="en-US" dirty="0">
                <a:sym typeface="+mn-ea"/>
              </a:rPr>
              <a:t>突变检测</a:t>
            </a:r>
          </a:p>
        </p:txBody>
      </p:sp>
      <p:sp>
        <p:nvSpPr>
          <p:cNvPr id="15" name="矩形: 圆角 137"/>
          <p:cNvSpPr/>
          <p:nvPr/>
        </p:nvSpPr>
        <p:spPr>
          <a:xfrm>
            <a:off x="940435" y="1283970"/>
            <a:ext cx="4596130" cy="3056890"/>
          </a:xfrm>
          <a:prstGeom prst="roundRect">
            <a:avLst>
              <a:gd name="adj" fmla="val 1070"/>
            </a:avLst>
          </a:prstGeom>
          <a:solidFill>
            <a:schemeClr val="bg1"/>
          </a:solidFill>
          <a:ln w="6350">
            <a:solidFill>
              <a:schemeClr val="bg1">
                <a:lumMod val="85000"/>
              </a:schemeClr>
            </a:solidFill>
          </a:ln>
          <a:effectLst>
            <a:outerShdw blurRad="63500" algn="ctr" rotWithShape="0">
              <a:srgbClr val="8A005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955040" y="4650740"/>
            <a:ext cx="4597400" cy="378460"/>
          </a:xfrm>
          <a:prstGeom prst="rect">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buClrTx/>
              <a:buSzTx/>
              <a:buFontTx/>
            </a:pPr>
            <a:r>
              <a:rPr kumimoji="1" lang="en-US" altLang="zh-CN" sz="1600" b="1" dirty="0">
                <a:solidFill>
                  <a:srgbClr val="FFFFFF"/>
                </a:solidFill>
                <a:latin typeface="Arial" panose="020B0604020202020204" pitchFamily="34" charset="0"/>
                <a:ea typeface="微软雅黑" panose="020B0503020204020204" pitchFamily="34" charset="-122"/>
                <a:sym typeface="+mn-ea"/>
              </a:rPr>
              <a:t>2024年版中华医学会肺癌临床诊疗指南</a:t>
            </a:r>
            <a:r>
              <a:rPr kumimoji="1" lang="en-US" altLang="zh-CN" sz="1600" b="1" baseline="30000" dirty="0">
                <a:solidFill>
                  <a:srgbClr val="FFFFFF"/>
                </a:solidFill>
                <a:latin typeface="Arial" panose="020B0604020202020204" pitchFamily="34" charset="0"/>
                <a:ea typeface="微软雅黑" panose="020B0503020204020204" pitchFamily="34" charset="-122"/>
                <a:sym typeface="+mn-ea"/>
              </a:rPr>
              <a:t>2</a:t>
            </a:r>
          </a:p>
        </p:txBody>
      </p:sp>
      <p:sp>
        <p:nvSpPr>
          <p:cNvPr id="26" name="文本框 25"/>
          <p:cNvSpPr txBox="1"/>
          <p:nvPr/>
        </p:nvSpPr>
        <p:spPr>
          <a:xfrm>
            <a:off x="989965" y="5054600"/>
            <a:ext cx="4536440" cy="941070"/>
          </a:xfrm>
          <a:prstGeom prst="rect">
            <a:avLst/>
          </a:prstGeom>
          <a:noFill/>
        </p:spPr>
        <p:txBody>
          <a:bodyPr wrap="square">
            <a:noAutofit/>
          </a:bodyPr>
          <a:lstStyle/>
          <a:p>
            <a:pPr marL="171450" indent="-171450">
              <a:lnSpc>
                <a:spcPct val="120000"/>
              </a:lnSpc>
              <a:buFont typeface="Wingdings" panose="05000000000000000000" pitchFamily="2" charset="2"/>
              <a:buChar char="n"/>
            </a:pPr>
            <a:r>
              <a:rPr lang="en-GB" altLang="zh-CN" sz="1200" b="1" i="0" dirty="0">
                <a:solidFill>
                  <a:schemeClr val="accent6">
                    <a:lumMod val="75000"/>
                  </a:schemeClr>
                </a:solidFill>
                <a:effectLst/>
                <a:latin typeface="微软雅黑" panose="020B0503020204020204" pitchFamily="34" charset="-122"/>
                <a:ea typeface="微软雅黑" panose="020B0503020204020204" pitchFamily="34" charset="-122"/>
                <a:cs typeface="微软雅黑" panose="020B0503020204020204" pitchFamily="34" charset="-122"/>
              </a:rPr>
              <a:t>NSCLC</a:t>
            </a:r>
            <a:r>
              <a:rPr lang="zh-CN" altLang="en-US" sz="1200" b="1" i="0" dirty="0">
                <a:solidFill>
                  <a:schemeClr val="accent6">
                    <a:lumMod val="7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推荐检测</a:t>
            </a:r>
            <a:r>
              <a:rPr lang="zh-CN" altLang="en-US" sz="1200" i="0" dirty="0">
                <a:effectLst/>
                <a:latin typeface="微软雅黑" panose="020B0503020204020204" pitchFamily="34" charset="-122"/>
                <a:ea typeface="微软雅黑" panose="020B0503020204020204" pitchFamily="34" charset="-122"/>
                <a:cs typeface="微软雅黑" panose="020B0503020204020204" pitchFamily="34" charset="-122"/>
              </a:rPr>
              <a:t>必检基因为</a:t>
            </a:r>
            <a:r>
              <a:rPr lang="en-GB" altLang="zh-CN"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EGFR</a:t>
            </a:r>
            <a:r>
              <a:rPr lang="zh-CN" altLang="en-GB"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b="0" i="0" dirty="0" err="1">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ALK</a:t>
            </a:r>
            <a:r>
              <a:rPr lang="zh-CN" altLang="en-GB"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GB" altLang="zh-CN"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ROS1</a:t>
            </a:r>
            <a:r>
              <a:rPr lang="zh-CN" altLang="en-GB"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GB" altLang="zh-CN"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RET</a:t>
            </a:r>
            <a:r>
              <a:rPr lang="zh-CN" altLang="en-GB"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b="0" i="0" dirty="0" err="1">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BRAF</a:t>
            </a:r>
            <a:r>
              <a:rPr lang="en-GB" altLang="zh-CN"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 V600e</a:t>
            </a:r>
            <a:r>
              <a:rPr lang="zh-CN" altLang="en-US"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和</a:t>
            </a:r>
            <a:r>
              <a:rPr lang="en-GB" altLang="zh-CN"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MET14</a:t>
            </a:r>
            <a:r>
              <a:rPr lang="zh-CN" altLang="en-US"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外显子跳跃突变、</a:t>
            </a:r>
            <a:r>
              <a:rPr lang="en-GB" altLang="zh-CN"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KRAS</a:t>
            </a:r>
            <a:r>
              <a:rPr lang="zh-CN" altLang="en-GB"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GB" altLang="zh-CN" sz="1200" b="0" i="0" dirty="0" err="1">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NTRK</a:t>
            </a:r>
            <a:r>
              <a:rPr lang="zh-CN" altLang="en-GB"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GB" altLang="zh-CN"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类推荐证据），扩展基因包括</a:t>
            </a:r>
            <a:r>
              <a:rPr lang="en-GB" altLang="zh-CN"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MET</a:t>
            </a:r>
            <a:r>
              <a:rPr lang="zh-CN" altLang="en-US"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扩增或过表达、</a:t>
            </a:r>
            <a:r>
              <a:rPr lang="en-GB" altLang="zh-CN" sz="1200" b="1" i="0" dirty="0">
                <a:solidFill>
                  <a:schemeClr val="accent6">
                    <a:lumMod val="75000"/>
                  </a:schemeClr>
                </a:solidFill>
                <a:effectLst/>
                <a:latin typeface="微软雅黑" panose="020B0503020204020204" pitchFamily="34" charset="-122"/>
                <a:ea typeface="微软雅黑" panose="020B0503020204020204" pitchFamily="34" charset="-122"/>
                <a:cs typeface="微软雅黑" panose="020B0503020204020204" pitchFamily="34" charset="-122"/>
              </a:rPr>
              <a:t>HER2</a:t>
            </a:r>
            <a:r>
              <a:rPr lang="zh-CN" altLang="en-US" sz="1200" b="1" i="0" dirty="0">
                <a:solidFill>
                  <a:schemeClr val="accent6">
                    <a:lumMod val="75000"/>
                  </a:schemeClr>
                </a:solidFill>
                <a:effectLst/>
                <a:latin typeface="微软雅黑" panose="020B0503020204020204" pitchFamily="34" charset="-122"/>
                <a:ea typeface="微软雅黑" panose="020B0503020204020204" pitchFamily="34" charset="-122"/>
                <a:cs typeface="微软雅黑" panose="020B0503020204020204" pitchFamily="34" charset="-122"/>
              </a:rPr>
              <a:t>突变</a:t>
            </a:r>
            <a:r>
              <a:rPr lang="zh-CN" altLang="en-US"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等（</a:t>
            </a:r>
            <a:r>
              <a:rPr lang="en-US" altLang="zh-CN"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en-GB" altLang="zh-CN"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1200" b="0"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类推荐证据）</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文本框 27"/>
          <p:cNvSpPr txBox="1"/>
          <p:nvPr/>
        </p:nvSpPr>
        <p:spPr>
          <a:xfrm>
            <a:off x="948055" y="3832860"/>
            <a:ext cx="4611370" cy="533400"/>
          </a:xfrm>
          <a:prstGeom prst="rect">
            <a:avLst/>
          </a:prstGeom>
          <a:noFill/>
        </p:spPr>
        <p:txBody>
          <a:bodyPr wrap="square">
            <a:spAutoFit/>
          </a:bodyPr>
          <a:lstStyle/>
          <a:p>
            <a:pPr marL="171450" indent="-171450">
              <a:lnSpc>
                <a:spcPct val="120000"/>
              </a:lnSpc>
              <a:spcAft>
                <a:spcPts val="600"/>
              </a:spcAft>
              <a:buFont typeface="Wingdings" panose="05000000000000000000" pitchFamily="2" charset="2"/>
              <a:buChar char="n"/>
            </a:pPr>
            <a:r>
              <a:rPr lang="zh-CN" altLang="en-US" sz="1200" dirty="0">
                <a:sym typeface="+mn-ea"/>
              </a:rPr>
              <a:t>对于非鳞</a:t>
            </a:r>
            <a:r>
              <a:rPr lang="en-US" altLang="zh-CN" sz="1200" dirty="0">
                <a:sym typeface="+mn-ea"/>
              </a:rPr>
              <a:t>NSCLC</a:t>
            </a:r>
            <a:r>
              <a:rPr lang="zh-CN" altLang="en-US" sz="1200" dirty="0">
                <a:sym typeface="+mn-ea"/>
              </a:rPr>
              <a:t>组织样本</a:t>
            </a:r>
            <a:r>
              <a:rPr lang="zh-CN" altLang="en-US" sz="1200" b="1" dirty="0">
                <a:sym typeface="+mn-ea"/>
              </a:rPr>
              <a:t>，进行</a:t>
            </a:r>
            <a:r>
              <a:rPr lang="en-US" altLang="zh-CN" sz="1200" b="1" dirty="0">
                <a:solidFill>
                  <a:schemeClr val="accent6"/>
                </a:solidFill>
                <a:sym typeface="+mn-ea"/>
              </a:rPr>
              <a:t>HER2</a:t>
            </a:r>
            <a:r>
              <a:rPr lang="zh-CN" altLang="en-US" sz="1200" b="1" dirty="0">
                <a:solidFill>
                  <a:schemeClr val="accent6"/>
                </a:solidFill>
                <a:sym typeface="+mn-ea"/>
              </a:rPr>
              <a:t>突变检测</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I</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级推荐，等级上调）</a:t>
            </a:r>
            <a:endParaRPr lang="en-US" altLang="zh-CN" sz="105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矩形: 圆角 137"/>
          <p:cNvSpPr/>
          <p:nvPr/>
        </p:nvSpPr>
        <p:spPr>
          <a:xfrm>
            <a:off x="5827395" y="1709420"/>
            <a:ext cx="5340985" cy="4421873"/>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p>
        </p:txBody>
      </p:sp>
      <p:sp>
        <p:nvSpPr>
          <p:cNvPr id="29" name="五边形 28"/>
          <p:cNvSpPr/>
          <p:nvPr/>
        </p:nvSpPr>
        <p:spPr>
          <a:xfrm>
            <a:off x="5828030" y="1255395"/>
            <a:ext cx="5374005" cy="398145"/>
          </a:xfrm>
          <a:prstGeom prst="homePlate">
            <a:avLst>
              <a:gd name="adj"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kumimoji="1" lang="en-US" altLang="zh-CN" sz="1600" b="1" dirty="0">
                <a:solidFill>
                  <a:srgbClr val="FFFFFF"/>
                </a:solidFill>
                <a:latin typeface="Arial" panose="020B0604020202020204" pitchFamily="34" charset="0"/>
                <a:ea typeface="微软雅黑" panose="020B0503020204020204" pitchFamily="34" charset="-122"/>
              </a:rPr>
              <a:t>2022ESMO</a:t>
            </a:r>
            <a:r>
              <a:rPr kumimoji="1" lang="zh-CN" altLang="en-US" sz="1600" b="1" dirty="0">
                <a:solidFill>
                  <a:srgbClr val="FFFFFF"/>
                </a:solidFill>
                <a:latin typeface="Arial" panose="020B0604020202020204" pitchFamily="34" charset="0"/>
                <a:ea typeface="微软雅黑" panose="020B0503020204020204" pitchFamily="34" charset="-122"/>
              </a:rPr>
              <a:t>《非小细胞肺癌HER2基因突变检测的共识》</a:t>
            </a:r>
            <a:r>
              <a:rPr kumimoji="1" lang="en-US" altLang="zh-CN" sz="1600" b="1" baseline="30000" dirty="0">
                <a:solidFill>
                  <a:srgbClr val="FFFFFF"/>
                </a:solidFill>
                <a:latin typeface="Arial" panose="020B0604020202020204" pitchFamily="34" charset="0"/>
                <a:ea typeface="微软雅黑" panose="020B0503020204020204" pitchFamily="34" charset="-122"/>
              </a:rPr>
              <a:t>3</a:t>
            </a:r>
          </a:p>
        </p:txBody>
      </p:sp>
      <p:sp>
        <p:nvSpPr>
          <p:cNvPr id="30" name="文本框 29"/>
          <p:cNvSpPr txBox="1"/>
          <p:nvPr/>
        </p:nvSpPr>
        <p:spPr>
          <a:xfrm>
            <a:off x="765175" y="6242685"/>
            <a:ext cx="6096000" cy="461665"/>
          </a:xfrm>
          <a:prstGeom prst="rect">
            <a:avLst/>
          </a:prstGeom>
          <a:noFill/>
        </p:spPr>
        <p:txBody>
          <a:bodyPr wrap="square" rtlCol="0" anchor="t">
            <a:spAutoFit/>
          </a:bodyPr>
          <a:lstStyle/>
          <a:p>
            <a:pPr marL="228600" indent="-228600" fontAlgn="auto">
              <a:lnSpc>
                <a:spcPct val="100000"/>
              </a:lnSpc>
              <a:buFont typeface="+mj-lt"/>
              <a:buAutoNum type="arabicPeriod"/>
              <a:defRPr/>
            </a:pPr>
            <a:r>
              <a:rPr lang="zh-CN" altLang="en-US" sz="800" dirty="0">
                <a:sym typeface="+mn-ea"/>
              </a:rPr>
              <a:t>中国临床肿瘤学会(CSCO)非小细胞肺癌诊疗指南 202</a:t>
            </a:r>
            <a:r>
              <a:rPr lang="en-US" altLang="zh-CN" sz="800" dirty="0">
                <a:sym typeface="+mn-ea"/>
              </a:rPr>
              <a:t>5</a:t>
            </a:r>
            <a:r>
              <a:rPr lang="zh-CN" altLang="en-US" sz="800" dirty="0">
                <a:sym typeface="+mn-ea"/>
              </a:rPr>
              <a:t>版.    </a:t>
            </a:r>
            <a:endParaRPr lang="zh-CN" altLang="en-US" sz="800" dirty="0">
              <a:latin typeface="+mn-lt"/>
              <a:ea typeface="+mn-ea"/>
            </a:endParaRPr>
          </a:p>
          <a:p>
            <a:pPr marL="228600" indent="-228600" fontAlgn="auto">
              <a:lnSpc>
                <a:spcPct val="100000"/>
              </a:lnSpc>
              <a:buFont typeface="+mj-lt"/>
              <a:buAutoNum type="arabicPeriod"/>
              <a:defRPr/>
            </a:pPr>
            <a:r>
              <a:rPr lang="zh-CN" altLang="en-US" sz="800" dirty="0">
                <a:sym typeface="+mn-ea"/>
              </a:rPr>
              <a:t>中华医学会肿瘤学分会. 中华医学会肺癌临床诊疗指南（2024版） [J] . 中华医学杂志, 2024, 104(34) : 3175-3213.</a:t>
            </a:r>
          </a:p>
          <a:p>
            <a:pPr marL="228600" indent="-228600" fontAlgn="auto">
              <a:lnSpc>
                <a:spcPct val="100000"/>
              </a:lnSpc>
              <a:buFont typeface="+mj-lt"/>
              <a:buAutoNum type="arabicPeriod"/>
              <a:defRPr/>
            </a:pPr>
            <a:r>
              <a:rPr lang="en-US" altLang="zh-CN" sz="800" dirty="0">
                <a:latin typeface="微软雅黑" panose="020B0503020204020204" pitchFamily="34" charset="-122"/>
                <a:ea typeface="微软雅黑" panose="020B0503020204020204" pitchFamily="34" charset="-122"/>
                <a:sym typeface="+mn-ea"/>
              </a:rPr>
              <a:t>Ren S,  et al.  </a:t>
            </a:r>
            <a:r>
              <a:rPr lang="nl-NL" altLang="zh-CN" sz="800" dirty="0">
                <a:latin typeface="微软雅黑" panose="020B0503020204020204" pitchFamily="34" charset="-122"/>
                <a:ea typeface="微软雅黑" panose="020B0503020204020204" pitchFamily="34" charset="-122"/>
                <a:sym typeface="+mn-ea"/>
              </a:rPr>
              <a:t>ESMO Open. 2022 Jun;7(3):100482.</a:t>
            </a:r>
            <a:endParaRPr lang="en-US" altLang="zh-CN" sz="800" dirty="0">
              <a:latin typeface="微软雅黑" panose="020B0503020204020204" pitchFamily="34" charset="-122"/>
              <a:ea typeface="微软雅黑" panose="020B0503020204020204" pitchFamily="34" charset="-122"/>
              <a:sym typeface="+mn-ea"/>
            </a:endParaRPr>
          </a:p>
        </p:txBody>
      </p:sp>
      <p:sp>
        <p:nvSpPr>
          <p:cNvPr id="32" name="矩形 31"/>
          <p:cNvSpPr/>
          <p:nvPr/>
        </p:nvSpPr>
        <p:spPr>
          <a:xfrm>
            <a:off x="948055" y="1308100"/>
            <a:ext cx="4568825" cy="378460"/>
          </a:xfrm>
          <a:prstGeom prst="rect">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buClrTx/>
              <a:buSzTx/>
              <a:buFontTx/>
            </a:pPr>
            <a:r>
              <a:rPr kumimoji="1" lang="en-US" altLang="zh-CN" sz="1400" b="1" dirty="0">
                <a:solidFill>
                  <a:srgbClr val="FFFFFF"/>
                </a:solidFill>
                <a:latin typeface="Arial" panose="020B0604020202020204" pitchFamily="34" charset="0"/>
                <a:ea typeface="微软雅黑" panose="020B0503020204020204" pitchFamily="34" charset="-122"/>
                <a:sym typeface="+mn-ea"/>
              </a:rPr>
              <a:t>2025年版CSCO非小细胞诊疗指南（分子分型部分）</a:t>
            </a:r>
            <a:r>
              <a:rPr kumimoji="1" lang="en-US" altLang="zh-CN" sz="1600" b="1" baseline="30000" dirty="0">
                <a:solidFill>
                  <a:srgbClr val="FFFFFF"/>
                </a:solidFill>
                <a:latin typeface="Arial" panose="020B0604020202020204" pitchFamily="34" charset="0"/>
                <a:ea typeface="微软雅黑" panose="020B0503020204020204" pitchFamily="34" charset="-122"/>
                <a:sym typeface="+mn-ea"/>
              </a:rPr>
              <a:t>1</a:t>
            </a:r>
          </a:p>
        </p:txBody>
      </p:sp>
      <p:grpSp>
        <p:nvGrpSpPr>
          <p:cNvPr id="5" name="组合 4">
            <a:extLst>
              <a:ext uri="{FF2B5EF4-FFF2-40B4-BE49-F238E27FC236}">
                <a16:creationId xmlns:a16="http://schemas.microsoft.com/office/drawing/2014/main" id="{AF3641F3-7D97-C616-933D-60188539577A}"/>
              </a:ext>
            </a:extLst>
          </p:cNvPr>
          <p:cNvGrpSpPr/>
          <p:nvPr/>
        </p:nvGrpSpPr>
        <p:grpSpPr>
          <a:xfrm>
            <a:off x="6351370" y="2069432"/>
            <a:ext cx="4390390" cy="3830854"/>
            <a:chOff x="6341745" y="1831045"/>
            <a:chExt cx="4390390" cy="2582840"/>
          </a:xfrm>
        </p:grpSpPr>
        <p:pic>
          <p:nvPicPr>
            <p:cNvPr id="21" name="图片 20"/>
            <p:cNvPicPr>
              <a:picLocks noChangeAspect="1"/>
            </p:cNvPicPr>
            <p:nvPr/>
          </p:nvPicPr>
          <p:blipFill>
            <a:blip r:embed="rId4"/>
            <a:srcRect t="2220" b="49285"/>
            <a:stretch>
              <a:fillRect/>
            </a:stretch>
          </p:blipFill>
          <p:spPr>
            <a:xfrm>
              <a:off x="6369050" y="1831045"/>
              <a:ext cx="4363085" cy="996610"/>
            </a:xfrm>
            <a:prstGeom prst="rect">
              <a:avLst/>
            </a:prstGeom>
          </p:spPr>
        </p:pic>
        <p:sp>
          <p:nvSpPr>
            <p:cNvPr id="22" name="Freeform 68"/>
            <p:cNvSpPr/>
            <p:nvPr/>
          </p:nvSpPr>
          <p:spPr bwMode="auto">
            <a:xfrm rot="21473434">
              <a:off x="7026910" y="2573020"/>
              <a:ext cx="59690" cy="80645"/>
            </a:xfrm>
            <a:custGeom>
              <a:avLst/>
              <a:gdLst>
                <a:gd name="T0" fmla="*/ 0 w 43"/>
                <a:gd name="T1" fmla="*/ 60 h 60"/>
                <a:gd name="T2" fmla="*/ 14 w 43"/>
                <a:gd name="T3" fmla="*/ 0 h 60"/>
                <a:gd name="T4" fmla="*/ 18 w 43"/>
                <a:gd name="T5" fmla="*/ 3 h 60"/>
                <a:gd name="T6" fmla="*/ 0 w 43"/>
                <a:gd name="T7" fmla="*/ 60 h 60"/>
              </a:gdLst>
              <a:ahLst/>
              <a:cxnLst>
                <a:cxn ang="0">
                  <a:pos x="T0" y="T1"/>
                </a:cxn>
                <a:cxn ang="0">
                  <a:pos x="T2" y="T3"/>
                </a:cxn>
                <a:cxn ang="0">
                  <a:pos x="T4" y="T5"/>
                </a:cxn>
                <a:cxn ang="0">
                  <a:pos x="T6" y="T7"/>
                </a:cxn>
              </a:cxnLst>
              <a:rect l="0" t="0" r="r" b="b"/>
              <a:pathLst>
                <a:path w="43" h="60">
                  <a:moveTo>
                    <a:pt x="0" y="60"/>
                  </a:moveTo>
                  <a:cubicBezTo>
                    <a:pt x="7" y="41"/>
                    <a:pt x="11" y="20"/>
                    <a:pt x="14" y="0"/>
                  </a:cubicBezTo>
                  <a:cubicBezTo>
                    <a:pt x="15" y="1"/>
                    <a:pt x="17" y="2"/>
                    <a:pt x="18" y="3"/>
                  </a:cubicBezTo>
                  <a:cubicBezTo>
                    <a:pt x="43" y="22"/>
                    <a:pt x="27" y="47"/>
                    <a:pt x="0" y="6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7" name="图片 36"/>
            <p:cNvPicPr>
              <a:picLocks noChangeAspect="1"/>
            </p:cNvPicPr>
            <p:nvPr/>
          </p:nvPicPr>
          <p:blipFill>
            <a:blip r:embed="rId5"/>
            <a:srcRect t="9801"/>
            <a:stretch>
              <a:fillRect/>
            </a:stretch>
          </p:blipFill>
          <p:spPr>
            <a:xfrm>
              <a:off x="6341745" y="2934970"/>
              <a:ext cx="4363085" cy="783590"/>
            </a:xfrm>
            <a:prstGeom prst="rect">
              <a:avLst/>
            </a:prstGeom>
          </p:spPr>
        </p:pic>
        <p:pic>
          <p:nvPicPr>
            <p:cNvPr id="38" name="图片 37"/>
            <p:cNvPicPr>
              <a:picLocks noChangeAspect="1"/>
            </p:cNvPicPr>
            <p:nvPr/>
          </p:nvPicPr>
          <p:blipFill>
            <a:blip r:embed="rId6"/>
            <a:stretch>
              <a:fillRect/>
            </a:stretch>
          </p:blipFill>
          <p:spPr>
            <a:xfrm>
              <a:off x="6384925" y="3663315"/>
              <a:ext cx="4145280" cy="750570"/>
            </a:xfrm>
            <a:prstGeom prst="rect">
              <a:avLst/>
            </a:prstGeom>
          </p:spPr>
        </p:pic>
      </p:grpSp>
      <p:pic>
        <p:nvPicPr>
          <p:cNvPr id="2" name="图片 1"/>
          <p:cNvPicPr>
            <a:picLocks noChangeAspect="1"/>
          </p:cNvPicPr>
          <p:nvPr>
            <p:custDataLst>
              <p:tags r:id="rId2"/>
            </p:custDataLst>
          </p:nvPr>
        </p:nvPicPr>
        <p:blipFill>
          <a:blip r:embed="rId7"/>
          <a:stretch>
            <a:fillRect/>
          </a:stretch>
        </p:blipFill>
        <p:spPr>
          <a:xfrm>
            <a:off x="955040" y="1686560"/>
            <a:ext cx="4501515" cy="2127250"/>
          </a:xfrm>
          <a:prstGeom prst="rect">
            <a:avLst/>
          </a:prstGeom>
        </p:spPr>
      </p:pic>
      <p:sp>
        <p:nvSpPr>
          <p:cNvPr id="4" name="矩形 3"/>
          <p:cNvSpPr/>
          <p:nvPr/>
        </p:nvSpPr>
        <p:spPr>
          <a:xfrm>
            <a:off x="1471295" y="2663825"/>
            <a:ext cx="2077720" cy="873125"/>
          </a:xfrm>
          <a:prstGeom prst="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rot="16200000">
            <a:off x="6093509" y="-156864"/>
            <a:ext cx="1276887" cy="9874885"/>
          </a:xfrm>
          <a:prstGeom prst="roundRect">
            <a:avLst>
              <a:gd name="adj" fmla="val 50000"/>
            </a:avLst>
          </a:prstGeom>
          <a:solidFill>
            <a:schemeClr val="accent1">
              <a:alpha val="15000"/>
            </a:schemeClr>
          </a:solidFill>
          <a:ln w="22225"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14" name="Text4"/>
          <p:cNvSpPr txBox="1"/>
          <p:nvPr/>
        </p:nvSpPr>
        <p:spPr>
          <a:xfrm>
            <a:off x="2060575" y="4278660"/>
            <a:ext cx="9379585" cy="995983"/>
          </a:xfrm>
          <a:prstGeom prst="rect">
            <a:avLst/>
          </a:prstGeom>
          <a:noFill/>
        </p:spPr>
        <p:txBody>
          <a:bodyPr wrap="square" anchor="ctr" anchorCtr="0"/>
          <a:lstStyle/>
          <a:p>
            <a:pPr marL="285750" indent="-285750" fontAlgn="auto">
              <a:lnSpc>
                <a:spcPct val="120000"/>
              </a:lnSpc>
              <a:spcBef>
                <a:spcPct val="0"/>
              </a:spcBef>
              <a:spcAft>
                <a:spcPct val="0"/>
              </a:spcAft>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我国</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HER2</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突变肺癌疾病负担重，但传统疗法获益有限，能精准杀伤肿瘤细胞的</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ADC</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药物（如德曲妥珠单抗、</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SHR-A1811</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）为患者带来希望。</a:t>
            </a:r>
            <a:r>
              <a:rPr sz="1400" dirty="0">
                <a:latin typeface="微软雅黑" panose="020B0503020204020204" pitchFamily="34" charset="-122"/>
                <a:ea typeface="微软雅黑" panose="020B0503020204020204" pitchFamily="34" charset="-122"/>
                <a:cs typeface="微软雅黑" panose="020B0503020204020204" pitchFamily="34" charset="-122"/>
                <a:sym typeface="+mn-ea"/>
              </a:rPr>
              <a:t>ADC等HER2靶向药物的发展</a:t>
            </a:r>
            <a:r>
              <a:rPr 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也</a:t>
            </a:r>
            <a:r>
              <a:rPr sz="1400" dirty="0" err="1">
                <a:latin typeface="微软雅黑" panose="020B0503020204020204" pitchFamily="34" charset="-122"/>
                <a:ea typeface="微软雅黑" panose="020B0503020204020204" pitchFamily="34" charset="-122"/>
                <a:cs typeface="微软雅黑" panose="020B0503020204020204" pitchFamily="34" charset="-122"/>
                <a:sym typeface="+mn-ea"/>
              </a:rPr>
              <a:t>推动</a:t>
            </a:r>
            <a:r>
              <a:rPr 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着</a:t>
            </a:r>
            <a:r>
              <a:rPr sz="1400" dirty="0">
                <a:latin typeface="微软雅黑" panose="020B0503020204020204" pitchFamily="34" charset="-122"/>
                <a:ea typeface="微软雅黑" panose="020B0503020204020204" pitchFamily="34" charset="-122"/>
                <a:cs typeface="微软雅黑" panose="020B0503020204020204" pitchFamily="34" charset="-122"/>
                <a:sym typeface="+mn-ea"/>
              </a:rPr>
              <a:t>HER2基因检测流程规范化</a:t>
            </a:r>
            <a:r>
              <a:rPr 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solidFill>
                  <a:schemeClr val="tx1"/>
                </a:solidFill>
                <a:latin typeface="微软雅黑" panose="020B0503020204020204" pitchFamily="34" charset="-122"/>
                <a:ea typeface="微软雅黑" panose="020B0503020204020204" pitchFamily="34" charset="-122"/>
                <a:sym typeface="+mn-lt"/>
              </a:rPr>
              <a:t>目前临床中HER2 突变的检测方法最优推荐组织</a:t>
            </a:r>
            <a:r>
              <a:rPr lang="en-US" altLang="zh-CN" sz="1400" dirty="0">
                <a:solidFill>
                  <a:schemeClr val="tx1"/>
                </a:solidFill>
                <a:latin typeface="微软雅黑" panose="020B0503020204020204" pitchFamily="34" charset="-122"/>
                <a:ea typeface="微软雅黑" panose="020B0503020204020204" pitchFamily="34" charset="-122"/>
                <a:sym typeface="+mn-lt"/>
              </a:rPr>
              <a:t>NGS</a:t>
            </a:r>
            <a:r>
              <a:rPr lang="zh-CN" altLang="en-US" sz="1400" dirty="0">
                <a:solidFill>
                  <a:schemeClr val="tx1"/>
                </a:solidFill>
                <a:latin typeface="微软雅黑" panose="020B0503020204020204" pitchFamily="34" charset="-122"/>
                <a:ea typeface="微软雅黑" panose="020B0503020204020204" pitchFamily="34" charset="-122"/>
                <a:sym typeface="+mn-lt"/>
              </a:rPr>
              <a:t>。</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grpSp>
        <p:nvGrpSpPr>
          <p:cNvPr id="32" name="组合 31"/>
          <p:cNvGrpSpPr/>
          <p:nvPr/>
        </p:nvGrpSpPr>
        <p:grpSpPr>
          <a:xfrm>
            <a:off x="-17398" y="5922000"/>
            <a:ext cx="12209398" cy="936000"/>
            <a:chOff x="-17398" y="4922410"/>
            <a:chExt cx="12192000" cy="3213162"/>
          </a:xfrm>
        </p:grpSpPr>
        <p:sp>
          <p:nvSpPr>
            <p:cNvPr id="28" name="Freeform 649"/>
            <p:cNvSpPr/>
            <p:nvPr/>
          </p:nvSpPr>
          <p:spPr bwMode="auto">
            <a:xfrm flipV="1">
              <a:off x="-17398" y="4922410"/>
              <a:ext cx="12192000" cy="3213162"/>
            </a:xfrm>
            <a:custGeom>
              <a:avLst/>
              <a:gdLst>
                <a:gd name="T0" fmla="*/ 3168 w 3168"/>
                <a:gd name="T1" fmla="*/ 835 h 835"/>
                <a:gd name="T2" fmla="*/ 0 w 3168"/>
                <a:gd name="T3" fmla="*/ 0 h 835"/>
                <a:gd name="T4" fmla="*/ 3168 w 3168"/>
                <a:gd name="T5" fmla="*/ 0 h 835"/>
                <a:gd name="T6" fmla="*/ 3168 w 3168"/>
                <a:gd name="T7" fmla="*/ 835 h 835"/>
              </a:gdLst>
              <a:ahLst/>
              <a:cxnLst>
                <a:cxn ang="0">
                  <a:pos x="T0" y="T1"/>
                </a:cxn>
                <a:cxn ang="0">
                  <a:pos x="T2" y="T3"/>
                </a:cxn>
                <a:cxn ang="0">
                  <a:pos x="T4" y="T5"/>
                </a:cxn>
                <a:cxn ang="0">
                  <a:pos x="T6" y="T7"/>
                </a:cxn>
              </a:cxnLst>
              <a:rect l="0" t="0" r="r" b="b"/>
              <a:pathLst>
                <a:path w="3168" h="835">
                  <a:moveTo>
                    <a:pt x="3168" y="835"/>
                  </a:moveTo>
                  <a:cubicBezTo>
                    <a:pt x="1782" y="7"/>
                    <a:pt x="431" y="704"/>
                    <a:pt x="0" y="0"/>
                  </a:cubicBezTo>
                  <a:cubicBezTo>
                    <a:pt x="3168" y="0"/>
                    <a:pt x="3168" y="0"/>
                    <a:pt x="3168" y="0"/>
                  </a:cubicBezTo>
                  <a:lnTo>
                    <a:pt x="3168" y="835"/>
                  </a:lnTo>
                  <a:close/>
                </a:path>
              </a:pathLst>
            </a:custGeom>
            <a:gradFill flip="none" rotWithShape="1">
              <a:gsLst>
                <a:gs pos="0">
                  <a:srgbClr val="7030A0"/>
                </a:gs>
                <a:gs pos="100000">
                  <a:srgbClr val="E37835">
                    <a:tint val="44500"/>
                    <a:satMod val="160000"/>
                  </a:srgbClr>
                </a:gs>
                <a:gs pos="100000">
                  <a:srgbClr val="E37835"/>
                </a:gs>
              </a:gsLst>
              <a:lin ang="2700000" scaled="1"/>
              <a:tileRect/>
            </a:gra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9" name="任意多边形: 形状 9"/>
            <p:cNvSpPr/>
            <p:nvPr/>
          </p:nvSpPr>
          <p:spPr bwMode="auto">
            <a:xfrm flipV="1">
              <a:off x="959943" y="5817532"/>
              <a:ext cx="11214659" cy="2318040"/>
            </a:xfrm>
            <a:custGeom>
              <a:avLst/>
              <a:gdLst>
                <a:gd name="connsiteX0" fmla="*/ 11214659 w 11214659"/>
                <a:gd name="connsiteY0" fmla="*/ 2318040 h 2318040"/>
                <a:gd name="connsiteX1" fmla="*/ 11214659 w 11214659"/>
                <a:gd name="connsiteY1" fmla="*/ 5121 h 2318040"/>
                <a:gd name="connsiteX2" fmla="*/ 11214659 w 11214659"/>
                <a:gd name="connsiteY2" fmla="*/ 0 h 2318040"/>
                <a:gd name="connsiteX3" fmla="*/ 0 w 11214659"/>
                <a:gd name="connsiteY3" fmla="*/ 0 h 2318040"/>
                <a:gd name="connsiteX4" fmla="*/ 194754 w 11214659"/>
                <a:gd name="connsiteY4" fmla="*/ 90657 h 2318040"/>
                <a:gd name="connsiteX5" fmla="*/ 11214659 w 11214659"/>
                <a:gd name="connsiteY5" fmla="*/ 2318040 h 231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4659" h="2318040">
                  <a:moveTo>
                    <a:pt x="11214659" y="2318040"/>
                  </a:moveTo>
                  <a:cubicBezTo>
                    <a:pt x="11214659" y="426324"/>
                    <a:pt x="11214659" y="71627"/>
                    <a:pt x="11214659" y="5121"/>
                  </a:cubicBezTo>
                  <a:lnTo>
                    <a:pt x="11214659" y="0"/>
                  </a:lnTo>
                  <a:lnTo>
                    <a:pt x="0" y="0"/>
                  </a:lnTo>
                  <a:lnTo>
                    <a:pt x="194754" y="90657"/>
                  </a:lnTo>
                  <a:cubicBezTo>
                    <a:pt x="2499633" y="1055608"/>
                    <a:pt x="6812003" y="-314007"/>
                    <a:pt x="11214659" y="2318040"/>
                  </a:cubicBezTo>
                  <a:close/>
                </a:path>
              </a:pathLst>
            </a:custGeom>
            <a:gradFill>
              <a:gsLst>
                <a:gs pos="100000">
                  <a:srgbClr val="E37835"/>
                </a:gs>
                <a:gs pos="37000">
                  <a:srgbClr val="7030A0"/>
                </a:gs>
              </a:gsLst>
              <a:lin ang="0" scaled="0"/>
            </a:gradFill>
            <a:ln>
              <a:noFill/>
            </a:ln>
          </p:spPr>
          <p:txBody>
            <a:bodyPr vert="horz" wrap="square" lIns="91440" tIns="45720" rIns="91440" bIns="45720" numCol="1" anchor="t" anchorCtr="0" compatLnSpc="1">
              <a:noAutofit/>
            </a:bodyPr>
            <a:lstStyle/>
            <a:p>
              <a:endParaRPr lang="zh-CN" altLang="en-US">
                <a:latin typeface="微软雅黑" panose="020B0503020204020204" pitchFamily="34" charset="-122"/>
                <a:ea typeface="微软雅黑" panose="020B0503020204020204" pitchFamily="34" charset="-122"/>
              </a:endParaRPr>
            </a:p>
          </p:txBody>
        </p:sp>
        <p:sp>
          <p:nvSpPr>
            <p:cNvPr id="30" name="Freeform 651"/>
            <p:cNvSpPr/>
            <p:nvPr/>
          </p:nvSpPr>
          <p:spPr bwMode="auto">
            <a:xfrm flipV="1">
              <a:off x="-17398" y="4922410"/>
              <a:ext cx="5546701" cy="3039081"/>
            </a:xfrm>
            <a:custGeom>
              <a:avLst/>
              <a:gdLst>
                <a:gd name="T0" fmla="*/ 0 w 1441"/>
                <a:gd name="T1" fmla="*/ 0 h 790"/>
                <a:gd name="T2" fmla="*/ 0 w 1441"/>
                <a:gd name="T3" fmla="*/ 790 h 790"/>
                <a:gd name="T4" fmla="*/ 1441 w 1441"/>
                <a:gd name="T5" fmla="*/ 352 h 790"/>
                <a:gd name="T6" fmla="*/ 0 w 1441"/>
                <a:gd name="T7" fmla="*/ 0 h 790"/>
              </a:gdLst>
              <a:ahLst/>
              <a:cxnLst>
                <a:cxn ang="0">
                  <a:pos x="T0" y="T1"/>
                </a:cxn>
                <a:cxn ang="0">
                  <a:pos x="T2" y="T3"/>
                </a:cxn>
                <a:cxn ang="0">
                  <a:pos x="T4" y="T5"/>
                </a:cxn>
                <a:cxn ang="0">
                  <a:pos x="T6" y="T7"/>
                </a:cxn>
              </a:cxnLst>
              <a:rect l="0" t="0" r="r" b="b"/>
              <a:pathLst>
                <a:path w="1441" h="790">
                  <a:moveTo>
                    <a:pt x="0" y="0"/>
                  </a:moveTo>
                  <a:cubicBezTo>
                    <a:pt x="0" y="790"/>
                    <a:pt x="0" y="790"/>
                    <a:pt x="0" y="790"/>
                  </a:cubicBezTo>
                  <a:cubicBezTo>
                    <a:pt x="499" y="492"/>
                    <a:pt x="992" y="391"/>
                    <a:pt x="1441" y="352"/>
                  </a:cubicBezTo>
                  <a:cubicBezTo>
                    <a:pt x="782" y="321"/>
                    <a:pt x="252" y="369"/>
                    <a:pt x="0" y="0"/>
                  </a:cubicBezTo>
                  <a:close/>
                </a:path>
              </a:pathLst>
            </a:custGeom>
            <a:solidFill>
              <a:srgbClr val="7030A0"/>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1" name="Freeform 652"/>
            <p:cNvSpPr/>
            <p:nvPr/>
          </p:nvSpPr>
          <p:spPr bwMode="auto">
            <a:xfrm flipV="1">
              <a:off x="-17398" y="4922410"/>
              <a:ext cx="5546701" cy="1693621"/>
            </a:xfrm>
            <a:custGeom>
              <a:avLst/>
              <a:gdLst>
                <a:gd name="T0" fmla="*/ 1400 w 1441"/>
                <a:gd name="T1" fmla="*/ 0 h 440"/>
                <a:gd name="T2" fmla="*/ 0 w 1441"/>
                <a:gd name="T3" fmla="*/ 220 h 440"/>
                <a:gd name="T4" fmla="*/ 0 w 1441"/>
                <a:gd name="T5" fmla="*/ 440 h 440"/>
                <a:gd name="T6" fmla="*/ 1441 w 1441"/>
                <a:gd name="T7" fmla="*/ 2 h 440"/>
                <a:gd name="T8" fmla="*/ 1400 w 1441"/>
                <a:gd name="T9" fmla="*/ 0 h 440"/>
              </a:gdLst>
              <a:ahLst/>
              <a:cxnLst>
                <a:cxn ang="0">
                  <a:pos x="T0" y="T1"/>
                </a:cxn>
                <a:cxn ang="0">
                  <a:pos x="T2" y="T3"/>
                </a:cxn>
                <a:cxn ang="0">
                  <a:pos x="T4" y="T5"/>
                </a:cxn>
                <a:cxn ang="0">
                  <a:pos x="T6" y="T7"/>
                </a:cxn>
                <a:cxn ang="0">
                  <a:pos x="T8" y="T9"/>
                </a:cxn>
              </a:cxnLst>
              <a:rect l="0" t="0" r="r" b="b"/>
              <a:pathLst>
                <a:path w="1441" h="440">
                  <a:moveTo>
                    <a:pt x="1400" y="0"/>
                  </a:moveTo>
                  <a:cubicBezTo>
                    <a:pt x="853" y="0"/>
                    <a:pt x="358" y="57"/>
                    <a:pt x="0" y="220"/>
                  </a:cubicBezTo>
                  <a:cubicBezTo>
                    <a:pt x="0" y="440"/>
                    <a:pt x="0" y="440"/>
                    <a:pt x="0" y="440"/>
                  </a:cubicBezTo>
                  <a:cubicBezTo>
                    <a:pt x="499" y="142"/>
                    <a:pt x="992" y="41"/>
                    <a:pt x="1441" y="2"/>
                  </a:cubicBezTo>
                  <a:cubicBezTo>
                    <a:pt x="1427" y="1"/>
                    <a:pt x="1413" y="1"/>
                    <a:pt x="1400" y="0"/>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sp>
        <p:nvSpPr>
          <p:cNvPr id="20" name="Number2"/>
          <p:cNvSpPr/>
          <p:nvPr/>
        </p:nvSpPr>
        <p:spPr>
          <a:xfrm>
            <a:off x="798185" y="2704724"/>
            <a:ext cx="936000" cy="936000"/>
          </a:xfrm>
          <a:prstGeom prst="roundRect">
            <a:avLst>
              <a:gd name="adj" fmla="val 50000"/>
            </a:avLst>
          </a:prstGeom>
          <a:solidFill>
            <a:srgbClr val="FF9400"/>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kumimoji="1" lang="en-US" altLang="zh-CN" sz="1600" b="1" dirty="0">
                <a:solidFill>
                  <a:srgbClr val="FFFFFF"/>
                </a:solidFill>
                <a:latin typeface="Arial" panose="020B0604020202020204" pitchFamily="34" charset="0"/>
                <a:ea typeface="微软雅黑" panose="020B0503020204020204" pitchFamily="34" charset="-122"/>
              </a:rPr>
              <a:t>01</a:t>
            </a:r>
            <a:endParaRPr kumimoji="1" lang="zh-CN" altLang="en-US" sz="1600" b="1" dirty="0">
              <a:solidFill>
                <a:srgbClr val="FFFFFF"/>
              </a:solidFill>
              <a:latin typeface="Arial" panose="020B0604020202020204" pitchFamily="34" charset="0"/>
              <a:ea typeface="微软雅黑" panose="020B0503020204020204" pitchFamily="34" charset="-122"/>
            </a:endParaRPr>
          </a:p>
        </p:txBody>
      </p:sp>
      <p:grpSp>
        <p:nvGrpSpPr>
          <p:cNvPr id="21" name="组合 20"/>
          <p:cNvGrpSpPr/>
          <p:nvPr/>
        </p:nvGrpSpPr>
        <p:grpSpPr>
          <a:xfrm>
            <a:off x="1794722" y="2704719"/>
            <a:ext cx="9874664" cy="947829"/>
            <a:chOff x="1656936" y="3198614"/>
            <a:chExt cx="9874664" cy="878083"/>
          </a:xfrm>
        </p:grpSpPr>
        <p:sp>
          <p:nvSpPr>
            <p:cNvPr id="22" name="矩形: 圆角 21"/>
            <p:cNvSpPr/>
            <p:nvPr/>
          </p:nvSpPr>
          <p:spPr>
            <a:xfrm rot="16200000">
              <a:off x="6155226" y="-1299676"/>
              <a:ext cx="878083" cy="9874664"/>
            </a:xfrm>
            <a:prstGeom prst="roundRect">
              <a:avLst>
                <a:gd name="adj" fmla="val 50000"/>
              </a:avLst>
            </a:prstGeom>
            <a:solidFill>
              <a:schemeClr val="accent1">
                <a:alpha val="15000"/>
              </a:schemeClr>
            </a:solidFill>
            <a:ln w="22225"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24" name="Text2"/>
            <p:cNvSpPr txBox="1"/>
            <p:nvPr/>
          </p:nvSpPr>
          <p:spPr>
            <a:xfrm>
              <a:off x="1974436" y="3335095"/>
              <a:ext cx="9293860" cy="604745"/>
            </a:xfrm>
            <a:prstGeom prst="rect">
              <a:avLst/>
            </a:prstGeom>
            <a:noFill/>
          </p:spPr>
          <p:txBody>
            <a:bodyPr wrap="square" anchor="ctr" anchorCtr="0"/>
            <a:lstStyle/>
            <a:p>
              <a:pPr marL="285750" indent="-285750">
                <a:lnSpc>
                  <a:spcPct val="150000"/>
                </a:lnSpc>
                <a:buFont typeface="Arial" panose="020B0604020202020204" pitchFamily="34" charset="0"/>
                <a:buChar char="•"/>
              </a:pPr>
              <a:r>
                <a:rPr sz="1400" dirty="0">
                  <a:latin typeface="微软雅黑" panose="020B0503020204020204" pitchFamily="34" charset="-122"/>
                  <a:ea typeface="微软雅黑" panose="020B0503020204020204" pitchFamily="34" charset="-122"/>
                  <a:cs typeface="微软雅黑" panose="020B0503020204020204" pitchFamily="34" charset="-122"/>
                  <a:sym typeface="+mn-lt"/>
                </a:rPr>
                <a:t>HER2是NSCLC 的主要驱动基因之一，HER2变异不同类型可影响NSCLC预后与治疗模式，</a:t>
              </a:r>
              <a:r>
                <a:rPr lang="zh-CN" sz="1400" dirty="0">
                  <a:latin typeface="微软雅黑" panose="020B0503020204020204" pitchFamily="34" charset="-122"/>
                  <a:ea typeface="微软雅黑" panose="020B0503020204020204" pitchFamily="34" charset="-122"/>
                  <a:cs typeface="微软雅黑" panose="020B0503020204020204" pitchFamily="34" charset="-122"/>
                  <a:sym typeface="+mn-lt"/>
                </a:rPr>
                <a:t>目前</a:t>
              </a:r>
              <a:r>
                <a:rPr sz="1400" dirty="0">
                  <a:latin typeface="微软雅黑" panose="020B0503020204020204" pitchFamily="34" charset="-122"/>
                  <a:ea typeface="微软雅黑" panose="020B0503020204020204" pitchFamily="34" charset="-122"/>
                  <a:cs typeface="微软雅黑" panose="020B0503020204020204" pitchFamily="34" charset="-122"/>
                  <a:sym typeface="+mn-lt"/>
                </a:rPr>
                <a:t>指南</a:t>
              </a:r>
              <a:r>
                <a:rPr lang="en-US" sz="1400" dirty="0">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lt"/>
                </a:rPr>
                <a:t>共识</a:t>
              </a:r>
              <a:r>
                <a:rPr sz="1400" dirty="0">
                  <a:latin typeface="微软雅黑" panose="020B0503020204020204" pitchFamily="34" charset="-122"/>
                  <a:ea typeface="微软雅黑" panose="020B0503020204020204" pitchFamily="34" charset="-122"/>
                  <a:cs typeface="微软雅黑" panose="020B0503020204020204" pitchFamily="34" charset="-122"/>
                  <a:sym typeface="+mn-lt"/>
                </a:rPr>
                <a:t>一致推荐HER2</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lt"/>
                </a:rPr>
                <a:t>为</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lt"/>
                </a:rPr>
                <a:t>NSCLC</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lt"/>
                </a:rPr>
                <a:t>检测扩展基因之一，推荐临床多基因共检。</a:t>
              </a:r>
              <a:endParaRPr sz="14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grpSp>
      <p:sp>
        <p:nvSpPr>
          <p:cNvPr id="15" name="Number3"/>
          <p:cNvSpPr/>
          <p:nvPr/>
        </p:nvSpPr>
        <p:spPr>
          <a:xfrm>
            <a:off x="798185" y="4142387"/>
            <a:ext cx="936000" cy="936000"/>
          </a:xfrm>
          <a:prstGeom prst="roundRect">
            <a:avLst>
              <a:gd name="adj" fmla="val 50000"/>
            </a:avLst>
          </a:prstGeom>
          <a:solidFill>
            <a:srgbClr val="FF9400"/>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kumimoji="1" lang="en-US" altLang="zh-CN" sz="1600" b="1" dirty="0">
                <a:solidFill>
                  <a:srgbClr val="FFFFFF"/>
                </a:solidFill>
                <a:latin typeface="Arial" panose="020B0604020202020204" pitchFamily="34" charset="0"/>
                <a:ea typeface="微软雅黑" panose="020B0503020204020204" pitchFamily="34" charset="-122"/>
              </a:rPr>
              <a:t>02</a:t>
            </a:r>
            <a:endParaRPr kumimoji="1" lang="zh-CN" altLang="en-US" sz="1600" b="1" dirty="0">
              <a:solidFill>
                <a:srgbClr val="FFFFFF"/>
              </a:solidFill>
              <a:latin typeface="Arial" panose="020B0604020202020204" pitchFamily="34" charset="0"/>
              <a:ea typeface="微软雅黑" panose="020B0503020204020204" pitchFamily="34" charset="-122"/>
            </a:endParaRPr>
          </a:p>
        </p:txBody>
      </p:sp>
      <p:sp>
        <p:nvSpPr>
          <p:cNvPr id="6" name="文本框 5"/>
          <p:cNvSpPr txBox="1"/>
          <p:nvPr/>
        </p:nvSpPr>
        <p:spPr>
          <a:xfrm>
            <a:off x="5537218" y="1057021"/>
            <a:ext cx="1560160" cy="830997"/>
          </a:xfrm>
          <a:prstGeom prst="rect">
            <a:avLst/>
          </a:prstGeom>
          <a:solidFill>
            <a:schemeClr val="bg1"/>
          </a:solidFill>
        </p:spPr>
        <p:txBody>
          <a:bodyPr wrap="square">
            <a:spAutoFit/>
          </a:bodyPr>
          <a:lstStyle/>
          <a:p>
            <a:pPr algn="dist"/>
            <a:r>
              <a:rPr lang="zh-CN" altLang="en-US" sz="4800" b="1">
                <a:solidFill>
                  <a:srgbClr val="712FA0"/>
                </a:solidFill>
              </a:rPr>
              <a:t>总结</a:t>
            </a:r>
          </a:p>
        </p:txBody>
      </p:sp>
      <p:grpSp>
        <p:nvGrpSpPr>
          <p:cNvPr id="3" name="组合 2"/>
          <p:cNvGrpSpPr/>
          <p:nvPr/>
        </p:nvGrpSpPr>
        <p:grpSpPr>
          <a:xfrm flipH="1" flipV="1">
            <a:off x="-8699" y="0"/>
            <a:ext cx="12209398" cy="594067"/>
            <a:chOff x="-17398" y="4922410"/>
            <a:chExt cx="12192000" cy="3213162"/>
          </a:xfrm>
          <a:solidFill>
            <a:srgbClr val="ECE8FF"/>
          </a:solidFill>
        </p:grpSpPr>
        <p:sp>
          <p:nvSpPr>
            <p:cNvPr id="4" name="Freeform 649"/>
            <p:cNvSpPr/>
            <p:nvPr/>
          </p:nvSpPr>
          <p:spPr bwMode="auto">
            <a:xfrm flipV="1">
              <a:off x="-17398" y="4922410"/>
              <a:ext cx="12192000" cy="3213162"/>
            </a:xfrm>
            <a:custGeom>
              <a:avLst/>
              <a:gdLst>
                <a:gd name="T0" fmla="*/ 3168 w 3168"/>
                <a:gd name="T1" fmla="*/ 835 h 835"/>
                <a:gd name="T2" fmla="*/ 0 w 3168"/>
                <a:gd name="T3" fmla="*/ 0 h 835"/>
                <a:gd name="T4" fmla="*/ 3168 w 3168"/>
                <a:gd name="T5" fmla="*/ 0 h 835"/>
                <a:gd name="T6" fmla="*/ 3168 w 3168"/>
                <a:gd name="T7" fmla="*/ 835 h 835"/>
              </a:gdLst>
              <a:ahLst/>
              <a:cxnLst>
                <a:cxn ang="0">
                  <a:pos x="T0" y="T1"/>
                </a:cxn>
                <a:cxn ang="0">
                  <a:pos x="T2" y="T3"/>
                </a:cxn>
                <a:cxn ang="0">
                  <a:pos x="T4" y="T5"/>
                </a:cxn>
                <a:cxn ang="0">
                  <a:pos x="T6" y="T7"/>
                </a:cxn>
              </a:cxnLst>
              <a:rect l="0" t="0" r="r" b="b"/>
              <a:pathLst>
                <a:path w="3168" h="835">
                  <a:moveTo>
                    <a:pt x="3168" y="835"/>
                  </a:moveTo>
                  <a:cubicBezTo>
                    <a:pt x="1782" y="7"/>
                    <a:pt x="431" y="704"/>
                    <a:pt x="0" y="0"/>
                  </a:cubicBezTo>
                  <a:cubicBezTo>
                    <a:pt x="3168" y="0"/>
                    <a:pt x="3168" y="0"/>
                    <a:pt x="3168" y="0"/>
                  </a:cubicBezTo>
                  <a:lnTo>
                    <a:pt x="3168" y="835"/>
                  </a:lnTo>
                  <a:close/>
                </a:path>
              </a:pathLst>
            </a:cu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 name="任意多边形: 形状 9"/>
            <p:cNvSpPr/>
            <p:nvPr/>
          </p:nvSpPr>
          <p:spPr bwMode="auto">
            <a:xfrm flipV="1">
              <a:off x="959943" y="5817532"/>
              <a:ext cx="11214659" cy="2318040"/>
            </a:xfrm>
            <a:custGeom>
              <a:avLst/>
              <a:gdLst>
                <a:gd name="connsiteX0" fmla="*/ 11214659 w 11214659"/>
                <a:gd name="connsiteY0" fmla="*/ 2318040 h 2318040"/>
                <a:gd name="connsiteX1" fmla="*/ 11214659 w 11214659"/>
                <a:gd name="connsiteY1" fmla="*/ 5121 h 2318040"/>
                <a:gd name="connsiteX2" fmla="*/ 11214659 w 11214659"/>
                <a:gd name="connsiteY2" fmla="*/ 0 h 2318040"/>
                <a:gd name="connsiteX3" fmla="*/ 0 w 11214659"/>
                <a:gd name="connsiteY3" fmla="*/ 0 h 2318040"/>
                <a:gd name="connsiteX4" fmla="*/ 194754 w 11214659"/>
                <a:gd name="connsiteY4" fmla="*/ 90657 h 2318040"/>
                <a:gd name="connsiteX5" fmla="*/ 11214659 w 11214659"/>
                <a:gd name="connsiteY5" fmla="*/ 2318040 h 231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4659" h="2318040">
                  <a:moveTo>
                    <a:pt x="11214659" y="2318040"/>
                  </a:moveTo>
                  <a:cubicBezTo>
                    <a:pt x="11214659" y="426324"/>
                    <a:pt x="11214659" y="71627"/>
                    <a:pt x="11214659" y="5121"/>
                  </a:cubicBezTo>
                  <a:lnTo>
                    <a:pt x="11214659" y="0"/>
                  </a:lnTo>
                  <a:lnTo>
                    <a:pt x="0" y="0"/>
                  </a:lnTo>
                  <a:lnTo>
                    <a:pt x="194754" y="90657"/>
                  </a:lnTo>
                  <a:cubicBezTo>
                    <a:pt x="2499633" y="1055608"/>
                    <a:pt x="6812003" y="-314007"/>
                    <a:pt x="11214659" y="2318040"/>
                  </a:cubicBezTo>
                  <a:close/>
                </a:path>
              </a:pathLst>
            </a:custGeom>
            <a:grpFill/>
            <a:ln>
              <a:noFill/>
            </a:ln>
          </p:spPr>
          <p:txBody>
            <a:bodyPr vert="horz" wrap="square" lIns="91440" tIns="45720" rIns="91440" bIns="45720" numCol="1" anchor="t" anchorCtr="0" compatLnSpc="1">
              <a:noAutofit/>
            </a:bodyPr>
            <a:lstStyle/>
            <a:p>
              <a:endParaRPr lang="zh-CN" altLang="en-US">
                <a:latin typeface="微软雅黑" panose="020B0503020204020204" pitchFamily="34" charset="-122"/>
                <a:ea typeface="微软雅黑" panose="020B0503020204020204" pitchFamily="34" charset="-122"/>
              </a:endParaRPr>
            </a:p>
          </p:txBody>
        </p:sp>
        <p:sp>
          <p:nvSpPr>
            <p:cNvPr id="7" name="Freeform 651"/>
            <p:cNvSpPr/>
            <p:nvPr/>
          </p:nvSpPr>
          <p:spPr bwMode="auto">
            <a:xfrm flipV="1">
              <a:off x="-17398" y="4922410"/>
              <a:ext cx="5546701" cy="3039081"/>
            </a:xfrm>
            <a:custGeom>
              <a:avLst/>
              <a:gdLst>
                <a:gd name="T0" fmla="*/ 0 w 1441"/>
                <a:gd name="T1" fmla="*/ 0 h 790"/>
                <a:gd name="T2" fmla="*/ 0 w 1441"/>
                <a:gd name="T3" fmla="*/ 790 h 790"/>
                <a:gd name="T4" fmla="*/ 1441 w 1441"/>
                <a:gd name="T5" fmla="*/ 352 h 790"/>
                <a:gd name="T6" fmla="*/ 0 w 1441"/>
                <a:gd name="T7" fmla="*/ 0 h 790"/>
              </a:gdLst>
              <a:ahLst/>
              <a:cxnLst>
                <a:cxn ang="0">
                  <a:pos x="T0" y="T1"/>
                </a:cxn>
                <a:cxn ang="0">
                  <a:pos x="T2" y="T3"/>
                </a:cxn>
                <a:cxn ang="0">
                  <a:pos x="T4" y="T5"/>
                </a:cxn>
                <a:cxn ang="0">
                  <a:pos x="T6" y="T7"/>
                </a:cxn>
              </a:cxnLst>
              <a:rect l="0" t="0" r="r" b="b"/>
              <a:pathLst>
                <a:path w="1441" h="790">
                  <a:moveTo>
                    <a:pt x="0" y="0"/>
                  </a:moveTo>
                  <a:cubicBezTo>
                    <a:pt x="0" y="790"/>
                    <a:pt x="0" y="790"/>
                    <a:pt x="0" y="790"/>
                  </a:cubicBezTo>
                  <a:cubicBezTo>
                    <a:pt x="499" y="492"/>
                    <a:pt x="992" y="391"/>
                    <a:pt x="1441" y="352"/>
                  </a:cubicBezTo>
                  <a:cubicBezTo>
                    <a:pt x="782" y="321"/>
                    <a:pt x="252" y="369"/>
                    <a:pt x="0" y="0"/>
                  </a:cubicBezTo>
                  <a:close/>
                </a:path>
              </a:pathLst>
            </a:cu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8" name="Freeform 652"/>
            <p:cNvSpPr/>
            <p:nvPr/>
          </p:nvSpPr>
          <p:spPr bwMode="auto">
            <a:xfrm flipV="1">
              <a:off x="-17398" y="4922410"/>
              <a:ext cx="5546701" cy="1693621"/>
            </a:xfrm>
            <a:custGeom>
              <a:avLst/>
              <a:gdLst>
                <a:gd name="T0" fmla="*/ 1400 w 1441"/>
                <a:gd name="T1" fmla="*/ 0 h 440"/>
                <a:gd name="T2" fmla="*/ 0 w 1441"/>
                <a:gd name="T3" fmla="*/ 220 h 440"/>
                <a:gd name="T4" fmla="*/ 0 w 1441"/>
                <a:gd name="T5" fmla="*/ 440 h 440"/>
                <a:gd name="T6" fmla="*/ 1441 w 1441"/>
                <a:gd name="T7" fmla="*/ 2 h 440"/>
                <a:gd name="T8" fmla="*/ 1400 w 1441"/>
                <a:gd name="T9" fmla="*/ 0 h 440"/>
              </a:gdLst>
              <a:ahLst/>
              <a:cxnLst>
                <a:cxn ang="0">
                  <a:pos x="T0" y="T1"/>
                </a:cxn>
                <a:cxn ang="0">
                  <a:pos x="T2" y="T3"/>
                </a:cxn>
                <a:cxn ang="0">
                  <a:pos x="T4" y="T5"/>
                </a:cxn>
                <a:cxn ang="0">
                  <a:pos x="T6" y="T7"/>
                </a:cxn>
                <a:cxn ang="0">
                  <a:pos x="T8" y="T9"/>
                </a:cxn>
              </a:cxnLst>
              <a:rect l="0" t="0" r="r" b="b"/>
              <a:pathLst>
                <a:path w="1441" h="440">
                  <a:moveTo>
                    <a:pt x="1400" y="0"/>
                  </a:moveTo>
                  <a:cubicBezTo>
                    <a:pt x="853" y="0"/>
                    <a:pt x="358" y="57"/>
                    <a:pt x="0" y="220"/>
                  </a:cubicBezTo>
                  <a:cubicBezTo>
                    <a:pt x="0" y="440"/>
                    <a:pt x="0" y="440"/>
                    <a:pt x="0" y="440"/>
                  </a:cubicBezTo>
                  <a:cubicBezTo>
                    <a:pt x="499" y="142"/>
                    <a:pt x="992" y="41"/>
                    <a:pt x="1441" y="2"/>
                  </a:cubicBezTo>
                  <a:cubicBezTo>
                    <a:pt x="1427" y="1"/>
                    <a:pt x="1413" y="1"/>
                    <a:pt x="1400" y="0"/>
                  </a:cubicBezTo>
                  <a:close/>
                </a:path>
              </a:pathLst>
            </a:cu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92125" y="377973"/>
            <a:ext cx="10417175" cy="461665"/>
          </a:xfrm>
        </p:spPr>
        <p:txBody>
          <a:bodyPr/>
          <a:lstStyle/>
          <a:p>
            <a:r>
              <a:rPr lang="zh-CN" altLang="en-US" dirty="0"/>
              <a:t>讨论问题</a:t>
            </a:r>
            <a:r>
              <a:rPr lang="en-US" altLang="zh-CN" dirty="0"/>
              <a:t>1</a:t>
            </a:r>
          </a:p>
        </p:txBody>
      </p:sp>
      <p:grpSp>
        <p:nvGrpSpPr>
          <p:cNvPr id="7" name="组合 6"/>
          <p:cNvGrpSpPr/>
          <p:nvPr/>
        </p:nvGrpSpPr>
        <p:grpSpPr>
          <a:xfrm>
            <a:off x="0" y="1713270"/>
            <a:ext cx="12192000" cy="3760430"/>
            <a:chOff x="0" y="1713270"/>
            <a:chExt cx="12192000" cy="3760430"/>
          </a:xfrm>
        </p:grpSpPr>
        <p:grpSp>
          <p:nvGrpSpPr>
            <p:cNvPr id="8" name="组合 7"/>
            <p:cNvGrpSpPr/>
            <p:nvPr/>
          </p:nvGrpSpPr>
          <p:grpSpPr>
            <a:xfrm>
              <a:off x="0" y="1713270"/>
              <a:ext cx="12192000" cy="3760430"/>
              <a:chOff x="0" y="1713270"/>
              <a:chExt cx="12192000" cy="3019744"/>
            </a:xfrm>
          </p:grpSpPr>
          <p:sp>
            <p:nvSpPr>
              <p:cNvPr id="10" name="矩形 9"/>
              <p:cNvSpPr/>
              <p:nvPr/>
            </p:nvSpPr>
            <p:spPr>
              <a:xfrm>
                <a:off x="0" y="1713270"/>
                <a:ext cx="12192000" cy="3019744"/>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0" y="1828800"/>
                <a:ext cx="12192000" cy="2788684"/>
              </a:xfrm>
              <a:prstGeom prst="rect">
                <a:avLst/>
              </a:prstGeom>
              <a:gradFill flip="none" rotWithShape="1">
                <a:gsLst>
                  <a:gs pos="0">
                    <a:schemeClr val="accent1"/>
                  </a:gs>
                  <a:gs pos="19000">
                    <a:schemeClr val="accent2"/>
                  </a:gs>
                  <a:gs pos="81000">
                    <a:schemeClr val="accent2"/>
                  </a:gs>
                  <a:gs pos="100000">
                    <a:srgbClr val="F1802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bIns="6480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rcRect t="31434" b="44457"/>
              <a:stretch>
                <a:fillRect/>
              </a:stretch>
            </p:blipFill>
            <p:spPr>
              <a:xfrm>
                <a:off x="2983" y="3543300"/>
                <a:ext cx="12186035" cy="1074184"/>
              </a:xfrm>
              <a:custGeom>
                <a:avLst/>
                <a:gdLst>
                  <a:gd name="connsiteX0" fmla="*/ 0 w 12186035"/>
                  <a:gd name="connsiteY0" fmla="*/ 0 h 4106339"/>
                  <a:gd name="connsiteX1" fmla="*/ 12186035 w 12186035"/>
                  <a:gd name="connsiteY1" fmla="*/ 0 h 4106339"/>
                  <a:gd name="connsiteX2" fmla="*/ 12186035 w 12186035"/>
                  <a:gd name="connsiteY2" fmla="*/ 4106339 h 4106339"/>
                  <a:gd name="connsiteX3" fmla="*/ 0 w 12186035"/>
                  <a:gd name="connsiteY3" fmla="*/ 4106339 h 4106339"/>
                </a:gdLst>
                <a:ahLst/>
                <a:cxnLst>
                  <a:cxn ang="0">
                    <a:pos x="connsiteX0" y="connsiteY0"/>
                  </a:cxn>
                  <a:cxn ang="0">
                    <a:pos x="connsiteX1" y="connsiteY1"/>
                  </a:cxn>
                  <a:cxn ang="0">
                    <a:pos x="connsiteX2" y="connsiteY2"/>
                  </a:cxn>
                  <a:cxn ang="0">
                    <a:pos x="connsiteX3" y="connsiteY3"/>
                  </a:cxn>
                </a:cxnLst>
                <a:rect l="l" t="t" r="r" b="b"/>
                <a:pathLst>
                  <a:path w="12186035" h="4106339">
                    <a:moveTo>
                      <a:pt x="0" y="0"/>
                    </a:moveTo>
                    <a:lnTo>
                      <a:pt x="12186035" y="0"/>
                    </a:lnTo>
                    <a:lnTo>
                      <a:pt x="12186035" y="4106339"/>
                    </a:lnTo>
                    <a:lnTo>
                      <a:pt x="0" y="4106339"/>
                    </a:lnTo>
                    <a:close/>
                  </a:path>
                </a:pathLst>
              </a:custGeom>
            </p:spPr>
          </p:pic>
        </p:grpSp>
        <p:sp>
          <p:nvSpPr>
            <p:cNvPr id="9" name="文本框 8"/>
            <p:cNvSpPr txBox="1"/>
            <p:nvPr/>
          </p:nvSpPr>
          <p:spPr>
            <a:xfrm>
              <a:off x="1376665" y="2766446"/>
              <a:ext cx="9438671" cy="66255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rPr>
                <a:t>您如何看待</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rPr>
                <a:t>HER2</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rPr>
                <a:t>基因突变在肺癌中的诊疗意义？</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92" y="1713270"/>
            <a:ext cx="12192192" cy="3760430"/>
            <a:chOff x="-192" y="1713270"/>
            <a:chExt cx="12192192" cy="3760430"/>
          </a:xfrm>
        </p:grpSpPr>
        <p:grpSp>
          <p:nvGrpSpPr>
            <p:cNvPr id="10" name="组合 9"/>
            <p:cNvGrpSpPr/>
            <p:nvPr/>
          </p:nvGrpSpPr>
          <p:grpSpPr>
            <a:xfrm>
              <a:off x="-192" y="1713270"/>
              <a:ext cx="12192192" cy="3760430"/>
              <a:chOff x="-192" y="1713270"/>
              <a:chExt cx="12192192" cy="3019744"/>
            </a:xfrm>
          </p:grpSpPr>
          <p:sp>
            <p:nvSpPr>
              <p:cNvPr id="11" name="矩形 10"/>
              <p:cNvSpPr/>
              <p:nvPr/>
            </p:nvSpPr>
            <p:spPr>
              <a:xfrm>
                <a:off x="0" y="1713270"/>
                <a:ext cx="12192000" cy="3019744"/>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a:xfrm>
                <a:off x="0" y="1828800"/>
                <a:ext cx="12192000" cy="2788684"/>
              </a:xfrm>
              <a:prstGeom prst="rect">
                <a:avLst/>
              </a:prstGeom>
              <a:gradFill flip="none" rotWithShape="1">
                <a:gsLst>
                  <a:gs pos="0">
                    <a:schemeClr val="accent1"/>
                  </a:gs>
                  <a:gs pos="19000">
                    <a:schemeClr val="accent2"/>
                  </a:gs>
                  <a:gs pos="81000">
                    <a:schemeClr val="accent2"/>
                  </a:gs>
                  <a:gs pos="100000">
                    <a:srgbClr val="F1802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bIns="6480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rcRect t="31434" b="44457"/>
              <a:stretch>
                <a:fillRect/>
              </a:stretch>
            </p:blipFill>
            <p:spPr>
              <a:xfrm>
                <a:off x="-192" y="3542790"/>
                <a:ext cx="12186035" cy="1074184"/>
              </a:xfrm>
              <a:custGeom>
                <a:avLst/>
                <a:gdLst>
                  <a:gd name="connsiteX0" fmla="*/ 0 w 12186035"/>
                  <a:gd name="connsiteY0" fmla="*/ 0 h 4106339"/>
                  <a:gd name="connsiteX1" fmla="*/ 12186035 w 12186035"/>
                  <a:gd name="connsiteY1" fmla="*/ 0 h 4106339"/>
                  <a:gd name="connsiteX2" fmla="*/ 12186035 w 12186035"/>
                  <a:gd name="connsiteY2" fmla="*/ 4106339 h 4106339"/>
                  <a:gd name="connsiteX3" fmla="*/ 0 w 12186035"/>
                  <a:gd name="connsiteY3" fmla="*/ 4106339 h 4106339"/>
                </a:gdLst>
                <a:ahLst/>
                <a:cxnLst>
                  <a:cxn ang="0">
                    <a:pos x="connsiteX0" y="connsiteY0"/>
                  </a:cxn>
                  <a:cxn ang="0">
                    <a:pos x="connsiteX1" y="connsiteY1"/>
                  </a:cxn>
                  <a:cxn ang="0">
                    <a:pos x="connsiteX2" y="connsiteY2"/>
                  </a:cxn>
                  <a:cxn ang="0">
                    <a:pos x="connsiteX3" y="connsiteY3"/>
                  </a:cxn>
                </a:cxnLst>
                <a:rect l="l" t="t" r="r" b="b"/>
                <a:pathLst>
                  <a:path w="12186035" h="4106339">
                    <a:moveTo>
                      <a:pt x="0" y="0"/>
                    </a:moveTo>
                    <a:lnTo>
                      <a:pt x="12186035" y="0"/>
                    </a:lnTo>
                    <a:lnTo>
                      <a:pt x="12186035" y="4106339"/>
                    </a:lnTo>
                    <a:lnTo>
                      <a:pt x="0" y="4106339"/>
                    </a:lnTo>
                    <a:close/>
                  </a:path>
                </a:pathLst>
              </a:custGeom>
            </p:spPr>
          </p:pic>
        </p:grpSp>
        <p:sp>
          <p:nvSpPr>
            <p:cNvPr id="5" name="文本框 4"/>
            <p:cNvSpPr txBox="1"/>
            <p:nvPr/>
          </p:nvSpPr>
          <p:spPr>
            <a:xfrm>
              <a:off x="1376664" y="2766446"/>
              <a:ext cx="9438671" cy="13836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rPr>
                <a:t>您认为新一代</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rPr>
                <a:t>HER2 ADC</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rPr>
                <a:t>的获批对非小细胞肺癌</a:t>
              </a: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rPr>
                <a:t>的检测格局会产生怎样的影响？</a:t>
              </a:r>
            </a:p>
          </p:txBody>
        </p:sp>
      </p:grpSp>
      <p:sp>
        <p:nvSpPr>
          <p:cNvPr id="2" name="文本占位符 1"/>
          <p:cNvSpPr>
            <a:spLocks noGrp="1"/>
          </p:cNvSpPr>
          <p:nvPr>
            <p:ph type="body" sz="quarter" idx="10"/>
          </p:nvPr>
        </p:nvSpPr>
        <p:spPr>
          <a:xfrm>
            <a:off x="492125" y="377973"/>
            <a:ext cx="10417175" cy="461665"/>
          </a:xfrm>
        </p:spPr>
        <p:txBody>
          <a:bodyPr/>
          <a:lstStyle/>
          <a:p>
            <a:r>
              <a:rPr lang="zh-CN" altLang="en-US" dirty="0"/>
              <a:t>讨论问题</a:t>
            </a:r>
            <a:r>
              <a:rPr lang="en-US" altLang="zh-CN" dirty="0"/>
              <a:t>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rot="10800000" flipH="1" flipV="1">
            <a:off x="479426" y="940813"/>
            <a:ext cx="11233150" cy="5259961"/>
          </a:xfrm>
          <a:prstGeom prst="roundRect">
            <a:avLst>
              <a:gd name="adj" fmla="val 1996"/>
            </a:avLst>
          </a:prstGeom>
          <a:gradFill flip="none" rotWithShape="1">
            <a:gsLst>
              <a:gs pos="0">
                <a:schemeClr val="accent2">
                  <a:lumMod val="20000"/>
                  <a:lumOff val="80000"/>
                  <a:alpha val="20000"/>
                </a:schemeClr>
              </a:gs>
              <a:gs pos="100000">
                <a:schemeClr val="bg1"/>
              </a:gs>
            </a:gsLst>
            <a:lin ang="16200000" scaled="1"/>
            <a:tileRect/>
          </a:gradFill>
          <a:ln w="0">
            <a:gradFill flip="none" rotWithShape="1">
              <a:gsLst>
                <a:gs pos="0">
                  <a:schemeClr val="accent2">
                    <a:lumMod val="20000"/>
                    <a:lumOff val="80000"/>
                    <a:alpha val="0"/>
                  </a:schemeClr>
                </a:gs>
                <a:gs pos="100000">
                  <a:schemeClr val="accent2">
                    <a:lumMod val="20000"/>
                    <a:lumOff val="80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8" name="组合 7"/>
          <p:cNvGrpSpPr/>
          <p:nvPr/>
        </p:nvGrpSpPr>
        <p:grpSpPr>
          <a:xfrm>
            <a:off x="5772867" y="1321695"/>
            <a:ext cx="5344997" cy="3807709"/>
            <a:chOff x="5761850" y="1090341"/>
            <a:chExt cx="5344997" cy="3807709"/>
          </a:xfrm>
        </p:grpSpPr>
        <p:sp>
          <p:nvSpPr>
            <p:cNvPr id="5" name="文本框 4"/>
            <p:cNvSpPr txBox="1"/>
            <p:nvPr/>
          </p:nvSpPr>
          <p:spPr>
            <a:xfrm>
              <a:off x="6096000" y="1090341"/>
              <a:ext cx="5010847" cy="3807709"/>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defRPr/>
              </a:pPr>
              <a:r>
                <a:rPr kumimoji="0" lang="zh-CN" altLang="en-US" sz="2000" b="1" i="0" u="none" strike="noStrike" kern="1200" cap="none" spc="0" normalizeH="0" baseline="0" noProof="0" dirty="0">
                  <a:ln>
                    <a:noFill/>
                  </a:ln>
                  <a:gradFill>
                    <a:gsLst>
                      <a:gs pos="0">
                        <a:srgbClr val="EE7623"/>
                      </a:gs>
                      <a:gs pos="100000">
                        <a:srgbClr val="7030A0"/>
                      </a:gs>
                    </a:gsLst>
                    <a:lin ang="2700000" scaled="1"/>
                  </a:gradFill>
                  <a:effectLst/>
                  <a:uLnTx/>
                  <a:uFillTx/>
                  <a:latin typeface="微软雅黑" panose="020B0503020204020204" pitchFamily="34" charset="-122"/>
                  <a:ea typeface="微软雅黑" panose="020B0503020204020204" pitchFamily="34" charset="-122"/>
                  <a:cs typeface="+mn-ea"/>
                </a:rPr>
                <a:t>扫描本二维码可查看阿斯利康药品的简明处方信息，仅供您参考使用，请勿截屏和转发</a:t>
              </a:r>
            </a:p>
            <a:p>
              <a:pPr marL="0" marR="0" lvl="0" indent="0" algn="l" defTabSz="914400" rtl="0" eaLnBrk="1" fontAlgn="auto" latinLnBrk="0" hangingPunct="1">
                <a:lnSpc>
                  <a:spcPct val="250000"/>
                </a:lnSpc>
                <a:spcBef>
                  <a:spcPts val="0"/>
                </a:spcBef>
                <a:spcAft>
                  <a:spcPts val="0"/>
                </a:spcAft>
                <a:buClrTx/>
                <a:buSzTx/>
                <a:buFontTx/>
                <a:buNone/>
                <a:defRPr/>
              </a:pPr>
              <a:endParaRPr kumimoji="0" lang="zh-CN" altLang="en-US" sz="2000" b="1" i="0" u="none" strike="noStrike" kern="1200" cap="none" spc="0" normalizeH="0" baseline="0" noProof="0" dirty="0">
                <a:ln>
                  <a:noFill/>
                </a:ln>
                <a:gradFill>
                  <a:gsLst>
                    <a:gs pos="0">
                      <a:srgbClr val="EE7623"/>
                    </a:gs>
                    <a:gs pos="100000">
                      <a:srgbClr val="7030A0"/>
                    </a:gs>
                  </a:gsLst>
                  <a:lin ang="2700000" scaled="1"/>
                </a:gradFill>
                <a:effectLst/>
                <a:uLnTx/>
                <a:uFillTx/>
                <a:latin typeface="微软雅黑" panose="020B0503020204020204" pitchFamily="34" charset="-122"/>
                <a:ea typeface="微软雅黑" panose="020B0503020204020204" pitchFamily="34" charset="-122"/>
                <a:cs typeface="+mn-ea"/>
              </a:endParaRPr>
            </a:p>
            <a:p>
              <a:pPr marL="0" marR="0" lvl="0" indent="0" algn="l" defTabSz="914400" rtl="0" eaLnBrk="1" fontAlgn="auto" latinLnBrk="0" hangingPunct="1">
                <a:lnSpc>
                  <a:spcPct val="250000"/>
                </a:lnSpc>
                <a:spcBef>
                  <a:spcPts val="0"/>
                </a:spcBef>
                <a:spcAft>
                  <a:spcPts val="0"/>
                </a:spcAft>
                <a:buClrTx/>
                <a:buSzTx/>
                <a:buFontTx/>
                <a:buNone/>
                <a:defRPr/>
              </a:pPr>
              <a:r>
                <a:rPr kumimoji="0" lang="zh-CN" altLang="en-US" sz="2000" b="1" i="0" u="none" strike="noStrike" kern="1200" cap="none" spc="0" normalizeH="0" baseline="0" noProof="0" dirty="0">
                  <a:ln>
                    <a:noFill/>
                  </a:ln>
                  <a:gradFill>
                    <a:gsLst>
                      <a:gs pos="0">
                        <a:srgbClr val="EE7623"/>
                      </a:gs>
                      <a:gs pos="100000">
                        <a:srgbClr val="7030A0"/>
                      </a:gs>
                    </a:gsLst>
                    <a:lin ang="2700000" scaled="1"/>
                  </a:gradFill>
                  <a:effectLst/>
                  <a:uLnTx/>
                  <a:uFillTx/>
                  <a:latin typeface="微软雅黑" panose="020B0503020204020204" pitchFamily="34" charset="-122"/>
                  <a:ea typeface="微软雅黑" panose="020B0503020204020204" pitchFamily="34" charset="-122"/>
                  <a:cs typeface="+mn-ea"/>
                </a:rPr>
                <a:t>如您需要协助，或查看完整说明书信息，请联系阿斯利康中国员工</a:t>
              </a:r>
            </a:p>
          </p:txBody>
        </p:sp>
        <p:sp>
          <p:nvSpPr>
            <p:cNvPr id="6" name="任意多边形: 形状 5"/>
            <p:cNvSpPr/>
            <p:nvPr/>
          </p:nvSpPr>
          <p:spPr>
            <a:xfrm>
              <a:off x="5761850" y="1538061"/>
              <a:ext cx="169460" cy="169460"/>
            </a:xfrm>
            <a:custGeom>
              <a:avLst/>
              <a:gdLst>
                <a:gd name="connsiteX0" fmla="*/ 163702 w 513122"/>
                <a:gd name="connsiteY0" fmla="*/ 130033 h 513120"/>
                <a:gd name="connsiteX1" fmla="*/ 283748 w 513122"/>
                <a:gd name="connsiteY1" fmla="*/ 256560 h 513120"/>
                <a:gd name="connsiteX2" fmla="*/ 163702 w 513122"/>
                <a:gd name="connsiteY2" fmla="*/ 383087 h 513120"/>
                <a:gd name="connsiteX3" fmla="*/ 229374 w 513122"/>
                <a:gd name="connsiteY3" fmla="*/ 383087 h 513120"/>
                <a:gd name="connsiteX4" fmla="*/ 349420 w 513122"/>
                <a:gd name="connsiteY4" fmla="*/ 256560 h 513120"/>
                <a:gd name="connsiteX5" fmla="*/ 229374 w 513122"/>
                <a:gd name="connsiteY5" fmla="*/ 130033 h 513120"/>
                <a:gd name="connsiteX6" fmla="*/ 256561 w 513122"/>
                <a:gd name="connsiteY6" fmla="*/ 0 h 513120"/>
                <a:gd name="connsiteX7" fmla="*/ 513122 w 513122"/>
                <a:gd name="connsiteY7" fmla="*/ 256560 h 513120"/>
                <a:gd name="connsiteX8" fmla="*/ 256561 w 513122"/>
                <a:gd name="connsiteY8" fmla="*/ 513120 h 513120"/>
                <a:gd name="connsiteX9" fmla="*/ 0 w 513122"/>
                <a:gd name="connsiteY9" fmla="*/ 256560 h 513120"/>
                <a:gd name="connsiteX10" fmla="*/ 256561 w 513122"/>
                <a:gd name="connsiteY10" fmla="*/ 0 h 51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122" h="513120">
                  <a:moveTo>
                    <a:pt x="163702" y="130033"/>
                  </a:moveTo>
                  <a:lnTo>
                    <a:pt x="283748" y="256560"/>
                  </a:lnTo>
                  <a:lnTo>
                    <a:pt x="163702" y="383087"/>
                  </a:lnTo>
                  <a:lnTo>
                    <a:pt x="229374" y="383087"/>
                  </a:lnTo>
                  <a:lnTo>
                    <a:pt x="349420" y="256560"/>
                  </a:lnTo>
                  <a:lnTo>
                    <a:pt x="229374" y="130033"/>
                  </a:lnTo>
                  <a:close/>
                  <a:moveTo>
                    <a:pt x="256561" y="0"/>
                  </a:moveTo>
                  <a:cubicBezTo>
                    <a:pt x="398256" y="0"/>
                    <a:pt x="513122" y="114866"/>
                    <a:pt x="513122" y="256560"/>
                  </a:cubicBezTo>
                  <a:cubicBezTo>
                    <a:pt x="513122" y="398254"/>
                    <a:pt x="398256" y="513120"/>
                    <a:pt x="256561" y="513120"/>
                  </a:cubicBezTo>
                  <a:cubicBezTo>
                    <a:pt x="114866" y="513120"/>
                    <a:pt x="0" y="398254"/>
                    <a:pt x="0" y="256560"/>
                  </a:cubicBezTo>
                  <a:cubicBezTo>
                    <a:pt x="0" y="114866"/>
                    <a:pt x="114866" y="0"/>
                    <a:pt x="256561" y="0"/>
                  </a:cubicBezTo>
                  <a:close/>
                </a:path>
              </a:pathLst>
            </a:custGeom>
            <a:gradFill>
              <a:gsLst>
                <a:gs pos="0">
                  <a:schemeClr val="accent1"/>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1200" cap="none" spc="0" normalizeH="0" baseline="0" noProof="0" dirty="0">
                <a:ln>
                  <a:noFill/>
                </a:ln>
                <a:solidFill>
                  <a:srgbClr val="0563C1"/>
                </a:solidFill>
                <a:effectLst/>
                <a:uLnTx/>
                <a:uFillTx/>
                <a:latin typeface="微软雅黑" panose="020B0503020204020204" pitchFamily="34" charset="-122"/>
                <a:ea typeface="微软雅黑" panose="020B0503020204020204" pitchFamily="34" charset="-122"/>
                <a:cs typeface="+mn-cs"/>
              </a:endParaRPr>
            </a:p>
          </p:txBody>
        </p:sp>
        <p:sp>
          <p:nvSpPr>
            <p:cNvPr id="7" name="任意多边形: 形状 6"/>
            <p:cNvSpPr/>
            <p:nvPr/>
          </p:nvSpPr>
          <p:spPr>
            <a:xfrm>
              <a:off x="5761850" y="3772648"/>
              <a:ext cx="169460" cy="169460"/>
            </a:xfrm>
            <a:custGeom>
              <a:avLst/>
              <a:gdLst>
                <a:gd name="connsiteX0" fmla="*/ 163702 w 513122"/>
                <a:gd name="connsiteY0" fmla="*/ 130033 h 513120"/>
                <a:gd name="connsiteX1" fmla="*/ 283748 w 513122"/>
                <a:gd name="connsiteY1" fmla="*/ 256560 h 513120"/>
                <a:gd name="connsiteX2" fmla="*/ 163702 w 513122"/>
                <a:gd name="connsiteY2" fmla="*/ 383087 h 513120"/>
                <a:gd name="connsiteX3" fmla="*/ 229374 w 513122"/>
                <a:gd name="connsiteY3" fmla="*/ 383087 h 513120"/>
                <a:gd name="connsiteX4" fmla="*/ 349420 w 513122"/>
                <a:gd name="connsiteY4" fmla="*/ 256560 h 513120"/>
                <a:gd name="connsiteX5" fmla="*/ 229374 w 513122"/>
                <a:gd name="connsiteY5" fmla="*/ 130033 h 513120"/>
                <a:gd name="connsiteX6" fmla="*/ 256561 w 513122"/>
                <a:gd name="connsiteY6" fmla="*/ 0 h 513120"/>
                <a:gd name="connsiteX7" fmla="*/ 513122 w 513122"/>
                <a:gd name="connsiteY7" fmla="*/ 256560 h 513120"/>
                <a:gd name="connsiteX8" fmla="*/ 256561 w 513122"/>
                <a:gd name="connsiteY8" fmla="*/ 513120 h 513120"/>
                <a:gd name="connsiteX9" fmla="*/ 0 w 513122"/>
                <a:gd name="connsiteY9" fmla="*/ 256560 h 513120"/>
                <a:gd name="connsiteX10" fmla="*/ 256561 w 513122"/>
                <a:gd name="connsiteY10" fmla="*/ 0 h 51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122" h="513120">
                  <a:moveTo>
                    <a:pt x="163702" y="130033"/>
                  </a:moveTo>
                  <a:lnTo>
                    <a:pt x="283748" y="256560"/>
                  </a:lnTo>
                  <a:lnTo>
                    <a:pt x="163702" y="383087"/>
                  </a:lnTo>
                  <a:lnTo>
                    <a:pt x="229374" y="383087"/>
                  </a:lnTo>
                  <a:lnTo>
                    <a:pt x="349420" y="256560"/>
                  </a:lnTo>
                  <a:lnTo>
                    <a:pt x="229374" y="130033"/>
                  </a:lnTo>
                  <a:close/>
                  <a:moveTo>
                    <a:pt x="256561" y="0"/>
                  </a:moveTo>
                  <a:cubicBezTo>
                    <a:pt x="398256" y="0"/>
                    <a:pt x="513122" y="114866"/>
                    <a:pt x="513122" y="256560"/>
                  </a:cubicBezTo>
                  <a:cubicBezTo>
                    <a:pt x="513122" y="398254"/>
                    <a:pt x="398256" y="513120"/>
                    <a:pt x="256561" y="513120"/>
                  </a:cubicBezTo>
                  <a:cubicBezTo>
                    <a:pt x="114866" y="513120"/>
                    <a:pt x="0" y="398254"/>
                    <a:pt x="0" y="256560"/>
                  </a:cubicBezTo>
                  <a:cubicBezTo>
                    <a:pt x="0" y="114866"/>
                    <a:pt x="114866" y="0"/>
                    <a:pt x="256561" y="0"/>
                  </a:cubicBezTo>
                  <a:close/>
                </a:path>
              </a:pathLst>
            </a:custGeom>
            <a:gradFill>
              <a:gsLst>
                <a:gs pos="0">
                  <a:schemeClr val="accent1"/>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1200" cap="none" spc="0" normalizeH="0" baseline="0" noProof="0" dirty="0">
                <a:ln>
                  <a:noFill/>
                </a:ln>
                <a:solidFill>
                  <a:srgbClr val="0563C1"/>
                </a:solidFill>
                <a:effectLst/>
                <a:uLnTx/>
                <a:uFillTx/>
                <a:latin typeface="微软雅黑" panose="020B0503020204020204" pitchFamily="34" charset="-122"/>
                <a:ea typeface="微软雅黑" panose="020B0503020204020204" pitchFamily="34" charset="-122"/>
                <a:cs typeface="+mn-cs"/>
              </a:endParaRPr>
            </a:p>
          </p:txBody>
        </p:sp>
      </p:grpSp>
      <p:sp>
        <p:nvSpPr>
          <p:cNvPr id="11" name="任意多边形: 形状 10"/>
          <p:cNvSpPr/>
          <p:nvPr/>
        </p:nvSpPr>
        <p:spPr>
          <a:xfrm>
            <a:off x="11106235" y="5486496"/>
            <a:ext cx="606340" cy="714278"/>
          </a:xfrm>
          <a:custGeom>
            <a:avLst/>
            <a:gdLst>
              <a:gd name="connsiteX0" fmla="*/ 835498 w 835498"/>
              <a:gd name="connsiteY0" fmla="*/ 0 h 984230"/>
              <a:gd name="connsiteX1" fmla="*/ 835498 w 835498"/>
              <a:gd name="connsiteY1" fmla="*/ 834038 h 984230"/>
              <a:gd name="connsiteX2" fmla="*/ 685306 w 835498"/>
              <a:gd name="connsiteY2" fmla="*/ 984230 h 984230"/>
              <a:gd name="connsiteX3" fmla="*/ 0 w 835498"/>
              <a:gd name="connsiteY3" fmla="*/ 984230 h 984230"/>
              <a:gd name="connsiteX4" fmla="*/ 111450 w 835498"/>
              <a:gd name="connsiteY4" fmla="*/ 943417 h 984230"/>
              <a:gd name="connsiteX5" fmla="*/ 802443 w 835498"/>
              <a:gd name="connsiteY5" fmla="*/ 187367 h 98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498" h="984230">
                <a:moveTo>
                  <a:pt x="835498" y="0"/>
                </a:moveTo>
                <a:lnTo>
                  <a:pt x="835498" y="834038"/>
                </a:lnTo>
                <a:cubicBezTo>
                  <a:pt x="835498" y="916987"/>
                  <a:pt x="768255" y="984230"/>
                  <a:pt x="685306" y="984230"/>
                </a:cubicBezTo>
                <a:lnTo>
                  <a:pt x="0" y="984230"/>
                </a:lnTo>
                <a:lnTo>
                  <a:pt x="111450" y="943417"/>
                </a:lnTo>
                <a:cubicBezTo>
                  <a:pt x="538384" y="766690"/>
                  <a:pt x="724288" y="498395"/>
                  <a:pt x="802443" y="187367"/>
                </a:cubicBezTo>
                <a:close/>
              </a:path>
            </a:pathLst>
          </a:custGeom>
          <a:gradFill flip="none" rotWithShape="1">
            <a:gsLst>
              <a:gs pos="0">
                <a:schemeClr val="accent2">
                  <a:alpha val="2000"/>
                </a:schemeClr>
              </a:gs>
              <a:gs pos="100000">
                <a:schemeClr val="bg1"/>
              </a:gs>
            </a:gsLst>
            <a:lin ang="16200000" scaled="1"/>
            <a:tileRect/>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2" name="任意多边形: 形状 11"/>
          <p:cNvSpPr/>
          <p:nvPr/>
        </p:nvSpPr>
        <p:spPr>
          <a:xfrm flipH="1" flipV="1">
            <a:off x="479426" y="940813"/>
            <a:ext cx="606340" cy="714278"/>
          </a:xfrm>
          <a:custGeom>
            <a:avLst/>
            <a:gdLst>
              <a:gd name="connsiteX0" fmla="*/ 835498 w 835498"/>
              <a:gd name="connsiteY0" fmla="*/ 0 h 984230"/>
              <a:gd name="connsiteX1" fmla="*/ 835498 w 835498"/>
              <a:gd name="connsiteY1" fmla="*/ 834038 h 984230"/>
              <a:gd name="connsiteX2" fmla="*/ 685306 w 835498"/>
              <a:gd name="connsiteY2" fmla="*/ 984230 h 984230"/>
              <a:gd name="connsiteX3" fmla="*/ 0 w 835498"/>
              <a:gd name="connsiteY3" fmla="*/ 984230 h 984230"/>
              <a:gd name="connsiteX4" fmla="*/ 111450 w 835498"/>
              <a:gd name="connsiteY4" fmla="*/ 943417 h 984230"/>
              <a:gd name="connsiteX5" fmla="*/ 802443 w 835498"/>
              <a:gd name="connsiteY5" fmla="*/ 187367 h 98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498" h="984230">
                <a:moveTo>
                  <a:pt x="835498" y="0"/>
                </a:moveTo>
                <a:lnTo>
                  <a:pt x="835498" y="834038"/>
                </a:lnTo>
                <a:cubicBezTo>
                  <a:pt x="835498" y="916987"/>
                  <a:pt x="768255" y="984230"/>
                  <a:pt x="685306" y="984230"/>
                </a:cubicBezTo>
                <a:lnTo>
                  <a:pt x="0" y="984230"/>
                </a:lnTo>
                <a:lnTo>
                  <a:pt x="111450" y="943417"/>
                </a:lnTo>
                <a:cubicBezTo>
                  <a:pt x="538384" y="766690"/>
                  <a:pt x="724288" y="498395"/>
                  <a:pt x="802443" y="187367"/>
                </a:cubicBezTo>
                <a:close/>
              </a:path>
            </a:pathLst>
          </a:custGeom>
          <a:gradFill flip="none" rotWithShape="1">
            <a:gsLst>
              <a:gs pos="0">
                <a:schemeClr val="accent2">
                  <a:alpha val="2000"/>
                </a:schemeClr>
              </a:gs>
              <a:gs pos="100000">
                <a:schemeClr val="bg1"/>
              </a:gs>
            </a:gsLst>
            <a:lin ang="16200000" scaled="1"/>
            <a:tileRect/>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13" name="图片 12" descr="QR 代码&#10;&#10;AI 生成的内容可能不正确。"/>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136" y="1321695"/>
            <a:ext cx="3881671" cy="436790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custDataLst>
              <p:tags r:id="rId1"/>
            </p:custDataLst>
          </p:nvPr>
        </p:nvSpPr>
        <p:spPr>
          <a:xfrm>
            <a:off x="6187418" y="1595497"/>
            <a:ext cx="5190512" cy="4397962"/>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ym typeface="+mn-ea"/>
            </a:endParaRPr>
          </a:p>
        </p:txBody>
      </p:sp>
      <p:sp>
        <p:nvSpPr>
          <p:cNvPr id="7" name="圆角矩形 6"/>
          <p:cNvSpPr/>
          <p:nvPr>
            <p:custDataLst>
              <p:tags r:id="rId2"/>
            </p:custDataLst>
          </p:nvPr>
        </p:nvSpPr>
        <p:spPr>
          <a:xfrm>
            <a:off x="814070" y="1598912"/>
            <a:ext cx="5190512" cy="4397962"/>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pic>
        <p:nvPicPr>
          <p:cNvPr id="6" name="内容占位符 5"/>
          <p:cNvPicPr>
            <a:picLocks noGrp="1" noChangeAspect="1"/>
          </p:cNvPicPr>
          <p:nvPr>
            <p:ph sz="half" idx="1"/>
          </p:nvPr>
        </p:nvPicPr>
        <p:blipFill rotWithShape="1">
          <a:blip r:embed="rId6"/>
          <a:srcRect l="1724"/>
          <a:stretch>
            <a:fillRect/>
          </a:stretch>
        </p:blipFill>
        <p:spPr>
          <a:xfrm>
            <a:off x="877289" y="1655196"/>
            <a:ext cx="5101032" cy="4278564"/>
          </a:xfrm>
          <a:prstGeom prst="rect">
            <a:avLst/>
          </a:prstGeom>
        </p:spPr>
      </p:pic>
      <p:sp>
        <p:nvSpPr>
          <p:cNvPr id="44" name="ComponentBackground1"/>
          <p:cNvSpPr/>
          <p:nvPr/>
        </p:nvSpPr>
        <p:spPr>
          <a:xfrm>
            <a:off x="7075887" y="1761537"/>
            <a:ext cx="4112183" cy="1231124"/>
          </a:xfrm>
          <a:prstGeom prst="roundRect">
            <a:avLst/>
          </a:prstGeom>
          <a:solidFill>
            <a:srgbClr val="F3F0FF"/>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45" name="ComponentBackground3"/>
          <p:cNvSpPr/>
          <p:nvPr/>
        </p:nvSpPr>
        <p:spPr>
          <a:xfrm flipH="1">
            <a:off x="7095197" y="3184185"/>
            <a:ext cx="4127500" cy="1231123"/>
          </a:xfrm>
          <a:prstGeom prst="roundRect">
            <a:avLst/>
          </a:prstGeom>
          <a:solidFill>
            <a:srgbClr val="F3F0FF"/>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46" name="ComponentBackground5"/>
          <p:cNvSpPr/>
          <p:nvPr/>
        </p:nvSpPr>
        <p:spPr>
          <a:xfrm>
            <a:off x="7053287" y="4618731"/>
            <a:ext cx="4211320" cy="1217434"/>
          </a:xfrm>
          <a:prstGeom prst="roundRect">
            <a:avLst/>
          </a:prstGeom>
          <a:solidFill>
            <a:srgbClr val="F3F0FF"/>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47" name="文本框 46"/>
          <p:cNvSpPr txBox="1"/>
          <p:nvPr/>
        </p:nvSpPr>
        <p:spPr>
          <a:xfrm>
            <a:off x="7140917" y="1909408"/>
            <a:ext cx="3924300" cy="975995"/>
          </a:xfrm>
          <a:prstGeom prst="rect">
            <a:avLst/>
          </a:prstGeom>
          <a:noFill/>
        </p:spPr>
        <p:txBody>
          <a:bodyPr wrap="square">
            <a:spAutoFit/>
          </a:bodyPr>
          <a:lstStyle/>
          <a:p>
            <a:pPr indent="0">
              <a:lnSpc>
                <a:spcPct val="120000"/>
              </a:lnSpc>
              <a:buNone/>
            </a:pPr>
            <a:r>
              <a:rPr lang="zh-CN" altLang="en-US" sz="1200" b="1" i="0" dirty="0">
                <a:solidFill>
                  <a:srgbClr val="333333"/>
                </a:solidFill>
                <a:effectLst/>
                <a:latin typeface="微软雅黑" panose="020B0503020204020204" pitchFamily="34" charset="-122"/>
                <a:ea typeface="微软雅黑" panose="020B0503020204020204" pitchFamily="34" charset="-122"/>
              </a:rPr>
              <a:t>人源表皮生长因子受体（</a:t>
            </a:r>
            <a:r>
              <a:rPr lang="en-GB" altLang="zh-CN" sz="1200" b="1" i="0" dirty="0">
                <a:solidFill>
                  <a:srgbClr val="333333"/>
                </a:solidFill>
                <a:effectLst/>
                <a:latin typeface="微软雅黑" panose="020B0503020204020204" pitchFamily="34" charset="-122"/>
                <a:ea typeface="微软雅黑" panose="020B0503020204020204" pitchFamily="34" charset="-122"/>
              </a:rPr>
              <a:t>HER</a:t>
            </a:r>
            <a:r>
              <a:rPr lang="zh-CN" altLang="en-US" sz="1200" b="1" i="0" dirty="0">
                <a:solidFill>
                  <a:srgbClr val="333333"/>
                </a:solidFill>
                <a:effectLst/>
                <a:latin typeface="微软雅黑" panose="020B0503020204020204" pitchFamily="34" charset="-122"/>
                <a:ea typeface="微软雅黑" panose="020B0503020204020204" pitchFamily="34" charset="-122"/>
              </a:rPr>
              <a:t>或</a:t>
            </a:r>
            <a:r>
              <a:rPr lang="en-GB" altLang="zh-CN" sz="1200" b="1" i="0" dirty="0">
                <a:solidFill>
                  <a:srgbClr val="333333"/>
                </a:solidFill>
                <a:effectLst/>
                <a:latin typeface="微软雅黑" panose="020B0503020204020204" pitchFamily="34" charset="-122"/>
                <a:ea typeface="微软雅黑" panose="020B0503020204020204" pitchFamily="34" charset="-122"/>
              </a:rPr>
              <a:t>ERBB</a:t>
            </a:r>
            <a:r>
              <a:rPr lang="zh-CN" altLang="en-GB" sz="1200" b="1" i="0" dirty="0">
                <a:solidFill>
                  <a:srgbClr val="333333"/>
                </a:solidFill>
                <a:effectLst/>
                <a:latin typeface="微软雅黑" panose="020B0503020204020204" pitchFamily="34" charset="-122"/>
                <a:ea typeface="微软雅黑" panose="020B0503020204020204" pitchFamily="34" charset="-122"/>
              </a:rPr>
              <a:t>）</a:t>
            </a:r>
            <a:r>
              <a:rPr lang="zh-CN" altLang="en-US" sz="1200" b="1" i="0" dirty="0">
                <a:solidFill>
                  <a:srgbClr val="333333"/>
                </a:solidFill>
                <a:effectLst/>
                <a:latin typeface="微软雅黑" panose="020B0503020204020204" pitchFamily="34" charset="-122"/>
                <a:ea typeface="微软雅黑" panose="020B0503020204020204" pitchFamily="34" charset="-122"/>
              </a:rPr>
              <a:t>家族属于酪氨酸激酶受体家族，该家族包括 </a:t>
            </a:r>
            <a:r>
              <a:rPr lang="en-GB" altLang="zh-CN" sz="1200" b="1" i="0" dirty="0">
                <a:solidFill>
                  <a:srgbClr val="333333"/>
                </a:solidFill>
                <a:effectLst/>
                <a:latin typeface="微软雅黑" panose="020B0503020204020204" pitchFamily="34" charset="-122"/>
                <a:ea typeface="微软雅黑" panose="020B0503020204020204" pitchFamily="34" charset="-122"/>
              </a:rPr>
              <a:t>EGFR</a:t>
            </a:r>
            <a:r>
              <a:rPr lang="zh-CN" altLang="en-GB" sz="1200" b="1" i="0" dirty="0">
                <a:solidFill>
                  <a:srgbClr val="333333"/>
                </a:solidFill>
                <a:effectLst/>
                <a:latin typeface="微软雅黑" panose="020B0503020204020204" pitchFamily="34" charset="-122"/>
                <a:ea typeface="微软雅黑" panose="020B0503020204020204" pitchFamily="34" charset="-122"/>
              </a:rPr>
              <a:t>（</a:t>
            </a:r>
            <a:r>
              <a:rPr lang="en-GB" altLang="zh-CN" sz="1200" b="1" i="0" dirty="0">
                <a:solidFill>
                  <a:srgbClr val="333333"/>
                </a:solidFill>
                <a:effectLst/>
                <a:latin typeface="微软雅黑" panose="020B0503020204020204" pitchFamily="34" charset="-122"/>
                <a:ea typeface="微软雅黑" panose="020B0503020204020204" pitchFamily="34" charset="-122"/>
              </a:rPr>
              <a:t>HER1</a:t>
            </a:r>
            <a:r>
              <a:rPr lang="zh-CN" altLang="en-GB" sz="1200" b="1" i="0" dirty="0">
                <a:solidFill>
                  <a:srgbClr val="333333"/>
                </a:solidFill>
                <a:effectLst/>
                <a:latin typeface="微软雅黑" panose="020B0503020204020204" pitchFamily="34" charset="-122"/>
                <a:ea typeface="微软雅黑" panose="020B0503020204020204" pitchFamily="34" charset="-122"/>
              </a:rPr>
              <a:t>）、</a:t>
            </a:r>
            <a:r>
              <a:rPr lang="en-GB" altLang="zh-CN" sz="1200" b="1" i="0" dirty="0">
                <a:solidFill>
                  <a:srgbClr val="333333"/>
                </a:solidFill>
                <a:effectLst/>
                <a:latin typeface="微软雅黑" panose="020B0503020204020204" pitchFamily="34" charset="-122"/>
                <a:ea typeface="微软雅黑" panose="020B0503020204020204" pitchFamily="34" charset="-122"/>
              </a:rPr>
              <a:t>HER2</a:t>
            </a:r>
            <a:r>
              <a:rPr lang="zh-CN" altLang="en-GB" sz="1200" b="1" i="0" dirty="0">
                <a:solidFill>
                  <a:srgbClr val="333333"/>
                </a:solidFill>
                <a:effectLst/>
                <a:latin typeface="微软雅黑" panose="020B0503020204020204" pitchFamily="34" charset="-122"/>
                <a:ea typeface="微软雅黑" panose="020B0503020204020204" pitchFamily="34" charset="-122"/>
              </a:rPr>
              <a:t>、</a:t>
            </a:r>
            <a:r>
              <a:rPr lang="en-GB" altLang="zh-CN" sz="1200" b="1" i="0" dirty="0">
                <a:solidFill>
                  <a:srgbClr val="333333"/>
                </a:solidFill>
                <a:effectLst/>
                <a:latin typeface="微软雅黑" panose="020B0503020204020204" pitchFamily="34" charset="-122"/>
                <a:ea typeface="微软雅黑" panose="020B0503020204020204" pitchFamily="34" charset="-122"/>
              </a:rPr>
              <a:t>HER3</a:t>
            </a:r>
            <a:r>
              <a:rPr lang="zh-CN" altLang="en-US" sz="1200" b="1" i="0" dirty="0">
                <a:solidFill>
                  <a:srgbClr val="333333"/>
                </a:solidFill>
                <a:effectLst/>
                <a:latin typeface="微软雅黑" panose="020B0503020204020204" pitchFamily="34" charset="-122"/>
                <a:ea typeface="微软雅黑" panose="020B0503020204020204" pitchFamily="34" charset="-122"/>
              </a:rPr>
              <a:t>和</a:t>
            </a:r>
            <a:r>
              <a:rPr lang="en-GB" altLang="zh-CN" sz="1200" b="1" i="0" dirty="0">
                <a:solidFill>
                  <a:srgbClr val="333333"/>
                </a:solidFill>
                <a:effectLst/>
                <a:latin typeface="微软雅黑" panose="020B0503020204020204" pitchFamily="34" charset="-122"/>
                <a:ea typeface="微软雅黑" panose="020B0503020204020204" pitchFamily="34" charset="-122"/>
              </a:rPr>
              <a:t>HER4 </a:t>
            </a:r>
            <a:r>
              <a:rPr lang="zh-CN" altLang="en-US" sz="1200" b="1" i="0" dirty="0">
                <a:solidFill>
                  <a:srgbClr val="333333"/>
                </a:solidFill>
                <a:effectLst/>
                <a:latin typeface="微软雅黑" panose="020B0503020204020204" pitchFamily="34" charset="-122"/>
                <a:ea typeface="微软雅黑" panose="020B0503020204020204" pitchFamily="34" charset="-122"/>
              </a:rPr>
              <a:t>四个成员</a:t>
            </a:r>
            <a:r>
              <a:rPr lang="zh-CN" altLang="en-US" sz="1200" b="0" i="0" dirty="0">
                <a:solidFill>
                  <a:srgbClr val="333333"/>
                </a:solidFill>
                <a:effectLst/>
                <a:latin typeface="微软雅黑" panose="020B0503020204020204" pitchFamily="34" charset="-122"/>
                <a:ea typeface="微软雅黑" panose="020B0503020204020204" pitchFamily="34" charset="-122"/>
              </a:rPr>
              <a:t>，</a:t>
            </a:r>
            <a:r>
              <a:rPr lang="zh-CN" altLang="en-US" sz="1200" dirty="0">
                <a:solidFill>
                  <a:srgbClr val="231F20"/>
                </a:solidFill>
                <a:effectLst/>
                <a:latin typeface="微软雅黑" panose="020B0503020204020204" pitchFamily="34" charset="-122"/>
                <a:ea typeface="微软雅黑" panose="020B0503020204020204" pitchFamily="34" charset="-122"/>
              </a:rPr>
              <a:t>分别定位于 </a:t>
            </a:r>
            <a:r>
              <a:rPr lang="en-US" altLang="zh-CN" sz="1200" dirty="0">
                <a:solidFill>
                  <a:srgbClr val="231F20"/>
                </a:solidFill>
                <a:effectLst/>
                <a:latin typeface="微软雅黑" panose="020B0503020204020204" pitchFamily="34" charset="-122"/>
                <a:ea typeface="微软雅黑" panose="020B0503020204020204" pitchFamily="34" charset="-122"/>
              </a:rPr>
              <a:t>7</a:t>
            </a:r>
            <a:r>
              <a:rPr lang="zh-CN" altLang="en-US" sz="1200" dirty="0">
                <a:solidFill>
                  <a:srgbClr val="231F20"/>
                </a:solidFill>
                <a:effectLst/>
                <a:latin typeface="微软雅黑" panose="020B0503020204020204" pitchFamily="34" charset="-122"/>
                <a:ea typeface="微软雅黑" panose="020B0503020204020204" pitchFamily="34" charset="-122"/>
              </a:rPr>
              <a:t>、 </a:t>
            </a:r>
            <a:r>
              <a:rPr lang="en-US" altLang="zh-CN" sz="1200" dirty="0">
                <a:solidFill>
                  <a:srgbClr val="231F20"/>
                </a:solidFill>
                <a:effectLst/>
                <a:latin typeface="微软雅黑" panose="020B0503020204020204" pitchFamily="34" charset="-122"/>
                <a:ea typeface="微软雅黑" panose="020B0503020204020204" pitchFamily="34" charset="-122"/>
              </a:rPr>
              <a:t>17</a:t>
            </a:r>
            <a:r>
              <a:rPr lang="zh-CN" altLang="en-US" sz="1200" dirty="0">
                <a:solidFill>
                  <a:srgbClr val="231F20"/>
                </a:solidFill>
                <a:effectLst/>
                <a:latin typeface="微软雅黑" panose="020B0503020204020204" pitchFamily="34" charset="-122"/>
                <a:ea typeface="微软雅黑" panose="020B0503020204020204" pitchFamily="34" charset="-122"/>
              </a:rPr>
              <a:t>、</a:t>
            </a:r>
            <a:r>
              <a:rPr lang="en-US" altLang="zh-CN" sz="1200" dirty="0">
                <a:solidFill>
                  <a:srgbClr val="231F20"/>
                </a:solidFill>
                <a:effectLst/>
                <a:latin typeface="微软雅黑" panose="020B0503020204020204" pitchFamily="34" charset="-122"/>
                <a:ea typeface="微软雅黑" panose="020B0503020204020204" pitchFamily="34" charset="-122"/>
              </a:rPr>
              <a:t>12</a:t>
            </a:r>
            <a:r>
              <a:rPr lang="zh-CN" altLang="en-US" sz="1200" dirty="0">
                <a:solidFill>
                  <a:srgbClr val="231F20"/>
                </a:solidFill>
                <a:effectLst/>
                <a:latin typeface="微软雅黑" panose="020B0503020204020204" pitchFamily="34" charset="-122"/>
                <a:ea typeface="微软雅黑" panose="020B0503020204020204" pitchFamily="34" charset="-122"/>
              </a:rPr>
              <a:t>、</a:t>
            </a:r>
            <a:r>
              <a:rPr lang="en-US" altLang="zh-CN" sz="1200" dirty="0">
                <a:solidFill>
                  <a:srgbClr val="231F20"/>
                </a:solidFill>
                <a:effectLst/>
                <a:latin typeface="微软雅黑" panose="020B0503020204020204" pitchFamily="34" charset="-122"/>
                <a:ea typeface="微软雅黑" panose="020B0503020204020204" pitchFamily="34" charset="-122"/>
              </a:rPr>
              <a:t>2 </a:t>
            </a:r>
            <a:r>
              <a:rPr lang="zh-CN" altLang="en-US" sz="1200" dirty="0">
                <a:solidFill>
                  <a:srgbClr val="231F20"/>
                </a:solidFill>
                <a:effectLst/>
                <a:latin typeface="微软雅黑" panose="020B0503020204020204" pitchFamily="34" charset="-122"/>
                <a:ea typeface="微软雅黑" panose="020B0503020204020204" pitchFamily="34" charset="-122"/>
              </a:rPr>
              <a:t>号染色体， 结构和功能高度同源</a:t>
            </a:r>
            <a:r>
              <a:rPr lang="en-US" altLang="zh-CN" sz="1200" b="0" i="0" baseline="30000" dirty="0">
                <a:solidFill>
                  <a:srgbClr val="333333"/>
                </a:solidFill>
                <a:effectLst/>
                <a:latin typeface="微软雅黑" panose="020B0503020204020204" pitchFamily="34" charset="-122"/>
                <a:ea typeface="微软雅黑" panose="020B0503020204020204" pitchFamily="34" charset="-122"/>
              </a:rPr>
              <a:t>1-3</a:t>
            </a:r>
            <a:r>
              <a:rPr lang="zh-CN" altLang="en-US" sz="1200" b="0" i="0" dirty="0">
                <a:solidFill>
                  <a:srgbClr val="333333"/>
                </a:solidFill>
                <a:effectLst/>
                <a:latin typeface="微软雅黑" panose="020B0503020204020204" pitchFamily="34" charset="-122"/>
                <a:ea typeface="微软雅黑" panose="020B0503020204020204" pitchFamily="34" charset="-122"/>
              </a:rPr>
              <a:t>。</a:t>
            </a:r>
          </a:p>
        </p:txBody>
      </p:sp>
      <p:sp>
        <p:nvSpPr>
          <p:cNvPr id="48" name="文本框 47"/>
          <p:cNvSpPr txBox="1"/>
          <p:nvPr/>
        </p:nvSpPr>
        <p:spPr>
          <a:xfrm>
            <a:off x="7137107" y="3341968"/>
            <a:ext cx="4015105" cy="755015"/>
          </a:xfrm>
          <a:prstGeom prst="rect">
            <a:avLst/>
          </a:prstGeom>
          <a:noFill/>
        </p:spPr>
        <p:txBody>
          <a:bodyPr wrap="square">
            <a:spAutoFit/>
          </a:bodyPr>
          <a:lstStyle/>
          <a:p>
            <a:pPr indent="0">
              <a:lnSpc>
                <a:spcPct val="120000"/>
              </a:lnSpc>
              <a:buNone/>
            </a:pPr>
            <a:r>
              <a:rPr lang="zh-CN" altLang="en-US" sz="1200" dirty="0">
                <a:solidFill>
                  <a:srgbClr val="333333"/>
                </a:solidFill>
                <a:effectLst/>
                <a:latin typeface="微软雅黑" panose="020B0503020204020204" pitchFamily="34" charset="-122"/>
                <a:ea typeface="微软雅黑" panose="020B0503020204020204" pitchFamily="34" charset="-122"/>
              </a:rPr>
              <a:t>HER2是由Neu基因编码的分子量为</a:t>
            </a:r>
            <a:r>
              <a:rPr lang="en-US" altLang="zh-CN" sz="1200" dirty="0">
                <a:solidFill>
                  <a:srgbClr val="333333"/>
                </a:solidFill>
                <a:effectLst/>
                <a:latin typeface="微软雅黑" panose="020B0503020204020204" pitchFamily="34" charset="-122"/>
                <a:ea typeface="微软雅黑" panose="020B0503020204020204" pitchFamily="34" charset="-122"/>
              </a:rPr>
              <a:t>185</a:t>
            </a:r>
            <a:r>
              <a:rPr lang="zh-CN" altLang="en-US" sz="1200" dirty="0">
                <a:solidFill>
                  <a:srgbClr val="333333"/>
                </a:solidFill>
                <a:effectLst/>
                <a:latin typeface="微软雅黑" panose="020B0503020204020204" pitchFamily="34" charset="-122"/>
                <a:ea typeface="微软雅黑" panose="020B0503020204020204" pitchFamily="34" charset="-122"/>
              </a:rPr>
              <a:t>kD的跨膜糖蛋白，其中包含胞外配体结合区(ECD)、单链跨膜区(TM)和带有C末端调控区的酪氨酸激酶结构域(TKD)三部分结构</a:t>
            </a:r>
            <a:r>
              <a:rPr lang="en-US" altLang="zh-CN" sz="1200" baseline="30000" dirty="0">
                <a:solidFill>
                  <a:srgbClr val="333333"/>
                </a:solidFill>
                <a:effectLst/>
                <a:latin typeface="微软雅黑" panose="020B0503020204020204" pitchFamily="34" charset="-122"/>
                <a:ea typeface="微软雅黑" panose="020B0503020204020204" pitchFamily="34" charset="-122"/>
                <a:sym typeface="+mn-ea"/>
              </a:rPr>
              <a:t>1-3</a:t>
            </a:r>
            <a:r>
              <a:rPr lang="zh-CN" altLang="en-US" sz="1200" b="1" dirty="0">
                <a:solidFill>
                  <a:srgbClr val="333333"/>
                </a:solidFill>
                <a:effectLst/>
                <a:latin typeface="微软雅黑" panose="020B0503020204020204" pitchFamily="34" charset="-122"/>
                <a:ea typeface="微软雅黑" panose="020B0503020204020204" pitchFamily="34" charset="-122"/>
              </a:rPr>
              <a:t>。</a:t>
            </a:r>
          </a:p>
        </p:txBody>
      </p:sp>
      <p:sp>
        <p:nvSpPr>
          <p:cNvPr id="49" name="IconBackground1"/>
          <p:cNvSpPr/>
          <p:nvPr/>
        </p:nvSpPr>
        <p:spPr>
          <a:xfrm>
            <a:off x="6290056" y="1950720"/>
            <a:ext cx="721202" cy="721202"/>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50" name="IconMisc1"/>
          <p:cNvSpPr/>
          <p:nvPr/>
        </p:nvSpPr>
        <p:spPr>
          <a:xfrm>
            <a:off x="6561359" y="2177444"/>
            <a:ext cx="178597" cy="26775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4693" h="606722">
                <a:moveTo>
                  <a:pt x="167953" y="305760"/>
                </a:moveTo>
                <a:lnTo>
                  <a:pt x="236650" y="305760"/>
                </a:lnTo>
                <a:lnTo>
                  <a:pt x="236650" y="365113"/>
                </a:lnTo>
                <a:lnTo>
                  <a:pt x="296092" y="365113"/>
                </a:lnTo>
                <a:lnTo>
                  <a:pt x="296092" y="433706"/>
                </a:lnTo>
                <a:lnTo>
                  <a:pt x="236650" y="433706"/>
                </a:lnTo>
                <a:lnTo>
                  <a:pt x="236650" y="492970"/>
                </a:lnTo>
                <a:lnTo>
                  <a:pt x="167953" y="492970"/>
                </a:lnTo>
                <a:lnTo>
                  <a:pt x="167953" y="433706"/>
                </a:lnTo>
                <a:lnTo>
                  <a:pt x="108600" y="433706"/>
                </a:lnTo>
                <a:lnTo>
                  <a:pt x="108600" y="365113"/>
                </a:lnTo>
                <a:lnTo>
                  <a:pt x="167953" y="365113"/>
                </a:lnTo>
                <a:close/>
                <a:moveTo>
                  <a:pt x="131901" y="269731"/>
                </a:moveTo>
                <a:lnTo>
                  <a:pt x="131901" y="329006"/>
                </a:lnTo>
                <a:lnTo>
                  <a:pt x="72448" y="329006"/>
                </a:lnTo>
                <a:lnTo>
                  <a:pt x="72448" y="469686"/>
                </a:lnTo>
                <a:lnTo>
                  <a:pt x="131901" y="469686"/>
                </a:lnTo>
                <a:lnTo>
                  <a:pt x="131901" y="529051"/>
                </a:lnTo>
                <a:lnTo>
                  <a:pt x="272792" y="529051"/>
                </a:lnTo>
                <a:lnTo>
                  <a:pt x="272792" y="469686"/>
                </a:lnTo>
                <a:lnTo>
                  <a:pt x="332156" y="469686"/>
                </a:lnTo>
                <a:lnTo>
                  <a:pt x="332156" y="329006"/>
                </a:lnTo>
                <a:lnTo>
                  <a:pt x="272792" y="329006"/>
                </a:lnTo>
                <a:lnTo>
                  <a:pt x="272792" y="269731"/>
                </a:lnTo>
                <a:close/>
                <a:moveTo>
                  <a:pt x="45569" y="161666"/>
                </a:moveTo>
                <a:lnTo>
                  <a:pt x="81704" y="161666"/>
                </a:lnTo>
                <a:lnTo>
                  <a:pt x="322989" y="161666"/>
                </a:lnTo>
                <a:lnTo>
                  <a:pt x="359124" y="161666"/>
                </a:lnTo>
                <a:lnTo>
                  <a:pt x="359124" y="192059"/>
                </a:lnTo>
                <a:lnTo>
                  <a:pt x="362061" y="192059"/>
                </a:lnTo>
                <a:cubicBezTo>
                  <a:pt x="385558" y="192059"/>
                  <a:pt x="404693" y="211077"/>
                  <a:pt x="404693" y="234539"/>
                </a:cubicBezTo>
                <a:lnTo>
                  <a:pt x="404693" y="606722"/>
                </a:lnTo>
                <a:lnTo>
                  <a:pt x="0" y="606722"/>
                </a:lnTo>
                <a:lnTo>
                  <a:pt x="0" y="234539"/>
                </a:lnTo>
                <a:cubicBezTo>
                  <a:pt x="0" y="211077"/>
                  <a:pt x="19135" y="192059"/>
                  <a:pt x="42543" y="192059"/>
                </a:cubicBezTo>
                <a:lnTo>
                  <a:pt x="45569" y="192059"/>
                </a:lnTo>
                <a:close/>
                <a:moveTo>
                  <a:pt x="70135" y="0"/>
                </a:moveTo>
                <a:lnTo>
                  <a:pt x="334468" y="0"/>
                </a:lnTo>
                <a:cubicBezTo>
                  <a:pt x="360279" y="0"/>
                  <a:pt x="381194" y="20887"/>
                  <a:pt x="381194" y="46573"/>
                </a:cubicBezTo>
                <a:lnTo>
                  <a:pt x="381194" y="125677"/>
                </a:lnTo>
                <a:lnTo>
                  <a:pt x="359122" y="125677"/>
                </a:lnTo>
                <a:lnTo>
                  <a:pt x="345059" y="125677"/>
                </a:lnTo>
                <a:lnTo>
                  <a:pt x="59544" y="125677"/>
                </a:lnTo>
                <a:lnTo>
                  <a:pt x="45570" y="125677"/>
                </a:lnTo>
                <a:lnTo>
                  <a:pt x="23498" y="125677"/>
                </a:lnTo>
                <a:lnTo>
                  <a:pt x="23498" y="46573"/>
                </a:lnTo>
                <a:cubicBezTo>
                  <a:pt x="23498" y="20887"/>
                  <a:pt x="44413" y="0"/>
                  <a:pt x="70135" y="0"/>
                </a:cubicBezTo>
                <a:close/>
              </a:path>
            </a:pathLst>
          </a:custGeom>
          <a:solidFill>
            <a:srgbClr val="7D63F6"/>
          </a:solidFill>
          <a:ln w="3175">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600" b="1" dirty="0"/>
          </a:p>
        </p:txBody>
      </p:sp>
      <p:sp>
        <p:nvSpPr>
          <p:cNvPr id="51" name="IconBackground3"/>
          <p:cNvSpPr/>
          <p:nvPr/>
        </p:nvSpPr>
        <p:spPr>
          <a:xfrm>
            <a:off x="6290056" y="3329657"/>
            <a:ext cx="721202" cy="721202"/>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52" name="IconMisc3"/>
          <p:cNvSpPr/>
          <p:nvPr/>
        </p:nvSpPr>
        <p:spPr>
          <a:xfrm>
            <a:off x="6548216" y="3528955"/>
            <a:ext cx="204882" cy="322606"/>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3523" h="603899">
                <a:moveTo>
                  <a:pt x="81080" y="88348"/>
                </a:moveTo>
                <a:lnTo>
                  <a:pt x="307313" y="88348"/>
                </a:lnTo>
                <a:lnTo>
                  <a:pt x="307313" y="134933"/>
                </a:lnTo>
                <a:lnTo>
                  <a:pt x="206458" y="134933"/>
                </a:lnTo>
                <a:lnTo>
                  <a:pt x="206458" y="169366"/>
                </a:lnTo>
                <a:lnTo>
                  <a:pt x="307313" y="169366"/>
                </a:lnTo>
                <a:lnTo>
                  <a:pt x="307313" y="215951"/>
                </a:lnTo>
                <a:lnTo>
                  <a:pt x="206458" y="215951"/>
                </a:lnTo>
                <a:lnTo>
                  <a:pt x="206458" y="250384"/>
                </a:lnTo>
                <a:lnTo>
                  <a:pt x="307129" y="250384"/>
                </a:lnTo>
                <a:lnTo>
                  <a:pt x="298647" y="269350"/>
                </a:lnTo>
                <a:cubicBezTo>
                  <a:pt x="280394" y="309674"/>
                  <a:pt x="239462" y="335821"/>
                  <a:pt x="194842" y="335821"/>
                </a:cubicBezTo>
                <a:cubicBezTo>
                  <a:pt x="164972" y="335821"/>
                  <a:pt x="136394" y="324221"/>
                  <a:pt x="115006" y="302862"/>
                </a:cubicBezTo>
                <a:cubicBezTo>
                  <a:pt x="93433" y="281686"/>
                  <a:pt x="81080" y="253514"/>
                  <a:pt x="81080" y="223685"/>
                </a:cubicBezTo>
                <a:close/>
                <a:moveTo>
                  <a:pt x="49231" y="49159"/>
                </a:moveTo>
                <a:lnTo>
                  <a:pt x="49231" y="232906"/>
                </a:lnTo>
                <a:cubicBezTo>
                  <a:pt x="49231" y="311155"/>
                  <a:pt x="113213" y="374675"/>
                  <a:pt x="191762" y="374675"/>
                </a:cubicBezTo>
                <a:cubicBezTo>
                  <a:pt x="270310" y="374675"/>
                  <a:pt x="334292" y="311155"/>
                  <a:pt x="334292" y="232906"/>
                </a:cubicBezTo>
                <a:lnTo>
                  <a:pt x="334292" y="49159"/>
                </a:lnTo>
                <a:close/>
                <a:moveTo>
                  <a:pt x="0" y="0"/>
                </a:moveTo>
                <a:lnTo>
                  <a:pt x="383523" y="0"/>
                </a:lnTo>
                <a:lnTo>
                  <a:pt x="383523" y="232906"/>
                </a:lnTo>
                <a:cubicBezTo>
                  <a:pt x="383523" y="329935"/>
                  <a:pt x="312166" y="410210"/>
                  <a:pt x="216285" y="422177"/>
                </a:cubicBezTo>
                <a:lnTo>
                  <a:pt x="216285" y="444271"/>
                </a:lnTo>
                <a:lnTo>
                  <a:pt x="238411" y="444271"/>
                </a:lnTo>
                <a:lnTo>
                  <a:pt x="238411" y="544982"/>
                </a:lnTo>
                <a:lnTo>
                  <a:pt x="216285" y="544982"/>
                </a:lnTo>
                <a:lnTo>
                  <a:pt x="216285" y="554740"/>
                </a:lnTo>
                <a:lnTo>
                  <a:pt x="319541" y="554740"/>
                </a:lnTo>
                <a:lnTo>
                  <a:pt x="319541" y="451636"/>
                </a:lnTo>
                <a:lnTo>
                  <a:pt x="368772" y="451636"/>
                </a:lnTo>
                <a:lnTo>
                  <a:pt x="368772" y="603899"/>
                </a:lnTo>
                <a:lnTo>
                  <a:pt x="167238" y="603899"/>
                </a:lnTo>
                <a:lnTo>
                  <a:pt x="167238" y="544982"/>
                </a:lnTo>
                <a:lnTo>
                  <a:pt x="147509" y="544982"/>
                </a:lnTo>
                <a:lnTo>
                  <a:pt x="147509" y="444271"/>
                </a:lnTo>
                <a:lnTo>
                  <a:pt x="167238" y="444271"/>
                </a:lnTo>
                <a:lnTo>
                  <a:pt x="167238" y="422177"/>
                </a:lnTo>
                <a:cubicBezTo>
                  <a:pt x="73754" y="410210"/>
                  <a:pt x="0" y="329935"/>
                  <a:pt x="0" y="232906"/>
                </a:cubicBezTo>
                <a:close/>
              </a:path>
            </a:pathLst>
          </a:custGeom>
          <a:solidFill>
            <a:srgbClr val="7D63F6"/>
          </a:solidFill>
          <a:ln w="3175">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600" b="1"/>
          </a:p>
        </p:txBody>
      </p:sp>
      <p:sp>
        <p:nvSpPr>
          <p:cNvPr id="53" name="IconBackground2"/>
          <p:cNvSpPr/>
          <p:nvPr/>
        </p:nvSpPr>
        <p:spPr>
          <a:xfrm>
            <a:off x="6290056" y="4848713"/>
            <a:ext cx="721202" cy="721202"/>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54" name="IconMisc2"/>
          <p:cNvSpPr/>
          <p:nvPr/>
        </p:nvSpPr>
        <p:spPr>
          <a:xfrm>
            <a:off x="6519331" y="5091379"/>
            <a:ext cx="262653" cy="235871"/>
          </a:xfrm>
          <a:custGeom>
            <a:avLst/>
            <a:gdLst>
              <a:gd name="T0" fmla="*/ 6186 w 6827"/>
              <a:gd name="T1" fmla="*/ 759 h 6140"/>
              <a:gd name="T2" fmla="*/ 4644 w 6827"/>
              <a:gd name="T3" fmla="*/ 759 h 6140"/>
              <a:gd name="T4" fmla="*/ 4644 w 6827"/>
              <a:gd name="T5" fmla="*/ 259 h 6140"/>
              <a:gd name="T6" fmla="*/ 4386 w 6827"/>
              <a:gd name="T7" fmla="*/ 0 h 6140"/>
              <a:gd name="T8" fmla="*/ 2441 w 6827"/>
              <a:gd name="T9" fmla="*/ 0 h 6140"/>
              <a:gd name="T10" fmla="*/ 2182 w 6827"/>
              <a:gd name="T11" fmla="*/ 259 h 6140"/>
              <a:gd name="T12" fmla="*/ 2182 w 6827"/>
              <a:gd name="T13" fmla="*/ 759 h 6140"/>
              <a:gd name="T14" fmla="*/ 641 w 6827"/>
              <a:gd name="T15" fmla="*/ 759 h 6140"/>
              <a:gd name="T16" fmla="*/ 0 w 6827"/>
              <a:gd name="T17" fmla="*/ 1400 h 6140"/>
              <a:gd name="T18" fmla="*/ 0 w 6827"/>
              <a:gd name="T19" fmla="*/ 4690 h 6140"/>
              <a:gd name="T20" fmla="*/ 583 w 6827"/>
              <a:gd name="T21" fmla="*/ 5328 h 6140"/>
              <a:gd name="T22" fmla="*/ 583 w 6827"/>
              <a:gd name="T23" fmla="*/ 5882 h 6140"/>
              <a:gd name="T24" fmla="*/ 842 w 6827"/>
              <a:gd name="T25" fmla="*/ 6140 h 6140"/>
              <a:gd name="T26" fmla="*/ 2076 w 6827"/>
              <a:gd name="T27" fmla="*/ 6140 h 6140"/>
              <a:gd name="T28" fmla="*/ 2334 w 6827"/>
              <a:gd name="T29" fmla="*/ 5882 h 6140"/>
              <a:gd name="T30" fmla="*/ 2334 w 6827"/>
              <a:gd name="T31" fmla="*/ 5331 h 6140"/>
              <a:gd name="T32" fmla="*/ 4492 w 6827"/>
              <a:gd name="T33" fmla="*/ 5331 h 6140"/>
              <a:gd name="T34" fmla="*/ 4492 w 6827"/>
              <a:gd name="T35" fmla="*/ 5882 h 6140"/>
              <a:gd name="T36" fmla="*/ 4751 w 6827"/>
              <a:gd name="T37" fmla="*/ 6140 h 6140"/>
              <a:gd name="T38" fmla="*/ 5985 w 6827"/>
              <a:gd name="T39" fmla="*/ 6140 h 6140"/>
              <a:gd name="T40" fmla="*/ 6243 w 6827"/>
              <a:gd name="T41" fmla="*/ 5882 h 6140"/>
              <a:gd name="T42" fmla="*/ 6243 w 6827"/>
              <a:gd name="T43" fmla="*/ 5328 h 6140"/>
              <a:gd name="T44" fmla="*/ 6827 w 6827"/>
              <a:gd name="T45" fmla="*/ 4690 h 6140"/>
              <a:gd name="T46" fmla="*/ 6827 w 6827"/>
              <a:gd name="T47" fmla="*/ 1400 h 6140"/>
              <a:gd name="T48" fmla="*/ 6186 w 6827"/>
              <a:gd name="T49" fmla="*/ 759 h 6140"/>
              <a:gd name="T50" fmla="*/ 1817 w 6827"/>
              <a:gd name="T51" fmla="*/ 5624 h 6140"/>
              <a:gd name="T52" fmla="*/ 1100 w 6827"/>
              <a:gd name="T53" fmla="*/ 5624 h 6140"/>
              <a:gd name="T54" fmla="*/ 1100 w 6827"/>
              <a:gd name="T55" fmla="*/ 5331 h 6140"/>
              <a:gd name="T56" fmla="*/ 1817 w 6827"/>
              <a:gd name="T57" fmla="*/ 5331 h 6140"/>
              <a:gd name="T58" fmla="*/ 1817 w 6827"/>
              <a:gd name="T59" fmla="*/ 5624 h 6140"/>
              <a:gd name="T60" fmla="*/ 2699 w 6827"/>
              <a:gd name="T61" fmla="*/ 517 h 6140"/>
              <a:gd name="T62" fmla="*/ 4127 w 6827"/>
              <a:gd name="T63" fmla="*/ 517 h 6140"/>
              <a:gd name="T64" fmla="*/ 4127 w 6827"/>
              <a:gd name="T65" fmla="*/ 759 h 6140"/>
              <a:gd name="T66" fmla="*/ 2699 w 6827"/>
              <a:gd name="T67" fmla="*/ 759 h 6140"/>
              <a:gd name="T68" fmla="*/ 2699 w 6827"/>
              <a:gd name="T69" fmla="*/ 517 h 6140"/>
              <a:gd name="T70" fmla="*/ 4021 w 6827"/>
              <a:gd name="T71" fmla="*/ 3304 h 6140"/>
              <a:gd name="T72" fmla="*/ 3672 w 6827"/>
              <a:gd name="T73" fmla="*/ 3304 h 6140"/>
              <a:gd name="T74" fmla="*/ 3672 w 6827"/>
              <a:gd name="T75" fmla="*/ 3652 h 6140"/>
              <a:gd name="T76" fmla="*/ 3413 w 6827"/>
              <a:gd name="T77" fmla="*/ 3911 h 6140"/>
              <a:gd name="T78" fmla="*/ 3155 w 6827"/>
              <a:gd name="T79" fmla="*/ 3652 h 6140"/>
              <a:gd name="T80" fmla="*/ 3155 w 6827"/>
              <a:gd name="T81" fmla="*/ 3304 h 6140"/>
              <a:gd name="T82" fmla="*/ 2806 w 6827"/>
              <a:gd name="T83" fmla="*/ 3304 h 6140"/>
              <a:gd name="T84" fmla="*/ 2548 w 6827"/>
              <a:gd name="T85" fmla="*/ 3045 h 6140"/>
              <a:gd name="T86" fmla="*/ 2806 w 6827"/>
              <a:gd name="T87" fmla="*/ 2787 h 6140"/>
              <a:gd name="T88" fmla="*/ 3155 w 6827"/>
              <a:gd name="T89" fmla="*/ 2787 h 6140"/>
              <a:gd name="T90" fmla="*/ 3155 w 6827"/>
              <a:gd name="T91" fmla="*/ 2438 h 6140"/>
              <a:gd name="T92" fmla="*/ 3413 w 6827"/>
              <a:gd name="T93" fmla="*/ 2179 h 6140"/>
              <a:gd name="T94" fmla="*/ 3672 w 6827"/>
              <a:gd name="T95" fmla="*/ 2438 h 6140"/>
              <a:gd name="T96" fmla="*/ 3672 w 6827"/>
              <a:gd name="T97" fmla="*/ 2787 h 6140"/>
              <a:gd name="T98" fmla="*/ 4021 w 6827"/>
              <a:gd name="T99" fmla="*/ 2787 h 6140"/>
              <a:gd name="T100" fmla="*/ 4279 w 6827"/>
              <a:gd name="T101" fmla="*/ 3045 h 6140"/>
              <a:gd name="T102" fmla="*/ 4021 w 6827"/>
              <a:gd name="T103" fmla="*/ 3304 h 6140"/>
              <a:gd name="T104" fmla="*/ 5726 w 6827"/>
              <a:gd name="T105" fmla="*/ 5624 h 6140"/>
              <a:gd name="T106" fmla="*/ 5009 w 6827"/>
              <a:gd name="T107" fmla="*/ 5624 h 6140"/>
              <a:gd name="T108" fmla="*/ 5009 w 6827"/>
              <a:gd name="T109" fmla="*/ 5331 h 6140"/>
              <a:gd name="T110" fmla="*/ 5726 w 6827"/>
              <a:gd name="T111" fmla="*/ 5331 h 6140"/>
              <a:gd name="T112" fmla="*/ 5726 w 6827"/>
              <a:gd name="T113" fmla="*/ 5624 h 6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27" h="6140">
                <a:moveTo>
                  <a:pt x="6186" y="759"/>
                </a:moveTo>
                <a:lnTo>
                  <a:pt x="4644" y="759"/>
                </a:lnTo>
                <a:lnTo>
                  <a:pt x="4644" y="259"/>
                </a:lnTo>
                <a:cubicBezTo>
                  <a:pt x="4644" y="116"/>
                  <a:pt x="4529" y="0"/>
                  <a:pt x="4386" y="0"/>
                </a:cubicBezTo>
                <a:lnTo>
                  <a:pt x="2441" y="0"/>
                </a:lnTo>
                <a:cubicBezTo>
                  <a:pt x="2298" y="0"/>
                  <a:pt x="2182" y="116"/>
                  <a:pt x="2182" y="259"/>
                </a:cubicBezTo>
                <a:lnTo>
                  <a:pt x="2182" y="759"/>
                </a:lnTo>
                <a:lnTo>
                  <a:pt x="641" y="759"/>
                </a:lnTo>
                <a:cubicBezTo>
                  <a:pt x="288" y="759"/>
                  <a:pt x="0" y="1047"/>
                  <a:pt x="0" y="1400"/>
                </a:cubicBezTo>
                <a:lnTo>
                  <a:pt x="0" y="4690"/>
                </a:lnTo>
                <a:cubicBezTo>
                  <a:pt x="0" y="5024"/>
                  <a:pt x="257" y="5299"/>
                  <a:pt x="583" y="5328"/>
                </a:cubicBezTo>
                <a:lnTo>
                  <a:pt x="583" y="5882"/>
                </a:lnTo>
                <a:cubicBezTo>
                  <a:pt x="583" y="6025"/>
                  <a:pt x="699" y="6140"/>
                  <a:pt x="842" y="6140"/>
                </a:cubicBezTo>
                <a:lnTo>
                  <a:pt x="2076" y="6140"/>
                </a:lnTo>
                <a:cubicBezTo>
                  <a:pt x="2218" y="6140"/>
                  <a:pt x="2334" y="6025"/>
                  <a:pt x="2334" y="5882"/>
                </a:cubicBezTo>
                <a:lnTo>
                  <a:pt x="2334" y="5331"/>
                </a:lnTo>
                <a:lnTo>
                  <a:pt x="4492" y="5331"/>
                </a:lnTo>
                <a:lnTo>
                  <a:pt x="4492" y="5882"/>
                </a:lnTo>
                <a:cubicBezTo>
                  <a:pt x="4492" y="6025"/>
                  <a:pt x="4608" y="6140"/>
                  <a:pt x="4751" y="6140"/>
                </a:cubicBezTo>
                <a:lnTo>
                  <a:pt x="5985" y="6140"/>
                </a:lnTo>
                <a:cubicBezTo>
                  <a:pt x="6127" y="6140"/>
                  <a:pt x="6243" y="6025"/>
                  <a:pt x="6243" y="5882"/>
                </a:cubicBezTo>
                <a:lnTo>
                  <a:pt x="6243" y="5328"/>
                </a:lnTo>
                <a:cubicBezTo>
                  <a:pt x="6570" y="5299"/>
                  <a:pt x="6827" y="5024"/>
                  <a:pt x="6827" y="4690"/>
                </a:cubicBezTo>
                <a:lnTo>
                  <a:pt x="6827" y="1400"/>
                </a:lnTo>
                <a:cubicBezTo>
                  <a:pt x="6827" y="1047"/>
                  <a:pt x="6539" y="759"/>
                  <a:pt x="6186" y="759"/>
                </a:cubicBezTo>
                <a:close/>
                <a:moveTo>
                  <a:pt x="1817" y="5624"/>
                </a:moveTo>
                <a:lnTo>
                  <a:pt x="1100" y="5624"/>
                </a:lnTo>
                <a:lnTo>
                  <a:pt x="1100" y="5331"/>
                </a:lnTo>
                <a:lnTo>
                  <a:pt x="1817" y="5331"/>
                </a:lnTo>
                <a:lnTo>
                  <a:pt x="1817" y="5624"/>
                </a:lnTo>
                <a:close/>
                <a:moveTo>
                  <a:pt x="2699" y="517"/>
                </a:moveTo>
                <a:lnTo>
                  <a:pt x="4127" y="517"/>
                </a:lnTo>
                <a:lnTo>
                  <a:pt x="4127" y="759"/>
                </a:lnTo>
                <a:lnTo>
                  <a:pt x="2699" y="759"/>
                </a:lnTo>
                <a:lnTo>
                  <a:pt x="2699" y="517"/>
                </a:lnTo>
                <a:close/>
                <a:moveTo>
                  <a:pt x="4021" y="3304"/>
                </a:moveTo>
                <a:lnTo>
                  <a:pt x="3672" y="3304"/>
                </a:lnTo>
                <a:lnTo>
                  <a:pt x="3672" y="3652"/>
                </a:lnTo>
                <a:cubicBezTo>
                  <a:pt x="3672" y="3795"/>
                  <a:pt x="3556" y="3911"/>
                  <a:pt x="3413" y="3911"/>
                </a:cubicBezTo>
                <a:cubicBezTo>
                  <a:pt x="3271" y="3911"/>
                  <a:pt x="3155" y="3795"/>
                  <a:pt x="3155" y="3652"/>
                </a:cubicBezTo>
                <a:lnTo>
                  <a:pt x="3155" y="3304"/>
                </a:lnTo>
                <a:lnTo>
                  <a:pt x="2806" y="3304"/>
                </a:lnTo>
                <a:cubicBezTo>
                  <a:pt x="2663" y="3304"/>
                  <a:pt x="2548" y="3188"/>
                  <a:pt x="2548" y="3045"/>
                </a:cubicBezTo>
                <a:cubicBezTo>
                  <a:pt x="2548" y="2902"/>
                  <a:pt x="2663" y="2787"/>
                  <a:pt x="2806" y="2787"/>
                </a:cubicBezTo>
                <a:lnTo>
                  <a:pt x="3155" y="2787"/>
                </a:lnTo>
                <a:lnTo>
                  <a:pt x="3155" y="2438"/>
                </a:lnTo>
                <a:cubicBezTo>
                  <a:pt x="3155" y="2295"/>
                  <a:pt x="3271" y="2179"/>
                  <a:pt x="3413" y="2179"/>
                </a:cubicBezTo>
                <a:cubicBezTo>
                  <a:pt x="3556" y="2179"/>
                  <a:pt x="3672" y="2295"/>
                  <a:pt x="3672" y="2438"/>
                </a:cubicBezTo>
                <a:lnTo>
                  <a:pt x="3672" y="2787"/>
                </a:lnTo>
                <a:lnTo>
                  <a:pt x="4021" y="2787"/>
                </a:lnTo>
                <a:cubicBezTo>
                  <a:pt x="4163" y="2787"/>
                  <a:pt x="4279" y="2902"/>
                  <a:pt x="4279" y="3045"/>
                </a:cubicBezTo>
                <a:cubicBezTo>
                  <a:pt x="4279" y="3188"/>
                  <a:pt x="4163" y="3304"/>
                  <a:pt x="4021" y="3304"/>
                </a:cubicBezTo>
                <a:close/>
                <a:moveTo>
                  <a:pt x="5726" y="5624"/>
                </a:moveTo>
                <a:lnTo>
                  <a:pt x="5009" y="5624"/>
                </a:lnTo>
                <a:lnTo>
                  <a:pt x="5009" y="5331"/>
                </a:lnTo>
                <a:lnTo>
                  <a:pt x="5726" y="5331"/>
                </a:lnTo>
                <a:lnTo>
                  <a:pt x="5726" y="5624"/>
                </a:lnTo>
                <a:close/>
              </a:path>
            </a:pathLst>
          </a:custGeom>
          <a:solidFill>
            <a:srgbClr val="7D63F6"/>
          </a:solidFill>
          <a:ln w="3175">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600" b="1"/>
          </a:p>
        </p:txBody>
      </p:sp>
      <p:sp>
        <p:nvSpPr>
          <p:cNvPr id="2" name="文本框 1"/>
          <p:cNvSpPr txBox="1"/>
          <p:nvPr/>
        </p:nvSpPr>
        <p:spPr>
          <a:xfrm>
            <a:off x="7151077" y="4753878"/>
            <a:ext cx="4015740" cy="1045845"/>
          </a:xfrm>
          <a:prstGeom prst="rect">
            <a:avLst/>
          </a:prstGeom>
        </p:spPr>
        <p:txBody>
          <a:bodyPr>
            <a:noAutofit/>
          </a:bodyPr>
          <a:lstStyle/>
          <a:p>
            <a:r>
              <a:rPr lang="zh-CN" altLang="en-US" sz="1200" b="1" dirty="0">
                <a:solidFill>
                  <a:srgbClr val="333333"/>
                </a:solidFill>
                <a:effectLst/>
                <a:latin typeface="微软雅黑" panose="020B0503020204020204" pitchFamily="34" charset="-122"/>
                <a:ea typeface="微软雅黑" panose="020B0503020204020204" pitchFamily="34" charset="-122"/>
              </a:rPr>
              <a:t>HER-2至今仍未发现特异性配体，须与家族其他成员形成异源二聚体</a:t>
            </a:r>
            <a:r>
              <a:rPr lang="zh-CN" altLang="en-US" sz="1200" dirty="0">
                <a:solidFill>
                  <a:srgbClr val="333333"/>
                </a:solidFill>
                <a:effectLst/>
                <a:latin typeface="微软雅黑" panose="020B0503020204020204" pitchFamily="34" charset="-122"/>
                <a:ea typeface="微软雅黑" panose="020B0503020204020204" pitchFamily="34" charset="-122"/>
              </a:rPr>
              <a:t>，其他成员的配体通过异二联体相互作用激活EGFR、HER-3或HER-4激酶，经受体磷酸化来激活下游信号传导通路，</a:t>
            </a:r>
            <a:r>
              <a:rPr lang="zh-CN" altLang="en-US" sz="1200" b="1" dirty="0">
                <a:solidFill>
                  <a:srgbClr val="333333"/>
                </a:solidFill>
                <a:effectLst/>
                <a:latin typeface="微软雅黑" panose="020B0503020204020204" pitchFamily="34" charset="-122"/>
                <a:ea typeface="微软雅黑" panose="020B0503020204020204" pitchFamily="34" charset="-122"/>
                <a:sym typeface="+mn-ea"/>
              </a:rPr>
              <a:t>参与调控细胞的生长、增殖、凋亡、分化等过程</a:t>
            </a:r>
            <a:r>
              <a:rPr lang="en-US" altLang="zh-CN" sz="1200" baseline="30000" dirty="0">
                <a:solidFill>
                  <a:srgbClr val="333333"/>
                </a:solidFill>
                <a:effectLst/>
                <a:latin typeface="微软雅黑" panose="020B0503020204020204" pitchFamily="34" charset="-122"/>
                <a:ea typeface="微软雅黑" panose="020B0503020204020204" pitchFamily="34" charset="-122"/>
              </a:rPr>
              <a:t>4</a:t>
            </a:r>
            <a:r>
              <a:rPr lang="zh-CN" altLang="en-US" sz="1200" dirty="0">
                <a:solidFill>
                  <a:srgbClr val="333333"/>
                </a:solidFill>
                <a:effectLst/>
                <a:latin typeface="微软雅黑" panose="020B0503020204020204" pitchFamily="34" charset="-122"/>
                <a:ea typeface="微软雅黑" panose="020B0503020204020204" pitchFamily="34" charset="-122"/>
              </a:rPr>
              <a:t>。</a:t>
            </a:r>
          </a:p>
        </p:txBody>
      </p:sp>
      <p:sp>
        <p:nvSpPr>
          <p:cNvPr id="5" name="标题 16"/>
          <p:cNvSpPr>
            <a:spLocks noGrp="1"/>
          </p:cNvSpPr>
          <p:nvPr>
            <p:ph type="title"/>
            <p:custDataLst>
              <p:tags r:id="rId3"/>
            </p:custDataLst>
          </p:nvPr>
        </p:nvSpPr>
        <p:spPr>
          <a:xfrm>
            <a:off x="666750" y="496303"/>
            <a:ext cx="10858500" cy="900112"/>
          </a:xfrm>
        </p:spPr>
        <p:txBody>
          <a:bodyPr>
            <a:noAutofit/>
          </a:bodyPr>
          <a:lstStyle/>
          <a:p>
            <a:r>
              <a:rPr lang="zh-CN" altLang="en-US" dirty="0">
                <a:solidFill>
                  <a:srgbClr val="70309F"/>
                </a:solidFill>
                <a:latin typeface="微软雅黑" panose="020B0503020204020204" pitchFamily="34" charset="-122"/>
                <a:ea typeface="微软雅黑" panose="020B0503020204020204" pitchFamily="34" charset="-122"/>
                <a:sym typeface="+mn-ea"/>
              </a:rPr>
              <a:t>HER2基因是一种具有酪氨酸激酶活性的跨膜糖蛋白受体，参与调控细胞的生长增殖</a:t>
            </a:r>
          </a:p>
        </p:txBody>
      </p:sp>
      <p:sp>
        <p:nvSpPr>
          <p:cNvPr id="15" name="文本框 14"/>
          <p:cNvSpPr txBox="1"/>
          <p:nvPr/>
        </p:nvSpPr>
        <p:spPr>
          <a:xfrm>
            <a:off x="675898" y="6082273"/>
            <a:ext cx="6096000" cy="584775"/>
          </a:xfrm>
          <a:prstGeom prst="rect">
            <a:avLst/>
          </a:prstGeom>
          <a:noFill/>
        </p:spPr>
        <p:txBody>
          <a:bodyPr wrap="square" rtlCol="0" anchor="t">
            <a:spAutoFit/>
          </a:bodyPr>
          <a:lstStyle/>
          <a:p>
            <a:pPr marL="228600" indent="-228600">
              <a:buFont typeface="+mj-lt"/>
              <a:buAutoNum type="arabicPeriod"/>
            </a:pPr>
            <a:r>
              <a:rPr lang="zh-CN" altLang="en-US" sz="800" dirty="0"/>
              <a:t>https://www.bio.pku.edu.cn/homes/Index/news_cont/22/16392.html</a:t>
            </a:r>
            <a:endParaRPr lang="en-US" altLang="zh-CN" sz="800" dirty="0"/>
          </a:p>
          <a:p>
            <a:pPr marL="228600" indent="-228600">
              <a:buFont typeface="+mj-lt"/>
              <a:buAutoNum type="arabicPeriod"/>
            </a:pPr>
            <a:r>
              <a:rPr lang="en-GB" altLang="zh-CN" sz="800" b="0" i="0" dirty="0">
                <a:solidFill>
                  <a:srgbClr val="222222"/>
                </a:solidFill>
                <a:effectLst/>
                <a:latin typeface="-apple-system"/>
              </a:rPr>
              <a:t>Bai, X., Sun, P., Wang, X. </a:t>
            </a:r>
            <a:r>
              <a:rPr lang="en-GB" altLang="zh-CN" sz="800" b="0" i="1" dirty="0">
                <a:solidFill>
                  <a:srgbClr val="222222"/>
                </a:solidFill>
                <a:effectLst/>
                <a:latin typeface="-apple-system"/>
              </a:rPr>
              <a:t>et al.</a:t>
            </a:r>
            <a:r>
              <a:rPr lang="en-GB" altLang="zh-CN" sz="800" b="0" i="0" dirty="0">
                <a:solidFill>
                  <a:srgbClr val="222222"/>
                </a:solidFill>
                <a:effectLst/>
                <a:latin typeface="-apple-system"/>
              </a:rPr>
              <a:t> Structure and dynamics of the EGFR/HER2 heterodimer. </a:t>
            </a:r>
            <a:r>
              <a:rPr lang="en-GB" altLang="zh-CN" sz="800" b="0" i="1" dirty="0">
                <a:solidFill>
                  <a:srgbClr val="222222"/>
                </a:solidFill>
                <a:effectLst/>
                <a:latin typeface="-apple-system"/>
              </a:rPr>
              <a:t>Cell </a:t>
            </a:r>
            <a:r>
              <a:rPr lang="en-GB" altLang="zh-CN" sz="800" b="0" i="1" dirty="0" err="1">
                <a:solidFill>
                  <a:srgbClr val="222222"/>
                </a:solidFill>
                <a:effectLst/>
                <a:latin typeface="-apple-system"/>
              </a:rPr>
              <a:t>Discov</a:t>
            </a:r>
            <a:r>
              <a:rPr lang="en-GB" altLang="zh-CN" sz="800" b="0" i="0" dirty="0">
                <a:solidFill>
                  <a:srgbClr val="222222"/>
                </a:solidFill>
                <a:effectLst/>
                <a:latin typeface="-apple-system"/>
              </a:rPr>
              <a:t> </a:t>
            </a:r>
            <a:r>
              <a:rPr lang="en-GB" altLang="zh-CN" sz="800" b="1" i="0" dirty="0">
                <a:solidFill>
                  <a:srgbClr val="222222"/>
                </a:solidFill>
                <a:effectLst/>
                <a:latin typeface="-apple-system"/>
              </a:rPr>
              <a:t>9</a:t>
            </a:r>
            <a:r>
              <a:rPr lang="en-GB" altLang="zh-CN" sz="800" b="0" i="0" dirty="0">
                <a:solidFill>
                  <a:srgbClr val="222222"/>
                </a:solidFill>
                <a:effectLst/>
                <a:latin typeface="-apple-system"/>
              </a:rPr>
              <a:t>, 18 (2023).</a:t>
            </a:r>
          </a:p>
          <a:p>
            <a:pPr marL="228600" indent="-228600">
              <a:buFont typeface="+mj-lt"/>
              <a:buAutoNum type="arabicPeriod"/>
            </a:pPr>
            <a:r>
              <a:rPr lang="zh-CN" altLang="en-US" sz="800" b="0" i="0" dirty="0"/>
              <a:t>沈婉寄,李晖.HER2基因变异非小细胞肺癌的治疗研究进展[J].肿瘤学杂志,2022,28(10):809-817.</a:t>
            </a:r>
          </a:p>
          <a:p>
            <a:pPr marL="228600" indent="-228600">
              <a:buFont typeface="+mj-lt"/>
              <a:buAutoNum type="arabicPeriod"/>
            </a:pPr>
            <a:r>
              <a:rPr lang="en-US" altLang="zh-CN" sz="800" b="0" i="0" dirty="0"/>
              <a:t>LoiblSibylle., Gianni Luca.(2017). HER2-positive breast cancer. Lancet, 389(10087),2415-2429.</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
          <p:cNvSpPr/>
          <p:nvPr/>
        </p:nvSpPr>
        <p:spPr>
          <a:xfrm rot="10800000" flipH="1" flipV="1">
            <a:off x="479426" y="940813"/>
            <a:ext cx="11233150" cy="5259961"/>
          </a:xfrm>
          <a:prstGeom prst="roundRect">
            <a:avLst>
              <a:gd name="adj" fmla="val 1996"/>
            </a:avLst>
          </a:prstGeom>
          <a:gradFill flip="none" rotWithShape="1">
            <a:gsLst>
              <a:gs pos="0">
                <a:schemeClr val="accent2">
                  <a:lumMod val="20000"/>
                  <a:lumOff val="80000"/>
                  <a:alpha val="20000"/>
                </a:schemeClr>
              </a:gs>
              <a:gs pos="100000">
                <a:schemeClr val="bg1"/>
              </a:gs>
            </a:gsLst>
            <a:lin ang="16200000" scaled="1"/>
            <a:tileRect/>
          </a:gradFill>
          <a:ln w="0">
            <a:gradFill flip="none" rotWithShape="1">
              <a:gsLst>
                <a:gs pos="0">
                  <a:schemeClr val="accent2">
                    <a:lumMod val="20000"/>
                    <a:lumOff val="80000"/>
                    <a:alpha val="0"/>
                  </a:schemeClr>
                </a:gs>
                <a:gs pos="100000">
                  <a:schemeClr val="accent2">
                    <a:lumMod val="20000"/>
                    <a:lumOff val="80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任意多边形: 形状 6"/>
          <p:cNvSpPr/>
          <p:nvPr/>
        </p:nvSpPr>
        <p:spPr>
          <a:xfrm>
            <a:off x="11106235" y="5486496"/>
            <a:ext cx="606340" cy="714278"/>
          </a:xfrm>
          <a:custGeom>
            <a:avLst/>
            <a:gdLst>
              <a:gd name="connsiteX0" fmla="*/ 835498 w 835498"/>
              <a:gd name="connsiteY0" fmla="*/ 0 h 984230"/>
              <a:gd name="connsiteX1" fmla="*/ 835498 w 835498"/>
              <a:gd name="connsiteY1" fmla="*/ 834038 h 984230"/>
              <a:gd name="connsiteX2" fmla="*/ 685306 w 835498"/>
              <a:gd name="connsiteY2" fmla="*/ 984230 h 984230"/>
              <a:gd name="connsiteX3" fmla="*/ 0 w 835498"/>
              <a:gd name="connsiteY3" fmla="*/ 984230 h 984230"/>
              <a:gd name="connsiteX4" fmla="*/ 111450 w 835498"/>
              <a:gd name="connsiteY4" fmla="*/ 943417 h 984230"/>
              <a:gd name="connsiteX5" fmla="*/ 802443 w 835498"/>
              <a:gd name="connsiteY5" fmla="*/ 187367 h 98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498" h="984230">
                <a:moveTo>
                  <a:pt x="835498" y="0"/>
                </a:moveTo>
                <a:lnTo>
                  <a:pt x="835498" y="834038"/>
                </a:lnTo>
                <a:cubicBezTo>
                  <a:pt x="835498" y="916987"/>
                  <a:pt x="768255" y="984230"/>
                  <a:pt x="685306" y="984230"/>
                </a:cubicBezTo>
                <a:lnTo>
                  <a:pt x="0" y="984230"/>
                </a:lnTo>
                <a:lnTo>
                  <a:pt x="111450" y="943417"/>
                </a:lnTo>
                <a:cubicBezTo>
                  <a:pt x="538384" y="766690"/>
                  <a:pt x="724288" y="498395"/>
                  <a:pt x="802443" y="187367"/>
                </a:cubicBezTo>
                <a:close/>
              </a:path>
            </a:pathLst>
          </a:custGeom>
          <a:gradFill flip="none" rotWithShape="1">
            <a:gsLst>
              <a:gs pos="0">
                <a:schemeClr val="accent2">
                  <a:alpha val="2000"/>
                </a:schemeClr>
              </a:gs>
              <a:gs pos="100000">
                <a:schemeClr val="bg1"/>
              </a:gs>
            </a:gsLst>
            <a:lin ang="16200000" scaled="1"/>
            <a:tileRect/>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8" name="任意多边形: 形状 7"/>
          <p:cNvSpPr/>
          <p:nvPr/>
        </p:nvSpPr>
        <p:spPr>
          <a:xfrm flipH="1" flipV="1">
            <a:off x="479426" y="940813"/>
            <a:ext cx="606340" cy="714278"/>
          </a:xfrm>
          <a:custGeom>
            <a:avLst/>
            <a:gdLst>
              <a:gd name="connsiteX0" fmla="*/ 835498 w 835498"/>
              <a:gd name="connsiteY0" fmla="*/ 0 h 984230"/>
              <a:gd name="connsiteX1" fmla="*/ 835498 w 835498"/>
              <a:gd name="connsiteY1" fmla="*/ 834038 h 984230"/>
              <a:gd name="connsiteX2" fmla="*/ 685306 w 835498"/>
              <a:gd name="connsiteY2" fmla="*/ 984230 h 984230"/>
              <a:gd name="connsiteX3" fmla="*/ 0 w 835498"/>
              <a:gd name="connsiteY3" fmla="*/ 984230 h 984230"/>
              <a:gd name="connsiteX4" fmla="*/ 111450 w 835498"/>
              <a:gd name="connsiteY4" fmla="*/ 943417 h 984230"/>
              <a:gd name="connsiteX5" fmla="*/ 802443 w 835498"/>
              <a:gd name="connsiteY5" fmla="*/ 187367 h 98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498" h="984230">
                <a:moveTo>
                  <a:pt x="835498" y="0"/>
                </a:moveTo>
                <a:lnTo>
                  <a:pt x="835498" y="834038"/>
                </a:lnTo>
                <a:cubicBezTo>
                  <a:pt x="835498" y="916987"/>
                  <a:pt x="768255" y="984230"/>
                  <a:pt x="685306" y="984230"/>
                </a:cubicBezTo>
                <a:lnTo>
                  <a:pt x="0" y="984230"/>
                </a:lnTo>
                <a:lnTo>
                  <a:pt x="111450" y="943417"/>
                </a:lnTo>
                <a:cubicBezTo>
                  <a:pt x="538384" y="766690"/>
                  <a:pt x="724288" y="498395"/>
                  <a:pt x="802443" y="187367"/>
                </a:cubicBezTo>
                <a:close/>
              </a:path>
            </a:pathLst>
          </a:custGeom>
          <a:gradFill flip="none" rotWithShape="1">
            <a:gsLst>
              <a:gs pos="0">
                <a:schemeClr val="accent2">
                  <a:alpha val="2000"/>
                </a:schemeClr>
              </a:gs>
              <a:gs pos="100000">
                <a:schemeClr val="bg1"/>
              </a:gs>
            </a:gsLst>
            <a:lin ang="16200000" scaled="1"/>
            <a:tileRect/>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 name="文本框 4"/>
          <p:cNvSpPr txBox="1"/>
          <p:nvPr/>
        </p:nvSpPr>
        <p:spPr>
          <a:xfrm>
            <a:off x="976744" y="2524037"/>
            <a:ext cx="10196945" cy="1569660"/>
          </a:xfrm>
          <a:prstGeom prst="rect">
            <a:avLst/>
          </a:prstGeom>
          <a:noFill/>
        </p:spPr>
        <p:txBody>
          <a:bodyPr wrap="square">
            <a:spAutoFit/>
          </a:bodyPr>
          <a:lstStyle/>
          <a:p>
            <a:pPr algn="ctr">
              <a:defRPr/>
            </a:pPr>
            <a:r>
              <a:rPr lang="zh-CN" altLang="en-US" sz="3200" b="1" dirty="0">
                <a:solidFill>
                  <a:schemeClr val="accent2"/>
                </a:solidFill>
                <a:latin typeface="微软雅黑" panose="020B0503020204020204" pitchFamily="34" charset="-122"/>
                <a:ea typeface="微软雅黑" panose="020B0503020204020204" pitchFamily="34" charset="-122"/>
                <a:cs typeface="+mn-ea"/>
                <a:sym typeface="Arial" panose="020B0604020202020204" pitchFamily="34" charset="0"/>
              </a:rPr>
              <a:t>请通过以下方式将不良事件报告给第一三共：</a:t>
            </a:r>
            <a:endParaRPr lang="en-US" altLang="zh-CN" sz="3200" b="1" dirty="0">
              <a:solidFill>
                <a:schemeClr val="accent2"/>
              </a:solidFill>
              <a:latin typeface="微软雅黑" panose="020B0503020204020204" pitchFamily="34" charset="-122"/>
              <a:ea typeface="微软雅黑" panose="020B0503020204020204" pitchFamily="34" charset="-122"/>
              <a:cs typeface="+mn-ea"/>
              <a:sym typeface="Arial" panose="020B0604020202020204" pitchFamily="34" charset="0"/>
            </a:endParaRPr>
          </a:p>
          <a:p>
            <a:pPr algn="ctr">
              <a:defRPr/>
            </a:pPr>
            <a:endParaRPr lang="en-US" altLang="zh-CN" sz="3200" b="1" dirty="0">
              <a:solidFill>
                <a:schemeClr val="accent2"/>
              </a:solidFill>
              <a:latin typeface="微软雅黑" panose="020B0503020204020204" pitchFamily="34" charset="-122"/>
              <a:ea typeface="微软雅黑" panose="020B0503020204020204" pitchFamily="34" charset="-122"/>
              <a:cs typeface="+mn-ea"/>
              <a:sym typeface="Arial" panose="020B0604020202020204" pitchFamily="34" charset="0"/>
            </a:endParaRPr>
          </a:p>
          <a:p>
            <a:pPr algn="ctr">
              <a:defRPr/>
            </a:pPr>
            <a:r>
              <a:rPr lang="zh-CN" altLang="en-US" sz="3200" b="1" dirty="0">
                <a:solidFill>
                  <a:schemeClr val="accent2"/>
                </a:solidFill>
                <a:latin typeface="微软雅黑" panose="020B0503020204020204" pitchFamily="34" charset="-122"/>
                <a:ea typeface="微软雅黑" panose="020B0503020204020204" pitchFamily="34" charset="-122"/>
                <a:cs typeface="+mn-ea"/>
                <a:sym typeface="Arial" panose="020B0604020202020204" pitchFamily="34" charset="0"/>
              </a:rPr>
              <a:t>电子邮件：</a:t>
            </a:r>
            <a:r>
              <a:rPr lang="en-US" altLang="zh-CN" sz="3200" dirty="0">
                <a:solidFill>
                  <a:srgbClr val="000000"/>
                </a:solidFill>
                <a:cs typeface="+mn-ea"/>
                <a:sym typeface="Arial" panose="020B0604020202020204" pitchFamily="34" charset="0"/>
                <a:hlinkClick r:id="rId2"/>
              </a:rPr>
              <a:t>adr@daiichisankyo.com.cn</a:t>
            </a:r>
            <a:endParaRPr lang="en-US" altLang="zh-CN" sz="3200" dirty="0">
              <a:solidFill>
                <a:srgbClr val="000000"/>
              </a:solidFill>
              <a:cs typeface="+mn-ea"/>
              <a:sym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标&#10;&#10;描述已自动生成"/>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组合 5"/>
          <p:cNvGrpSpPr/>
          <p:nvPr/>
        </p:nvGrpSpPr>
        <p:grpSpPr>
          <a:xfrm>
            <a:off x="1709910" y="2416393"/>
            <a:ext cx="8772181" cy="1783914"/>
            <a:chOff x="1709910" y="1358109"/>
            <a:chExt cx="8772181" cy="1783914"/>
          </a:xfrm>
        </p:grpSpPr>
        <p:sp>
          <p:nvSpPr>
            <p:cNvPr id="11" name="文本框 10"/>
            <p:cNvSpPr txBox="1"/>
            <p:nvPr/>
          </p:nvSpPr>
          <p:spPr>
            <a:xfrm>
              <a:off x="3977646" y="2126360"/>
              <a:ext cx="45892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6000" b="1" i="0" u="none" strike="noStrike" kern="2000" cap="none" spc="20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感谢聆听！</a:t>
              </a:r>
            </a:p>
          </p:txBody>
        </p:sp>
        <p:sp>
          <p:nvSpPr>
            <p:cNvPr id="3" name="文本框 2"/>
            <p:cNvSpPr txBox="1"/>
            <p:nvPr/>
          </p:nvSpPr>
          <p:spPr>
            <a:xfrm>
              <a:off x="1709910" y="1358109"/>
              <a:ext cx="877218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0" b="1" i="0" u="none" strike="noStrike" kern="1200" cap="none" spc="0" normalizeH="0" baseline="0" noProof="0" dirty="0">
                  <a:ln>
                    <a:noFill/>
                  </a:ln>
                  <a:gradFill>
                    <a:gsLst>
                      <a:gs pos="0">
                        <a:srgbClr val="EE7623">
                          <a:alpha val="30000"/>
                        </a:srgbClr>
                      </a:gs>
                      <a:gs pos="100000">
                        <a:srgbClr val="EE7623">
                          <a:alpha val="0"/>
                        </a:srgbClr>
                      </a:gs>
                    </a:gsLst>
                    <a:lin ang="5400000" scaled="1"/>
                  </a:gradFill>
                  <a:effectLst/>
                  <a:uLnTx/>
                  <a:uFillTx/>
                  <a:latin typeface="微软雅黑" panose="020B0503020204020204" pitchFamily="34" charset="-122"/>
                  <a:ea typeface="微软雅黑" panose="020B0503020204020204" pitchFamily="34" charset="-122"/>
                  <a:cs typeface="+mn-cs"/>
                </a:rPr>
                <a:t>THANK YOU</a:t>
              </a:r>
              <a:endParaRPr kumimoji="1" lang="zh-CN" altLang="en-US" sz="8000" b="1" i="0" u="none" strike="noStrike" kern="1200" cap="none" spc="0" normalizeH="0" baseline="0" noProof="0" dirty="0">
                <a:ln>
                  <a:noFill/>
                </a:ln>
                <a:gradFill>
                  <a:gsLst>
                    <a:gs pos="0">
                      <a:srgbClr val="EE7623">
                        <a:alpha val="30000"/>
                      </a:srgbClr>
                    </a:gs>
                    <a:gs pos="100000">
                      <a:srgbClr val="EE7623">
                        <a:alpha val="0"/>
                      </a:srgbClr>
                    </a:gs>
                  </a:gsLst>
                  <a:lin ang="5400000" scaled="1"/>
                </a:gradFill>
                <a:effectLst/>
                <a:uLnTx/>
                <a:uFillTx/>
                <a:latin typeface="微软雅黑" panose="020B0503020204020204" pitchFamily="34" charset="-122"/>
                <a:ea typeface="微软雅黑" panose="020B0503020204020204" pitchFamily="34" charset="-122"/>
                <a:cs typeface="+mn-cs"/>
              </a:endParaRPr>
            </a:p>
          </p:txBody>
        </p:sp>
      </p:grpSp>
      <p:sp>
        <p:nvSpPr>
          <p:cNvPr id="4" name="文本框 3"/>
          <p:cNvSpPr txBox="1"/>
          <p:nvPr/>
        </p:nvSpPr>
        <p:spPr>
          <a:xfrm>
            <a:off x="6586220" y="6433185"/>
            <a:ext cx="5502910" cy="213995"/>
          </a:xfrm>
          <a:prstGeom prst="rect">
            <a:avLst/>
          </a:prstGeom>
          <a:noFill/>
        </p:spPr>
        <p:txBody>
          <a:bodyPr wrap="square" rtlCol="0">
            <a:spAutoFit/>
          </a:bodyPr>
          <a:lstStyle/>
          <a:p>
            <a:r>
              <a:rPr lang="zh-CN" altLang="en-US" sz="800" dirty="0"/>
              <a:t>医疗卫生专业人士可结合个人诊疗实践按需调整阿斯利康医学教育幻灯内容，修改后材料经公司审批后方可使用。</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545869" y="1339508"/>
            <a:ext cx="10943654" cy="717710"/>
            <a:chOff x="545869" y="1339508"/>
            <a:chExt cx="10943654" cy="717710"/>
          </a:xfrm>
        </p:grpSpPr>
        <p:sp>
          <p:nvSpPr>
            <p:cNvPr id="29" name="对角圆角矩形 28"/>
            <p:cNvSpPr/>
            <p:nvPr/>
          </p:nvSpPr>
          <p:spPr>
            <a:xfrm>
              <a:off x="545869" y="1339508"/>
              <a:ext cx="10943654" cy="717710"/>
            </a:xfrm>
            <a:prstGeom prst="round2DiagRect">
              <a:avLst>
                <a:gd name="adj1" fmla="val 50000"/>
                <a:gd name="adj2" fmla="val 0"/>
              </a:avLst>
            </a:prstGeom>
            <a:gradFill>
              <a:gsLst>
                <a:gs pos="100000">
                  <a:srgbClr val="F3F0FF"/>
                </a:gs>
                <a:gs pos="0">
                  <a:srgbClr val="E4DFFE"/>
                </a:gs>
              </a:gsLst>
              <a:lin ang="0" scaled="0"/>
            </a:gradFill>
            <a:ln w="12700" cap="flat" cmpd="sng" algn="ctr">
              <a:noFill/>
              <a:prstDash val="solid"/>
              <a:miter lim="800000"/>
            </a:ln>
            <a:effectLst/>
          </p:spPr>
          <p:txBody>
            <a:bodyPr wrap="square" rtlCol="0" anchor="ctr">
              <a:noAutofit/>
            </a:bodyPr>
            <a:lstStyle/>
            <a:p>
              <a:pPr algn="ctr"/>
              <a:endParaRPr lang="zh-CN" altLang="en-US" sz="2400" kern="0">
                <a:solidFill>
                  <a:srgbClr val="FFFFFF"/>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682885" y="1498270"/>
              <a:ext cx="453417" cy="453417"/>
              <a:chOff x="682885" y="1498270"/>
              <a:chExt cx="453417" cy="453417"/>
            </a:xfrm>
          </p:grpSpPr>
          <p:sp>
            <p:nvSpPr>
              <p:cNvPr id="35" name="椭圆 34"/>
              <p:cNvSpPr/>
              <p:nvPr/>
            </p:nvSpPr>
            <p:spPr>
              <a:xfrm>
                <a:off x="682885" y="1498270"/>
                <a:ext cx="453417" cy="45341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7" name="图片 36" descr="图标&#10;&#10;描述已自动生成"/>
              <p:cNvPicPr>
                <a:picLocks noChangeAspect="1"/>
              </p:cNvPicPr>
              <p:nvPr/>
            </p:nvPicPr>
            <p:blipFill>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artisticPhotocopy detail="2"/>
                        </a14:imgEffect>
                      </a14:imgLayer>
                    </a14:imgProps>
                  </a:ext>
                  <a:ext uri="{28A0092B-C50C-407E-A947-70E740481C1C}">
                    <a14:useLocalDpi xmlns:a14="http://schemas.microsoft.com/office/drawing/2010/main" val="0"/>
                  </a:ext>
                </a:extLst>
              </a:blip>
              <a:stretch>
                <a:fillRect/>
              </a:stretch>
            </p:blipFill>
            <p:spPr>
              <a:xfrm>
                <a:off x="747762" y="1550314"/>
                <a:ext cx="313573" cy="313573"/>
              </a:xfrm>
              <a:prstGeom prst="rect">
                <a:avLst/>
              </a:prstGeom>
            </p:spPr>
          </p:pic>
        </p:grpSp>
      </p:grpSp>
      <p:sp>
        <p:nvSpPr>
          <p:cNvPr id="24" name="圆角矩形 23"/>
          <p:cNvSpPr/>
          <p:nvPr>
            <p:custDataLst>
              <p:tags r:id="rId1"/>
            </p:custDataLst>
          </p:nvPr>
        </p:nvSpPr>
        <p:spPr>
          <a:xfrm>
            <a:off x="560069" y="2286306"/>
            <a:ext cx="4216295" cy="3657173"/>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17" name="文本框 16"/>
          <p:cNvSpPr txBox="1"/>
          <p:nvPr/>
        </p:nvSpPr>
        <p:spPr>
          <a:xfrm>
            <a:off x="1104174" y="1403965"/>
            <a:ext cx="10203375" cy="658033"/>
          </a:xfrm>
          <a:prstGeom prst="rect">
            <a:avLst/>
          </a:prstGeom>
          <a:noFill/>
        </p:spPr>
        <p:txBody>
          <a:bodyPr wrap="square">
            <a:noAutofit/>
          </a:bodyPr>
          <a:lstStyle/>
          <a:p>
            <a:pPr marL="285750" indent="-285750" fontAlgn="auto">
              <a:lnSpc>
                <a:spcPct val="120000"/>
              </a:lnSpc>
              <a:buFont typeface="Arial" panose="020B0604020202020204" pitchFamily="34" charset="0"/>
              <a:buChar char="•"/>
            </a:pPr>
            <a:r>
              <a:rPr lang="zh-CN" altLang="en-US" sz="1400" dirty="0">
                <a:solidFill>
                  <a:srgbClr val="333333"/>
                </a:solidFill>
                <a:effectLst/>
                <a:latin typeface="微软雅黑" panose="020B0503020204020204" pitchFamily="34" charset="-122"/>
                <a:ea typeface="微软雅黑" panose="020B0503020204020204" pitchFamily="34" charset="-122"/>
                <a:sym typeface="+mn-ea"/>
              </a:rPr>
              <a:t>HER2在正常情况下低表达或不表达，当正常细胞内HER2 基因发生变异时，可异常激活下游信号通路，促进肿瘤细胞的生长增殖、活化、侵袭和转移等。</a:t>
            </a:r>
            <a:r>
              <a:rPr lang="en-US" altLang="zh-CN" sz="1400" b="1" dirty="0">
                <a:latin typeface="微软雅黑" panose="020B0503020204020204" pitchFamily="34" charset="-122"/>
                <a:ea typeface="微软雅黑" panose="020B0503020204020204" pitchFamily="34" charset="-122"/>
              </a:rPr>
              <a:t>HER2</a:t>
            </a:r>
            <a:r>
              <a:rPr lang="zh-CN" altLang="en-US" sz="1400" b="1" dirty="0">
                <a:latin typeface="微软雅黑" panose="020B0503020204020204" pitchFamily="34" charset="-122"/>
                <a:ea typeface="微软雅黑" panose="020B0503020204020204" pitchFamily="34" charset="-122"/>
              </a:rPr>
              <a:t>变异与肺癌发生密切相关</a:t>
            </a:r>
            <a:r>
              <a:rPr lang="en-US" altLang="zh-CN" sz="1400" b="1" baseline="30000" dirty="0">
                <a:latin typeface="微软雅黑" panose="020B0503020204020204" pitchFamily="34" charset="-122"/>
                <a:ea typeface="微软雅黑" panose="020B0503020204020204" pitchFamily="34" charset="-122"/>
              </a:rPr>
              <a:t>1 </a:t>
            </a:r>
            <a:r>
              <a:rPr lang="zh-CN" altLang="en-US" sz="1400" dirty="0">
                <a:latin typeface="微软雅黑" panose="020B0503020204020204" pitchFamily="34" charset="-122"/>
                <a:ea typeface="微软雅黑" panose="020B0503020204020204" pitchFamily="34" charset="-122"/>
              </a:rPr>
              <a:t>。</a:t>
            </a:r>
            <a:endParaRPr lang="zh-CN" altLang="en-US" sz="1400" b="1" dirty="0">
              <a:latin typeface="微软雅黑" panose="020B0503020204020204" pitchFamily="34" charset="-122"/>
              <a:ea typeface="微软雅黑" panose="020B0503020204020204" pitchFamily="34" charset="-122"/>
            </a:endParaRPr>
          </a:p>
        </p:txBody>
      </p:sp>
      <p:sp>
        <p:nvSpPr>
          <p:cNvPr id="3" name="文本框 2"/>
          <p:cNvSpPr txBox="1"/>
          <p:nvPr/>
        </p:nvSpPr>
        <p:spPr>
          <a:xfrm>
            <a:off x="560070" y="6011614"/>
            <a:ext cx="3779520" cy="523220"/>
          </a:xfrm>
          <a:prstGeom prst="rect">
            <a:avLst/>
          </a:prstGeom>
          <a:noFill/>
        </p:spPr>
        <p:txBody>
          <a:bodyPr wrap="square" rtlCol="0" anchor="t">
            <a:spAutoFit/>
          </a:bodyPr>
          <a:lstStyle/>
          <a:p>
            <a:r>
              <a:rPr lang="en-US" altLang="zh-CN" sz="7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es-ES" altLang="zh-CN" sz="700" dirty="0" err="1">
                <a:latin typeface="Arial" panose="020B0604020202020204" pitchFamily="34" charset="0"/>
                <a:ea typeface="微软雅黑" panose="020B0503020204020204" pitchFamily="34" charset="-122"/>
                <a:sym typeface="Arial" panose="020B0604020202020204" pitchFamily="34" charset="0"/>
              </a:rPr>
              <a:t>Yu</a:t>
            </a:r>
            <a:r>
              <a:rPr lang="es-ES" altLang="zh-CN" sz="700" dirty="0">
                <a:latin typeface="Arial" panose="020B0604020202020204" pitchFamily="34" charset="0"/>
                <a:ea typeface="微软雅黑" panose="020B0503020204020204" pitchFamily="34" charset="-122"/>
                <a:sym typeface="Arial" panose="020B0604020202020204" pitchFamily="34" charset="0"/>
              </a:rPr>
              <a:t> </a:t>
            </a:r>
            <a:r>
              <a:rPr lang="es-ES" altLang="zh-CN" sz="700" dirty="0" err="1">
                <a:latin typeface="Arial" panose="020B0604020202020204" pitchFamily="34" charset="0"/>
                <a:ea typeface="微软雅黑" panose="020B0503020204020204" pitchFamily="34" charset="-122"/>
                <a:sym typeface="Arial" panose="020B0604020202020204" pitchFamily="34" charset="0"/>
              </a:rPr>
              <a:t>Y,et</a:t>
            </a:r>
            <a:r>
              <a:rPr lang="es-ES" altLang="zh-CN" sz="700" dirty="0">
                <a:latin typeface="Arial" panose="020B0604020202020204" pitchFamily="34" charset="0"/>
                <a:ea typeface="微软雅黑" panose="020B0503020204020204" pitchFamily="34" charset="-122"/>
                <a:sym typeface="Arial" panose="020B0604020202020204" pitchFamily="34" charset="0"/>
              </a:rPr>
              <a:t> al. </a:t>
            </a:r>
            <a:r>
              <a:rPr lang="es-ES" altLang="zh-CN" sz="700" dirty="0" err="1">
                <a:latin typeface="Arial" panose="020B0604020202020204" pitchFamily="34" charset="0"/>
                <a:ea typeface="微软雅黑" panose="020B0503020204020204" pitchFamily="34" charset="-122"/>
                <a:sym typeface="Arial" panose="020B0604020202020204" pitchFamily="34" charset="0"/>
              </a:rPr>
              <a:t>Cancer</a:t>
            </a:r>
            <a:r>
              <a:rPr lang="es-ES" altLang="zh-CN" sz="700" dirty="0">
                <a:latin typeface="Arial" panose="020B0604020202020204" pitchFamily="34" charset="0"/>
                <a:ea typeface="微软雅黑" panose="020B0503020204020204" pitchFamily="34" charset="-122"/>
                <a:sym typeface="Arial" panose="020B0604020202020204" pitchFamily="34" charset="0"/>
              </a:rPr>
              <a:t> </a:t>
            </a:r>
            <a:r>
              <a:rPr lang="es-ES" altLang="zh-CN" sz="700" dirty="0" err="1">
                <a:latin typeface="Arial" panose="020B0604020202020204" pitchFamily="34" charset="0"/>
                <a:ea typeface="微软雅黑" panose="020B0503020204020204" pitchFamily="34" charset="-122"/>
                <a:sym typeface="Arial" panose="020B0604020202020204" pitchFamily="34" charset="0"/>
              </a:rPr>
              <a:t>Treat</a:t>
            </a:r>
            <a:r>
              <a:rPr lang="es-ES" altLang="zh-CN" sz="700" dirty="0">
                <a:latin typeface="Arial" panose="020B0604020202020204" pitchFamily="34" charset="0"/>
                <a:ea typeface="微软雅黑" panose="020B0503020204020204" pitchFamily="34" charset="-122"/>
                <a:sym typeface="Arial" panose="020B0604020202020204" pitchFamily="34" charset="0"/>
              </a:rPr>
              <a:t> Rev. 2023 Mar;114:102520. </a:t>
            </a:r>
            <a:endParaRPr lang="en-US" altLang="zh-CN" sz="7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700"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en-US" altLang="zh-CN" sz="700" dirty="0"/>
              <a:t> Zhang S, et al. </a:t>
            </a:r>
            <a:r>
              <a:rPr lang="en-US" altLang="zh-CN" sz="700" dirty="0" err="1"/>
              <a:t>Thorac</a:t>
            </a:r>
            <a:r>
              <a:rPr lang="en-US" altLang="zh-CN" sz="700" dirty="0"/>
              <a:t> Cancer. 2023 Jan;14(1):91-104.</a:t>
            </a:r>
            <a:endParaRPr lang="en-US" altLang="en-GB" sz="7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7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en-US" altLang="en-GB" sz="700" dirty="0">
                <a:latin typeface="微软雅黑" panose="020B0503020204020204" pitchFamily="34" charset="-122"/>
                <a:ea typeface="微软雅黑" panose="020B0503020204020204" pitchFamily="34" charset="-122"/>
                <a:cs typeface="微软雅黑" panose="020B0503020204020204" pitchFamily="34" charset="-122"/>
                <a:sym typeface="+mn-ea"/>
              </a:rPr>
              <a:t>. Zhao j, Xia Y. JCO Precis Oncol. 2020;4:411-425.</a:t>
            </a:r>
          </a:p>
          <a:p>
            <a:r>
              <a:rPr lang="en-US" altLang="zh-CN" sz="700" dirty="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en-US" altLang="en-GB" sz="700" dirty="0">
                <a:latin typeface="微软雅黑" panose="020B0503020204020204" pitchFamily="34" charset="-122"/>
                <a:ea typeface="微软雅黑" panose="020B0503020204020204" pitchFamily="34" charset="-122"/>
                <a:cs typeface="微软雅黑" panose="020B0503020204020204" pitchFamily="34" charset="-122"/>
                <a:sym typeface="+mn-ea"/>
              </a:rPr>
              <a:t>Nulzinger ', et al. Lung Cancer.2023 </a:t>
            </a:r>
            <a:r>
              <a:rPr lang="en-US" altLang="en-GB" sz="700" dirty="0" err="1">
                <a:latin typeface="微软雅黑" panose="020B0503020204020204" pitchFamily="34" charset="-122"/>
                <a:ea typeface="微软雅黑" panose="020B0503020204020204" pitchFamily="34" charset="-122"/>
                <a:cs typeface="微软雅黑" panose="020B0503020204020204" pitchFamily="34" charset="-122"/>
                <a:sym typeface="+mn-ea"/>
              </a:rPr>
              <a:t>sep</a:t>
            </a:r>
            <a:r>
              <a:rPr lang="en-US" altLang="en-GB" sz="700" dirty="0">
                <a:latin typeface="微软雅黑" panose="020B0503020204020204" pitchFamily="34" charset="-122"/>
                <a:ea typeface="微软雅黑" panose="020B0503020204020204" pitchFamily="34" charset="-122"/>
                <a:cs typeface="微软雅黑" panose="020B0503020204020204" pitchFamily="34" charset="-122"/>
                <a:sym typeface="+mn-ea"/>
              </a:rPr>
              <a:t> 28:186:107385.</a:t>
            </a:r>
          </a:p>
        </p:txBody>
      </p:sp>
      <p:sp>
        <p:nvSpPr>
          <p:cNvPr id="10" name="矩形: 圆角 528"/>
          <p:cNvSpPr/>
          <p:nvPr/>
        </p:nvSpPr>
        <p:spPr>
          <a:xfrm>
            <a:off x="9468203" y="2787794"/>
            <a:ext cx="1986203" cy="3223820"/>
          </a:xfrm>
          <a:prstGeom prst="roundRect">
            <a:avLst>
              <a:gd name="adj" fmla="val 6000"/>
            </a:avLst>
          </a:prstGeom>
          <a:solidFill>
            <a:srgbClr val="F3F0FF">
              <a:alpha val="66667"/>
            </a:srgb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1" name="Title"/>
          <p:cNvSpPr txBox="1"/>
          <p:nvPr/>
        </p:nvSpPr>
        <p:spPr>
          <a:xfrm>
            <a:off x="9468204" y="2286307"/>
            <a:ext cx="1986202" cy="377499"/>
          </a:xfrm>
          <a:prstGeom prst="roundRect">
            <a:avLst>
              <a:gd name="adj"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algn="ctr">
              <a:defRPr kumimoji="1" sz="1600" b="1">
                <a:solidFill>
                  <a:srgbClr val="FFFFFF"/>
                </a:solidFill>
                <a:latin typeface="Arial" panose="020B0604020202020204" pitchFamily="34" charset="0"/>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ym typeface="Arial" panose="020B0604020202020204" pitchFamily="34" charset="0"/>
              </a:rPr>
              <a:t>发生率</a:t>
            </a:r>
            <a:endParaRPr lang="en-US" altLang="zh-CN" dirty="0">
              <a:sym typeface="Arial" panose="020B0604020202020204" pitchFamily="34" charset="0"/>
            </a:endParaRPr>
          </a:p>
        </p:txBody>
      </p:sp>
      <p:grpSp>
        <p:nvGrpSpPr>
          <p:cNvPr id="12" name="组合 11"/>
          <p:cNvGrpSpPr/>
          <p:nvPr/>
        </p:nvGrpSpPr>
        <p:grpSpPr>
          <a:xfrm>
            <a:off x="4891214" y="2787794"/>
            <a:ext cx="4368050" cy="1103361"/>
            <a:chOff x="4112021" y="2091331"/>
            <a:chExt cx="3959124" cy="1251274"/>
          </a:xfrm>
        </p:grpSpPr>
        <p:sp>
          <p:nvSpPr>
            <p:cNvPr id="33" name="ComponentBackground1"/>
            <p:cNvSpPr/>
            <p:nvPr/>
          </p:nvSpPr>
          <p:spPr>
            <a:xfrm>
              <a:off x="4112021" y="2091331"/>
              <a:ext cx="3931072" cy="1223442"/>
            </a:xfrm>
            <a:prstGeom prst="roundRect">
              <a:avLst/>
            </a:prstGeom>
            <a:solidFill>
              <a:srgbClr val="F3F0FF">
                <a:alpha val="66667"/>
              </a:srgb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a:p>
          </p:txBody>
        </p:sp>
        <p:sp>
          <p:nvSpPr>
            <p:cNvPr id="39" name="Text1"/>
            <p:cNvSpPr txBox="1"/>
            <p:nvPr/>
          </p:nvSpPr>
          <p:spPr>
            <a:xfrm>
              <a:off x="4934596" y="2441685"/>
              <a:ext cx="3136549" cy="900920"/>
            </a:xfrm>
            <a:prstGeom prst="rect">
              <a:avLst/>
            </a:prstGeom>
            <a:noFill/>
          </p:spPr>
          <p:txBody>
            <a:bodyPr wrap="square" anchor="t" anchorCtr="0">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pPr>
              <a:r>
                <a:rPr lang="zh-CN" altLang="en-US" sz="1400" dirty="0"/>
                <a:t>具有异质性，包括细胞外(ECD)跨膜(TMD)和酪氨酸激酶结构域(TKD)突变，通常表现为DNA序列发生碱基置换、或者微小缺失导致蛋白功能发生异常</a:t>
              </a:r>
              <a:r>
                <a:rPr lang="en-US" altLang="zh-CN" sz="1400" baseline="30000" dirty="0"/>
                <a:t>2,3</a:t>
              </a:r>
              <a:endParaRPr lang="zh-CN" altLang="en-US" sz="1400" baseline="30000" dirty="0"/>
            </a:p>
            <a:p>
              <a:pPr algn="r">
                <a:lnSpc>
                  <a:spcPct val="120000"/>
                </a:lnSpc>
              </a:pPr>
              <a:endParaRPr lang="zh-CN" altLang="en-US"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Bullet1"/>
            <p:cNvSpPr txBox="1"/>
            <p:nvPr/>
          </p:nvSpPr>
          <p:spPr>
            <a:xfrm>
              <a:off x="4953209" y="2162901"/>
              <a:ext cx="2741694" cy="354403"/>
            </a:xfrm>
            <a:prstGeom prst="rect">
              <a:avLst/>
            </a:prstGeom>
            <a:noFill/>
          </p:spPr>
          <p:txBody>
            <a:bodyPr wrap="square" rtlCol="0" anchor="b" anchorCtr="0">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altLang="zh-CN" sz="1600" b="1" u="none" strike="noStrike" kern="1200" cap="none" spc="0" normalizeH="0" baseline="0" noProof="0" dirty="0">
                  <a:ln>
                    <a:noFill/>
                  </a:ln>
                  <a:solidFill>
                    <a:srgbClr val="712FA0"/>
                  </a:solidFill>
                  <a:effectLst/>
                  <a:uLnTx/>
                  <a:uFillTx/>
                  <a:latin typeface="Arial" panose="020B0604020202020204" pitchFamily="34" charset="0"/>
                  <a:ea typeface="微软雅黑" panose="020B0503020204020204" pitchFamily="34" charset="-122"/>
                  <a:sym typeface="Arial" panose="020B0604020202020204" pitchFamily="34" charset="0"/>
                </a:rPr>
                <a:t>HER2</a:t>
              </a:r>
              <a:r>
                <a:rPr kumimoji="0" lang="zh-CN" altLang="en-US" sz="1600" b="1" u="none" strike="noStrike" kern="1200" cap="none" spc="0" normalizeH="0" baseline="0" noProof="0" dirty="0">
                  <a:ln>
                    <a:noFill/>
                  </a:ln>
                  <a:solidFill>
                    <a:srgbClr val="712FA0"/>
                  </a:solidFill>
                  <a:effectLst/>
                  <a:uLnTx/>
                  <a:uFillTx/>
                  <a:latin typeface="Arial" panose="020B0604020202020204" pitchFamily="34" charset="0"/>
                  <a:ea typeface="微软雅黑" panose="020B0503020204020204" pitchFamily="34" charset="-122"/>
                  <a:sym typeface="Arial" panose="020B0604020202020204" pitchFamily="34" charset="0"/>
                </a:rPr>
                <a:t>突变</a:t>
              </a:r>
              <a:endParaRPr kumimoji="0" lang="en-US" altLang="zh-CN" sz="1600" b="1" u="none" strike="noStrike" kern="1200" cap="none" spc="0" normalizeH="0" baseline="0" noProof="0" dirty="0">
                <a:ln>
                  <a:noFill/>
                </a:ln>
                <a:solidFill>
                  <a:srgbClr val="712FA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25" name="ComponentBackground2"/>
          <p:cNvSpPr/>
          <p:nvPr/>
        </p:nvSpPr>
        <p:spPr>
          <a:xfrm>
            <a:off x="4882747" y="4037748"/>
            <a:ext cx="4337100" cy="879779"/>
          </a:xfrm>
          <a:prstGeom prst="roundRect">
            <a:avLst/>
          </a:prstGeom>
          <a:solidFill>
            <a:srgbClr val="F3F0FF">
              <a:alpha val="66667"/>
            </a:srgb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a:p>
        </p:txBody>
      </p:sp>
      <p:sp>
        <p:nvSpPr>
          <p:cNvPr id="27" name="IconBackground2"/>
          <p:cNvSpPr/>
          <p:nvPr/>
        </p:nvSpPr>
        <p:spPr>
          <a:xfrm>
            <a:off x="5067970" y="4244664"/>
            <a:ext cx="576000" cy="536378"/>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31" name="Text2"/>
          <p:cNvSpPr txBox="1"/>
          <p:nvPr/>
        </p:nvSpPr>
        <p:spPr>
          <a:xfrm>
            <a:off x="5838464" y="4438461"/>
            <a:ext cx="3024875" cy="480460"/>
          </a:xfrm>
          <a:prstGeom prst="rect">
            <a:avLst/>
          </a:prstGeom>
          <a:noFill/>
        </p:spPr>
        <p:txBody>
          <a:bodyPr wrap="square"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与HER2突变不同， HER2扩增导致HER2基因拷贝数异常增高</a:t>
            </a:r>
            <a:r>
              <a:rPr lang="en-US" altLang="zh-CN" sz="1200" baseline="30000" dirty="0"/>
              <a:t>4</a:t>
            </a:r>
            <a:endParaRPr lang="zh-CN" altLang="en-US" sz="1200" baseline="30000" dirty="0"/>
          </a:p>
          <a:p>
            <a:pPr algn="r">
              <a:lnSpc>
                <a:spcPct val="120000"/>
              </a:lnSpc>
            </a:pPr>
            <a:endParaRPr lang="zh-CN" altLang="en-US"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Bullet2"/>
          <p:cNvSpPr txBox="1"/>
          <p:nvPr/>
        </p:nvSpPr>
        <p:spPr>
          <a:xfrm>
            <a:off x="5838463" y="3995976"/>
            <a:ext cx="3024875" cy="442486"/>
          </a:xfrm>
          <a:prstGeom prst="rect">
            <a:avLst/>
          </a:prstGeom>
          <a:noFill/>
        </p:spPr>
        <p:txBody>
          <a:bodyPr wrap="square" rtlCol="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altLang="zh-CN" sz="1600" b="1" u="none" strike="noStrike" kern="1200" cap="none" spc="0" normalizeH="0" baseline="0" noProof="0" dirty="0">
                <a:ln>
                  <a:noFill/>
                </a:ln>
                <a:solidFill>
                  <a:srgbClr val="712FA0"/>
                </a:solidFill>
                <a:effectLst/>
                <a:uLnTx/>
                <a:uFillTx/>
                <a:latin typeface="Arial" panose="020B0604020202020204" pitchFamily="34" charset="0"/>
                <a:ea typeface="微软雅黑" panose="020B0503020204020204" pitchFamily="34" charset="-122"/>
                <a:sym typeface="Arial" panose="020B0604020202020204" pitchFamily="34" charset="0"/>
              </a:rPr>
              <a:t>HER2</a:t>
            </a:r>
            <a:r>
              <a:rPr kumimoji="0" lang="zh-CN" altLang="en-US" sz="1600" b="1" u="none" strike="noStrike" kern="1200" cap="none" spc="0" normalizeH="0" baseline="0" noProof="0" dirty="0">
                <a:ln>
                  <a:noFill/>
                </a:ln>
                <a:solidFill>
                  <a:srgbClr val="712FA0"/>
                </a:solidFill>
                <a:effectLst/>
                <a:uLnTx/>
                <a:uFillTx/>
                <a:latin typeface="Arial" panose="020B0604020202020204" pitchFamily="34" charset="0"/>
                <a:ea typeface="微软雅黑" panose="020B0503020204020204" pitchFamily="34" charset="-122"/>
                <a:sym typeface="Arial" panose="020B0604020202020204" pitchFamily="34" charset="0"/>
              </a:rPr>
              <a:t>扩增</a:t>
            </a:r>
            <a:endParaRPr kumimoji="0" lang="en-US" altLang="zh-CN" sz="1600" b="1" u="none" strike="noStrike" kern="1200" cap="none" spc="0" normalizeH="0" baseline="0" noProof="0" dirty="0">
              <a:ln>
                <a:noFill/>
              </a:ln>
              <a:solidFill>
                <a:srgbClr val="712FA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6" name="ComponentBackground3"/>
          <p:cNvSpPr/>
          <p:nvPr/>
        </p:nvSpPr>
        <p:spPr>
          <a:xfrm>
            <a:off x="4899364" y="5096677"/>
            <a:ext cx="4337100" cy="911136"/>
          </a:xfrm>
          <a:prstGeom prst="roundRect">
            <a:avLst/>
          </a:prstGeom>
          <a:solidFill>
            <a:srgbClr val="F3F0FF">
              <a:alpha val="66667"/>
            </a:srgb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a:p>
        </p:txBody>
      </p:sp>
      <p:sp>
        <p:nvSpPr>
          <p:cNvPr id="19" name="IconBackground3"/>
          <p:cNvSpPr/>
          <p:nvPr/>
        </p:nvSpPr>
        <p:spPr>
          <a:xfrm>
            <a:off x="5108647" y="5298318"/>
            <a:ext cx="576000" cy="53637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solidFill>
            </a:endParaRPr>
          </a:p>
        </p:txBody>
      </p:sp>
      <p:sp>
        <p:nvSpPr>
          <p:cNvPr id="22" name="Text3"/>
          <p:cNvSpPr txBox="1"/>
          <p:nvPr/>
        </p:nvSpPr>
        <p:spPr>
          <a:xfrm>
            <a:off x="5803701" y="5430110"/>
            <a:ext cx="3351093" cy="554969"/>
          </a:xfrm>
          <a:prstGeom prst="rect">
            <a:avLst/>
          </a:prstGeom>
          <a:noFill/>
        </p:spPr>
        <p:txBody>
          <a:bodyPr wrap="square"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100" dirty="0"/>
              <a:t>指癌细胞表面HER2受体过多。HER2过表达的机制归因于染色体重复和多体导致的拷贝数增加</a:t>
            </a:r>
            <a:r>
              <a:rPr lang="en-US" altLang="zh-CN" sz="1100" baseline="30000" dirty="0"/>
              <a:t>3,4</a:t>
            </a:r>
            <a:endParaRPr lang="zh-CN" altLang="en-US" sz="1100" baseline="30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Bullet3"/>
          <p:cNvSpPr txBox="1"/>
          <p:nvPr/>
        </p:nvSpPr>
        <p:spPr>
          <a:xfrm>
            <a:off x="5841234" y="5046635"/>
            <a:ext cx="3024875" cy="377896"/>
          </a:xfrm>
          <a:prstGeom prst="rect">
            <a:avLst/>
          </a:prstGeom>
          <a:noFill/>
        </p:spPr>
        <p:txBody>
          <a:bodyPr wrap="square" rtlCol="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altLang="zh-CN" sz="1600" b="1" u="none" strike="noStrike" kern="1200" cap="none" spc="0" normalizeH="0" baseline="0" noProof="0" dirty="0">
                <a:ln>
                  <a:noFill/>
                </a:ln>
                <a:solidFill>
                  <a:srgbClr val="712FA0"/>
                </a:solidFill>
                <a:effectLst/>
                <a:uLnTx/>
                <a:uFillTx/>
                <a:latin typeface="Arial" panose="020B0604020202020204" pitchFamily="34" charset="0"/>
                <a:ea typeface="微软雅黑" panose="020B0503020204020204" pitchFamily="34" charset="-122"/>
                <a:sym typeface="Arial" panose="020B0604020202020204" pitchFamily="34" charset="0"/>
              </a:rPr>
              <a:t>HER2</a:t>
            </a:r>
            <a:r>
              <a:rPr kumimoji="0" lang="zh-CN" altLang="en-US" sz="1600" b="1" u="none" strike="noStrike" kern="1200" cap="none" spc="0" normalizeH="0" baseline="0" noProof="0" dirty="0">
                <a:ln>
                  <a:noFill/>
                </a:ln>
                <a:solidFill>
                  <a:srgbClr val="712FA0"/>
                </a:solidFill>
                <a:effectLst/>
                <a:uLnTx/>
                <a:uFillTx/>
                <a:latin typeface="Arial" panose="020B0604020202020204" pitchFamily="34" charset="0"/>
                <a:ea typeface="微软雅黑" panose="020B0503020204020204" pitchFamily="34" charset="-122"/>
                <a:sym typeface="Arial" panose="020B0604020202020204" pitchFamily="34" charset="0"/>
              </a:rPr>
              <a:t>过表达</a:t>
            </a:r>
            <a:endParaRPr kumimoji="0" lang="en-US" altLang="zh-CN" sz="1600" b="1" u="none" strike="noStrike" kern="1200" cap="none" spc="0" normalizeH="0" baseline="0" noProof="0" dirty="0">
              <a:ln>
                <a:noFill/>
              </a:ln>
              <a:solidFill>
                <a:srgbClr val="712FA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5" name="Title"/>
          <p:cNvSpPr txBox="1"/>
          <p:nvPr/>
        </p:nvSpPr>
        <p:spPr>
          <a:xfrm>
            <a:off x="4881076" y="2287050"/>
            <a:ext cx="4347239" cy="377499"/>
          </a:xfrm>
          <a:prstGeom prst="roundRect">
            <a:avLst>
              <a:gd name="adj"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algn="ctr">
              <a:defRPr kumimoji="1" sz="4400" b="1">
                <a:solidFill>
                  <a:srgbClr val="FFFFFF"/>
                </a:solidFill>
                <a:latin typeface="Arial" panose="020B0604020202020204" pitchFamily="34" charset="0"/>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600" dirty="0">
                <a:sym typeface="Arial" panose="020B0604020202020204" pitchFamily="34" charset="0"/>
              </a:rPr>
              <a:t>NSCLC-HER2</a:t>
            </a:r>
            <a:r>
              <a:rPr lang="zh-CN" altLang="en-US" sz="1600" dirty="0">
                <a:sym typeface="Arial" panose="020B0604020202020204" pitchFamily="34" charset="0"/>
              </a:rPr>
              <a:t>变异主要类型与机制特点</a:t>
            </a:r>
            <a:endParaRPr lang="en-US" altLang="zh-CN" sz="1600" dirty="0">
              <a:sym typeface="Arial" panose="020B0604020202020204" pitchFamily="34" charset="0"/>
            </a:endParaRPr>
          </a:p>
        </p:txBody>
      </p:sp>
      <p:sp>
        <p:nvSpPr>
          <p:cNvPr id="47" name="IconBackground2"/>
          <p:cNvSpPr/>
          <p:nvPr/>
        </p:nvSpPr>
        <p:spPr>
          <a:xfrm>
            <a:off x="5032482" y="3119454"/>
            <a:ext cx="576000" cy="536378"/>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48" name="dna-scheme_72281"/>
          <p:cNvSpPr>
            <a:spLocks noChangeAspect="1"/>
          </p:cNvSpPr>
          <p:nvPr/>
        </p:nvSpPr>
        <p:spPr>
          <a:xfrm>
            <a:off x="5132873" y="3201554"/>
            <a:ext cx="408949" cy="406321"/>
          </a:xfrm>
          <a:custGeom>
            <a:avLst/>
            <a:gdLst>
              <a:gd name="T0" fmla="*/ 8079 w 8242"/>
              <a:gd name="T1" fmla="*/ 2177 h 8201"/>
              <a:gd name="T2" fmla="*/ 7493 w 8242"/>
              <a:gd name="T3" fmla="*/ 2177 h 8201"/>
              <a:gd name="T4" fmla="*/ 7402 w 8242"/>
              <a:gd name="T5" fmla="*/ 2260 h 8201"/>
              <a:gd name="T6" fmla="*/ 5982 w 8242"/>
              <a:gd name="T7" fmla="*/ 840 h 8201"/>
              <a:gd name="T8" fmla="*/ 6065 w 8242"/>
              <a:gd name="T9" fmla="*/ 749 h 8201"/>
              <a:gd name="T10" fmla="*/ 6065 w 8242"/>
              <a:gd name="T11" fmla="*/ 163 h 8201"/>
              <a:gd name="T12" fmla="*/ 5478 w 8242"/>
              <a:gd name="T13" fmla="*/ 163 h 8201"/>
              <a:gd name="T14" fmla="*/ 4914 w 8242"/>
              <a:gd name="T15" fmla="*/ 2319 h 8201"/>
              <a:gd name="T16" fmla="*/ 2903 w 8242"/>
              <a:gd name="T17" fmla="*/ 2903 h 8201"/>
              <a:gd name="T18" fmla="*/ 2319 w 8242"/>
              <a:gd name="T19" fmla="*/ 4914 h 8201"/>
              <a:gd name="T20" fmla="*/ 163 w 8242"/>
              <a:gd name="T21" fmla="*/ 5478 h 8201"/>
              <a:gd name="T22" fmla="*/ 163 w 8242"/>
              <a:gd name="T23" fmla="*/ 6065 h 8201"/>
              <a:gd name="T24" fmla="*/ 456 w 8242"/>
              <a:gd name="T25" fmla="*/ 6187 h 8201"/>
              <a:gd name="T26" fmla="*/ 749 w 8242"/>
              <a:gd name="T27" fmla="*/ 6065 h 8201"/>
              <a:gd name="T28" fmla="*/ 840 w 8242"/>
              <a:gd name="T29" fmla="*/ 5982 h 8201"/>
              <a:gd name="T30" fmla="*/ 2260 w 8242"/>
              <a:gd name="T31" fmla="*/ 7402 h 8201"/>
              <a:gd name="T32" fmla="*/ 2177 w 8242"/>
              <a:gd name="T33" fmla="*/ 7493 h 8201"/>
              <a:gd name="T34" fmla="*/ 2177 w 8242"/>
              <a:gd name="T35" fmla="*/ 8079 h 8201"/>
              <a:gd name="T36" fmla="*/ 2470 w 8242"/>
              <a:gd name="T37" fmla="*/ 8201 h 8201"/>
              <a:gd name="T38" fmla="*/ 2764 w 8242"/>
              <a:gd name="T39" fmla="*/ 8079 h 8201"/>
              <a:gd name="T40" fmla="*/ 3328 w 8242"/>
              <a:gd name="T41" fmla="*/ 5923 h 8201"/>
              <a:gd name="T42" fmla="*/ 5339 w 8242"/>
              <a:gd name="T43" fmla="*/ 5339 h 8201"/>
              <a:gd name="T44" fmla="*/ 5923 w 8242"/>
              <a:gd name="T45" fmla="*/ 3328 h 8201"/>
              <a:gd name="T46" fmla="*/ 8079 w 8242"/>
              <a:gd name="T47" fmla="*/ 2764 h 8201"/>
              <a:gd name="T48" fmla="*/ 8079 w 8242"/>
              <a:gd name="T49" fmla="*/ 2177 h 8201"/>
              <a:gd name="T50" fmla="*/ 5062 w 8242"/>
              <a:gd name="T51" fmla="*/ 3179 h 8201"/>
              <a:gd name="T52" fmla="*/ 4951 w 8242"/>
              <a:gd name="T53" fmla="*/ 4499 h 8201"/>
              <a:gd name="T54" fmla="*/ 3743 w 8242"/>
              <a:gd name="T55" fmla="*/ 3291 h 8201"/>
              <a:gd name="T56" fmla="*/ 5062 w 8242"/>
              <a:gd name="T57" fmla="*/ 3179 h 8201"/>
              <a:gd name="T58" fmla="*/ 1470 w 8242"/>
              <a:gd name="T59" fmla="*/ 5708 h 8201"/>
              <a:gd name="T60" fmla="*/ 2464 w 8242"/>
              <a:gd name="T61" fmla="*/ 5778 h 8201"/>
              <a:gd name="T62" fmla="*/ 2534 w 8242"/>
              <a:gd name="T63" fmla="*/ 6772 h 8201"/>
              <a:gd name="T64" fmla="*/ 1470 w 8242"/>
              <a:gd name="T65" fmla="*/ 5708 h 8201"/>
              <a:gd name="T66" fmla="*/ 3179 w 8242"/>
              <a:gd name="T67" fmla="*/ 5063 h 8201"/>
              <a:gd name="T68" fmla="*/ 3291 w 8242"/>
              <a:gd name="T69" fmla="*/ 3743 h 8201"/>
              <a:gd name="T70" fmla="*/ 4499 w 8242"/>
              <a:gd name="T71" fmla="*/ 4951 h 8201"/>
              <a:gd name="T72" fmla="*/ 3179 w 8242"/>
              <a:gd name="T73" fmla="*/ 5063 h 8201"/>
              <a:gd name="T74" fmla="*/ 5778 w 8242"/>
              <a:gd name="T75" fmla="*/ 2464 h 8201"/>
              <a:gd name="T76" fmla="*/ 5708 w 8242"/>
              <a:gd name="T77" fmla="*/ 1470 h 8201"/>
              <a:gd name="T78" fmla="*/ 6772 w 8242"/>
              <a:gd name="T79" fmla="*/ 2534 h 8201"/>
              <a:gd name="T80" fmla="*/ 5778 w 8242"/>
              <a:gd name="T81" fmla="*/ 2464 h 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42" h="8201">
                <a:moveTo>
                  <a:pt x="8079" y="2177"/>
                </a:moveTo>
                <a:cubicBezTo>
                  <a:pt x="7917" y="2015"/>
                  <a:pt x="7655" y="2015"/>
                  <a:pt x="7493" y="2177"/>
                </a:cubicBezTo>
                <a:cubicBezTo>
                  <a:pt x="7463" y="2207"/>
                  <a:pt x="7433" y="2234"/>
                  <a:pt x="7402" y="2260"/>
                </a:cubicBezTo>
                <a:lnTo>
                  <a:pt x="5982" y="840"/>
                </a:lnTo>
                <a:cubicBezTo>
                  <a:pt x="6008" y="809"/>
                  <a:pt x="6035" y="779"/>
                  <a:pt x="6065" y="749"/>
                </a:cubicBezTo>
                <a:cubicBezTo>
                  <a:pt x="6227" y="587"/>
                  <a:pt x="6227" y="325"/>
                  <a:pt x="6065" y="163"/>
                </a:cubicBezTo>
                <a:cubicBezTo>
                  <a:pt x="5903" y="0"/>
                  <a:pt x="5640" y="0"/>
                  <a:pt x="5478" y="163"/>
                </a:cubicBezTo>
                <a:cubicBezTo>
                  <a:pt x="4816" y="825"/>
                  <a:pt x="4808" y="1592"/>
                  <a:pt x="4914" y="2319"/>
                </a:cubicBezTo>
                <a:cubicBezTo>
                  <a:pt x="4231" y="2237"/>
                  <a:pt x="3521" y="2285"/>
                  <a:pt x="2903" y="2903"/>
                </a:cubicBezTo>
                <a:cubicBezTo>
                  <a:pt x="2285" y="3521"/>
                  <a:pt x="2237" y="4231"/>
                  <a:pt x="2319" y="4914"/>
                </a:cubicBezTo>
                <a:cubicBezTo>
                  <a:pt x="1592" y="4808"/>
                  <a:pt x="825" y="4816"/>
                  <a:pt x="163" y="5478"/>
                </a:cubicBezTo>
                <a:cubicBezTo>
                  <a:pt x="0" y="5640"/>
                  <a:pt x="0" y="5903"/>
                  <a:pt x="163" y="6065"/>
                </a:cubicBezTo>
                <a:cubicBezTo>
                  <a:pt x="244" y="6146"/>
                  <a:pt x="350" y="6187"/>
                  <a:pt x="456" y="6187"/>
                </a:cubicBezTo>
                <a:cubicBezTo>
                  <a:pt x="562" y="6187"/>
                  <a:pt x="668" y="6146"/>
                  <a:pt x="749" y="6065"/>
                </a:cubicBezTo>
                <a:cubicBezTo>
                  <a:pt x="779" y="6035"/>
                  <a:pt x="809" y="6008"/>
                  <a:pt x="840" y="5982"/>
                </a:cubicBezTo>
                <a:lnTo>
                  <a:pt x="2260" y="7402"/>
                </a:lnTo>
                <a:cubicBezTo>
                  <a:pt x="2234" y="7433"/>
                  <a:pt x="2207" y="7463"/>
                  <a:pt x="2177" y="7493"/>
                </a:cubicBezTo>
                <a:cubicBezTo>
                  <a:pt x="2015" y="7655"/>
                  <a:pt x="2015" y="7917"/>
                  <a:pt x="2177" y="8079"/>
                </a:cubicBezTo>
                <a:cubicBezTo>
                  <a:pt x="2258" y="8160"/>
                  <a:pt x="2364" y="8201"/>
                  <a:pt x="2470" y="8201"/>
                </a:cubicBezTo>
                <a:cubicBezTo>
                  <a:pt x="2576" y="8201"/>
                  <a:pt x="2683" y="8160"/>
                  <a:pt x="2764" y="8079"/>
                </a:cubicBezTo>
                <a:cubicBezTo>
                  <a:pt x="3426" y="7417"/>
                  <a:pt x="3434" y="6650"/>
                  <a:pt x="3328" y="5923"/>
                </a:cubicBezTo>
                <a:cubicBezTo>
                  <a:pt x="4011" y="6005"/>
                  <a:pt x="4721" y="5957"/>
                  <a:pt x="5339" y="5339"/>
                </a:cubicBezTo>
                <a:cubicBezTo>
                  <a:pt x="5957" y="4721"/>
                  <a:pt x="6005" y="4011"/>
                  <a:pt x="5923" y="3328"/>
                </a:cubicBezTo>
                <a:cubicBezTo>
                  <a:pt x="6650" y="3434"/>
                  <a:pt x="7417" y="3426"/>
                  <a:pt x="8079" y="2764"/>
                </a:cubicBezTo>
                <a:cubicBezTo>
                  <a:pt x="8242" y="2602"/>
                  <a:pt x="8242" y="2339"/>
                  <a:pt x="8079" y="2177"/>
                </a:cubicBezTo>
                <a:close/>
                <a:moveTo>
                  <a:pt x="5062" y="3179"/>
                </a:moveTo>
                <a:cubicBezTo>
                  <a:pt x="5151" y="3727"/>
                  <a:pt x="5166" y="4141"/>
                  <a:pt x="4951" y="4499"/>
                </a:cubicBezTo>
                <a:lnTo>
                  <a:pt x="3743" y="3291"/>
                </a:lnTo>
                <a:cubicBezTo>
                  <a:pt x="4101" y="3076"/>
                  <a:pt x="4515" y="3091"/>
                  <a:pt x="5062" y="3179"/>
                </a:cubicBezTo>
                <a:close/>
                <a:moveTo>
                  <a:pt x="1470" y="5708"/>
                </a:moveTo>
                <a:cubicBezTo>
                  <a:pt x="1753" y="5671"/>
                  <a:pt x="2076" y="5711"/>
                  <a:pt x="2464" y="5778"/>
                </a:cubicBezTo>
                <a:cubicBezTo>
                  <a:pt x="2531" y="6166"/>
                  <a:pt x="2571" y="6489"/>
                  <a:pt x="2534" y="6772"/>
                </a:cubicBezTo>
                <a:lnTo>
                  <a:pt x="1470" y="5708"/>
                </a:lnTo>
                <a:close/>
                <a:moveTo>
                  <a:pt x="3179" y="5063"/>
                </a:moveTo>
                <a:cubicBezTo>
                  <a:pt x="3091" y="4515"/>
                  <a:pt x="3076" y="4101"/>
                  <a:pt x="3291" y="3743"/>
                </a:cubicBezTo>
                <a:lnTo>
                  <a:pt x="4499" y="4951"/>
                </a:lnTo>
                <a:cubicBezTo>
                  <a:pt x="4141" y="5166"/>
                  <a:pt x="3727" y="5151"/>
                  <a:pt x="3179" y="5063"/>
                </a:cubicBezTo>
                <a:close/>
                <a:moveTo>
                  <a:pt x="5778" y="2464"/>
                </a:moveTo>
                <a:cubicBezTo>
                  <a:pt x="5711" y="2076"/>
                  <a:pt x="5671" y="1753"/>
                  <a:pt x="5708" y="1470"/>
                </a:cubicBezTo>
                <a:lnTo>
                  <a:pt x="6772" y="2534"/>
                </a:lnTo>
                <a:cubicBezTo>
                  <a:pt x="6489" y="2571"/>
                  <a:pt x="6166" y="2531"/>
                  <a:pt x="5778" y="246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na-code_3797"/>
          <p:cNvSpPr>
            <a:spLocks noChangeAspect="1"/>
          </p:cNvSpPr>
          <p:nvPr/>
        </p:nvSpPr>
        <p:spPr>
          <a:xfrm>
            <a:off x="5134071" y="4387085"/>
            <a:ext cx="487741" cy="298086"/>
          </a:xfrm>
          <a:custGeom>
            <a:avLst/>
            <a:gdLst>
              <a:gd name="T0" fmla="*/ 2646 w 3011"/>
              <a:gd name="T1" fmla="*/ 287 h 1843"/>
              <a:gd name="T2" fmla="*/ 2491 w 3011"/>
              <a:gd name="T3" fmla="*/ 356 h 1843"/>
              <a:gd name="T4" fmla="*/ 2228 w 3011"/>
              <a:gd name="T5" fmla="*/ 421 h 1843"/>
              <a:gd name="T6" fmla="*/ 1538 w 3011"/>
              <a:gd name="T7" fmla="*/ 392 h 1843"/>
              <a:gd name="T8" fmla="*/ 1665 w 3011"/>
              <a:gd name="T9" fmla="*/ 873 h 1843"/>
              <a:gd name="T10" fmla="*/ 1428 w 3011"/>
              <a:gd name="T11" fmla="*/ 1098 h 1843"/>
              <a:gd name="T12" fmla="*/ 1234 w 3011"/>
              <a:gd name="T13" fmla="*/ 1157 h 1843"/>
              <a:gd name="T14" fmla="*/ 963 w 3011"/>
              <a:gd name="T15" fmla="*/ 1066 h 1843"/>
              <a:gd name="T16" fmla="*/ 989 w 3011"/>
              <a:gd name="T17" fmla="*/ 834 h 1843"/>
              <a:gd name="T18" fmla="*/ 960 w 3011"/>
              <a:gd name="T19" fmla="*/ 521 h 1843"/>
              <a:gd name="T20" fmla="*/ 974 w 3011"/>
              <a:gd name="T21" fmla="*/ 133 h 1843"/>
              <a:gd name="T22" fmla="*/ 835 w 3011"/>
              <a:gd name="T23" fmla="*/ 552 h 1843"/>
              <a:gd name="T24" fmla="*/ 557 w 3011"/>
              <a:gd name="T25" fmla="*/ 779 h 1843"/>
              <a:gd name="T26" fmla="*/ 420 w 3011"/>
              <a:gd name="T27" fmla="*/ 791 h 1843"/>
              <a:gd name="T28" fmla="*/ 216 w 3011"/>
              <a:gd name="T29" fmla="*/ 1076 h 1843"/>
              <a:gd name="T30" fmla="*/ 558 w 3011"/>
              <a:gd name="T31" fmla="*/ 892 h 1843"/>
              <a:gd name="T32" fmla="*/ 857 w 3011"/>
              <a:gd name="T33" fmla="*/ 1081 h 1843"/>
              <a:gd name="T34" fmla="*/ 1036 w 3011"/>
              <a:gd name="T35" fmla="*/ 1486 h 1843"/>
              <a:gd name="T36" fmla="*/ 1354 w 3011"/>
              <a:gd name="T37" fmla="*/ 1239 h 1843"/>
              <a:gd name="T38" fmla="*/ 1646 w 3011"/>
              <a:gd name="T39" fmla="*/ 1316 h 1843"/>
              <a:gd name="T40" fmla="*/ 1804 w 3011"/>
              <a:gd name="T41" fmla="*/ 1365 h 1843"/>
              <a:gd name="T42" fmla="*/ 1813 w 3011"/>
              <a:gd name="T43" fmla="*/ 1589 h 1843"/>
              <a:gd name="T44" fmla="*/ 2067 w 3011"/>
              <a:gd name="T45" fmla="*/ 1335 h 1843"/>
              <a:gd name="T46" fmla="*/ 1875 w 3011"/>
              <a:gd name="T47" fmla="*/ 1304 h 1843"/>
              <a:gd name="T48" fmla="*/ 1865 w 3011"/>
              <a:gd name="T49" fmla="*/ 1097 h 1843"/>
              <a:gd name="T50" fmla="*/ 1795 w 3011"/>
              <a:gd name="T51" fmla="*/ 821 h 1843"/>
              <a:gd name="T52" fmla="*/ 1883 w 3011"/>
              <a:gd name="T53" fmla="*/ 738 h 1843"/>
              <a:gd name="T54" fmla="*/ 2261 w 3011"/>
              <a:gd name="T55" fmla="*/ 530 h 1843"/>
              <a:gd name="T56" fmla="*/ 2501 w 3011"/>
              <a:gd name="T57" fmla="*/ 707 h 1843"/>
              <a:gd name="T58" fmla="*/ 2468 w 3011"/>
              <a:gd name="T59" fmla="*/ 952 h 1843"/>
              <a:gd name="T60" fmla="*/ 2643 w 3011"/>
              <a:gd name="T61" fmla="*/ 781 h 1843"/>
              <a:gd name="T62" fmla="*/ 2667 w 3011"/>
              <a:gd name="T63" fmla="*/ 532 h 1843"/>
              <a:gd name="T64" fmla="*/ 2725 w 3011"/>
              <a:gd name="T65" fmla="*/ 365 h 1843"/>
              <a:gd name="T66" fmla="*/ 2817 w 3011"/>
              <a:gd name="T67" fmla="*/ 0 h 1843"/>
              <a:gd name="T68" fmla="*/ 2817 w 3011"/>
              <a:gd name="T69" fmla="*/ 93 h 1843"/>
              <a:gd name="T70" fmla="*/ 2491 w 3011"/>
              <a:gd name="T71" fmla="*/ 449 h 1843"/>
              <a:gd name="T72" fmla="*/ 2408 w 3011"/>
              <a:gd name="T73" fmla="*/ 532 h 1843"/>
              <a:gd name="T74" fmla="*/ 2561 w 3011"/>
              <a:gd name="T75" fmla="*/ 952 h 1843"/>
              <a:gd name="T76" fmla="*/ 2639 w 3011"/>
              <a:gd name="T77" fmla="*/ 1030 h 1843"/>
              <a:gd name="T78" fmla="*/ 1646 w 3011"/>
              <a:gd name="T79" fmla="*/ 1223 h 1843"/>
              <a:gd name="T80" fmla="*/ 1883 w 3011"/>
              <a:gd name="T81" fmla="*/ 645 h 1843"/>
              <a:gd name="T82" fmla="*/ 2136 w 3011"/>
              <a:gd name="T83" fmla="*/ 393 h 1843"/>
              <a:gd name="T84" fmla="*/ 770 w 3011"/>
              <a:gd name="T85" fmla="*/ 708 h 1843"/>
              <a:gd name="T86" fmla="*/ 643 w 3011"/>
              <a:gd name="T87" fmla="*/ 834 h 1843"/>
              <a:gd name="T88" fmla="*/ 1075 w 3011"/>
              <a:gd name="T89" fmla="*/ 327 h 1843"/>
              <a:gd name="T90" fmla="*/ 974 w 3011"/>
              <a:gd name="T91" fmla="*/ 226 h 1843"/>
              <a:gd name="T92" fmla="*/ 1036 w 3011"/>
              <a:gd name="T93" fmla="*/ 1146 h 1843"/>
              <a:gd name="T94" fmla="*/ 216 w 3011"/>
              <a:gd name="T95" fmla="*/ 983 h 1843"/>
              <a:gd name="T96" fmla="*/ 338 w 3011"/>
              <a:gd name="T97" fmla="*/ 860 h 1843"/>
              <a:gd name="T98" fmla="*/ 1906 w 3011"/>
              <a:gd name="T99" fmla="*/ 1589 h 1843"/>
              <a:gd name="T100" fmla="*/ 2067 w 3011"/>
              <a:gd name="T101" fmla="*/ 1750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11" h="1843">
                <a:moveTo>
                  <a:pt x="2817" y="0"/>
                </a:moveTo>
                <a:cubicBezTo>
                  <a:pt x="2710" y="0"/>
                  <a:pt x="2623" y="87"/>
                  <a:pt x="2623" y="194"/>
                </a:cubicBezTo>
                <a:cubicBezTo>
                  <a:pt x="2623" y="226"/>
                  <a:pt x="2631" y="258"/>
                  <a:pt x="2646" y="287"/>
                </a:cubicBezTo>
                <a:cubicBezTo>
                  <a:pt x="2638" y="303"/>
                  <a:pt x="2626" y="321"/>
                  <a:pt x="2612" y="335"/>
                </a:cubicBezTo>
                <a:cubicBezTo>
                  <a:pt x="2598" y="350"/>
                  <a:pt x="2580" y="363"/>
                  <a:pt x="2564" y="372"/>
                </a:cubicBezTo>
                <a:cubicBezTo>
                  <a:pt x="2540" y="361"/>
                  <a:pt x="2516" y="356"/>
                  <a:pt x="2491" y="356"/>
                </a:cubicBezTo>
                <a:cubicBezTo>
                  <a:pt x="2429" y="356"/>
                  <a:pt x="2371" y="389"/>
                  <a:pt x="2339" y="443"/>
                </a:cubicBezTo>
                <a:cubicBezTo>
                  <a:pt x="2321" y="444"/>
                  <a:pt x="2299" y="443"/>
                  <a:pt x="2280" y="439"/>
                </a:cubicBezTo>
                <a:cubicBezTo>
                  <a:pt x="2262" y="435"/>
                  <a:pt x="2244" y="429"/>
                  <a:pt x="2228" y="421"/>
                </a:cubicBezTo>
                <a:cubicBezTo>
                  <a:pt x="2229" y="411"/>
                  <a:pt x="2229" y="402"/>
                  <a:pt x="2229" y="392"/>
                </a:cubicBezTo>
                <a:cubicBezTo>
                  <a:pt x="2229" y="202"/>
                  <a:pt x="2074" y="47"/>
                  <a:pt x="1883" y="47"/>
                </a:cubicBezTo>
                <a:cubicBezTo>
                  <a:pt x="1693" y="47"/>
                  <a:pt x="1538" y="202"/>
                  <a:pt x="1538" y="392"/>
                </a:cubicBezTo>
                <a:cubicBezTo>
                  <a:pt x="1538" y="523"/>
                  <a:pt x="1613" y="644"/>
                  <a:pt x="1730" y="702"/>
                </a:cubicBezTo>
                <a:cubicBezTo>
                  <a:pt x="1726" y="729"/>
                  <a:pt x="1719" y="760"/>
                  <a:pt x="1708" y="789"/>
                </a:cubicBezTo>
                <a:cubicBezTo>
                  <a:pt x="1696" y="820"/>
                  <a:pt x="1681" y="850"/>
                  <a:pt x="1665" y="873"/>
                </a:cubicBezTo>
                <a:cubicBezTo>
                  <a:pt x="1663" y="875"/>
                  <a:pt x="1661" y="878"/>
                  <a:pt x="1660" y="880"/>
                </a:cubicBezTo>
                <a:cubicBezTo>
                  <a:pt x="1655" y="879"/>
                  <a:pt x="1651" y="879"/>
                  <a:pt x="1646" y="879"/>
                </a:cubicBezTo>
                <a:cubicBezTo>
                  <a:pt x="1526" y="879"/>
                  <a:pt x="1428" y="977"/>
                  <a:pt x="1428" y="1098"/>
                </a:cubicBezTo>
                <a:cubicBezTo>
                  <a:pt x="1428" y="1104"/>
                  <a:pt x="1428" y="1111"/>
                  <a:pt x="1429" y="1119"/>
                </a:cubicBezTo>
                <a:cubicBezTo>
                  <a:pt x="1403" y="1131"/>
                  <a:pt x="1369" y="1141"/>
                  <a:pt x="1335" y="1148"/>
                </a:cubicBezTo>
                <a:cubicBezTo>
                  <a:pt x="1301" y="1155"/>
                  <a:pt x="1264" y="1158"/>
                  <a:pt x="1234" y="1157"/>
                </a:cubicBezTo>
                <a:cubicBezTo>
                  <a:pt x="1229" y="1157"/>
                  <a:pt x="1224" y="1156"/>
                  <a:pt x="1220" y="1156"/>
                </a:cubicBezTo>
                <a:cubicBezTo>
                  <a:pt x="1181" y="1092"/>
                  <a:pt x="1110" y="1053"/>
                  <a:pt x="1036" y="1053"/>
                </a:cubicBezTo>
                <a:cubicBezTo>
                  <a:pt x="1011" y="1053"/>
                  <a:pt x="987" y="1057"/>
                  <a:pt x="963" y="1066"/>
                </a:cubicBezTo>
                <a:cubicBezTo>
                  <a:pt x="953" y="1056"/>
                  <a:pt x="944" y="1045"/>
                  <a:pt x="937" y="1033"/>
                </a:cubicBezTo>
                <a:cubicBezTo>
                  <a:pt x="930" y="1021"/>
                  <a:pt x="924" y="1007"/>
                  <a:pt x="921" y="993"/>
                </a:cubicBezTo>
                <a:cubicBezTo>
                  <a:pt x="964" y="951"/>
                  <a:pt x="989" y="894"/>
                  <a:pt x="989" y="834"/>
                </a:cubicBezTo>
                <a:cubicBezTo>
                  <a:pt x="989" y="765"/>
                  <a:pt x="958" y="702"/>
                  <a:pt x="904" y="660"/>
                </a:cubicBezTo>
                <a:cubicBezTo>
                  <a:pt x="905" y="638"/>
                  <a:pt x="912" y="611"/>
                  <a:pt x="922" y="587"/>
                </a:cubicBezTo>
                <a:cubicBezTo>
                  <a:pt x="932" y="562"/>
                  <a:pt x="946" y="538"/>
                  <a:pt x="960" y="521"/>
                </a:cubicBezTo>
                <a:cubicBezTo>
                  <a:pt x="964" y="521"/>
                  <a:pt x="969" y="521"/>
                  <a:pt x="974" y="521"/>
                </a:cubicBezTo>
                <a:cubicBezTo>
                  <a:pt x="1081" y="521"/>
                  <a:pt x="1168" y="434"/>
                  <a:pt x="1168" y="327"/>
                </a:cubicBezTo>
                <a:cubicBezTo>
                  <a:pt x="1168" y="220"/>
                  <a:pt x="1081" y="133"/>
                  <a:pt x="974" y="133"/>
                </a:cubicBezTo>
                <a:cubicBezTo>
                  <a:pt x="867" y="133"/>
                  <a:pt x="780" y="220"/>
                  <a:pt x="780" y="327"/>
                </a:cubicBezTo>
                <a:cubicBezTo>
                  <a:pt x="780" y="387"/>
                  <a:pt x="807" y="442"/>
                  <a:pt x="853" y="479"/>
                </a:cubicBezTo>
                <a:cubicBezTo>
                  <a:pt x="851" y="501"/>
                  <a:pt x="845" y="528"/>
                  <a:pt x="835" y="552"/>
                </a:cubicBezTo>
                <a:cubicBezTo>
                  <a:pt x="826" y="576"/>
                  <a:pt x="813" y="598"/>
                  <a:pt x="798" y="616"/>
                </a:cubicBezTo>
                <a:cubicBezTo>
                  <a:pt x="788" y="615"/>
                  <a:pt x="779" y="614"/>
                  <a:pt x="770" y="614"/>
                </a:cubicBezTo>
                <a:cubicBezTo>
                  <a:pt x="669" y="614"/>
                  <a:pt x="582" y="682"/>
                  <a:pt x="557" y="779"/>
                </a:cubicBezTo>
                <a:lnTo>
                  <a:pt x="557" y="779"/>
                </a:lnTo>
                <a:cubicBezTo>
                  <a:pt x="537" y="788"/>
                  <a:pt x="512" y="794"/>
                  <a:pt x="487" y="796"/>
                </a:cubicBezTo>
                <a:cubicBezTo>
                  <a:pt x="463" y="797"/>
                  <a:pt x="439" y="796"/>
                  <a:pt x="420" y="791"/>
                </a:cubicBezTo>
                <a:cubicBezTo>
                  <a:pt x="390" y="704"/>
                  <a:pt x="308" y="645"/>
                  <a:pt x="216" y="645"/>
                </a:cubicBezTo>
                <a:cubicBezTo>
                  <a:pt x="97" y="645"/>
                  <a:pt x="0" y="742"/>
                  <a:pt x="0" y="860"/>
                </a:cubicBezTo>
                <a:cubicBezTo>
                  <a:pt x="0" y="979"/>
                  <a:pt x="97" y="1076"/>
                  <a:pt x="216" y="1076"/>
                </a:cubicBezTo>
                <a:cubicBezTo>
                  <a:pt x="318" y="1076"/>
                  <a:pt x="406" y="1004"/>
                  <a:pt x="426" y="904"/>
                </a:cubicBezTo>
                <a:cubicBezTo>
                  <a:pt x="446" y="896"/>
                  <a:pt x="470" y="890"/>
                  <a:pt x="494" y="889"/>
                </a:cubicBezTo>
                <a:cubicBezTo>
                  <a:pt x="516" y="887"/>
                  <a:pt x="539" y="888"/>
                  <a:pt x="558" y="892"/>
                </a:cubicBezTo>
                <a:cubicBezTo>
                  <a:pt x="584" y="988"/>
                  <a:pt x="671" y="1054"/>
                  <a:pt x="770" y="1054"/>
                </a:cubicBezTo>
                <a:cubicBezTo>
                  <a:pt x="789" y="1054"/>
                  <a:pt x="809" y="1051"/>
                  <a:pt x="828" y="1046"/>
                </a:cubicBezTo>
                <a:cubicBezTo>
                  <a:pt x="839" y="1055"/>
                  <a:pt x="849" y="1068"/>
                  <a:pt x="857" y="1081"/>
                </a:cubicBezTo>
                <a:cubicBezTo>
                  <a:pt x="865" y="1095"/>
                  <a:pt x="871" y="1111"/>
                  <a:pt x="875" y="1126"/>
                </a:cubicBezTo>
                <a:cubicBezTo>
                  <a:pt x="839" y="1166"/>
                  <a:pt x="820" y="1216"/>
                  <a:pt x="820" y="1269"/>
                </a:cubicBezTo>
                <a:cubicBezTo>
                  <a:pt x="820" y="1389"/>
                  <a:pt x="917" y="1486"/>
                  <a:pt x="1036" y="1486"/>
                </a:cubicBezTo>
                <a:cubicBezTo>
                  <a:pt x="1154" y="1486"/>
                  <a:pt x="1251" y="1390"/>
                  <a:pt x="1253" y="1272"/>
                </a:cubicBezTo>
                <a:cubicBezTo>
                  <a:pt x="1254" y="1271"/>
                  <a:pt x="1255" y="1271"/>
                  <a:pt x="1256" y="1270"/>
                </a:cubicBezTo>
                <a:cubicBezTo>
                  <a:pt x="1283" y="1257"/>
                  <a:pt x="1319" y="1246"/>
                  <a:pt x="1354" y="1239"/>
                </a:cubicBezTo>
                <a:cubicBezTo>
                  <a:pt x="1388" y="1233"/>
                  <a:pt x="1425" y="1229"/>
                  <a:pt x="1455" y="1231"/>
                </a:cubicBezTo>
                <a:cubicBezTo>
                  <a:pt x="1462" y="1231"/>
                  <a:pt x="1469" y="1231"/>
                  <a:pt x="1474" y="1232"/>
                </a:cubicBezTo>
                <a:cubicBezTo>
                  <a:pt x="1516" y="1285"/>
                  <a:pt x="1579" y="1316"/>
                  <a:pt x="1646" y="1316"/>
                </a:cubicBezTo>
                <a:cubicBezTo>
                  <a:pt x="1675" y="1316"/>
                  <a:pt x="1703" y="1310"/>
                  <a:pt x="1730" y="1299"/>
                </a:cubicBezTo>
                <a:cubicBezTo>
                  <a:pt x="1732" y="1301"/>
                  <a:pt x="1734" y="1302"/>
                  <a:pt x="1737" y="1304"/>
                </a:cubicBezTo>
                <a:cubicBezTo>
                  <a:pt x="1759" y="1319"/>
                  <a:pt x="1784" y="1341"/>
                  <a:pt x="1804" y="1365"/>
                </a:cubicBezTo>
                <a:cubicBezTo>
                  <a:pt x="1825" y="1389"/>
                  <a:pt x="1844" y="1416"/>
                  <a:pt x="1856" y="1441"/>
                </a:cubicBezTo>
                <a:cubicBezTo>
                  <a:pt x="1856" y="1442"/>
                  <a:pt x="1857" y="1444"/>
                  <a:pt x="1858" y="1445"/>
                </a:cubicBezTo>
                <a:cubicBezTo>
                  <a:pt x="1828" y="1488"/>
                  <a:pt x="1813" y="1538"/>
                  <a:pt x="1813" y="1589"/>
                </a:cubicBezTo>
                <a:cubicBezTo>
                  <a:pt x="1813" y="1729"/>
                  <a:pt x="1927" y="1843"/>
                  <a:pt x="2067" y="1843"/>
                </a:cubicBezTo>
                <a:cubicBezTo>
                  <a:pt x="2207" y="1843"/>
                  <a:pt x="2321" y="1729"/>
                  <a:pt x="2321" y="1589"/>
                </a:cubicBezTo>
                <a:cubicBezTo>
                  <a:pt x="2321" y="1449"/>
                  <a:pt x="2207" y="1335"/>
                  <a:pt x="2067" y="1335"/>
                </a:cubicBezTo>
                <a:cubicBezTo>
                  <a:pt x="2025" y="1335"/>
                  <a:pt x="1983" y="1346"/>
                  <a:pt x="1945" y="1367"/>
                </a:cubicBezTo>
                <a:cubicBezTo>
                  <a:pt x="1944" y="1366"/>
                  <a:pt x="1943" y="1365"/>
                  <a:pt x="1943" y="1365"/>
                </a:cubicBezTo>
                <a:cubicBezTo>
                  <a:pt x="1920" y="1350"/>
                  <a:pt x="1896" y="1328"/>
                  <a:pt x="1875" y="1304"/>
                </a:cubicBezTo>
                <a:cubicBezTo>
                  <a:pt x="1854" y="1280"/>
                  <a:pt x="1836" y="1252"/>
                  <a:pt x="1824" y="1228"/>
                </a:cubicBezTo>
                <a:cubicBezTo>
                  <a:pt x="1824" y="1227"/>
                  <a:pt x="1823" y="1226"/>
                  <a:pt x="1823" y="1226"/>
                </a:cubicBezTo>
                <a:cubicBezTo>
                  <a:pt x="1850" y="1188"/>
                  <a:pt x="1865" y="1144"/>
                  <a:pt x="1865" y="1097"/>
                </a:cubicBezTo>
                <a:cubicBezTo>
                  <a:pt x="1865" y="1027"/>
                  <a:pt x="1830" y="960"/>
                  <a:pt x="1772" y="919"/>
                </a:cubicBezTo>
                <a:cubicBezTo>
                  <a:pt x="1772" y="917"/>
                  <a:pt x="1773" y="915"/>
                  <a:pt x="1773" y="913"/>
                </a:cubicBezTo>
                <a:cubicBezTo>
                  <a:pt x="1776" y="886"/>
                  <a:pt x="1784" y="852"/>
                  <a:pt x="1795" y="821"/>
                </a:cubicBezTo>
                <a:cubicBezTo>
                  <a:pt x="1807" y="790"/>
                  <a:pt x="1823" y="759"/>
                  <a:pt x="1839" y="737"/>
                </a:cubicBezTo>
                <a:lnTo>
                  <a:pt x="1840" y="735"/>
                </a:lnTo>
                <a:cubicBezTo>
                  <a:pt x="1854" y="737"/>
                  <a:pt x="1869" y="738"/>
                  <a:pt x="1883" y="738"/>
                </a:cubicBezTo>
                <a:cubicBezTo>
                  <a:pt x="1976" y="738"/>
                  <a:pt x="2063" y="702"/>
                  <a:pt x="2128" y="636"/>
                </a:cubicBezTo>
                <a:cubicBezTo>
                  <a:pt x="2160" y="605"/>
                  <a:pt x="2185" y="568"/>
                  <a:pt x="2202" y="527"/>
                </a:cubicBezTo>
                <a:cubicBezTo>
                  <a:pt x="2220" y="525"/>
                  <a:pt x="2242" y="526"/>
                  <a:pt x="2261" y="530"/>
                </a:cubicBezTo>
                <a:cubicBezTo>
                  <a:pt x="2280" y="535"/>
                  <a:pt x="2300" y="542"/>
                  <a:pt x="2316" y="551"/>
                </a:cubicBezTo>
                <a:cubicBezTo>
                  <a:pt x="2326" y="639"/>
                  <a:pt x="2402" y="708"/>
                  <a:pt x="2491" y="708"/>
                </a:cubicBezTo>
                <a:cubicBezTo>
                  <a:pt x="2494" y="708"/>
                  <a:pt x="2498" y="707"/>
                  <a:pt x="2501" y="707"/>
                </a:cubicBezTo>
                <a:cubicBezTo>
                  <a:pt x="2512" y="722"/>
                  <a:pt x="2521" y="739"/>
                  <a:pt x="2526" y="757"/>
                </a:cubicBezTo>
                <a:cubicBezTo>
                  <a:pt x="2533" y="776"/>
                  <a:pt x="2536" y="797"/>
                  <a:pt x="2536" y="816"/>
                </a:cubicBezTo>
                <a:cubicBezTo>
                  <a:pt x="2493" y="848"/>
                  <a:pt x="2468" y="899"/>
                  <a:pt x="2468" y="952"/>
                </a:cubicBezTo>
                <a:cubicBezTo>
                  <a:pt x="2468" y="1047"/>
                  <a:pt x="2545" y="1124"/>
                  <a:pt x="2639" y="1124"/>
                </a:cubicBezTo>
                <a:cubicBezTo>
                  <a:pt x="2733" y="1124"/>
                  <a:pt x="2810" y="1047"/>
                  <a:pt x="2810" y="952"/>
                </a:cubicBezTo>
                <a:cubicBezTo>
                  <a:pt x="2810" y="859"/>
                  <a:pt x="2735" y="783"/>
                  <a:pt x="2643" y="781"/>
                </a:cubicBezTo>
                <a:cubicBezTo>
                  <a:pt x="2631" y="766"/>
                  <a:pt x="2621" y="747"/>
                  <a:pt x="2615" y="728"/>
                </a:cubicBezTo>
                <a:cubicBezTo>
                  <a:pt x="2608" y="707"/>
                  <a:pt x="2605" y="684"/>
                  <a:pt x="2605" y="665"/>
                </a:cubicBezTo>
                <a:cubicBezTo>
                  <a:pt x="2644" y="631"/>
                  <a:pt x="2667" y="583"/>
                  <a:pt x="2667" y="532"/>
                </a:cubicBezTo>
                <a:cubicBezTo>
                  <a:pt x="2667" y="503"/>
                  <a:pt x="2659" y="474"/>
                  <a:pt x="2645" y="448"/>
                </a:cubicBezTo>
                <a:cubicBezTo>
                  <a:pt x="2653" y="431"/>
                  <a:pt x="2665" y="414"/>
                  <a:pt x="2679" y="400"/>
                </a:cubicBezTo>
                <a:cubicBezTo>
                  <a:pt x="2693" y="386"/>
                  <a:pt x="2709" y="373"/>
                  <a:pt x="2725" y="365"/>
                </a:cubicBezTo>
                <a:cubicBezTo>
                  <a:pt x="2753" y="380"/>
                  <a:pt x="2785" y="388"/>
                  <a:pt x="2817" y="388"/>
                </a:cubicBezTo>
                <a:cubicBezTo>
                  <a:pt x="2924" y="388"/>
                  <a:pt x="3011" y="301"/>
                  <a:pt x="3011" y="194"/>
                </a:cubicBezTo>
                <a:cubicBezTo>
                  <a:pt x="3011" y="87"/>
                  <a:pt x="2924" y="0"/>
                  <a:pt x="2817" y="0"/>
                </a:cubicBezTo>
                <a:close/>
                <a:moveTo>
                  <a:pt x="2817" y="295"/>
                </a:moveTo>
                <a:cubicBezTo>
                  <a:pt x="2761" y="295"/>
                  <a:pt x="2716" y="250"/>
                  <a:pt x="2716" y="194"/>
                </a:cubicBezTo>
                <a:cubicBezTo>
                  <a:pt x="2716" y="138"/>
                  <a:pt x="2761" y="93"/>
                  <a:pt x="2817" y="93"/>
                </a:cubicBezTo>
                <a:cubicBezTo>
                  <a:pt x="2873" y="93"/>
                  <a:pt x="2918" y="138"/>
                  <a:pt x="2918" y="194"/>
                </a:cubicBezTo>
                <a:cubicBezTo>
                  <a:pt x="2918" y="250"/>
                  <a:pt x="2873" y="295"/>
                  <a:pt x="2817" y="295"/>
                </a:cubicBezTo>
                <a:close/>
                <a:moveTo>
                  <a:pt x="2491" y="449"/>
                </a:moveTo>
                <a:cubicBezTo>
                  <a:pt x="2536" y="449"/>
                  <a:pt x="2573" y="486"/>
                  <a:pt x="2573" y="532"/>
                </a:cubicBezTo>
                <a:cubicBezTo>
                  <a:pt x="2573" y="577"/>
                  <a:pt x="2536" y="614"/>
                  <a:pt x="2491" y="614"/>
                </a:cubicBezTo>
                <a:cubicBezTo>
                  <a:pt x="2445" y="614"/>
                  <a:pt x="2408" y="577"/>
                  <a:pt x="2408" y="532"/>
                </a:cubicBezTo>
                <a:cubicBezTo>
                  <a:pt x="2408" y="486"/>
                  <a:pt x="2445" y="449"/>
                  <a:pt x="2491" y="449"/>
                </a:cubicBezTo>
                <a:close/>
                <a:moveTo>
                  <a:pt x="2639" y="1030"/>
                </a:moveTo>
                <a:cubicBezTo>
                  <a:pt x="2596" y="1030"/>
                  <a:pt x="2561" y="995"/>
                  <a:pt x="2561" y="952"/>
                </a:cubicBezTo>
                <a:cubicBezTo>
                  <a:pt x="2561" y="909"/>
                  <a:pt x="2596" y="875"/>
                  <a:pt x="2639" y="875"/>
                </a:cubicBezTo>
                <a:cubicBezTo>
                  <a:pt x="2682" y="875"/>
                  <a:pt x="2717" y="909"/>
                  <a:pt x="2717" y="952"/>
                </a:cubicBezTo>
                <a:cubicBezTo>
                  <a:pt x="2717" y="995"/>
                  <a:pt x="2682" y="1030"/>
                  <a:pt x="2639" y="1030"/>
                </a:cubicBezTo>
                <a:close/>
                <a:moveTo>
                  <a:pt x="1646" y="972"/>
                </a:moveTo>
                <a:cubicBezTo>
                  <a:pt x="1715" y="972"/>
                  <a:pt x="1771" y="1029"/>
                  <a:pt x="1771" y="1098"/>
                </a:cubicBezTo>
                <a:cubicBezTo>
                  <a:pt x="1771" y="1167"/>
                  <a:pt x="1715" y="1223"/>
                  <a:pt x="1646" y="1223"/>
                </a:cubicBezTo>
                <a:cubicBezTo>
                  <a:pt x="1577" y="1223"/>
                  <a:pt x="1521" y="1167"/>
                  <a:pt x="1521" y="1098"/>
                </a:cubicBezTo>
                <a:cubicBezTo>
                  <a:pt x="1521" y="1029"/>
                  <a:pt x="1577" y="972"/>
                  <a:pt x="1646" y="972"/>
                </a:cubicBezTo>
                <a:close/>
                <a:moveTo>
                  <a:pt x="1883" y="645"/>
                </a:moveTo>
                <a:cubicBezTo>
                  <a:pt x="1744" y="645"/>
                  <a:pt x="1631" y="532"/>
                  <a:pt x="1631" y="393"/>
                </a:cubicBezTo>
                <a:cubicBezTo>
                  <a:pt x="1631" y="253"/>
                  <a:pt x="1744" y="140"/>
                  <a:pt x="1883" y="140"/>
                </a:cubicBezTo>
                <a:cubicBezTo>
                  <a:pt x="2023" y="140"/>
                  <a:pt x="2136" y="253"/>
                  <a:pt x="2136" y="393"/>
                </a:cubicBezTo>
                <a:cubicBezTo>
                  <a:pt x="2136" y="460"/>
                  <a:pt x="2110" y="523"/>
                  <a:pt x="2062" y="571"/>
                </a:cubicBezTo>
                <a:cubicBezTo>
                  <a:pt x="2015" y="618"/>
                  <a:pt x="1951" y="645"/>
                  <a:pt x="1883" y="645"/>
                </a:cubicBezTo>
                <a:close/>
                <a:moveTo>
                  <a:pt x="770" y="708"/>
                </a:moveTo>
                <a:cubicBezTo>
                  <a:pt x="839" y="708"/>
                  <a:pt x="896" y="764"/>
                  <a:pt x="896" y="834"/>
                </a:cubicBezTo>
                <a:cubicBezTo>
                  <a:pt x="896" y="904"/>
                  <a:pt x="839" y="960"/>
                  <a:pt x="770" y="960"/>
                </a:cubicBezTo>
                <a:cubicBezTo>
                  <a:pt x="700" y="960"/>
                  <a:pt x="643" y="904"/>
                  <a:pt x="643" y="834"/>
                </a:cubicBezTo>
                <a:cubicBezTo>
                  <a:pt x="643" y="764"/>
                  <a:pt x="700" y="708"/>
                  <a:pt x="770" y="708"/>
                </a:cubicBezTo>
                <a:close/>
                <a:moveTo>
                  <a:pt x="974" y="226"/>
                </a:moveTo>
                <a:cubicBezTo>
                  <a:pt x="1030" y="226"/>
                  <a:pt x="1075" y="272"/>
                  <a:pt x="1075" y="327"/>
                </a:cubicBezTo>
                <a:cubicBezTo>
                  <a:pt x="1075" y="383"/>
                  <a:pt x="1030" y="428"/>
                  <a:pt x="974" y="428"/>
                </a:cubicBezTo>
                <a:cubicBezTo>
                  <a:pt x="918" y="428"/>
                  <a:pt x="873" y="383"/>
                  <a:pt x="873" y="327"/>
                </a:cubicBezTo>
                <a:cubicBezTo>
                  <a:pt x="873" y="272"/>
                  <a:pt x="918" y="226"/>
                  <a:pt x="974" y="226"/>
                </a:cubicBezTo>
                <a:close/>
                <a:moveTo>
                  <a:pt x="1036" y="1392"/>
                </a:moveTo>
                <a:cubicBezTo>
                  <a:pt x="968" y="1392"/>
                  <a:pt x="913" y="1337"/>
                  <a:pt x="913" y="1269"/>
                </a:cubicBezTo>
                <a:cubicBezTo>
                  <a:pt x="913" y="1202"/>
                  <a:pt x="968" y="1146"/>
                  <a:pt x="1036" y="1146"/>
                </a:cubicBezTo>
                <a:cubicBezTo>
                  <a:pt x="1104" y="1146"/>
                  <a:pt x="1159" y="1202"/>
                  <a:pt x="1159" y="1269"/>
                </a:cubicBezTo>
                <a:cubicBezTo>
                  <a:pt x="1159" y="1337"/>
                  <a:pt x="1104" y="1392"/>
                  <a:pt x="1036" y="1392"/>
                </a:cubicBezTo>
                <a:close/>
                <a:moveTo>
                  <a:pt x="216" y="983"/>
                </a:moveTo>
                <a:cubicBezTo>
                  <a:pt x="148" y="983"/>
                  <a:pt x="93" y="928"/>
                  <a:pt x="93" y="860"/>
                </a:cubicBezTo>
                <a:cubicBezTo>
                  <a:pt x="93" y="793"/>
                  <a:pt x="148" y="738"/>
                  <a:pt x="216" y="738"/>
                </a:cubicBezTo>
                <a:cubicBezTo>
                  <a:pt x="283" y="738"/>
                  <a:pt x="338" y="793"/>
                  <a:pt x="338" y="860"/>
                </a:cubicBezTo>
                <a:cubicBezTo>
                  <a:pt x="338" y="928"/>
                  <a:pt x="283" y="983"/>
                  <a:pt x="216" y="983"/>
                </a:cubicBezTo>
                <a:close/>
                <a:moveTo>
                  <a:pt x="2067" y="1750"/>
                </a:moveTo>
                <a:cubicBezTo>
                  <a:pt x="1978" y="1750"/>
                  <a:pt x="1906" y="1678"/>
                  <a:pt x="1906" y="1589"/>
                </a:cubicBezTo>
                <a:cubicBezTo>
                  <a:pt x="1906" y="1501"/>
                  <a:pt x="1978" y="1429"/>
                  <a:pt x="2067" y="1429"/>
                </a:cubicBezTo>
                <a:cubicBezTo>
                  <a:pt x="2156" y="1429"/>
                  <a:pt x="2228" y="1501"/>
                  <a:pt x="2228" y="1589"/>
                </a:cubicBezTo>
                <a:cubicBezTo>
                  <a:pt x="2228" y="1678"/>
                  <a:pt x="2156" y="1750"/>
                  <a:pt x="2067" y="175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Number1"/>
          <p:cNvSpPr/>
          <p:nvPr/>
        </p:nvSpPr>
        <p:spPr>
          <a:xfrm>
            <a:off x="9795089" y="3073815"/>
            <a:ext cx="1485956" cy="457382"/>
          </a:xfrm>
          <a:prstGeom prst="roundRect">
            <a:avLst>
              <a:gd name="adj" fmla="val 50000"/>
            </a:avLst>
          </a:prstGeom>
          <a:solidFill>
            <a:schemeClr val="bg1"/>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t>20XX</a:t>
            </a:r>
            <a:endParaRPr lang="zh-CN" altLang="en-US" b="1" dirty="0"/>
          </a:p>
        </p:txBody>
      </p:sp>
      <p:sp>
        <p:nvSpPr>
          <p:cNvPr id="55" name="Number1"/>
          <p:cNvSpPr/>
          <p:nvPr/>
        </p:nvSpPr>
        <p:spPr>
          <a:xfrm>
            <a:off x="9757777" y="4248946"/>
            <a:ext cx="1560581" cy="457382"/>
          </a:xfrm>
          <a:prstGeom prst="roundRect">
            <a:avLst>
              <a:gd name="adj" fmla="val 50000"/>
            </a:avLst>
          </a:prstGeom>
          <a:solidFill>
            <a:schemeClr val="bg1"/>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t>20XX</a:t>
            </a:r>
            <a:endParaRPr lang="zh-CN" altLang="en-US" b="1" dirty="0"/>
          </a:p>
        </p:txBody>
      </p:sp>
      <p:sp>
        <p:nvSpPr>
          <p:cNvPr id="56" name="Number1"/>
          <p:cNvSpPr/>
          <p:nvPr/>
        </p:nvSpPr>
        <p:spPr>
          <a:xfrm>
            <a:off x="9778647" y="5207331"/>
            <a:ext cx="1485956" cy="457382"/>
          </a:xfrm>
          <a:prstGeom prst="roundRect">
            <a:avLst>
              <a:gd name="adj" fmla="val 50000"/>
            </a:avLst>
          </a:prstGeom>
          <a:solidFill>
            <a:schemeClr val="bg1"/>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t>20XX</a:t>
            </a:r>
            <a:endParaRPr lang="zh-CN" altLang="en-US" b="1" dirty="0"/>
          </a:p>
        </p:txBody>
      </p:sp>
      <p:sp>
        <p:nvSpPr>
          <p:cNvPr id="58" name="文本框 57"/>
          <p:cNvSpPr txBox="1"/>
          <p:nvPr/>
        </p:nvSpPr>
        <p:spPr>
          <a:xfrm>
            <a:off x="9957244" y="3151085"/>
            <a:ext cx="1181983" cy="338554"/>
          </a:xfrm>
          <a:prstGeom prst="rect">
            <a:avLst/>
          </a:prstGeom>
          <a:noFill/>
        </p:spPr>
        <p:txBody>
          <a:bodyPr wrap="square">
            <a:spAutoFit/>
          </a:bodyPr>
          <a:lstStyle/>
          <a:p>
            <a:pPr algn="ctr"/>
            <a:r>
              <a:rPr lang="zh-CN" altLang="en-US" sz="1600" dirty="0"/>
              <a:t>2%-4%</a:t>
            </a:r>
            <a:r>
              <a:rPr lang="en-US" altLang="zh-CN" sz="1600" baseline="30000" dirty="0"/>
              <a:t>5,6</a:t>
            </a:r>
            <a:endParaRPr lang="zh-CN" altLang="en-US" sz="1600" baseline="30000" dirty="0"/>
          </a:p>
        </p:txBody>
      </p:sp>
      <p:sp>
        <p:nvSpPr>
          <p:cNvPr id="60" name="文本框 59"/>
          <p:cNvSpPr txBox="1"/>
          <p:nvPr/>
        </p:nvSpPr>
        <p:spPr>
          <a:xfrm>
            <a:off x="10012114" y="4292971"/>
            <a:ext cx="1153191" cy="338554"/>
          </a:xfrm>
          <a:prstGeom prst="rect">
            <a:avLst/>
          </a:prstGeom>
          <a:noFill/>
        </p:spPr>
        <p:txBody>
          <a:bodyPr wrap="square">
            <a:spAutoFit/>
          </a:bodyPr>
          <a:lstStyle/>
          <a:p>
            <a:pPr algn="ctr"/>
            <a:r>
              <a:rPr lang="zh-CN" altLang="en-US" sz="1600" dirty="0"/>
              <a:t>2%-22%</a:t>
            </a:r>
            <a:r>
              <a:rPr lang="en-US" altLang="zh-CN" sz="1600" baseline="30000" dirty="0"/>
              <a:t>7</a:t>
            </a:r>
            <a:endParaRPr lang="zh-CN" altLang="en-US" sz="1600" baseline="30000" dirty="0"/>
          </a:p>
        </p:txBody>
      </p:sp>
      <p:sp>
        <p:nvSpPr>
          <p:cNvPr id="62" name="文本框 61"/>
          <p:cNvSpPr txBox="1"/>
          <p:nvPr/>
        </p:nvSpPr>
        <p:spPr>
          <a:xfrm>
            <a:off x="9901805" y="5298318"/>
            <a:ext cx="1292860" cy="338554"/>
          </a:xfrm>
          <a:prstGeom prst="rect">
            <a:avLst/>
          </a:prstGeom>
          <a:noFill/>
        </p:spPr>
        <p:txBody>
          <a:bodyPr wrap="square">
            <a:spAutoFit/>
          </a:bodyPr>
          <a:lstStyle/>
          <a:p>
            <a:pPr algn="ctr"/>
            <a:r>
              <a:rPr lang="zh-CN" altLang="en-US" sz="1600" dirty="0"/>
              <a:t>7</a:t>
            </a:r>
            <a:r>
              <a:rPr lang="en-US" altLang="zh-CN" sz="1600" dirty="0"/>
              <a:t>.</a:t>
            </a:r>
            <a:r>
              <a:rPr lang="zh-CN" altLang="en-US" sz="1600" dirty="0"/>
              <a:t>7%-23%</a:t>
            </a:r>
            <a:r>
              <a:rPr lang="en-US" altLang="zh-CN" sz="1600" baseline="30000" dirty="0"/>
              <a:t>7</a:t>
            </a:r>
            <a:endParaRPr lang="zh-CN" altLang="en-US" sz="1600" baseline="30000" dirty="0"/>
          </a:p>
        </p:txBody>
      </p:sp>
      <p:cxnSp>
        <p:nvCxnSpPr>
          <p:cNvPr id="64" name="直线连接符 63"/>
          <p:cNvCxnSpPr/>
          <p:nvPr/>
        </p:nvCxnSpPr>
        <p:spPr>
          <a:xfrm>
            <a:off x="9263849" y="3344708"/>
            <a:ext cx="463551" cy="0"/>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7" name="直线连接符 66"/>
          <p:cNvCxnSpPr/>
          <p:nvPr/>
        </p:nvCxnSpPr>
        <p:spPr>
          <a:xfrm>
            <a:off x="9236427" y="4536128"/>
            <a:ext cx="463551" cy="0"/>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 name="直线连接符 67"/>
          <p:cNvCxnSpPr/>
          <p:nvPr/>
        </p:nvCxnSpPr>
        <p:spPr>
          <a:xfrm>
            <a:off x="9259264" y="5441839"/>
            <a:ext cx="463551" cy="0"/>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69" name="组合 68"/>
          <p:cNvGrpSpPr/>
          <p:nvPr/>
        </p:nvGrpSpPr>
        <p:grpSpPr>
          <a:xfrm>
            <a:off x="572596" y="2542784"/>
            <a:ext cx="4197423" cy="3342377"/>
            <a:chOff x="327135" y="2509584"/>
            <a:chExt cx="5500168" cy="3320027"/>
          </a:xfrm>
        </p:grpSpPr>
        <p:pic>
          <p:nvPicPr>
            <p:cNvPr id="7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1950"/>
            <a:stretch>
              <a:fillRect/>
            </a:stretch>
          </p:blipFill>
          <p:spPr bwMode="auto">
            <a:xfrm>
              <a:off x="327135" y="2509584"/>
              <a:ext cx="5500168" cy="3320027"/>
            </a:xfrm>
            <a:prstGeom prst="rect">
              <a:avLst/>
            </a:prstGeom>
            <a:noFill/>
            <a:extLst>
              <a:ext uri="{909E8E84-426E-40DD-AFC4-6F175D3DCCD1}">
                <a14:hiddenFill xmlns:a14="http://schemas.microsoft.com/office/drawing/2010/main">
                  <a:solidFill>
                    <a:srgbClr val="FFFFFF"/>
                  </a:solidFill>
                </a14:hiddenFill>
              </a:ext>
            </a:extLst>
          </p:spPr>
        </p:pic>
        <p:sp>
          <p:nvSpPr>
            <p:cNvPr id="72" name="矩形 71"/>
            <p:cNvSpPr/>
            <p:nvPr/>
          </p:nvSpPr>
          <p:spPr>
            <a:xfrm>
              <a:off x="762117" y="2705951"/>
              <a:ext cx="1093957" cy="315097"/>
            </a:xfrm>
            <a:prstGeom prst="rect">
              <a:avLst/>
            </a:prstGeom>
            <a:solidFill>
              <a:schemeClr val="bg1"/>
            </a:solidFill>
            <a:ln>
              <a:solidFill>
                <a:srgbClr val="ED7D3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rPr>
                <a:t>HER2</a:t>
              </a:r>
              <a:r>
                <a:rPr kumimoji="0" lang="zh-CN" altLang="en-US" sz="105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rPr>
                <a:t>扩增</a:t>
              </a:r>
            </a:p>
          </p:txBody>
        </p:sp>
        <p:sp>
          <p:nvSpPr>
            <p:cNvPr id="73" name="矩形 72"/>
            <p:cNvSpPr/>
            <p:nvPr/>
          </p:nvSpPr>
          <p:spPr>
            <a:xfrm>
              <a:off x="4441301" y="2630743"/>
              <a:ext cx="959104" cy="315097"/>
            </a:xfrm>
            <a:prstGeom prst="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rPr>
                <a:t>HER2</a:t>
              </a:r>
              <a:r>
                <a:rPr kumimoji="0" lang="zh-CN" altLang="en-US" sz="11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rPr>
                <a:t>过表达</a:t>
              </a:r>
              <a:endParaRPr kumimoji="0" lang="zh-CN" altLang="en-US" sz="11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74" name="矩形 73"/>
            <p:cNvSpPr/>
            <p:nvPr/>
          </p:nvSpPr>
          <p:spPr>
            <a:xfrm>
              <a:off x="3841223" y="4580954"/>
              <a:ext cx="1217117" cy="215265"/>
            </a:xfrm>
            <a:prstGeom prst="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rPr>
                <a:t>HER2</a:t>
              </a:r>
              <a:r>
                <a:rPr kumimoji="0" lang="zh-CN" altLang="en-US" sz="11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rPr>
                <a:t>突变</a:t>
              </a:r>
            </a:p>
          </p:txBody>
        </p:sp>
      </p:grpSp>
      <p:sp>
        <p:nvSpPr>
          <p:cNvPr id="4" name="标题 16"/>
          <p:cNvSpPr txBox="1"/>
          <p:nvPr>
            <p:custDataLst>
              <p:tags r:id="rId2"/>
            </p:custDataLst>
          </p:nvPr>
        </p:nvSpPr>
        <p:spPr>
          <a:xfrm>
            <a:off x="603250" y="260985"/>
            <a:ext cx="10858500" cy="988695"/>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zh-CN" altLang="en-US" dirty="0">
                <a:solidFill>
                  <a:srgbClr val="70309F"/>
                </a:solidFill>
                <a:latin typeface="微软雅黑" panose="020B0503020204020204" pitchFamily="34" charset="-122"/>
                <a:ea typeface="微软雅黑" panose="020B0503020204020204" pitchFamily="34" charset="-122"/>
                <a:sym typeface="+mn-ea"/>
              </a:rPr>
              <a:t>HER2基因包含突变、扩增、过表达</a:t>
            </a:r>
            <a:r>
              <a:rPr lang="en-US" altLang="zh-CN" dirty="0">
                <a:solidFill>
                  <a:srgbClr val="70309F"/>
                </a:solidFill>
                <a:latin typeface="微软雅黑" panose="020B0503020204020204" pitchFamily="34" charset="-122"/>
                <a:ea typeface="微软雅黑" panose="020B0503020204020204" pitchFamily="34" charset="-122"/>
                <a:sym typeface="+mn-lt"/>
              </a:rPr>
              <a:t>3</a:t>
            </a:r>
            <a:r>
              <a:rPr lang="zh-CN" altLang="en-US" dirty="0">
                <a:solidFill>
                  <a:srgbClr val="70309F"/>
                </a:solidFill>
                <a:latin typeface="微软雅黑" panose="020B0503020204020204" pitchFamily="34" charset="-122"/>
                <a:ea typeface="微软雅黑" panose="020B0503020204020204" pitchFamily="34" charset="-122"/>
                <a:sym typeface="+mn-lt"/>
              </a:rPr>
              <a:t>种变异类型，</a:t>
            </a:r>
            <a:r>
              <a:rPr lang="zh-CN" altLang="en-US" dirty="0">
                <a:solidFill>
                  <a:srgbClr val="70309F"/>
                </a:solidFill>
                <a:latin typeface="微软雅黑" panose="020B0503020204020204" pitchFamily="34" charset="-122"/>
                <a:ea typeface="微软雅黑" panose="020B0503020204020204" pitchFamily="34" charset="-122"/>
                <a:sym typeface="+mn-ea"/>
              </a:rPr>
              <a:t>是</a:t>
            </a:r>
            <a:r>
              <a:rPr lang="en-US" altLang="zh-CN" dirty="0">
                <a:solidFill>
                  <a:srgbClr val="70309F"/>
                </a:solidFill>
                <a:latin typeface="微软雅黑" panose="020B0503020204020204" pitchFamily="34" charset="-122"/>
                <a:ea typeface="微软雅黑" panose="020B0503020204020204" pitchFamily="34" charset="-122"/>
                <a:sym typeface="+mn-ea"/>
              </a:rPr>
              <a:t>NSCLC</a:t>
            </a:r>
            <a:r>
              <a:rPr lang="zh-CN" altLang="en-US" dirty="0">
                <a:solidFill>
                  <a:srgbClr val="70309F"/>
                </a:solidFill>
                <a:latin typeface="微软雅黑" panose="020B0503020204020204" pitchFamily="34" charset="-122"/>
                <a:ea typeface="微软雅黑" panose="020B0503020204020204" pitchFamily="34" charset="-122"/>
                <a:sym typeface="+mn-ea"/>
              </a:rPr>
              <a:t>的主要驱动基因之一</a:t>
            </a:r>
          </a:p>
        </p:txBody>
      </p:sp>
      <p:sp>
        <p:nvSpPr>
          <p:cNvPr id="52" name="fried-egg_181929"/>
          <p:cNvSpPr>
            <a:spLocks noChangeAspect="1"/>
          </p:cNvSpPr>
          <p:nvPr/>
        </p:nvSpPr>
        <p:spPr>
          <a:xfrm>
            <a:off x="5207230" y="5396787"/>
            <a:ext cx="373905" cy="348416"/>
          </a:xfrm>
          <a:custGeom>
            <a:avLst/>
            <a:gdLst>
              <a:gd name="connsiteX0" fmla="*/ 246807 w 607639"/>
              <a:gd name="connsiteY0" fmla="*/ 188619 h 566217"/>
              <a:gd name="connsiteX1" fmla="*/ 297152 w 607639"/>
              <a:gd name="connsiteY1" fmla="*/ 238816 h 566217"/>
              <a:gd name="connsiteX2" fmla="*/ 291549 w 607639"/>
              <a:gd name="connsiteY2" fmla="*/ 252054 h 566217"/>
              <a:gd name="connsiteX3" fmla="*/ 287724 w 607639"/>
              <a:gd name="connsiteY3" fmla="*/ 252765 h 566217"/>
              <a:gd name="connsiteX4" fmla="*/ 278384 w 607639"/>
              <a:gd name="connsiteY4" fmla="*/ 246457 h 566217"/>
              <a:gd name="connsiteX5" fmla="*/ 239246 w 607639"/>
              <a:gd name="connsiteY5" fmla="*/ 207365 h 566217"/>
              <a:gd name="connsiteX6" fmla="*/ 233642 w 607639"/>
              <a:gd name="connsiteY6" fmla="*/ 194216 h 566217"/>
              <a:gd name="connsiteX7" fmla="*/ 246807 w 607639"/>
              <a:gd name="connsiteY7" fmla="*/ 188619 h 566217"/>
              <a:gd name="connsiteX8" fmla="*/ 212649 w 607639"/>
              <a:gd name="connsiteY8" fmla="*/ 161749 h 566217"/>
              <a:gd name="connsiteX9" fmla="*/ 101302 w 607639"/>
              <a:gd name="connsiteY9" fmla="*/ 273027 h 566217"/>
              <a:gd name="connsiteX10" fmla="*/ 212649 w 607639"/>
              <a:gd name="connsiteY10" fmla="*/ 384216 h 566217"/>
              <a:gd name="connsiteX11" fmla="*/ 324085 w 607639"/>
              <a:gd name="connsiteY11" fmla="*/ 273027 h 566217"/>
              <a:gd name="connsiteX12" fmla="*/ 212649 w 607639"/>
              <a:gd name="connsiteY12" fmla="*/ 161749 h 566217"/>
              <a:gd name="connsiteX13" fmla="*/ 212649 w 607639"/>
              <a:gd name="connsiteY13" fmla="*/ 141484 h 566217"/>
              <a:gd name="connsiteX14" fmla="*/ 344289 w 607639"/>
              <a:gd name="connsiteY14" fmla="*/ 273027 h 566217"/>
              <a:gd name="connsiteX15" fmla="*/ 212649 w 607639"/>
              <a:gd name="connsiteY15" fmla="*/ 404481 h 566217"/>
              <a:gd name="connsiteX16" fmla="*/ 81009 w 607639"/>
              <a:gd name="connsiteY16" fmla="*/ 273027 h 566217"/>
              <a:gd name="connsiteX17" fmla="*/ 212649 w 607639"/>
              <a:gd name="connsiteY17" fmla="*/ 141484 h 566217"/>
              <a:gd name="connsiteX18" fmla="*/ 212633 w 607639"/>
              <a:gd name="connsiteY18" fmla="*/ 0 h 566217"/>
              <a:gd name="connsiteX19" fmla="*/ 426514 w 607639"/>
              <a:gd name="connsiteY19" fmla="*/ 130823 h 566217"/>
              <a:gd name="connsiteX20" fmla="*/ 471817 w 607639"/>
              <a:gd name="connsiteY20" fmla="*/ 183880 h 566217"/>
              <a:gd name="connsiteX21" fmla="*/ 509288 w 607639"/>
              <a:gd name="connsiteY21" fmla="*/ 206899 h 566217"/>
              <a:gd name="connsiteX22" fmla="*/ 607639 w 607639"/>
              <a:gd name="connsiteY22" fmla="*/ 364028 h 566217"/>
              <a:gd name="connsiteX23" fmla="*/ 486058 w 607639"/>
              <a:gd name="connsiteY23" fmla="*/ 505516 h 566217"/>
              <a:gd name="connsiteX24" fmla="*/ 403283 w 607639"/>
              <a:gd name="connsiteY24" fmla="*/ 485608 h 566217"/>
              <a:gd name="connsiteX25" fmla="*/ 400524 w 607639"/>
              <a:gd name="connsiteY25" fmla="*/ 484275 h 566217"/>
              <a:gd name="connsiteX26" fmla="*/ 395985 w 607639"/>
              <a:gd name="connsiteY26" fmla="*/ 470677 h 566217"/>
              <a:gd name="connsiteX27" fmla="*/ 409603 w 607639"/>
              <a:gd name="connsiteY27" fmla="*/ 466145 h 566217"/>
              <a:gd name="connsiteX28" fmla="*/ 412362 w 607639"/>
              <a:gd name="connsiteY28" fmla="*/ 467567 h 566217"/>
              <a:gd name="connsiteX29" fmla="*/ 486058 w 607639"/>
              <a:gd name="connsiteY29" fmla="*/ 485342 h 566217"/>
              <a:gd name="connsiteX30" fmla="*/ 587346 w 607639"/>
              <a:gd name="connsiteY30" fmla="*/ 364028 h 566217"/>
              <a:gd name="connsiteX31" fmla="*/ 499320 w 607639"/>
              <a:gd name="connsiteY31" fmla="*/ 224496 h 566217"/>
              <a:gd name="connsiteX32" fmla="*/ 459890 w 607639"/>
              <a:gd name="connsiteY32" fmla="*/ 200233 h 566217"/>
              <a:gd name="connsiteX33" fmla="*/ 410048 w 607639"/>
              <a:gd name="connsiteY33" fmla="*/ 142643 h 566217"/>
              <a:gd name="connsiteX34" fmla="*/ 212633 w 607639"/>
              <a:gd name="connsiteY34" fmla="*/ 20174 h 566217"/>
              <a:gd name="connsiteX35" fmla="*/ 20293 w 607639"/>
              <a:gd name="connsiteY35" fmla="*/ 293196 h 566217"/>
              <a:gd name="connsiteX36" fmla="*/ 182283 w 607639"/>
              <a:gd name="connsiteY36" fmla="*/ 546043 h 566217"/>
              <a:gd name="connsiteX37" fmla="*/ 386817 w 607639"/>
              <a:gd name="connsiteY37" fmla="*/ 428729 h 566217"/>
              <a:gd name="connsiteX38" fmla="*/ 400969 w 607639"/>
              <a:gd name="connsiteY38" fmla="*/ 426685 h 566217"/>
              <a:gd name="connsiteX39" fmla="*/ 403016 w 607639"/>
              <a:gd name="connsiteY39" fmla="*/ 440816 h 566217"/>
              <a:gd name="connsiteX40" fmla="*/ 182283 w 607639"/>
              <a:gd name="connsiteY40" fmla="*/ 566217 h 566217"/>
              <a:gd name="connsiteX41" fmla="*/ 0 w 607639"/>
              <a:gd name="connsiteY41" fmla="*/ 293196 h 566217"/>
              <a:gd name="connsiteX42" fmla="*/ 212633 w 607639"/>
              <a:gd name="connsiteY42" fmla="*/ 0 h 56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7639" h="566217">
                <a:moveTo>
                  <a:pt x="246807" y="188619"/>
                </a:moveTo>
                <a:cubicBezTo>
                  <a:pt x="269578" y="197858"/>
                  <a:pt x="287902" y="216161"/>
                  <a:pt x="297152" y="238816"/>
                </a:cubicBezTo>
                <a:cubicBezTo>
                  <a:pt x="299198" y="244058"/>
                  <a:pt x="296708" y="249922"/>
                  <a:pt x="291549" y="252054"/>
                </a:cubicBezTo>
                <a:cubicBezTo>
                  <a:pt x="290303" y="252499"/>
                  <a:pt x="289058" y="252765"/>
                  <a:pt x="287724" y="252765"/>
                </a:cubicBezTo>
                <a:cubicBezTo>
                  <a:pt x="283721" y="252765"/>
                  <a:pt x="279985" y="250366"/>
                  <a:pt x="278384" y="246457"/>
                </a:cubicBezTo>
                <a:cubicBezTo>
                  <a:pt x="271179" y="228777"/>
                  <a:pt x="256947" y="214561"/>
                  <a:pt x="239246" y="207365"/>
                </a:cubicBezTo>
                <a:cubicBezTo>
                  <a:pt x="234087" y="205233"/>
                  <a:pt x="231596" y="199369"/>
                  <a:pt x="233642" y="194216"/>
                </a:cubicBezTo>
                <a:cubicBezTo>
                  <a:pt x="235777" y="189063"/>
                  <a:pt x="241648" y="186575"/>
                  <a:pt x="246807" y="188619"/>
                </a:cubicBezTo>
                <a:close/>
                <a:moveTo>
                  <a:pt x="212649" y="161749"/>
                </a:moveTo>
                <a:cubicBezTo>
                  <a:pt x="151235" y="161749"/>
                  <a:pt x="101302" y="211611"/>
                  <a:pt x="101302" y="273027"/>
                </a:cubicBezTo>
                <a:cubicBezTo>
                  <a:pt x="101302" y="334354"/>
                  <a:pt x="151235" y="384216"/>
                  <a:pt x="212649" y="384216"/>
                </a:cubicBezTo>
                <a:cubicBezTo>
                  <a:pt x="274063" y="384216"/>
                  <a:pt x="324085" y="334354"/>
                  <a:pt x="324085" y="273027"/>
                </a:cubicBezTo>
                <a:cubicBezTo>
                  <a:pt x="324085" y="211611"/>
                  <a:pt x="274063" y="161749"/>
                  <a:pt x="212649" y="161749"/>
                </a:cubicBezTo>
                <a:close/>
                <a:moveTo>
                  <a:pt x="212649" y="141484"/>
                </a:moveTo>
                <a:cubicBezTo>
                  <a:pt x="285278" y="141484"/>
                  <a:pt x="344289" y="200501"/>
                  <a:pt x="344289" y="273027"/>
                </a:cubicBezTo>
                <a:cubicBezTo>
                  <a:pt x="344289" y="345465"/>
                  <a:pt x="285278" y="404481"/>
                  <a:pt x="212649" y="404481"/>
                </a:cubicBezTo>
                <a:cubicBezTo>
                  <a:pt x="140109" y="404481"/>
                  <a:pt x="81009" y="345465"/>
                  <a:pt x="81009" y="273027"/>
                </a:cubicBezTo>
                <a:cubicBezTo>
                  <a:pt x="81009" y="200501"/>
                  <a:pt x="140109" y="141484"/>
                  <a:pt x="212649" y="141484"/>
                </a:cubicBezTo>
                <a:close/>
                <a:moveTo>
                  <a:pt x="212633" y="0"/>
                </a:moveTo>
                <a:cubicBezTo>
                  <a:pt x="332791" y="0"/>
                  <a:pt x="386906" y="75632"/>
                  <a:pt x="426514" y="130823"/>
                </a:cubicBezTo>
                <a:cubicBezTo>
                  <a:pt x="442623" y="153397"/>
                  <a:pt x="456597" y="172860"/>
                  <a:pt x="471817" y="183880"/>
                </a:cubicBezTo>
                <a:cubicBezTo>
                  <a:pt x="483566" y="192501"/>
                  <a:pt x="496650" y="199789"/>
                  <a:pt x="509288" y="206899"/>
                </a:cubicBezTo>
                <a:cubicBezTo>
                  <a:pt x="557618" y="234006"/>
                  <a:pt x="607639" y="262001"/>
                  <a:pt x="607639" y="364028"/>
                </a:cubicBezTo>
                <a:cubicBezTo>
                  <a:pt x="607639" y="448637"/>
                  <a:pt x="558775" y="505516"/>
                  <a:pt x="486058" y="505516"/>
                </a:cubicBezTo>
                <a:cubicBezTo>
                  <a:pt x="442979" y="505516"/>
                  <a:pt x="422775" y="495473"/>
                  <a:pt x="403283" y="485608"/>
                </a:cubicBezTo>
                <a:lnTo>
                  <a:pt x="400524" y="484275"/>
                </a:lnTo>
                <a:cubicBezTo>
                  <a:pt x="395540" y="481787"/>
                  <a:pt x="393493" y="475654"/>
                  <a:pt x="395985" y="470677"/>
                </a:cubicBezTo>
                <a:cubicBezTo>
                  <a:pt x="398477" y="465700"/>
                  <a:pt x="404618" y="463656"/>
                  <a:pt x="409603" y="466145"/>
                </a:cubicBezTo>
                <a:lnTo>
                  <a:pt x="412362" y="467567"/>
                </a:lnTo>
                <a:cubicBezTo>
                  <a:pt x="431409" y="477076"/>
                  <a:pt x="447786" y="485342"/>
                  <a:pt x="486058" y="485342"/>
                </a:cubicBezTo>
                <a:cubicBezTo>
                  <a:pt x="560822" y="485342"/>
                  <a:pt x="587346" y="419930"/>
                  <a:pt x="587346" y="364028"/>
                </a:cubicBezTo>
                <a:cubicBezTo>
                  <a:pt x="587346" y="273821"/>
                  <a:pt x="546582" y="250981"/>
                  <a:pt x="499320" y="224496"/>
                </a:cubicBezTo>
                <a:cubicBezTo>
                  <a:pt x="486236" y="217120"/>
                  <a:pt x="472618" y="209565"/>
                  <a:pt x="459890" y="200233"/>
                </a:cubicBezTo>
                <a:cubicBezTo>
                  <a:pt x="442000" y="187347"/>
                  <a:pt x="427137" y="166639"/>
                  <a:pt x="410048" y="142643"/>
                </a:cubicBezTo>
                <a:cubicBezTo>
                  <a:pt x="370974" y="88074"/>
                  <a:pt x="322377" y="20174"/>
                  <a:pt x="212633" y="20174"/>
                </a:cubicBezTo>
                <a:cubicBezTo>
                  <a:pt x="95769" y="20174"/>
                  <a:pt x="20293" y="127357"/>
                  <a:pt x="20293" y="293196"/>
                </a:cubicBezTo>
                <a:cubicBezTo>
                  <a:pt x="20293" y="408554"/>
                  <a:pt x="48330" y="546043"/>
                  <a:pt x="182283" y="546043"/>
                </a:cubicBezTo>
                <a:cubicBezTo>
                  <a:pt x="258472" y="546043"/>
                  <a:pt x="329231" y="505427"/>
                  <a:pt x="386817" y="428729"/>
                </a:cubicBezTo>
                <a:cubicBezTo>
                  <a:pt x="390199" y="424285"/>
                  <a:pt x="396519" y="423307"/>
                  <a:pt x="400969" y="426685"/>
                </a:cubicBezTo>
                <a:cubicBezTo>
                  <a:pt x="405508" y="430062"/>
                  <a:pt x="406398" y="436372"/>
                  <a:pt x="403016" y="440816"/>
                </a:cubicBezTo>
                <a:cubicBezTo>
                  <a:pt x="341424" y="522847"/>
                  <a:pt x="265058" y="566217"/>
                  <a:pt x="182283" y="566217"/>
                </a:cubicBezTo>
                <a:cubicBezTo>
                  <a:pt x="64707" y="566217"/>
                  <a:pt x="0" y="469255"/>
                  <a:pt x="0" y="293196"/>
                </a:cubicBezTo>
                <a:cubicBezTo>
                  <a:pt x="0" y="117847"/>
                  <a:pt x="85445" y="0"/>
                  <a:pt x="21263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文本框 56"/>
          <p:cNvSpPr txBox="1"/>
          <p:nvPr/>
        </p:nvSpPr>
        <p:spPr>
          <a:xfrm>
            <a:off x="6210436" y="6064945"/>
            <a:ext cx="6097656" cy="461665"/>
          </a:xfrm>
          <a:prstGeom prst="rect">
            <a:avLst/>
          </a:prstGeom>
          <a:noFill/>
        </p:spPr>
        <p:txBody>
          <a:bodyPr wrap="square">
            <a:spAutoFit/>
          </a:bodyPr>
          <a:lstStyle/>
          <a:p>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en-US" altLang="en-GB" sz="800" dirty="0">
                <a:latin typeface="微软雅黑" panose="020B0503020204020204" pitchFamily="34" charset="-122"/>
                <a:ea typeface="微软雅黑" panose="020B0503020204020204" pitchFamily="34" charset="-122"/>
                <a:cs typeface="微软雅黑" panose="020B0503020204020204" pitchFamily="34" charset="-122"/>
                <a:sym typeface="+mn-ea"/>
              </a:rPr>
              <a:t>Jebbink M, et al. Cancer Treat Rev, 2020,86:101996;</a:t>
            </a:r>
          </a:p>
          <a:p>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6. Song</a:t>
            </a:r>
            <a:r>
              <a:rPr lang="zh-CN" altLang="en-US" sz="8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800" dirty="0" err="1">
                <a:latin typeface="微软雅黑" panose="020B0503020204020204" pitchFamily="34" charset="-122"/>
                <a:ea typeface="微软雅黑" panose="020B0503020204020204" pitchFamily="34" charset="-122"/>
                <a:cs typeface="微软雅黑" panose="020B0503020204020204" pitchFamily="34" charset="-122"/>
                <a:sym typeface="+mn-ea"/>
              </a:rPr>
              <a:t>zhengbo,etal.Oncotargel</a:t>
            </a:r>
            <a:r>
              <a:rPr lang="zh-CN" altLang="en-US" sz="8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vol.7,47(2016):78152-78158</a:t>
            </a:r>
            <a:endParaRPr lang="en-US" altLang="en-GB" sz="8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7.</a:t>
            </a:r>
            <a:r>
              <a:rPr lang="en-US" altLang="en-GB" sz="800" dirty="0">
                <a:latin typeface="微软雅黑" panose="020B0503020204020204" pitchFamily="34" charset="-122"/>
                <a:ea typeface="微软雅黑" panose="020B0503020204020204" pitchFamily="34" charset="-122"/>
                <a:cs typeface="微软雅黑" panose="020B0503020204020204" pitchFamily="34" charset="-122"/>
                <a:sym typeface="+mn-ea"/>
              </a:rPr>
              <a:t> Ren S, et al. ESMO Open. 2022 Feb;7(1):100395. </a:t>
            </a:r>
            <a:endPar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圆角 528"/>
          <p:cNvSpPr/>
          <p:nvPr/>
        </p:nvSpPr>
        <p:spPr>
          <a:xfrm>
            <a:off x="547368" y="2437782"/>
            <a:ext cx="5454032" cy="3049188"/>
          </a:xfrm>
          <a:prstGeom prst="roundRect">
            <a:avLst>
              <a:gd name="adj" fmla="val 0"/>
            </a:avLst>
          </a:prstGeom>
          <a:solidFill>
            <a:srgbClr val="F3F0FF">
              <a:alpha val="66667"/>
            </a:srgb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44" name="矩形: 圆角 528"/>
          <p:cNvSpPr/>
          <p:nvPr/>
        </p:nvSpPr>
        <p:spPr>
          <a:xfrm>
            <a:off x="6194404" y="2437781"/>
            <a:ext cx="5334021" cy="3049187"/>
          </a:xfrm>
          <a:prstGeom prst="roundRect">
            <a:avLst>
              <a:gd name="adj" fmla="val 0"/>
            </a:avLst>
          </a:prstGeom>
          <a:solidFill>
            <a:srgbClr val="F3F0FF">
              <a:alpha val="66667"/>
            </a:srgb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45" name="矩形 44"/>
          <p:cNvSpPr/>
          <p:nvPr/>
        </p:nvSpPr>
        <p:spPr>
          <a:xfrm>
            <a:off x="692951" y="2573655"/>
            <a:ext cx="5203826" cy="24428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矩形 45"/>
          <p:cNvSpPr/>
          <p:nvPr/>
        </p:nvSpPr>
        <p:spPr>
          <a:xfrm>
            <a:off x="6289886" y="2573655"/>
            <a:ext cx="5126144" cy="24428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对角圆角矩形 40"/>
          <p:cNvSpPr/>
          <p:nvPr/>
        </p:nvSpPr>
        <p:spPr>
          <a:xfrm>
            <a:off x="560092" y="5590560"/>
            <a:ext cx="10979740" cy="516890"/>
          </a:xfrm>
          <a:prstGeom prst="round2DiagRect">
            <a:avLst>
              <a:gd name="adj1" fmla="val 0"/>
              <a:gd name="adj2"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endParaRPr kumimoji="1" lang="zh-CN" altLang="en-US" sz="1600" b="1">
              <a:solidFill>
                <a:srgbClr val="FFFFFF"/>
              </a:solidFill>
              <a:latin typeface="Arial" panose="020B0604020202020204" pitchFamily="34" charset="0"/>
              <a:ea typeface="微软雅黑" panose="020B0503020204020204" pitchFamily="34" charset="-122"/>
            </a:endParaRPr>
          </a:p>
        </p:txBody>
      </p:sp>
      <p:sp>
        <p:nvSpPr>
          <p:cNvPr id="9" name="对角圆角矩形 8"/>
          <p:cNvSpPr/>
          <p:nvPr/>
        </p:nvSpPr>
        <p:spPr>
          <a:xfrm>
            <a:off x="548685" y="1219824"/>
            <a:ext cx="10979740" cy="516890"/>
          </a:xfrm>
          <a:prstGeom prst="round2DiagRect">
            <a:avLst>
              <a:gd name="adj1" fmla="val 0"/>
              <a:gd name="adj2"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endParaRPr kumimoji="1" lang="zh-CN" altLang="en-US" sz="1600" b="1">
              <a:solidFill>
                <a:srgbClr val="FFFFFF"/>
              </a:solidFill>
              <a:latin typeface="Arial" panose="020B0604020202020204" pitchFamily="34" charset="0"/>
              <a:ea typeface="微软雅黑" panose="020B0503020204020204" pitchFamily="34" charset="-122"/>
            </a:endParaRPr>
          </a:p>
        </p:txBody>
      </p:sp>
      <p:pic>
        <p:nvPicPr>
          <p:cNvPr id="4" name="内容占位符 3"/>
          <p:cNvPicPr>
            <a:picLocks noGrp="1" noChangeAspect="1"/>
          </p:cNvPicPr>
          <p:nvPr>
            <p:ph idx="1"/>
          </p:nvPr>
        </p:nvPicPr>
        <p:blipFill>
          <a:blip r:embed="rId3"/>
          <a:srcRect r="32913"/>
          <a:stretch>
            <a:fillRect/>
          </a:stretch>
        </p:blipFill>
        <p:spPr>
          <a:xfrm>
            <a:off x="775970" y="2573655"/>
            <a:ext cx="4933950" cy="2254250"/>
          </a:xfrm>
          <a:prstGeom prst="rect">
            <a:avLst/>
          </a:prstGeom>
        </p:spPr>
      </p:pic>
      <p:sp>
        <p:nvSpPr>
          <p:cNvPr id="6" name="文本框 5"/>
          <p:cNvSpPr txBox="1"/>
          <p:nvPr/>
        </p:nvSpPr>
        <p:spPr>
          <a:xfrm>
            <a:off x="1032510" y="4771390"/>
            <a:ext cx="5027930" cy="245110"/>
          </a:xfrm>
          <a:prstGeom prst="rect">
            <a:avLst/>
          </a:prstGeom>
        </p:spPr>
        <p:txBody>
          <a:bodyPr wrap="square">
            <a:spAutoFit/>
          </a:bodyPr>
          <a:lstStyle/>
          <a:p>
            <a:r>
              <a:rPr lang="zh-CN" altLang="en-US" sz="1000"/>
              <a:t>图</a:t>
            </a:r>
            <a:r>
              <a:rPr lang="en-US" altLang="zh-CN" sz="1000"/>
              <a:t>1.</a:t>
            </a:r>
            <a:r>
              <a:rPr lang="zh-CN" altLang="en-US" sz="1000"/>
              <a:t>总</a:t>
            </a:r>
            <a:r>
              <a:rPr lang="en-US" altLang="zh-CN" sz="1000"/>
              <a:t>HER2</a:t>
            </a:r>
            <a:r>
              <a:rPr lang="zh-CN" altLang="en-US" sz="1000"/>
              <a:t>变异</a:t>
            </a:r>
            <a:r>
              <a:rPr lang="en-US" altLang="zh-CN" sz="1000"/>
              <a:t>vs</a:t>
            </a:r>
            <a:r>
              <a:rPr lang="zh-CN" altLang="en-US" sz="1000"/>
              <a:t>对照组（</a:t>
            </a:r>
            <a:r>
              <a:rPr lang="en-US" altLang="zh-CN" sz="1000"/>
              <a:t>A</a:t>
            </a:r>
            <a:r>
              <a:rPr lang="zh-CN" altLang="en-US" sz="1000"/>
              <a:t>）、</a:t>
            </a:r>
            <a:r>
              <a:rPr lang="en-US" altLang="zh-CN" sz="1000"/>
              <a:t>HER2 TKD</a:t>
            </a:r>
            <a:r>
              <a:rPr lang="zh-CN" altLang="en-US" sz="1000"/>
              <a:t>突变</a:t>
            </a:r>
            <a:r>
              <a:rPr lang="en-US" altLang="zh-CN" sz="1000"/>
              <a:t>vs</a:t>
            </a:r>
            <a:r>
              <a:rPr lang="zh-CN" altLang="en-US" sz="1000"/>
              <a:t>对照组与</a:t>
            </a:r>
            <a:r>
              <a:rPr lang="en-US" altLang="zh-CN" sz="1000"/>
              <a:t>HER2 TKD</a:t>
            </a:r>
            <a:r>
              <a:rPr lang="zh-CN" altLang="en-US" sz="1000"/>
              <a:t>突变</a:t>
            </a:r>
          </a:p>
        </p:txBody>
      </p:sp>
      <p:sp>
        <p:nvSpPr>
          <p:cNvPr id="7" name="文本框 6"/>
          <p:cNvSpPr txBox="1"/>
          <p:nvPr/>
        </p:nvSpPr>
        <p:spPr>
          <a:xfrm>
            <a:off x="517691" y="5004947"/>
            <a:ext cx="5379086" cy="646331"/>
          </a:xfrm>
          <a:prstGeom prst="rect">
            <a:avLst/>
          </a:prstGeom>
        </p:spPr>
        <p:txBody>
          <a:bodyPr wrap="square">
            <a:spAutoFit/>
          </a:bodyPr>
          <a:lstStyle/>
          <a:p>
            <a:pPr marL="171450" indent="-171450">
              <a:buFont typeface="Arial" panose="020B0604020202020204" pitchFamily="34" charset="0"/>
              <a:buChar char="•"/>
            </a:pPr>
            <a:r>
              <a:rPr lang="zh-CN" altLang="en-US" sz="900"/>
              <a:t>该研究纳入</a:t>
            </a:r>
            <a:r>
              <a:rPr lang="en-US" altLang="zh-CN" sz="900"/>
              <a:t>1680</a:t>
            </a:r>
            <a:r>
              <a:rPr lang="zh-CN" altLang="en-US" sz="900"/>
              <a:t>例</a:t>
            </a:r>
            <a:r>
              <a:rPr lang="en-US" altLang="zh-CN" sz="900"/>
              <a:t>NSCLC</a:t>
            </a:r>
            <a:r>
              <a:rPr lang="zh-CN" altLang="en-US" sz="900"/>
              <a:t>二代测序（</a:t>
            </a:r>
            <a:r>
              <a:rPr lang="en-US" altLang="zh-CN" sz="900"/>
              <a:t>NGS</a:t>
            </a:r>
            <a:r>
              <a:rPr lang="zh-CN" altLang="en-US" sz="900"/>
              <a:t>）数据，对</a:t>
            </a:r>
            <a:r>
              <a:rPr lang="en-US" altLang="zh-CN" sz="900"/>
              <a:t>HER2</a:t>
            </a:r>
            <a:r>
              <a:rPr lang="zh-CN" altLang="en-US" sz="900"/>
              <a:t>变异的异质性，患者临床病理和分子特征进行了分析。</a:t>
            </a:r>
            <a:r>
              <a:rPr lang="zh-CN" altLang="en-US" sz="900">
                <a:sym typeface="+mn-ea"/>
              </a:rPr>
              <a:t>结果显示：</a:t>
            </a:r>
            <a:r>
              <a:rPr lang="en-US" altLang="zh-CN" sz="900" b="1">
                <a:latin typeface="微软雅黑" panose="020B0503020204020204" pitchFamily="34" charset="-122"/>
                <a:ea typeface="微软雅黑" panose="020B0503020204020204" pitchFamily="34" charset="-122"/>
                <a:cs typeface="微软雅黑" panose="020B0503020204020204" pitchFamily="34" charset="-122"/>
                <a:sym typeface="+mn-ea"/>
              </a:rPr>
              <a:t>HER2</a:t>
            </a:r>
            <a:r>
              <a:rPr lang="zh-CN" altLang="en-US" sz="900" b="1">
                <a:latin typeface="微软雅黑" panose="020B0503020204020204" pitchFamily="34" charset="-122"/>
                <a:ea typeface="微软雅黑" panose="020B0503020204020204" pitchFamily="34" charset="-122"/>
                <a:cs typeface="微软雅黑" panose="020B0503020204020204" pitchFamily="34" charset="-122"/>
                <a:sym typeface="+mn-ea"/>
              </a:rPr>
              <a:t>变异组中位</a:t>
            </a:r>
            <a:r>
              <a:rPr lang="en-US" altLang="zh-CN" sz="900" b="1">
                <a:latin typeface="微软雅黑" panose="020B0503020204020204" pitchFamily="34" charset="-122"/>
                <a:ea typeface="微软雅黑" panose="020B0503020204020204" pitchFamily="34" charset="-122"/>
                <a:cs typeface="微软雅黑" panose="020B0503020204020204" pitchFamily="34" charset="-122"/>
                <a:sym typeface="+mn-ea"/>
              </a:rPr>
              <a:t>OS</a:t>
            </a:r>
            <a:r>
              <a:rPr lang="zh-CN" altLang="en-US" sz="900" b="1">
                <a:latin typeface="微软雅黑" panose="020B0503020204020204" pitchFamily="34" charset="-122"/>
                <a:ea typeface="微软雅黑" panose="020B0503020204020204" pitchFamily="34" charset="-122"/>
                <a:cs typeface="微软雅黑" panose="020B0503020204020204" pitchFamily="34" charset="-122"/>
                <a:sym typeface="+mn-ea"/>
              </a:rPr>
              <a:t>时间相对较短</a:t>
            </a: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900">
                <a:latin typeface="微软雅黑" panose="020B0503020204020204" pitchFamily="34" charset="-122"/>
                <a:ea typeface="微软雅黑" panose="020B0503020204020204" pitchFamily="34" charset="-122"/>
                <a:cs typeface="微软雅黑" panose="020B0503020204020204" pitchFamily="34" charset="-122"/>
                <a:sym typeface="+mn-ea"/>
              </a:rPr>
              <a:t>HER2</a:t>
            </a: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mn-ea"/>
              </a:rPr>
              <a:t>变异组为</a:t>
            </a:r>
            <a:r>
              <a:rPr lang="en-US" altLang="zh-CN" sz="900">
                <a:latin typeface="微软雅黑" panose="020B0503020204020204" pitchFamily="34" charset="-122"/>
                <a:ea typeface="微软雅黑" panose="020B0503020204020204" pitchFamily="34" charset="-122"/>
                <a:cs typeface="微软雅黑" panose="020B0503020204020204" pitchFamily="34" charset="-122"/>
                <a:sym typeface="+mn-ea"/>
              </a:rPr>
              <a:t>30.3</a:t>
            </a: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mn-ea"/>
              </a:rPr>
              <a:t>个月，对照组为</a:t>
            </a:r>
            <a:r>
              <a:rPr lang="en-US" altLang="zh-CN" sz="900">
                <a:latin typeface="微软雅黑" panose="020B0503020204020204" pitchFamily="34" charset="-122"/>
                <a:ea typeface="微软雅黑" panose="020B0503020204020204" pitchFamily="34" charset="-122"/>
                <a:cs typeface="微软雅黑" panose="020B0503020204020204" pitchFamily="34" charset="-122"/>
                <a:sym typeface="+mn-ea"/>
              </a:rPr>
              <a:t>25.9</a:t>
            </a: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mn-ea"/>
              </a:rPr>
              <a:t>个月。</a:t>
            </a:r>
            <a:endParaRPr lang="zh-CN" altLang="en-US" sz="900"/>
          </a:p>
          <a:p>
            <a:pPr marL="171450" indent="-171450">
              <a:buFont typeface="Arial" panose="020B0604020202020204" pitchFamily="34" charset="0"/>
              <a:buChar char="•"/>
            </a:pPr>
            <a:endParaRPr lang="zh-CN" altLang="en-US" sz="900"/>
          </a:p>
        </p:txBody>
      </p:sp>
      <p:sp>
        <p:nvSpPr>
          <p:cNvPr id="8" name="文本框 7"/>
          <p:cNvSpPr txBox="1"/>
          <p:nvPr/>
        </p:nvSpPr>
        <p:spPr>
          <a:xfrm>
            <a:off x="604247" y="1824087"/>
            <a:ext cx="5028565" cy="645160"/>
          </a:xfrm>
          <a:prstGeom prst="rect">
            <a:avLst/>
          </a:prstGeom>
          <a:ln>
            <a:noFill/>
          </a:ln>
        </p:spPr>
        <p:txBody>
          <a:bodyPr wrap="square">
            <a:spAutoFit/>
          </a:bodyPr>
          <a:lstStyle/>
          <a:p>
            <a:pPr marL="171450" indent="-171450" fontAlgn="auto">
              <a:lnSpc>
                <a:spcPct val="150000"/>
              </a:lnSpc>
              <a:buFont typeface="Arial" panose="020B0604020202020204" pitchFamily="34" charset="0"/>
              <a:buChar char="•"/>
            </a:pPr>
            <a:r>
              <a:rPr lang="en-US" altLang="zh-CN" sz="1200">
                <a:solidFill>
                  <a:srgbClr val="FF9400"/>
                </a:solidFill>
                <a:latin typeface="微软雅黑" panose="020B0503020204020204" pitchFamily="34" charset="-122"/>
                <a:ea typeface="微软雅黑" panose="020B0503020204020204" pitchFamily="34" charset="-122"/>
                <a:cs typeface="微软雅黑" panose="020B0503020204020204" pitchFamily="34" charset="-122"/>
              </a:rPr>
              <a:t>HER2</a:t>
            </a:r>
            <a:r>
              <a:rPr lang="zh-CN" altLang="en-US" sz="1200">
                <a:solidFill>
                  <a:srgbClr val="FF9400"/>
                </a:solidFill>
                <a:latin typeface="微软雅黑" panose="020B0503020204020204" pitchFamily="34" charset="-122"/>
                <a:ea typeface="微软雅黑" panose="020B0503020204020204" pitchFamily="34" charset="-122"/>
                <a:cs typeface="微软雅黑" panose="020B0503020204020204" pitchFamily="34" charset="-122"/>
              </a:rPr>
              <a:t>变异组中位</a:t>
            </a:r>
            <a:r>
              <a:rPr lang="en-US" altLang="zh-CN" sz="1200">
                <a:solidFill>
                  <a:srgbClr val="FF9400"/>
                </a:solidFill>
                <a:latin typeface="微软雅黑" panose="020B0503020204020204" pitchFamily="34" charset="-122"/>
                <a:ea typeface="微软雅黑" panose="020B0503020204020204" pitchFamily="34" charset="-122"/>
                <a:cs typeface="微软雅黑" panose="020B0503020204020204" pitchFamily="34" charset="-122"/>
              </a:rPr>
              <a:t>OS</a:t>
            </a:r>
            <a:r>
              <a:rPr lang="zh-CN" altLang="en-US" sz="1200">
                <a:solidFill>
                  <a:srgbClr val="FF9400"/>
                </a:solidFill>
                <a:latin typeface="微软雅黑" panose="020B0503020204020204" pitchFamily="34" charset="-122"/>
                <a:ea typeface="微软雅黑" panose="020B0503020204020204" pitchFamily="34" charset="-122"/>
                <a:cs typeface="微软雅黑" panose="020B0503020204020204" pitchFamily="34" charset="-122"/>
              </a:rPr>
              <a:t>时间相对较短：</a:t>
            </a:r>
            <a:r>
              <a:rPr lang="en-US" altLang="zh-CN" sz="1200" b="1">
                <a:solidFill>
                  <a:srgbClr val="FF9400"/>
                </a:solidFill>
                <a:latin typeface="微软雅黑" panose="020B0503020204020204" pitchFamily="34" charset="-122"/>
                <a:ea typeface="微软雅黑" panose="020B0503020204020204" pitchFamily="34" charset="-122"/>
                <a:cs typeface="微软雅黑" panose="020B0503020204020204" pitchFamily="34" charset="-122"/>
              </a:rPr>
              <a:t>HER2 TKD</a:t>
            </a:r>
            <a:r>
              <a:rPr lang="zh-CN" altLang="en-US" sz="1200" b="1">
                <a:solidFill>
                  <a:srgbClr val="FF9400"/>
                </a:solidFill>
                <a:latin typeface="微软雅黑" panose="020B0503020204020204" pitchFamily="34" charset="-122"/>
                <a:ea typeface="微软雅黑" panose="020B0503020204020204" pitchFamily="34" charset="-122"/>
                <a:cs typeface="微软雅黑" panose="020B0503020204020204" pitchFamily="34" charset="-122"/>
              </a:rPr>
              <a:t>突变和包括</a:t>
            </a:r>
            <a:r>
              <a:rPr lang="en-US" altLang="zh-CN" sz="1200" b="1">
                <a:solidFill>
                  <a:srgbClr val="FF9400"/>
                </a:solidFill>
                <a:latin typeface="微软雅黑" panose="020B0503020204020204" pitchFamily="34" charset="-122"/>
                <a:ea typeface="微软雅黑" panose="020B0503020204020204" pitchFamily="34" charset="-122"/>
                <a:cs typeface="微软雅黑" panose="020B0503020204020204" pitchFamily="34" charset="-122"/>
              </a:rPr>
              <a:t>HER2</a:t>
            </a:r>
            <a:r>
              <a:rPr lang="zh-CN" altLang="en-US" sz="1200" b="1">
                <a:solidFill>
                  <a:srgbClr val="FF9400"/>
                </a:solidFill>
                <a:latin typeface="微软雅黑" panose="020B0503020204020204" pitchFamily="34" charset="-122"/>
                <a:ea typeface="微软雅黑" panose="020B0503020204020204" pitchFamily="34" charset="-122"/>
                <a:cs typeface="微软雅黑" panose="020B0503020204020204" pitchFamily="34" charset="-122"/>
              </a:rPr>
              <a:t>扩增及非</a:t>
            </a:r>
            <a:r>
              <a:rPr lang="en-US" altLang="zh-CN" sz="1200" b="1">
                <a:solidFill>
                  <a:srgbClr val="FF9400"/>
                </a:solidFill>
                <a:latin typeface="微软雅黑" panose="020B0503020204020204" pitchFamily="34" charset="-122"/>
                <a:ea typeface="微软雅黑" panose="020B0503020204020204" pitchFamily="34" charset="-122"/>
                <a:cs typeface="微软雅黑" panose="020B0503020204020204" pitchFamily="34" charset="-122"/>
              </a:rPr>
              <a:t>TKD</a:t>
            </a:r>
            <a:r>
              <a:rPr lang="zh-CN" altLang="en-US" sz="1200" b="1">
                <a:solidFill>
                  <a:srgbClr val="FF9400"/>
                </a:solidFill>
                <a:latin typeface="微软雅黑" panose="020B0503020204020204" pitchFamily="34" charset="-122"/>
                <a:ea typeface="微软雅黑" panose="020B0503020204020204" pitchFamily="34" charset="-122"/>
                <a:cs typeface="微软雅黑" panose="020B0503020204020204" pitchFamily="34" charset="-122"/>
              </a:rPr>
              <a:t>突变在内的总</a:t>
            </a:r>
            <a:r>
              <a:rPr lang="en-US" altLang="zh-CN" sz="1200" b="1">
                <a:solidFill>
                  <a:srgbClr val="FF9400"/>
                </a:solidFill>
                <a:latin typeface="微软雅黑" panose="020B0503020204020204" pitchFamily="34" charset="-122"/>
                <a:ea typeface="微软雅黑" panose="020B0503020204020204" pitchFamily="34" charset="-122"/>
                <a:cs typeface="微软雅黑" panose="020B0503020204020204" pitchFamily="34" charset="-122"/>
              </a:rPr>
              <a:t>HER2</a:t>
            </a:r>
            <a:r>
              <a:rPr lang="zh-CN" altLang="en-US" sz="1200" b="1">
                <a:solidFill>
                  <a:srgbClr val="FF9400"/>
                </a:solidFill>
                <a:latin typeface="微软雅黑" panose="020B0503020204020204" pitchFamily="34" charset="-122"/>
                <a:ea typeface="微软雅黑" panose="020B0503020204020204" pitchFamily="34" charset="-122"/>
                <a:cs typeface="微软雅黑" panose="020B0503020204020204" pitchFamily="34" charset="-122"/>
              </a:rPr>
              <a:t>变异，均与较差的</a:t>
            </a:r>
            <a:r>
              <a:rPr lang="en-US" altLang="zh-CN" sz="1200" b="1">
                <a:solidFill>
                  <a:srgbClr val="FF9400"/>
                </a:solidFill>
                <a:latin typeface="微软雅黑" panose="020B0503020204020204" pitchFamily="34" charset="-122"/>
                <a:ea typeface="微软雅黑" panose="020B0503020204020204" pitchFamily="34" charset="-122"/>
                <a:cs typeface="微软雅黑" panose="020B0503020204020204" pitchFamily="34" charset="-122"/>
              </a:rPr>
              <a:t>OS</a:t>
            </a:r>
            <a:r>
              <a:rPr lang="zh-CN" altLang="en-US" sz="1200" b="1">
                <a:solidFill>
                  <a:srgbClr val="FF9400"/>
                </a:solidFill>
                <a:latin typeface="微软雅黑" panose="020B0503020204020204" pitchFamily="34" charset="-122"/>
                <a:ea typeface="微软雅黑" panose="020B0503020204020204" pitchFamily="34" charset="-122"/>
                <a:cs typeface="微软雅黑" panose="020B0503020204020204" pitchFamily="34" charset="-122"/>
              </a:rPr>
              <a:t>相关</a:t>
            </a:r>
            <a:r>
              <a:rPr lang="en-US" altLang="zh-CN" sz="1200" b="1" baseline="30000">
                <a:solidFill>
                  <a:srgbClr val="FF94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200" b="1">
                <a:solidFill>
                  <a:srgbClr val="FF9400"/>
                </a:solidFill>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10" name="文本框 9"/>
          <p:cNvSpPr txBox="1"/>
          <p:nvPr/>
        </p:nvSpPr>
        <p:spPr>
          <a:xfrm>
            <a:off x="6426200" y="1955544"/>
            <a:ext cx="5028565" cy="368300"/>
          </a:xfrm>
          <a:prstGeom prst="rect">
            <a:avLst/>
          </a:prstGeom>
          <a:noFill/>
        </p:spPr>
        <p:txBody>
          <a:bodyPr wrap="square" rtlCol="0" anchor="t">
            <a:spAutoFit/>
          </a:bodyPr>
          <a:lstStyle/>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defRPr/>
            </a:pPr>
            <a:r>
              <a:rPr lang="en-US" altLang="zh-CN" sz="1200" b="1" noProof="0" dirty="0">
                <a:ln>
                  <a:noFill/>
                </a:ln>
                <a:solidFill>
                  <a:srgbClr val="FF9400"/>
                </a:solidFill>
                <a:effectLst/>
                <a:uLnTx/>
                <a:uFillTx/>
                <a:latin typeface="Arial" panose="020B0604020202020204"/>
                <a:ea typeface="微软雅黑" panose="020B0503020204020204" pitchFamily="34" charset="-122"/>
                <a:sym typeface="+mn-ea"/>
              </a:rPr>
              <a:t>HER2 </a:t>
            </a:r>
            <a:r>
              <a:rPr lang="zh-CN" altLang="en-US" sz="1200" b="1" noProof="0" dirty="0">
                <a:ln>
                  <a:noFill/>
                </a:ln>
                <a:solidFill>
                  <a:srgbClr val="FF9400"/>
                </a:solidFill>
                <a:effectLst/>
                <a:uLnTx/>
                <a:uFillTx/>
                <a:latin typeface="Arial" panose="020B0604020202020204"/>
                <a:ea typeface="微软雅黑" panose="020B0503020204020204" pitchFamily="34" charset="-122"/>
                <a:sym typeface="+mn-ea"/>
              </a:rPr>
              <a:t>过表达与 </a:t>
            </a:r>
            <a:r>
              <a:rPr lang="en-US" altLang="zh-CN" sz="1200" b="1" noProof="0" dirty="0">
                <a:ln>
                  <a:noFill/>
                </a:ln>
                <a:solidFill>
                  <a:srgbClr val="FF9400"/>
                </a:solidFill>
                <a:effectLst/>
                <a:uLnTx/>
                <a:uFillTx/>
                <a:latin typeface="Arial" panose="020B0604020202020204"/>
                <a:ea typeface="微软雅黑" panose="020B0503020204020204" pitchFamily="34" charset="-122"/>
                <a:sym typeface="+mn-ea"/>
              </a:rPr>
              <a:t>OS </a:t>
            </a:r>
            <a:r>
              <a:rPr lang="zh-CN" altLang="en-US" sz="1200" b="1" noProof="0" dirty="0">
                <a:ln>
                  <a:noFill/>
                </a:ln>
                <a:solidFill>
                  <a:srgbClr val="FF9400"/>
                </a:solidFill>
                <a:effectLst/>
                <a:uLnTx/>
                <a:uFillTx/>
                <a:latin typeface="Arial" panose="020B0604020202020204"/>
                <a:ea typeface="微软雅黑" panose="020B0503020204020204" pitchFamily="34" charset="-122"/>
                <a:sym typeface="+mn-ea"/>
              </a:rPr>
              <a:t>和 </a:t>
            </a:r>
            <a:r>
              <a:rPr lang="en-US" altLang="zh-CN" sz="1200" b="1" noProof="0" dirty="0">
                <a:ln>
                  <a:noFill/>
                </a:ln>
                <a:solidFill>
                  <a:srgbClr val="FF9400"/>
                </a:solidFill>
                <a:effectLst/>
                <a:uLnTx/>
                <a:uFillTx/>
                <a:latin typeface="Arial" panose="020B0604020202020204"/>
                <a:ea typeface="微软雅黑" panose="020B0503020204020204" pitchFamily="34" charset="-122"/>
                <a:sym typeface="+mn-ea"/>
              </a:rPr>
              <a:t>DFS </a:t>
            </a:r>
            <a:r>
              <a:rPr lang="zh-CN" altLang="en-US" sz="1200" b="1" noProof="0" dirty="0">
                <a:ln>
                  <a:noFill/>
                </a:ln>
                <a:solidFill>
                  <a:srgbClr val="FF9400"/>
                </a:solidFill>
                <a:effectLst/>
                <a:uLnTx/>
                <a:uFillTx/>
                <a:latin typeface="Arial" panose="020B0604020202020204"/>
                <a:ea typeface="微软雅黑" panose="020B0503020204020204" pitchFamily="34" charset="-122"/>
                <a:sym typeface="+mn-ea"/>
              </a:rPr>
              <a:t>显著缩短相关 </a:t>
            </a:r>
            <a:r>
              <a:rPr lang="en-US" altLang="zh-CN" sz="1200" b="1" baseline="30000" noProof="0" dirty="0">
                <a:ln>
                  <a:noFill/>
                </a:ln>
                <a:solidFill>
                  <a:srgbClr val="FF9400"/>
                </a:solidFill>
                <a:effectLst/>
                <a:uLnTx/>
                <a:uFillTx/>
                <a:latin typeface="Arial" panose="020B0604020202020204"/>
                <a:ea typeface="微软雅黑" panose="020B0503020204020204" pitchFamily="34" charset="-122"/>
                <a:sym typeface="+mn-ea"/>
              </a:rPr>
              <a:t>3</a:t>
            </a:r>
          </a:p>
        </p:txBody>
      </p:sp>
      <p:sp>
        <p:nvSpPr>
          <p:cNvPr id="11" name="TextBox 1"/>
          <p:cNvSpPr txBox="1"/>
          <p:nvPr/>
        </p:nvSpPr>
        <p:spPr>
          <a:xfrm>
            <a:off x="6240782" y="5060771"/>
            <a:ext cx="5132703" cy="369332"/>
          </a:xfrm>
          <a:prstGeom prst="rect">
            <a:avLst/>
          </a:prstGeom>
          <a:noFill/>
        </p:spPr>
        <p:txBody>
          <a:bodyPr wrap="square" rtlCol="0">
            <a:spAutoFit/>
          </a:bodyPr>
          <a:lstStyle/>
          <a:p>
            <a:pPr marL="171450" marR="0" lvl="0" indent="-171450" algn="l" defTabSz="914400" rtl="0" eaLnBrk="1" fontAlgn="auto" latinLnBrk="0" hangingPunct="1">
              <a:spcBef>
                <a:spcPts val="0"/>
              </a:spcBef>
              <a:spcAft>
                <a:spcPts val="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根据 </a:t>
            </a:r>
            <a:r>
              <a:rPr kumimoji="0" 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HER2 IHC H </a:t>
            </a:r>
            <a:r>
              <a:rPr kumimoji="0" lang="zh-CN" alt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评分评估的 </a:t>
            </a:r>
            <a:r>
              <a:rPr kumimoji="0" 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OS (A) </a:t>
            </a:r>
            <a:r>
              <a:rPr kumimoji="0" lang="zh-CN" alt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和 </a:t>
            </a:r>
            <a:r>
              <a:rPr kumimoji="0" 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DFS (B) Kaplan-Meier </a:t>
            </a:r>
            <a:r>
              <a:rPr kumimoji="0" lang="zh-CN" alt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曲线。根据 </a:t>
            </a:r>
            <a:r>
              <a:rPr kumimoji="0" 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H </a:t>
            </a:r>
            <a:r>
              <a:rPr kumimoji="0" lang="zh-CN" alt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评分方法，与无 </a:t>
            </a:r>
            <a:r>
              <a:rPr kumimoji="0" 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HER2 </a:t>
            </a:r>
            <a:r>
              <a:rPr kumimoji="0" lang="zh-CN" alt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过表达的患者相比，</a:t>
            </a:r>
            <a:r>
              <a:rPr kumimoji="0" 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HER2</a:t>
            </a:r>
            <a:r>
              <a:rPr kumimoji="0" lang="zh-CN" alt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过表达的患者显示 </a:t>
            </a:r>
            <a:r>
              <a:rPr kumimoji="0" 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OS </a:t>
            </a:r>
            <a:r>
              <a:rPr kumimoji="0" lang="zh-CN" alt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和 </a:t>
            </a:r>
            <a:r>
              <a:rPr kumimoji="0" 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DFS </a:t>
            </a:r>
            <a:r>
              <a:rPr kumimoji="0" lang="zh-CN" alt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显著缩短。</a:t>
            </a:r>
            <a:endParaRPr kumimoji="0" lang="en-US" sz="9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grpSp>
        <p:nvGrpSpPr>
          <p:cNvPr id="19" name="组合 18"/>
          <p:cNvGrpSpPr/>
          <p:nvPr/>
        </p:nvGrpSpPr>
        <p:grpSpPr>
          <a:xfrm>
            <a:off x="6477000" y="2656205"/>
            <a:ext cx="4888230" cy="2137410"/>
            <a:chOff x="9960" y="4203"/>
            <a:chExt cx="7698" cy="3366"/>
          </a:xfrm>
        </p:grpSpPr>
        <p:grpSp>
          <p:nvGrpSpPr>
            <p:cNvPr id="22" name="Group 6"/>
            <p:cNvGrpSpPr/>
            <p:nvPr/>
          </p:nvGrpSpPr>
          <p:grpSpPr>
            <a:xfrm>
              <a:off x="10041" y="4203"/>
              <a:ext cx="7270" cy="3256"/>
              <a:chOff x="7141279" y="2211128"/>
              <a:chExt cx="4616082" cy="2404657"/>
            </a:xfrm>
          </p:grpSpPr>
          <p:pic>
            <p:nvPicPr>
              <p:cNvPr id="30"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141279" y="2211128"/>
                <a:ext cx="4616082" cy="2404657"/>
              </a:xfrm>
              <a:prstGeom prst="rect">
                <a:avLst/>
              </a:prstGeom>
            </p:spPr>
          </p:pic>
          <p:sp>
            <p:nvSpPr>
              <p:cNvPr id="31" name="TextBox 2"/>
              <p:cNvSpPr txBox="1"/>
              <p:nvPr/>
            </p:nvSpPr>
            <p:spPr>
              <a:xfrm>
                <a:off x="8274844" y="2792361"/>
                <a:ext cx="504825" cy="24622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0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grpSp>
            <p:nvGrpSpPr>
              <p:cNvPr id="32" name="Group 4"/>
              <p:cNvGrpSpPr/>
              <p:nvPr/>
            </p:nvGrpSpPr>
            <p:grpSpPr>
              <a:xfrm>
                <a:off x="8571191" y="2460635"/>
                <a:ext cx="974975" cy="750412"/>
                <a:chOff x="8571191" y="2460635"/>
                <a:chExt cx="974975" cy="750412"/>
              </a:xfrm>
            </p:grpSpPr>
            <p:cxnSp>
              <p:nvCxnSpPr>
                <p:cNvPr id="36" name="Straight Connector 16"/>
                <p:cNvCxnSpPr/>
                <p:nvPr/>
              </p:nvCxnSpPr>
              <p:spPr>
                <a:xfrm>
                  <a:off x="8571191" y="2588301"/>
                  <a:ext cx="120971" cy="0"/>
                </a:xfrm>
                <a:prstGeom prst="line">
                  <a:avLst/>
                </a:prstGeom>
                <a:ln w="28575">
                  <a:solidFill>
                    <a:srgbClr val="223C7E"/>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Connector 17"/>
                <p:cNvCxnSpPr/>
                <p:nvPr/>
              </p:nvCxnSpPr>
              <p:spPr>
                <a:xfrm>
                  <a:off x="8571191" y="2774761"/>
                  <a:ext cx="120971" cy="0"/>
                </a:xfrm>
                <a:prstGeom prst="line">
                  <a:avLst/>
                </a:prstGeom>
                <a:ln w="28575">
                  <a:solidFill>
                    <a:srgbClr val="19B54B"/>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8" name="TextBox 12"/>
                <p:cNvSpPr txBox="1"/>
                <p:nvPr/>
              </p:nvSpPr>
              <p:spPr>
                <a:xfrm>
                  <a:off x="8631678" y="2460635"/>
                  <a:ext cx="914488" cy="7504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defRPr/>
                  </a:pPr>
                  <a:r>
                    <a:rPr kumimoji="0" lang="en-US" sz="9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H</a:t>
                  </a:r>
                  <a:r>
                    <a:rPr kumimoji="0" lang="zh-CN" altLang="en-US" sz="9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评分</a:t>
                  </a:r>
                  <a:r>
                    <a:rPr kumimoji="0" lang="en-US" sz="9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 &lt;200</a:t>
                  </a:r>
                </a:p>
                <a:p>
                  <a:pPr marL="0" marR="0" lvl="0" indent="0" algn="l" defTabSz="914400" rtl="0" eaLnBrk="1" fontAlgn="auto" latinLnBrk="0" hangingPunct="1">
                    <a:lnSpc>
                      <a:spcPct val="100000"/>
                    </a:lnSpc>
                    <a:spcBef>
                      <a:spcPts val="0"/>
                    </a:spcBef>
                    <a:spcAft>
                      <a:spcPts val="600"/>
                    </a:spcAft>
                    <a:buClrTx/>
                    <a:buSzTx/>
                    <a:buFontTx/>
                    <a:buNone/>
                    <a:defRPr/>
                  </a:pPr>
                  <a:r>
                    <a:rPr kumimoji="0" lang="en-US" sz="9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H</a:t>
                  </a:r>
                  <a:r>
                    <a:rPr kumimoji="0" lang="zh-CN" altLang="en-US" sz="9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评分</a:t>
                  </a:r>
                  <a:r>
                    <a:rPr kumimoji="0" lang="en-US" sz="9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 ≥200</a:t>
                  </a:r>
                </a:p>
                <a:p>
                  <a:pPr marL="0" marR="0" lvl="0" indent="0" algn="l" defTabSz="914400" rtl="0" eaLnBrk="1" fontAlgn="auto" latinLnBrk="0" hangingPunct="1">
                    <a:lnSpc>
                      <a:spcPct val="100000"/>
                    </a:lnSpc>
                    <a:spcBef>
                      <a:spcPts val="0"/>
                    </a:spcBef>
                    <a:spcAft>
                      <a:spcPts val="600"/>
                    </a:spcAft>
                    <a:buClrTx/>
                    <a:buSzTx/>
                    <a:buFontTx/>
                    <a:buNone/>
                    <a:defRPr/>
                  </a:pPr>
                  <a:endParaRPr kumimoji="0" lang="en-US" sz="8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endParaRPr>
                </a:p>
              </p:txBody>
            </p:sp>
          </p:grpSp>
          <p:sp>
            <p:nvSpPr>
              <p:cNvPr id="33" name="TextBox 20"/>
              <p:cNvSpPr txBox="1"/>
              <p:nvPr/>
            </p:nvSpPr>
            <p:spPr>
              <a:xfrm>
                <a:off x="8086725" y="3391034"/>
                <a:ext cx="504825" cy="24622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0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34" name="TextBox 21"/>
              <p:cNvSpPr txBox="1"/>
              <p:nvPr/>
            </p:nvSpPr>
            <p:spPr>
              <a:xfrm>
                <a:off x="10587759" y="2957276"/>
                <a:ext cx="504825" cy="24622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0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35" name="TextBox 22"/>
              <p:cNvSpPr txBox="1"/>
              <p:nvPr/>
            </p:nvSpPr>
            <p:spPr>
              <a:xfrm>
                <a:off x="10474325" y="3531393"/>
                <a:ext cx="504825" cy="24622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0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grpSp>
        <p:cxnSp>
          <p:nvCxnSpPr>
            <p:cNvPr id="23" name="Straight Connector 28"/>
            <p:cNvCxnSpPr/>
            <p:nvPr/>
          </p:nvCxnSpPr>
          <p:spPr>
            <a:xfrm>
              <a:off x="16123" y="4714"/>
              <a:ext cx="191" cy="0"/>
            </a:xfrm>
            <a:prstGeom prst="line">
              <a:avLst/>
            </a:prstGeom>
            <a:ln w="28575">
              <a:solidFill>
                <a:srgbClr val="223C7E"/>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9"/>
            <p:cNvCxnSpPr/>
            <p:nvPr/>
          </p:nvCxnSpPr>
          <p:spPr>
            <a:xfrm>
              <a:off x="16123" y="4966"/>
              <a:ext cx="191" cy="0"/>
            </a:xfrm>
            <a:prstGeom prst="line">
              <a:avLst/>
            </a:prstGeom>
            <a:ln w="28575">
              <a:solidFill>
                <a:srgbClr val="19B54B"/>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5" name="TextBox 30"/>
            <p:cNvSpPr txBox="1"/>
            <p:nvPr/>
          </p:nvSpPr>
          <p:spPr>
            <a:xfrm>
              <a:off x="16218" y="4541"/>
              <a:ext cx="1440" cy="10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defRPr/>
              </a:pPr>
              <a:r>
                <a:rPr kumimoji="0" lang="en-US" sz="10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H</a:t>
              </a:r>
              <a:r>
                <a:rPr kumimoji="0" lang="zh-CN" altLang="en-US" sz="10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评分</a:t>
              </a:r>
              <a:r>
                <a:rPr kumimoji="0" lang="en-US" sz="10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 &lt;200</a:t>
              </a:r>
            </a:p>
            <a:p>
              <a:pPr marL="0" marR="0" lvl="0" indent="0" algn="l" defTabSz="914400" rtl="0" eaLnBrk="1" fontAlgn="auto" latinLnBrk="0" hangingPunct="1">
                <a:lnSpc>
                  <a:spcPct val="100000"/>
                </a:lnSpc>
                <a:spcBef>
                  <a:spcPts val="0"/>
                </a:spcBef>
                <a:spcAft>
                  <a:spcPts val="600"/>
                </a:spcAft>
                <a:buClrTx/>
                <a:buSzTx/>
                <a:buFontTx/>
                <a:buNone/>
                <a:defRPr/>
              </a:pPr>
              <a:r>
                <a:rPr kumimoji="0" lang="en-US" sz="10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H</a:t>
              </a:r>
              <a:r>
                <a:rPr kumimoji="0" lang="zh-CN" altLang="en-US" sz="10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评分</a:t>
              </a:r>
              <a:r>
                <a:rPr kumimoji="0" lang="en-US" sz="10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 ≥200</a:t>
              </a:r>
            </a:p>
            <a:p>
              <a:pPr marL="0" marR="0" lvl="0" indent="0" algn="l" defTabSz="914400" rtl="0" eaLnBrk="1" fontAlgn="auto" latinLnBrk="0" hangingPunct="1">
                <a:lnSpc>
                  <a:spcPct val="100000"/>
                </a:lnSpc>
                <a:spcBef>
                  <a:spcPts val="0"/>
                </a:spcBef>
                <a:spcAft>
                  <a:spcPts val="600"/>
                </a:spcAft>
                <a:buClrTx/>
                <a:buSzTx/>
                <a:buFontTx/>
                <a:buNone/>
                <a:defRPr/>
              </a:pPr>
              <a:endParaRPr kumimoji="0" lang="en-US" sz="9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endParaRPr>
            </a:p>
          </p:txBody>
        </p:sp>
        <p:sp>
          <p:nvSpPr>
            <p:cNvPr id="26" name="文本框 25"/>
            <p:cNvSpPr txBox="1"/>
            <p:nvPr/>
          </p:nvSpPr>
          <p:spPr>
            <a:xfrm rot="16200000">
              <a:off x="8959" y="5739"/>
              <a:ext cx="2364" cy="36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累积生存率</a:t>
              </a:r>
            </a:p>
          </p:txBody>
        </p:sp>
        <p:sp>
          <p:nvSpPr>
            <p:cNvPr id="27" name="文本框 26"/>
            <p:cNvSpPr txBox="1"/>
            <p:nvPr/>
          </p:nvSpPr>
          <p:spPr>
            <a:xfrm rot="16200000">
              <a:off x="12802" y="5674"/>
              <a:ext cx="2364" cy="36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累积生存率</a:t>
              </a:r>
            </a:p>
          </p:txBody>
        </p:sp>
        <p:sp>
          <p:nvSpPr>
            <p:cNvPr id="28" name="文本框 27"/>
            <p:cNvSpPr txBox="1"/>
            <p:nvPr/>
          </p:nvSpPr>
          <p:spPr>
            <a:xfrm>
              <a:off x="10498" y="7197"/>
              <a:ext cx="2642" cy="36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总生存期 </a:t>
              </a:r>
              <a:r>
                <a:rPr kumimoji="0" lang="en-US" altLang="zh-CN" sz="900" b="1"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a:t>
              </a:r>
              <a:r>
                <a:rPr kumimoji="0" lang="zh-CN" altLang="en-US" sz="900" b="1"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月</a:t>
              </a:r>
              <a:r>
                <a:rPr kumimoji="0" lang="en-US" altLang="zh-CN" sz="900" b="1"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a:t>
              </a:r>
              <a:endParaRPr kumimoji="0" lang="zh-CN" altLang="en-US" sz="900" b="1"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29" name="文本框 28"/>
            <p:cNvSpPr txBox="1"/>
            <p:nvPr/>
          </p:nvSpPr>
          <p:spPr>
            <a:xfrm>
              <a:off x="14353" y="7207"/>
              <a:ext cx="2642" cy="36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无病生存期</a:t>
              </a:r>
              <a:r>
                <a:rPr kumimoji="0" lang="en-US" altLang="zh-CN" sz="900" b="1"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a:t>
              </a:r>
              <a:r>
                <a:rPr kumimoji="0" lang="zh-CN" altLang="en-US" sz="900" b="1"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月</a:t>
              </a:r>
              <a:r>
                <a:rPr kumimoji="0" lang="en-US" altLang="zh-CN" sz="900" b="1"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a:t>
              </a:r>
              <a:endParaRPr kumimoji="0" lang="zh-CN" altLang="en-US" sz="900" b="1"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grpSp>
      <p:sp>
        <p:nvSpPr>
          <p:cNvPr id="13" name="文本框 12"/>
          <p:cNvSpPr txBox="1"/>
          <p:nvPr/>
        </p:nvSpPr>
        <p:spPr>
          <a:xfrm>
            <a:off x="604520" y="1322561"/>
            <a:ext cx="10982960" cy="328936"/>
          </a:xfrm>
          <a:prstGeom prst="rect">
            <a:avLst/>
          </a:prstGeom>
          <a:noFill/>
        </p:spPr>
        <p:txBody>
          <a:bodyPr wrap="square" rtlCol="0" anchor="t">
            <a:spAutoFit/>
          </a:bodyPr>
          <a:lstStyle/>
          <a:p>
            <a:pPr marL="285750" indent="-285750" algn="just" fontAlgn="auto">
              <a:lnSpc>
                <a:spcPct val="120000"/>
              </a:lnSpc>
              <a:buFont typeface="Wingdings" panose="05000000000000000000" charset="0"/>
              <a:buChar char=""/>
            </a:pPr>
            <a:r>
              <a:rPr lang="en-US" altLang="zh-CN" sz="1400" dirty="0">
                <a:solidFill>
                  <a:schemeClr val="bg1"/>
                </a:solidFill>
                <a:latin typeface="微软雅黑" panose="020B0503020204020204" pitchFamily="34" charset="-122"/>
                <a:ea typeface="微软雅黑" panose="020B0503020204020204" pitchFamily="34" charset="-122"/>
                <a:sym typeface="+mn-ea"/>
              </a:rPr>
              <a:t>HER2变异</a:t>
            </a:r>
            <a:r>
              <a:rPr lang="zh-CN" altLang="en-US" sz="1400" dirty="0">
                <a:solidFill>
                  <a:schemeClr val="bg1"/>
                </a:solidFill>
                <a:latin typeface="微软雅黑" panose="020B0503020204020204" pitchFamily="34" charset="-122"/>
                <a:ea typeface="微软雅黑" panose="020B0503020204020204" pitchFamily="34" charset="-122"/>
                <a:sym typeface="+mn-ea"/>
              </a:rPr>
              <a:t>每种类型</a:t>
            </a:r>
            <a:r>
              <a:rPr lang="en-US" altLang="zh-CN" sz="1400" dirty="0">
                <a:solidFill>
                  <a:schemeClr val="bg1"/>
                </a:solidFill>
                <a:latin typeface="微软雅黑" panose="020B0503020204020204" pitchFamily="34" charset="-122"/>
                <a:ea typeface="微软雅黑" panose="020B0503020204020204" pitchFamily="34" charset="-122"/>
                <a:sym typeface="+mn-ea"/>
              </a:rPr>
              <a:t>均</a:t>
            </a:r>
            <a:r>
              <a:rPr lang="zh-CN" altLang="en-US" sz="1400" dirty="0">
                <a:solidFill>
                  <a:schemeClr val="bg1"/>
                </a:solidFill>
                <a:latin typeface="微软雅黑" panose="020B0503020204020204" pitchFamily="34" charset="-122"/>
                <a:ea typeface="微软雅黑" panose="020B0503020204020204" pitchFamily="34" charset="-122"/>
                <a:sym typeface="+mn-ea"/>
              </a:rPr>
              <a:t>为</a:t>
            </a:r>
            <a:r>
              <a:rPr lang="en-US" altLang="zh-CN" sz="1400" dirty="0">
                <a:solidFill>
                  <a:schemeClr val="bg1"/>
                </a:solidFill>
                <a:latin typeface="微软雅黑" panose="020B0503020204020204" pitchFamily="34" charset="-122"/>
                <a:ea typeface="微软雅黑" panose="020B0503020204020204" pitchFamily="34" charset="-122"/>
                <a:sym typeface="+mn-ea"/>
              </a:rPr>
              <a:t>具有独特生物学特性的亚型，影响着不同的患者群体，并且对HER2靶向治疗药物展现出不同的反应性</a:t>
            </a:r>
            <a:r>
              <a:rPr lang="en-US" altLang="zh-CN" sz="1400" baseline="30000" dirty="0">
                <a:solidFill>
                  <a:schemeClr val="bg1"/>
                </a:solidFill>
                <a:latin typeface="微软雅黑" panose="020B0503020204020204" pitchFamily="34" charset="-122"/>
                <a:ea typeface="微软雅黑" panose="020B0503020204020204" pitchFamily="34" charset="-122"/>
                <a:sym typeface="+mn-ea"/>
              </a:rPr>
              <a:t>1</a:t>
            </a:r>
            <a:r>
              <a:rPr lang="zh-CN" altLang="en-US" sz="1400" dirty="0">
                <a:solidFill>
                  <a:schemeClr val="bg1"/>
                </a:solidFill>
                <a:latin typeface="微软雅黑" panose="020B0503020204020204" pitchFamily="34" charset="-122"/>
                <a:ea typeface="微软雅黑" panose="020B0503020204020204" pitchFamily="34" charset="-122"/>
                <a:sym typeface="+mn-ea"/>
              </a:rPr>
              <a:t>。</a:t>
            </a:r>
          </a:p>
        </p:txBody>
      </p:sp>
      <p:sp>
        <p:nvSpPr>
          <p:cNvPr id="15" name="文本框 14"/>
          <p:cNvSpPr txBox="1"/>
          <p:nvPr/>
        </p:nvSpPr>
        <p:spPr>
          <a:xfrm>
            <a:off x="571500" y="5546787"/>
            <a:ext cx="10956925" cy="542925"/>
          </a:xfrm>
          <a:prstGeom prst="rect">
            <a:avLst/>
          </a:prstGeom>
          <a:noFill/>
          <a:extLst>
            <a:ext uri="{909E8E84-426E-40DD-AFC4-6F175D3DCCD1}">
              <a14:hiddenFill xmlns:a14="http://schemas.microsoft.com/office/drawing/2010/main">
                <a:solidFill>
                  <a:schemeClr val="accent2">
                    <a:lumMod val="40000"/>
                    <a:lumOff val="60000"/>
                  </a:schemeClr>
                </a:solidFill>
              </a14:hiddenFill>
            </a:ext>
          </a:extLst>
        </p:spPr>
        <p:txBody>
          <a:bodyPr wrap="square" rtlCol="0" anchor="t">
            <a:noAutofit/>
          </a:bodyPr>
          <a:lstStyle/>
          <a:p>
            <a:pPr marL="285750" indent="-285750" algn="just">
              <a:lnSpc>
                <a:spcPct val="12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sym typeface="+mn-ea"/>
              </a:rPr>
              <a:t>目前，</a:t>
            </a:r>
            <a:r>
              <a:rPr lang="en-US" altLang="zh-CN" sz="1400" b="1" dirty="0">
                <a:solidFill>
                  <a:schemeClr val="bg1"/>
                </a:solidFill>
                <a:latin typeface="微软雅黑" panose="020B0503020204020204" pitchFamily="34" charset="-122"/>
                <a:ea typeface="微软雅黑" panose="020B0503020204020204" pitchFamily="34" charset="-122"/>
                <a:sym typeface="+mn-ea"/>
              </a:rPr>
              <a:t>HER2</a:t>
            </a:r>
            <a:r>
              <a:rPr lang="zh-CN" altLang="en-US" sz="1400" b="1" dirty="0">
                <a:solidFill>
                  <a:schemeClr val="bg1"/>
                </a:solidFill>
                <a:latin typeface="微软雅黑" panose="020B0503020204020204" pitchFamily="34" charset="-122"/>
                <a:ea typeface="微软雅黑" panose="020B0503020204020204" pitchFamily="34" charset="-122"/>
                <a:sym typeface="+mn-ea"/>
              </a:rPr>
              <a:t>抑制剂的临床研究主要以</a:t>
            </a:r>
            <a:r>
              <a:rPr lang="en-US" altLang="zh-CN" sz="1400" b="1" i="1" dirty="0">
                <a:solidFill>
                  <a:schemeClr val="bg1"/>
                </a:solidFill>
                <a:latin typeface="微软雅黑" panose="020B0503020204020204" pitchFamily="34" charset="-122"/>
                <a:ea typeface="微软雅黑" panose="020B0503020204020204" pitchFamily="34" charset="-122"/>
                <a:sym typeface="+mn-ea"/>
              </a:rPr>
              <a:t>HER2 </a:t>
            </a:r>
            <a:r>
              <a:rPr lang="zh-CN" altLang="en-US" sz="1400" b="1" dirty="0">
                <a:solidFill>
                  <a:schemeClr val="bg1"/>
                </a:solidFill>
                <a:latin typeface="微软雅黑" panose="020B0503020204020204" pitchFamily="34" charset="-122"/>
                <a:ea typeface="微软雅黑" panose="020B0503020204020204" pitchFamily="34" charset="-122"/>
                <a:sym typeface="+mn-ea"/>
              </a:rPr>
              <a:t>突变和扩增为靶点</a:t>
            </a:r>
            <a:r>
              <a:rPr lang="zh-CN" altLang="en-US" sz="1400" dirty="0">
                <a:solidFill>
                  <a:schemeClr val="bg1"/>
                </a:solidFill>
                <a:latin typeface="微软雅黑" panose="020B0503020204020204" pitchFamily="34" charset="-122"/>
                <a:ea typeface="微软雅黑" panose="020B0503020204020204" pitchFamily="34" charset="-122"/>
                <a:sym typeface="+mn-ea"/>
              </a:rPr>
              <a:t>（也是</a:t>
            </a:r>
            <a:r>
              <a:rPr lang="en-US" altLang="zh-CN" sz="1400" dirty="0">
                <a:solidFill>
                  <a:schemeClr val="bg1"/>
                </a:solidFill>
                <a:latin typeface="微软雅黑" panose="020B0503020204020204" pitchFamily="34" charset="-122"/>
                <a:ea typeface="微软雅黑" panose="020B0503020204020204" pitchFamily="34" charset="-122"/>
                <a:sym typeface="+mn-ea"/>
              </a:rPr>
              <a:t>NSCLC</a:t>
            </a:r>
            <a:r>
              <a:rPr lang="zh-CN" altLang="en-US" sz="1400" dirty="0">
                <a:solidFill>
                  <a:schemeClr val="bg1"/>
                </a:solidFill>
                <a:latin typeface="微软雅黑" panose="020B0503020204020204" pitchFamily="34" charset="-122"/>
                <a:ea typeface="微软雅黑" panose="020B0503020204020204" pitchFamily="34" charset="-122"/>
                <a:sym typeface="+mn-ea"/>
              </a:rPr>
              <a:t>患者接受</a:t>
            </a:r>
            <a:r>
              <a:rPr lang="en-US" altLang="zh-CN" sz="1400" dirty="0">
                <a:solidFill>
                  <a:schemeClr val="bg1"/>
                </a:solidFill>
                <a:latin typeface="微软雅黑" panose="020B0503020204020204" pitchFamily="34" charset="-122"/>
                <a:ea typeface="微软雅黑" panose="020B0503020204020204" pitchFamily="34" charset="-122"/>
                <a:sym typeface="+mn-ea"/>
              </a:rPr>
              <a:t>EGFR-</a:t>
            </a:r>
            <a:r>
              <a:rPr lang="en-US" altLang="zh-CN" sz="1400" dirty="0" err="1">
                <a:solidFill>
                  <a:schemeClr val="bg1"/>
                </a:solidFill>
                <a:latin typeface="微软雅黑" panose="020B0503020204020204" pitchFamily="34" charset="-122"/>
                <a:ea typeface="微软雅黑" panose="020B0503020204020204" pitchFamily="34" charset="-122"/>
                <a:sym typeface="+mn-ea"/>
              </a:rPr>
              <a:t>TKIs</a:t>
            </a:r>
            <a:r>
              <a:rPr lang="zh-CN" altLang="en-US" sz="1400" dirty="0">
                <a:solidFill>
                  <a:schemeClr val="bg1"/>
                </a:solidFill>
                <a:latin typeface="微软雅黑" panose="020B0503020204020204" pitchFamily="34" charset="-122"/>
                <a:ea typeface="微软雅黑" panose="020B0503020204020204" pitchFamily="34" charset="-122"/>
                <a:sym typeface="+mn-ea"/>
              </a:rPr>
              <a:t>治疗后产生获得性耐药的机制之一），关于</a:t>
            </a:r>
            <a:r>
              <a:rPr lang="en-US" altLang="zh-CN" sz="1400" dirty="0">
                <a:solidFill>
                  <a:schemeClr val="bg1"/>
                </a:solidFill>
                <a:latin typeface="微软雅黑" panose="020B0503020204020204" pitchFamily="34" charset="-122"/>
                <a:ea typeface="微软雅黑" panose="020B0503020204020204" pitchFamily="34" charset="-122"/>
                <a:sym typeface="+mn-ea"/>
              </a:rPr>
              <a:t>HER2</a:t>
            </a:r>
            <a:r>
              <a:rPr lang="zh-CN" altLang="en-US" sz="1400" dirty="0">
                <a:solidFill>
                  <a:schemeClr val="bg1"/>
                </a:solidFill>
                <a:latin typeface="微软雅黑" panose="020B0503020204020204" pitchFamily="34" charset="-122"/>
                <a:ea typeface="微软雅黑" panose="020B0503020204020204" pitchFamily="34" charset="-122"/>
                <a:sym typeface="+mn-ea"/>
              </a:rPr>
              <a:t>过表达在</a:t>
            </a:r>
            <a:r>
              <a:rPr lang="en-US" altLang="zh-CN" sz="1400" dirty="0">
                <a:solidFill>
                  <a:schemeClr val="bg1"/>
                </a:solidFill>
                <a:latin typeface="微软雅黑" panose="020B0503020204020204" pitchFamily="34" charset="-122"/>
                <a:ea typeface="微软雅黑" panose="020B0503020204020204" pitchFamily="34" charset="-122"/>
                <a:sym typeface="+mn-ea"/>
              </a:rPr>
              <a:t>NSCLC</a:t>
            </a:r>
            <a:r>
              <a:rPr lang="zh-CN" altLang="en-US" sz="1400" dirty="0">
                <a:solidFill>
                  <a:schemeClr val="bg1"/>
                </a:solidFill>
                <a:latin typeface="微软雅黑" panose="020B0503020204020204" pitchFamily="34" charset="-122"/>
                <a:ea typeface="微软雅黑" panose="020B0503020204020204" pitchFamily="34" charset="-122"/>
                <a:sym typeface="+mn-ea"/>
              </a:rPr>
              <a:t>中有效的靶向药物证据尚不充足</a:t>
            </a:r>
            <a:r>
              <a:rPr lang="en-US" sz="1400" baseline="30000" dirty="0">
                <a:solidFill>
                  <a:schemeClr val="bg1"/>
                </a:solidFill>
                <a:latin typeface="微软雅黑" panose="020B0503020204020204" pitchFamily="34" charset="-122"/>
                <a:ea typeface="微软雅黑" panose="020B0503020204020204" pitchFamily="34" charset="-122"/>
                <a:sym typeface="+mn-ea"/>
              </a:rPr>
              <a:t>4-6</a:t>
            </a:r>
            <a:r>
              <a:rPr lang="zh-CN" altLang="en-US" sz="1400" dirty="0">
                <a:solidFill>
                  <a:schemeClr val="bg1"/>
                </a:solidFill>
                <a:latin typeface="微软雅黑" panose="020B0503020204020204" pitchFamily="34" charset="-122"/>
                <a:ea typeface="微软雅黑" panose="020B0503020204020204" pitchFamily="34" charset="-122"/>
                <a:sym typeface="+mn-ea"/>
              </a:rPr>
              <a:t>。</a:t>
            </a:r>
            <a:endParaRPr lang="zh-CN" altLang="en-US" sz="1400" baseline="30000" dirty="0">
              <a:solidFill>
                <a:schemeClr val="bg1"/>
              </a:solidFill>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498475" y="6198255"/>
            <a:ext cx="6096000" cy="548005"/>
          </a:xfrm>
          <a:prstGeom prst="rect">
            <a:avLst/>
          </a:prstGeom>
          <a:noFill/>
        </p:spPr>
        <p:txBody>
          <a:bodyPr wrap="square" rtlCol="0" anchor="t">
            <a:noAutofit/>
          </a:bodyPr>
          <a:lstStyle/>
          <a:p>
            <a:pPr marL="228600" indent="-228600">
              <a:buFont typeface="+mj-lt"/>
              <a:buAutoNum type="arabicPeriod"/>
            </a:pPr>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Ferrari G, et al. Cancers (Basel). 2024 May 26;16(11):2018.</a:t>
            </a:r>
          </a:p>
          <a:p>
            <a:pPr marL="228600" indent="-228600">
              <a:buFont typeface="+mj-lt"/>
              <a:buAutoNum type="arabicPeriod"/>
            </a:pPr>
            <a:r>
              <a:rPr lang="en-US" altLang="zh-CN" sz="800" dirty="0">
                <a:sym typeface="+mn-ea"/>
              </a:rPr>
              <a:t>Stricker T, et al.  Oncologist. Published online February 28, 2024.</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defRPr/>
            </a:pPr>
            <a:r>
              <a:rPr lang="it-IT" altLang="zh-CN" sz="800" noProof="0" dirty="0">
                <a:ln>
                  <a:noFill/>
                </a:ln>
                <a:solidFill>
                  <a:srgbClr val="000000"/>
                </a:solidFill>
                <a:effectLst/>
                <a:uLnTx/>
                <a:uFillTx/>
                <a:latin typeface="Arial" panose="020B0604020202020204"/>
                <a:ea typeface="微软雅黑" panose="020B0503020204020204" pitchFamily="34" charset="-122"/>
                <a:cs typeface="+mn-ea"/>
                <a:sym typeface="+mn-lt"/>
              </a:rPr>
              <a:t>Kim EK, et al. PLoS One. 2017;12(2):e0171280. </a:t>
            </a:r>
            <a:endParaRPr kumimoji="0" lang="it-IT" altLang="zh-CN" sz="800" b="0" i="0" u="none" strike="noStrike" kern="1200" cap="none" spc="0" normalizeH="0" baseline="0" noProof="0" dirty="0">
              <a:ln>
                <a:noFill/>
              </a:ln>
              <a:solidFill>
                <a:srgbClr val="000000"/>
              </a:solidFill>
              <a:effectLst/>
              <a:uLnTx/>
              <a:uFillTx/>
              <a:latin typeface="Arial" panose="020B0604020202020204"/>
              <a:ea typeface="微软雅黑" panose="020B0503020204020204" pitchFamily="34" charset="-122"/>
              <a:cs typeface="+mn-ea"/>
              <a:sym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defRPr/>
            </a:pPr>
            <a:r>
              <a:rPr lang="en-US" altLang="zh-CN" sz="800" dirty="0">
                <a:sym typeface="+mn-ea"/>
              </a:rPr>
              <a:t>Ren S,  et al.  ESMO Open. 2022;7(1):100395. </a:t>
            </a:r>
            <a:endPar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6240782" y="6188035"/>
            <a:ext cx="3259455" cy="337185"/>
          </a:xfrm>
          <a:prstGeom prst="rect">
            <a:avLst/>
          </a:prstGeom>
          <a:noFill/>
        </p:spPr>
        <p:txBody>
          <a:bodyPr wrap="square" rtlCol="0" anchor="t">
            <a:spAutoFit/>
          </a:bodyPr>
          <a:lstStyle/>
          <a:p>
            <a:r>
              <a:rPr lang="en-US" sz="800"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8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Stephens P</a:t>
            </a:r>
            <a:r>
              <a:rPr lang="zh-CN"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et al. Nature. 2004;431(7008):525-526 </a:t>
            </a:r>
          </a:p>
          <a:p>
            <a:r>
              <a:rPr lang="en-US" altLang="zh-CN" sz="800" dirty="0">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800" dirty="0">
                <a:latin typeface="微软雅黑" panose="020B0503020204020204" pitchFamily="34" charset="-122"/>
                <a:ea typeface="微软雅黑" panose="020B0503020204020204" pitchFamily="34" charset="-122"/>
                <a:cs typeface="微软雅黑" panose="020B0503020204020204" pitchFamily="34" charset="-122"/>
                <a:sym typeface="+mn-ea"/>
              </a:rPr>
              <a:t>.      Arcila ME，et al. Clin Cancer Res. 2012;18(18)</a:t>
            </a:r>
          </a:p>
        </p:txBody>
      </p:sp>
      <p:sp>
        <p:nvSpPr>
          <p:cNvPr id="5" name="标题 16"/>
          <p:cNvSpPr txBox="1"/>
          <p:nvPr>
            <p:custDataLst>
              <p:tags r:id="rId1"/>
            </p:custDataLst>
          </p:nvPr>
        </p:nvSpPr>
        <p:spPr>
          <a:xfrm>
            <a:off x="605155" y="375285"/>
            <a:ext cx="11531600" cy="666115"/>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zh-CN" altLang="en-US" dirty="0">
                <a:solidFill>
                  <a:srgbClr val="70309F"/>
                </a:solidFill>
                <a:latin typeface="微软雅黑" panose="020B0503020204020204" pitchFamily="34" charset="-122"/>
                <a:ea typeface="微软雅黑" panose="020B0503020204020204" pitchFamily="34" charset="-122"/>
                <a:sym typeface="+mn-ea"/>
              </a:rPr>
              <a:t>不同的HER2变异亚型特点各异，均影响NSCLC的预后与治疗</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660400" y="6473268"/>
            <a:ext cx="6096000" cy="213995"/>
          </a:xfrm>
          <a:prstGeom prst="rect">
            <a:avLst/>
          </a:prstGeom>
          <a:noFill/>
        </p:spPr>
        <p:txBody>
          <a:bodyPr wrap="square" rtlCol="0" anchor="t">
            <a:spAutoFit/>
          </a:bodyPr>
          <a:lstStyle/>
          <a:p>
            <a:pPr marL="228600" indent="-228600" algn="l">
              <a:buClrTx/>
              <a:buSzTx/>
              <a:buFont typeface="+mj-lt"/>
              <a:buAutoNum type="arabicPeriod"/>
            </a:pPr>
            <a:r>
              <a:rPr lang="en-US" altLang="zh-CN" sz="800" dirty="0">
                <a:latin typeface="微软雅黑" panose="020B0503020204020204" pitchFamily="34" charset="-122"/>
                <a:ea typeface="微软雅黑" panose="020B0503020204020204" pitchFamily="34" charset="-122"/>
                <a:sym typeface="+mn-ea"/>
              </a:rPr>
              <a:t>Zhang S, et al. Thorac Cancer. 2023 Jan;14(1):91-104. </a:t>
            </a:r>
          </a:p>
        </p:txBody>
      </p:sp>
      <p:graphicFrame>
        <p:nvGraphicFramePr>
          <p:cNvPr id="6" name="表格 5"/>
          <p:cNvGraphicFramePr/>
          <p:nvPr>
            <p:custDataLst>
              <p:tags r:id="rId1"/>
            </p:custDataLst>
            <p:extLst>
              <p:ext uri="{D42A27DB-BD31-4B8C-83A1-F6EECF244321}">
                <p14:modId xmlns:p14="http://schemas.microsoft.com/office/powerpoint/2010/main" val="1298264555"/>
              </p:ext>
            </p:extLst>
          </p:nvPr>
        </p:nvGraphicFramePr>
        <p:xfrm>
          <a:off x="742123" y="1677035"/>
          <a:ext cx="10666364" cy="1188720"/>
        </p:xfrm>
        <a:graphic>
          <a:graphicData uri="http://schemas.openxmlformats.org/drawingml/2006/table">
            <a:tbl>
              <a:tblPr firstRow="1" bandRow="1">
                <a:tableStyleId>{46F890A9-2807-4EBB-B81D-B2AA78EC7F39}</a:tableStyleId>
              </a:tblPr>
              <a:tblGrid>
                <a:gridCol w="1723902">
                  <a:extLst>
                    <a:ext uri="{9D8B030D-6E8A-4147-A177-3AD203B41FA5}">
                      <a16:colId xmlns:a16="http://schemas.microsoft.com/office/drawing/2014/main" val="20000"/>
                    </a:ext>
                  </a:extLst>
                </a:gridCol>
                <a:gridCol w="2134652">
                  <a:extLst>
                    <a:ext uri="{9D8B030D-6E8A-4147-A177-3AD203B41FA5}">
                      <a16:colId xmlns:a16="http://schemas.microsoft.com/office/drawing/2014/main" val="20001"/>
                    </a:ext>
                  </a:extLst>
                </a:gridCol>
                <a:gridCol w="2318393">
                  <a:extLst>
                    <a:ext uri="{9D8B030D-6E8A-4147-A177-3AD203B41FA5}">
                      <a16:colId xmlns:a16="http://schemas.microsoft.com/office/drawing/2014/main" val="20002"/>
                    </a:ext>
                  </a:extLst>
                </a:gridCol>
                <a:gridCol w="1567126">
                  <a:extLst>
                    <a:ext uri="{9D8B030D-6E8A-4147-A177-3AD203B41FA5}">
                      <a16:colId xmlns:a16="http://schemas.microsoft.com/office/drawing/2014/main" val="20003"/>
                    </a:ext>
                  </a:extLst>
                </a:gridCol>
                <a:gridCol w="1363945">
                  <a:extLst>
                    <a:ext uri="{9D8B030D-6E8A-4147-A177-3AD203B41FA5}">
                      <a16:colId xmlns:a16="http://schemas.microsoft.com/office/drawing/2014/main" val="20004"/>
                    </a:ext>
                  </a:extLst>
                </a:gridCol>
                <a:gridCol w="1558346">
                  <a:extLst>
                    <a:ext uri="{9D8B030D-6E8A-4147-A177-3AD203B41FA5}">
                      <a16:colId xmlns:a16="http://schemas.microsoft.com/office/drawing/2014/main" val="20005"/>
                    </a:ext>
                  </a:extLst>
                </a:gridCol>
              </a:tblGrid>
              <a:tr h="197485">
                <a:tc>
                  <a:txBody>
                    <a:bodyPr/>
                    <a:lstStyle/>
                    <a:p>
                      <a:pPr>
                        <a:buNone/>
                      </a:pPr>
                      <a:endParaRPr lang="zh-CN" altLang="en-US" sz="1000"/>
                    </a:p>
                  </a:txBody>
                  <a:tcPr/>
                </a:tc>
                <a:tc>
                  <a:txBody>
                    <a:bodyPr/>
                    <a:lstStyle/>
                    <a:p>
                      <a:pPr>
                        <a:buNone/>
                      </a:pPr>
                      <a:r>
                        <a:rPr lang="zh-CN" altLang="en-US" sz="1200" dirty="0">
                          <a:sym typeface="+mn-ea"/>
                        </a:rPr>
                        <a:t>聚合酶链式反应 (PCR)</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tc>
                <a:tc>
                  <a:txBody>
                    <a:bodyPr/>
                    <a:lstStyle/>
                    <a:p>
                      <a:pPr>
                        <a:buNone/>
                      </a:pPr>
                      <a:r>
                        <a:rPr lang="zh-CN" altLang="en-US" sz="1200" dirty="0">
                          <a:sym typeface="+mn-ea"/>
                        </a:rPr>
                        <a:t>荧光原位杂交 (FISH)</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tc>
                <a:tc>
                  <a:txBody>
                    <a:bodyPr/>
                    <a:lstStyle/>
                    <a:p>
                      <a:pPr>
                        <a:buNone/>
                      </a:pPr>
                      <a:r>
                        <a:rPr lang="zh-CN" altLang="en-US" sz="1200">
                          <a:sym typeface="+mn-ea"/>
                        </a:rPr>
                        <a:t>二代测序 (NGS)</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tc>
                <a:tc>
                  <a:txBody>
                    <a:bodyPr/>
                    <a:lstStyle/>
                    <a:p>
                      <a:pPr algn="ctr">
                        <a:buNone/>
                      </a:pPr>
                      <a:r>
                        <a:rPr lang="zh-CN" altLang="en-US" sz="1200" dirty="0">
                          <a:solidFill>
                            <a:schemeClr val="bg1"/>
                          </a:solidFill>
                          <a:sym typeface="+mn-ea"/>
                        </a:rPr>
                        <a:t>免疫组化 (IHC)</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tc>
                <a:tc>
                  <a:txBody>
                    <a:bodyPr/>
                    <a:lstStyle/>
                    <a:p>
                      <a:pPr algn="ctr">
                        <a:buNone/>
                      </a:pPr>
                      <a:r>
                        <a:rPr lang="en-US" sz="1200" dirty="0">
                          <a:solidFill>
                            <a:schemeClr val="bg1"/>
                          </a:solidFill>
                          <a:effectLst/>
                          <a:sym typeface="+mn-ea"/>
                        </a:rPr>
                        <a:t>Sanger</a:t>
                      </a:r>
                      <a:r>
                        <a:rPr lang="zh-CN" altLang="en-US" sz="1200" dirty="0">
                          <a:solidFill>
                            <a:schemeClr val="bg1"/>
                          </a:solidFill>
                          <a:effectLst/>
                          <a:sym typeface="+mn-ea"/>
                        </a:rPr>
                        <a:t>测序</a:t>
                      </a:r>
                      <a:endParaRPr lang="zh-CN" altLang="en-US" sz="12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tc>
                <a:extLst>
                  <a:ext uri="{0D108BD9-81ED-4DB2-BD59-A6C34878D82A}">
                    <a16:rowId xmlns:a16="http://schemas.microsoft.com/office/drawing/2014/main" val="10000"/>
                  </a:ext>
                </a:extLst>
              </a:tr>
              <a:tr h="304800">
                <a:tc>
                  <a:txBody>
                    <a:bodyPr/>
                    <a:lstStyle/>
                    <a:p>
                      <a:pPr algn="ctr">
                        <a:buNone/>
                      </a:pPr>
                      <a:r>
                        <a:rPr lang="en-US" altLang="zh-CN" sz="1400" dirty="0"/>
                        <a:t>HER2</a:t>
                      </a:r>
                      <a:r>
                        <a:rPr lang="zh-CN" altLang="en-US" sz="1400" dirty="0"/>
                        <a:t>突变</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ctr">
                        <a:buNone/>
                      </a:pPr>
                      <a:r>
                        <a:rPr lang="zh-CN" altLang="en-US" sz="1100" dirty="0"/>
                        <a:t>✔️</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ctr">
                        <a:buNone/>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lgn="ctr">
                        <a:buNone/>
                      </a:pPr>
                      <a:r>
                        <a:rPr lang="zh-CN" altLang="en-US" sz="1100" dirty="0">
                          <a:sym typeface="+mn-ea"/>
                        </a:rPr>
                        <a:t>✔️（强烈推荐）</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lgn="ctr">
                        <a:buNone/>
                      </a:pP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lgn="ctr">
                        <a:buNone/>
                      </a:pPr>
                      <a:r>
                        <a:rPr lang="zh-CN" altLang="en-US" sz="1200" dirty="0">
                          <a:sym typeface="+mn-ea"/>
                        </a:rPr>
                        <a:t>✔️</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extLst>
                  <a:ext uri="{0D108BD9-81ED-4DB2-BD59-A6C34878D82A}">
                    <a16:rowId xmlns:a16="http://schemas.microsoft.com/office/drawing/2014/main" val="10001"/>
                  </a:ext>
                </a:extLst>
              </a:tr>
              <a:tr h="304800">
                <a:tc>
                  <a:txBody>
                    <a:bodyPr/>
                    <a:lstStyle/>
                    <a:p>
                      <a:pPr algn="ctr">
                        <a:buNone/>
                      </a:pPr>
                      <a:r>
                        <a:rPr lang="en-US" altLang="zh-CN" sz="1400" dirty="0"/>
                        <a:t>HER2</a:t>
                      </a:r>
                      <a:r>
                        <a:rPr lang="zh-CN" altLang="en-US" sz="1400" dirty="0"/>
                        <a:t>扩增</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ctr">
                        <a:buNone/>
                      </a:pPr>
                      <a:r>
                        <a:rPr lang="zh-CN" altLang="en-US" sz="1100" dirty="0">
                          <a:sym typeface="+mn-ea"/>
                        </a:rPr>
                        <a:t>✔️</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lgn="ctr">
                        <a:buNone/>
                      </a:pPr>
                      <a:r>
                        <a:rPr lang="zh-CN" altLang="en-US" sz="1100">
                          <a:sym typeface="+mn-ea"/>
                        </a:rPr>
                        <a:t>✔️</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lgn="ctr">
                        <a:buNone/>
                      </a:pPr>
                      <a:r>
                        <a:rPr lang="zh-CN" altLang="en-US" sz="1100" dirty="0">
                          <a:sym typeface="+mn-ea"/>
                        </a:rPr>
                        <a:t>✔️️（</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lgn="ctr">
                        <a:buNone/>
                      </a:pPr>
                      <a:endParaRPr lang="zh-CN" altLang="en-US" sz="1400">
                        <a:latin typeface="微软雅黑" panose="020B0503020204020204" pitchFamily="34" charset="-122"/>
                        <a:ea typeface="微软雅黑" panose="020B0503020204020204" pitchFamily="34" charset="-122"/>
                      </a:endParaRPr>
                    </a:p>
                  </a:txBody>
                  <a:tcPr anchor="ctr"/>
                </a:tc>
                <a:tc>
                  <a:txBody>
                    <a:bodyPr/>
                    <a:lstStyle/>
                    <a:p>
                      <a:pPr algn="ctr">
                        <a:buNone/>
                      </a:pPr>
                      <a:endParaRPr lang="zh-CN" altLang="en-US" sz="140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0002"/>
                  </a:ext>
                </a:extLst>
              </a:tr>
              <a:tr h="304800">
                <a:tc>
                  <a:txBody>
                    <a:bodyPr/>
                    <a:lstStyle/>
                    <a:p>
                      <a:pPr algn="ctr">
                        <a:buNone/>
                      </a:pPr>
                      <a:r>
                        <a:rPr lang="en-US" altLang="zh-CN" sz="1200"/>
                        <a:t>HER2</a:t>
                      </a:r>
                      <a:r>
                        <a:rPr lang="zh-CN" altLang="en-US" sz="1200"/>
                        <a:t>过表达</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ctr">
                        <a:buNone/>
                      </a:pP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algn="ctr">
                        <a:buNone/>
                      </a:pP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algn="ctr">
                        <a:buNone/>
                      </a:pP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sz="1200" dirty="0">
                          <a:sym typeface="+mn-ea"/>
                        </a:rPr>
                        <a:t>✔️</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lgn="ctr">
                        <a:buNone/>
                      </a:pP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extLst>
                  <a:ext uri="{0D108BD9-81ED-4DB2-BD59-A6C34878D82A}">
                    <a16:rowId xmlns:a16="http://schemas.microsoft.com/office/drawing/2014/main" val="10003"/>
                  </a:ext>
                </a:extLst>
              </a:tr>
            </a:tbl>
          </a:graphicData>
        </a:graphic>
      </p:graphicFrame>
      <p:grpSp>
        <p:nvGrpSpPr>
          <p:cNvPr id="31" name="组合 30"/>
          <p:cNvGrpSpPr/>
          <p:nvPr/>
        </p:nvGrpSpPr>
        <p:grpSpPr>
          <a:xfrm>
            <a:off x="742095" y="2931160"/>
            <a:ext cx="10666095" cy="3499485"/>
            <a:chOff x="1188" y="4501"/>
            <a:chExt cx="16797" cy="5511"/>
          </a:xfrm>
        </p:grpSpPr>
        <p:sp>
          <p:nvSpPr>
            <p:cNvPr id="41" name="矩形: 圆角 137"/>
            <p:cNvSpPr/>
            <p:nvPr/>
          </p:nvSpPr>
          <p:spPr>
            <a:xfrm>
              <a:off x="1188" y="4509"/>
              <a:ext cx="5640" cy="5503"/>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p>
          </p:txBody>
        </p:sp>
        <p:sp>
          <p:nvSpPr>
            <p:cNvPr id="8" name="矩形: 圆角 137"/>
            <p:cNvSpPr/>
            <p:nvPr/>
          </p:nvSpPr>
          <p:spPr>
            <a:xfrm>
              <a:off x="6909" y="4503"/>
              <a:ext cx="3377" cy="5509"/>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p>
          </p:txBody>
        </p:sp>
        <p:sp>
          <p:nvSpPr>
            <p:cNvPr id="9" name="矩形: 圆角 137"/>
            <p:cNvSpPr/>
            <p:nvPr/>
          </p:nvSpPr>
          <p:spPr>
            <a:xfrm>
              <a:off x="10347" y="4501"/>
              <a:ext cx="3815" cy="5511"/>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p>
          </p:txBody>
        </p:sp>
        <p:sp>
          <p:nvSpPr>
            <p:cNvPr id="15" name="圆角矩形 14"/>
            <p:cNvSpPr/>
            <p:nvPr/>
          </p:nvSpPr>
          <p:spPr>
            <a:xfrm>
              <a:off x="5786" y="4535"/>
              <a:ext cx="964" cy="397"/>
            </a:xfrm>
            <a:prstGeom prst="roundRect">
              <a:avLst/>
            </a:prstGeom>
            <a:solidFill>
              <a:srgbClr val="712FA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PCR</a:t>
              </a:r>
            </a:p>
          </p:txBody>
        </p:sp>
        <p:sp>
          <p:nvSpPr>
            <p:cNvPr id="20" name="圆角矩形 19"/>
            <p:cNvSpPr/>
            <p:nvPr/>
          </p:nvSpPr>
          <p:spPr>
            <a:xfrm>
              <a:off x="9273" y="4559"/>
              <a:ext cx="964" cy="397"/>
            </a:xfrm>
            <a:prstGeom prst="roundRect">
              <a:avLst/>
            </a:prstGeom>
            <a:solidFill>
              <a:srgbClr val="712FA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FISH</a:t>
              </a:r>
            </a:p>
          </p:txBody>
        </p:sp>
        <p:sp>
          <p:nvSpPr>
            <p:cNvPr id="27" name="圆角矩形 26"/>
            <p:cNvSpPr/>
            <p:nvPr/>
          </p:nvSpPr>
          <p:spPr>
            <a:xfrm>
              <a:off x="13125" y="4559"/>
              <a:ext cx="964" cy="397"/>
            </a:xfrm>
            <a:prstGeom prst="roundRect">
              <a:avLst/>
            </a:prstGeom>
            <a:solidFill>
              <a:srgbClr val="712FA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NGS</a:t>
              </a:r>
            </a:p>
          </p:txBody>
        </p:sp>
        <p:sp>
          <p:nvSpPr>
            <p:cNvPr id="29" name="矩形: 圆角 137"/>
            <p:cNvSpPr/>
            <p:nvPr/>
          </p:nvSpPr>
          <p:spPr>
            <a:xfrm>
              <a:off x="14246" y="4501"/>
              <a:ext cx="3739" cy="5511"/>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p>
          </p:txBody>
        </p:sp>
        <p:sp>
          <p:nvSpPr>
            <p:cNvPr id="30" name="圆角矩形 29"/>
            <p:cNvSpPr/>
            <p:nvPr/>
          </p:nvSpPr>
          <p:spPr>
            <a:xfrm>
              <a:off x="16972" y="4559"/>
              <a:ext cx="964" cy="397"/>
            </a:xfrm>
            <a:prstGeom prst="roundRect">
              <a:avLst/>
            </a:prstGeom>
            <a:solidFill>
              <a:srgbClr val="712FA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mn-ea"/>
                </a:rPr>
                <a:t>IHC</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5" name="组合 4"/>
          <p:cNvGrpSpPr/>
          <p:nvPr/>
        </p:nvGrpSpPr>
        <p:grpSpPr>
          <a:xfrm>
            <a:off x="1009762" y="3296044"/>
            <a:ext cx="3232785" cy="3073481"/>
            <a:chOff x="385" y="4540"/>
            <a:chExt cx="6840" cy="5985"/>
          </a:xfrm>
        </p:grpSpPr>
        <p:sp>
          <p:nvSpPr>
            <p:cNvPr id="14" name="圆角矩形 13"/>
            <p:cNvSpPr/>
            <p:nvPr/>
          </p:nvSpPr>
          <p:spPr>
            <a:xfrm>
              <a:off x="872" y="4540"/>
              <a:ext cx="1839" cy="40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传统</a:t>
              </a:r>
              <a:r>
                <a:rPr kumimoji="1" lang="en-US" altLang="zh-CN" sz="12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PCR</a:t>
              </a:r>
            </a:p>
          </p:txBody>
        </p:sp>
        <p:sp>
          <p:nvSpPr>
            <p:cNvPr id="7" name="圆角矩形 6"/>
            <p:cNvSpPr/>
            <p:nvPr/>
          </p:nvSpPr>
          <p:spPr>
            <a:xfrm>
              <a:off x="2811" y="4540"/>
              <a:ext cx="1805" cy="40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2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RT-qPCR</a:t>
              </a:r>
            </a:p>
          </p:txBody>
        </p:sp>
        <p:sp>
          <p:nvSpPr>
            <p:cNvPr id="16" name="圆角矩形 15"/>
            <p:cNvSpPr/>
            <p:nvPr/>
          </p:nvSpPr>
          <p:spPr>
            <a:xfrm>
              <a:off x="4963" y="4540"/>
              <a:ext cx="1842" cy="424"/>
            </a:xfrm>
            <a:prstGeom prst="roundRect">
              <a:avLst/>
            </a:prstGeom>
            <a:solidFill>
              <a:schemeClr val="accent2">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2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dd-PCR</a:t>
              </a:r>
            </a:p>
          </p:txBody>
        </p:sp>
        <p:grpSp>
          <p:nvGrpSpPr>
            <p:cNvPr id="49164" name="组合 19"/>
            <p:cNvGrpSpPr/>
            <p:nvPr/>
          </p:nvGrpSpPr>
          <p:grpSpPr>
            <a:xfrm>
              <a:off x="2305" y="6238"/>
              <a:ext cx="895" cy="992"/>
              <a:chOff x="1019766" y="3374724"/>
              <a:chExt cx="761542" cy="846578"/>
            </a:xfrm>
          </p:grpSpPr>
          <p:sp>
            <p:nvSpPr>
              <p:cNvPr id="49354" name="文本框 16"/>
              <p:cNvSpPr txBox="1"/>
              <p:nvPr/>
            </p:nvSpPr>
            <p:spPr>
              <a:xfrm>
                <a:off x="1034034" y="3558655"/>
                <a:ext cx="669593" cy="662647"/>
              </a:xfrm>
              <a:prstGeom prst="rect">
                <a:avLst/>
              </a:prstGeom>
              <a:noFill/>
              <a:ln w="9525">
                <a:noFill/>
              </a:ln>
            </p:spPr>
            <p:txBody>
              <a:bodyPr wrap="square">
                <a:spAutoFit/>
              </a:bodyPr>
              <a:lstStyle/>
              <a:p>
                <a:pPr eaLnBrk="1" hangingPunct="1">
                  <a:buNone/>
                </a:pPr>
                <a:r>
                  <a:rPr lang="en-US" altLang="zh-CN" sz="1000" dirty="0">
                    <a:solidFill>
                      <a:srgbClr val="000000"/>
                    </a:solidFill>
                    <a:latin typeface="等线" panose="02010600030101010101" charset="-122"/>
                    <a:ea typeface="等线" panose="02010600030101010101" charset="-122"/>
                  </a:rPr>
                  <a:t>PCR</a:t>
                </a:r>
              </a:p>
            </p:txBody>
          </p:sp>
          <p:sp>
            <p:nvSpPr>
              <p:cNvPr id="19" name="reuse_107790"/>
              <p:cNvSpPr/>
              <p:nvPr/>
            </p:nvSpPr>
            <p:spPr>
              <a:xfrm>
                <a:off x="1019766" y="3374724"/>
                <a:ext cx="761542" cy="750927"/>
              </a:xfrm>
              <a:custGeom>
                <a:avLst/>
                <a:gdLst>
                  <a:gd name="connsiteX0" fmla="*/ 84102 w 605058"/>
                  <a:gd name="connsiteY0" fmla="*/ 462071 h 596625"/>
                  <a:gd name="connsiteX1" fmla="*/ 136115 w 605058"/>
                  <a:gd name="connsiteY1" fmla="*/ 462071 h 596625"/>
                  <a:gd name="connsiteX2" fmla="*/ 155668 w 605058"/>
                  <a:gd name="connsiteY2" fmla="*/ 481600 h 596625"/>
                  <a:gd name="connsiteX3" fmla="*/ 136115 w 605058"/>
                  <a:gd name="connsiteY3" fmla="*/ 501129 h 596625"/>
                  <a:gd name="connsiteX4" fmla="*/ 129858 w 605058"/>
                  <a:gd name="connsiteY4" fmla="*/ 501129 h 596625"/>
                  <a:gd name="connsiteX5" fmla="*/ 244246 w 605058"/>
                  <a:gd name="connsiteY5" fmla="*/ 553662 h 596625"/>
                  <a:gd name="connsiteX6" fmla="*/ 477326 w 605058"/>
                  <a:gd name="connsiteY6" fmla="*/ 469102 h 596625"/>
                  <a:gd name="connsiteX7" fmla="*/ 504896 w 605058"/>
                  <a:gd name="connsiteY7" fmla="*/ 466563 h 596625"/>
                  <a:gd name="connsiteX8" fmla="*/ 507243 w 605058"/>
                  <a:gd name="connsiteY8" fmla="*/ 494099 h 596625"/>
                  <a:gd name="connsiteX9" fmla="*/ 286873 w 605058"/>
                  <a:gd name="connsiteY9" fmla="*/ 596625 h 596625"/>
                  <a:gd name="connsiteX10" fmla="*/ 237403 w 605058"/>
                  <a:gd name="connsiteY10" fmla="*/ 592133 h 596625"/>
                  <a:gd name="connsiteX11" fmla="*/ 101700 w 605058"/>
                  <a:gd name="connsiteY11" fmla="*/ 528665 h 596625"/>
                  <a:gd name="connsiteX12" fmla="*/ 101700 w 605058"/>
                  <a:gd name="connsiteY12" fmla="*/ 535500 h 596625"/>
                  <a:gd name="connsiteX13" fmla="*/ 82147 w 605058"/>
                  <a:gd name="connsiteY13" fmla="*/ 555029 h 596625"/>
                  <a:gd name="connsiteX14" fmla="*/ 62593 w 605058"/>
                  <a:gd name="connsiteY14" fmla="*/ 535500 h 596625"/>
                  <a:gd name="connsiteX15" fmla="*/ 62593 w 605058"/>
                  <a:gd name="connsiteY15" fmla="*/ 481600 h 596625"/>
                  <a:gd name="connsiteX16" fmla="*/ 62593 w 605058"/>
                  <a:gd name="connsiteY16" fmla="*/ 481405 h 596625"/>
                  <a:gd name="connsiteX17" fmla="*/ 62789 w 605058"/>
                  <a:gd name="connsiteY17" fmla="*/ 479647 h 596625"/>
                  <a:gd name="connsiteX18" fmla="*/ 69632 w 605058"/>
                  <a:gd name="connsiteY18" fmla="*/ 466563 h 596625"/>
                  <a:gd name="connsiteX19" fmla="*/ 84102 w 605058"/>
                  <a:gd name="connsiteY19" fmla="*/ 462071 h 596625"/>
                  <a:gd name="connsiteX20" fmla="*/ 337122 w 605058"/>
                  <a:gd name="connsiteY20" fmla="*/ 27227 h 596625"/>
                  <a:gd name="connsiteX21" fmla="*/ 522516 w 605058"/>
                  <a:gd name="connsiteY21" fmla="*/ 145178 h 596625"/>
                  <a:gd name="connsiteX22" fmla="*/ 570037 w 605058"/>
                  <a:gd name="connsiteY22" fmla="*/ 359600 h 596625"/>
                  <a:gd name="connsiteX23" fmla="*/ 569255 w 605058"/>
                  <a:gd name="connsiteY23" fmla="*/ 363701 h 596625"/>
                  <a:gd name="connsiteX24" fmla="*/ 575709 w 605058"/>
                  <a:gd name="connsiteY24" fmla="*/ 359991 h 596625"/>
                  <a:gd name="connsiteX25" fmla="*/ 602501 w 605058"/>
                  <a:gd name="connsiteY25" fmla="*/ 367216 h 596625"/>
                  <a:gd name="connsiteX26" fmla="*/ 595265 w 605058"/>
                  <a:gd name="connsiteY26" fmla="*/ 393775 h 596625"/>
                  <a:gd name="connsiteX27" fmla="*/ 548526 w 605058"/>
                  <a:gd name="connsiteY27" fmla="*/ 420724 h 596625"/>
                  <a:gd name="connsiteX28" fmla="*/ 538747 w 605058"/>
                  <a:gd name="connsiteY28" fmla="*/ 423458 h 596625"/>
                  <a:gd name="connsiteX29" fmla="*/ 533663 w 605058"/>
                  <a:gd name="connsiteY29" fmla="*/ 422677 h 596625"/>
                  <a:gd name="connsiteX30" fmla="*/ 521929 w 605058"/>
                  <a:gd name="connsiteY30" fmla="*/ 413694 h 596625"/>
                  <a:gd name="connsiteX31" fmla="*/ 494941 w 605058"/>
                  <a:gd name="connsiteY31" fmla="*/ 367021 h 596625"/>
                  <a:gd name="connsiteX32" fmla="*/ 502177 w 605058"/>
                  <a:gd name="connsiteY32" fmla="*/ 340267 h 596625"/>
                  <a:gd name="connsiteX33" fmla="*/ 528774 w 605058"/>
                  <a:gd name="connsiteY33" fmla="*/ 347492 h 596625"/>
                  <a:gd name="connsiteX34" fmla="*/ 531707 w 605058"/>
                  <a:gd name="connsiteY34" fmla="*/ 352375 h 596625"/>
                  <a:gd name="connsiteX35" fmla="*/ 490443 w 605058"/>
                  <a:gd name="connsiteY35" fmla="*/ 167636 h 596625"/>
                  <a:gd name="connsiteX36" fmla="*/ 330278 w 605058"/>
                  <a:gd name="connsiteY36" fmla="*/ 65698 h 596625"/>
                  <a:gd name="connsiteX37" fmla="*/ 314437 w 605058"/>
                  <a:gd name="connsiteY37" fmla="*/ 43240 h 596625"/>
                  <a:gd name="connsiteX38" fmla="*/ 337122 w 605058"/>
                  <a:gd name="connsiteY38" fmla="*/ 27227 h 596625"/>
                  <a:gd name="connsiteX39" fmla="*/ 191663 w 605058"/>
                  <a:gd name="connsiteY39" fmla="*/ 687 h 596625"/>
                  <a:gd name="connsiteX40" fmla="*/ 206526 w 605058"/>
                  <a:gd name="connsiteY40" fmla="*/ 2639 h 596625"/>
                  <a:gd name="connsiteX41" fmla="*/ 253073 w 605058"/>
                  <a:gd name="connsiteY41" fmla="*/ 29586 h 596625"/>
                  <a:gd name="connsiteX42" fmla="*/ 262265 w 605058"/>
                  <a:gd name="connsiteY42" fmla="*/ 41498 h 596625"/>
                  <a:gd name="connsiteX43" fmla="*/ 260309 w 605058"/>
                  <a:gd name="connsiteY43" fmla="*/ 56338 h 596625"/>
                  <a:gd name="connsiteX44" fmla="*/ 233320 w 605058"/>
                  <a:gd name="connsiteY44" fmla="*/ 102811 h 596625"/>
                  <a:gd name="connsiteX45" fmla="*/ 216305 w 605058"/>
                  <a:gd name="connsiteY45" fmla="*/ 112575 h 596625"/>
                  <a:gd name="connsiteX46" fmla="*/ 206722 w 605058"/>
                  <a:gd name="connsiteY46" fmla="*/ 110036 h 596625"/>
                  <a:gd name="connsiteX47" fmla="*/ 199486 w 605058"/>
                  <a:gd name="connsiteY47" fmla="*/ 83285 h 596625"/>
                  <a:gd name="connsiteX48" fmla="*/ 203397 w 605058"/>
                  <a:gd name="connsiteY48" fmla="*/ 76645 h 596625"/>
                  <a:gd name="connsiteX49" fmla="*/ 42830 w 605058"/>
                  <a:gd name="connsiteY49" fmla="*/ 266835 h 596625"/>
                  <a:gd name="connsiteX50" fmla="*/ 53978 w 605058"/>
                  <a:gd name="connsiteY50" fmla="*/ 394539 h 596625"/>
                  <a:gd name="connsiteX51" fmla="*/ 42439 w 605058"/>
                  <a:gd name="connsiteY51" fmla="*/ 419533 h 596625"/>
                  <a:gd name="connsiteX52" fmla="*/ 35594 w 605058"/>
                  <a:gd name="connsiteY52" fmla="*/ 420705 h 596625"/>
                  <a:gd name="connsiteX53" fmla="*/ 17210 w 605058"/>
                  <a:gd name="connsiteY53" fmla="*/ 407817 h 596625"/>
                  <a:gd name="connsiteX54" fmla="*/ 4302 w 605058"/>
                  <a:gd name="connsiteY54" fmla="*/ 260001 h 596625"/>
                  <a:gd name="connsiteX55" fmla="*/ 191858 w 605058"/>
                  <a:gd name="connsiteY55" fmla="*/ 39350 h 596625"/>
                  <a:gd name="connsiteX56" fmla="*/ 186969 w 605058"/>
                  <a:gd name="connsiteY56" fmla="*/ 36421 h 596625"/>
                  <a:gd name="connsiteX57" fmla="*/ 179733 w 605058"/>
                  <a:gd name="connsiteY57" fmla="*/ 9864 h 596625"/>
                  <a:gd name="connsiteX58" fmla="*/ 191663 w 605058"/>
                  <a:gd name="connsiteY58" fmla="*/ 687 h 59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05058" h="596625">
                    <a:moveTo>
                      <a:pt x="84102" y="462071"/>
                    </a:moveTo>
                    <a:lnTo>
                      <a:pt x="136115" y="462071"/>
                    </a:lnTo>
                    <a:cubicBezTo>
                      <a:pt x="146869" y="462071"/>
                      <a:pt x="155668" y="470859"/>
                      <a:pt x="155668" y="481600"/>
                    </a:cubicBezTo>
                    <a:cubicBezTo>
                      <a:pt x="155668" y="492341"/>
                      <a:pt x="146869" y="501129"/>
                      <a:pt x="136115" y="501129"/>
                    </a:cubicBezTo>
                    <a:lnTo>
                      <a:pt x="129858" y="501129"/>
                    </a:lnTo>
                    <a:cubicBezTo>
                      <a:pt x="162512" y="528079"/>
                      <a:pt x="202010" y="546241"/>
                      <a:pt x="244246" y="553662"/>
                    </a:cubicBezTo>
                    <a:cubicBezTo>
                      <a:pt x="331064" y="569089"/>
                      <a:pt x="420425" y="536672"/>
                      <a:pt x="477326" y="469102"/>
                    </a:cubicBezTo>
                    <a:cubicBezTo>
                      <a:pt x="484365" y="460704"/>
                      <a:pt x="496684" y="459728"/>
                      <a:pt x="504896" y="466563"/>
                    </a:cubicBezTo>
                    <a:cubicBezTo>
                      <a:pt x="513109" y="473593"/>
                      <a:pt x="514282" y="485897"/>
                      <a:pt x="507243" y="494099"/>
                    </a:cubicBezTo>
                    <a:cubicBezTo>
                      <a:pt x="452297" y="559520"/>
                      <a:pt x="370954" y="596625"/>
                      <a:pt x="286873" y="596625"/>
                    </a:cubicBezTo>
                    <a:cubicBezTo>
                      <a:pt x="270448" y="596625"/>
                      <a:pt x="253828" y="595063"/>
                      <a:pt x="237403" y="592133"/>
                    </a:cubicBezTo>
                    <a:cubicBezTo>
                      <a:pt x="187150" y="583345"/>
                      <a:pt x="140221" y="561278"/>
                      <a:pt x="101700" y="528665"/>
                    </a:cubicBezTo>
                    <a:lnTo>
                      <a:pt x="101700" y="535500"/>
                    </a:lnTo>
                    <a:cubicBezTo>
                      <a:pt x="101700" y="546241"/>
                      <a:pt x="92901" y="555029"/>
                      <a:pt x="82147" y="555029"/>
                    </a:cubicBezTo>
                    <a:cubicBezTo>
                      <a:pt x="71392" y="555029"/>
                      <a:pt x="62593" y="546241"/>
                      <a:pt x="62593" y="535500"/>
                    </a:cubicBezTo>
                    <a:lnTo>
                      <a:pt x="62593" y="481600"/>
                    </a:lnTo>
                    <a:cubicBezTo>
                      <a:pt x="62593" y="481600"/>
                      <a:pt x="62593" y="481405"/>
                      <a:pt x="62593" y="481405"/>
                    </a:cubicBezTo>
                    <a:cubicBezTo>
                      <a:pt x="62593" y="480819"/>
                      <a:pt x="62593" y="480233"/>
                      <a:pt x="62789" y="479647"/>
                    </a:cubicBezTo>
                    <a:cubicBezTo>
                      <a:pt x="63180" y="474765"/>
                      <a:pt x="65526" y="470078"/>
                      <a:pt x="69632" y="466563"/>
                    </a:cubicBezTo>
                    <a:cubicBezTo>
                      <a:pt x="73739" y="463048"/>
                      <a:pt x="79018" y="461681"/>
                      <a:pt x="84102" y="462071"/>
                    </a:cubicBezTo>
                    <a:close/>
                    <a:moveTo>
                      <a:pt x="337122" y="27227"/>
                    </a:moveTo>
                    <a:cubicBezTo>
                      <a:pt x="412610" y="40506"/>
                      <a:pt x="478514" y="82492"/>
                      <a:pt x="522516" y="145178"/>
                    </a:cubicBezTo>
                    <a:cubicBezTo>
                      <a:pt x="566517" y="208060"/>
                      <a:pt x="583531" y="284220"/>
                      <a:pt x="570037" y="359600"/>
                    </a:cubicBezTo>
                    <a:cubicBezTo>
                      <a:pt x="569842" y="360967"/>
                      <a:pt x="569646" y="362334"/>
                      <a:pt x="569255" y="363701"/>
                    </a:cubicBezTo>
                    <a:lnTo>
                      <a:pt x="575709" y="359991"/>
                    </a:lnTo>
                    <a:cubicBezTo>
                      <a:pt x="585096" y="354718"/>
                      <a:pt x="597025" y="357843"/>
                      <a:pt x="602501" y="367216"/>
                    </a:cubicBezTo>
                    <a:cubicBezTo>
                      <a:pt x="607781" y="376590"/>
                      <a:pt x="604652" y="388502"/>
                      <a:pt x="595265" y="393775"/>
                    </a:cubicBezTo>
                    <a:lnTo>
                      <a:pt x="548526" y="420724"/>
                    </a:lnTo>
                    <a:cubicBezTo>
                      <a:pt x="545592" y="422482"/>
                      <a:pt x="542268" y="423458"/>
                      <a:pt x="538747" y="423458"/>
                    </a:cubicBezTo>
                    <a:cubicBezTo>
                      <a:pt x="537183" y="423458"/>
                      <a:pt x="535423" y="423067"/>
                      <a:pt x="533663" y="422677"/>
                    </a:cubicBezTo>
                    <a:cubicBezTo>
                      <a:pt x="528774" y="421310"/>
                      <a:pt x="524471" y="418185"/>
                      <a:pt x="521929" y="413694"/>
                    </a:cubicBezTo>
                    <a:lnTo>
                      <a:pt x="494941" y="367021"/>
                    </a:lnTo>
                    <a:cubicBezTo>
                      <a:pt x="489466" y="357647"/>
                      <a:pt x="492790" y="345735"/>
                      <a:pt x="502177" y="340267"/>
                    </a:cubicBezTo>
                    <a:cubicBezTo>
                      <a:pt x="511369" y="334994"/>
                      <a:pt x="523494" y="338119"/>
                      <a:pt x="528774" y="347492"/>
                    </a:cubicBezTo>
                    <a:lnTo>
                      <a:pt x="531707" y="352375"/>
                    </a:lnTo>
                    <a:cubicBezTo>
                      <a:pt x="543050" y="287345"/>
                      <a:pt x="528383" y="221730"/>
                      <a:pt x="490443" y="167636"/>
                    </a:cubicBezTo>
                    <a:cubicBezTo>
                      <a:pt x="452504" y="113347"/>
                      <a:pt x="395596" y="77219"/>
                      <a:pt x="330278" y="65698"/>
                    </a:cubicBezTo>
                    <a:cubicBezTo>
                      <a:pt x="319717" y="63940"/>
                      <a:pt x="312677" y="53785"/>
                      <a:pt x="314437" y="43240"/>
                    </a:cubicBezTo>
                    <a:cubicBezTo>
                      <a:pt x="316393" y="32499"/>
                      <a:pt x="326562" y="25469"/>
                      <a:pt x="337122" y="27227"/>
                    </a:cubicBezTo>
                    <a:close/>
                    <a:moveTo>
                      <a:pt x="191663" y="687"/>
                    </a:moveTo>
                    <a:cubicBezTo>
                      <a:pt x="196503" y="-631"/>
                      <a:pt x="201833" y="-94"/>
                      <a:pt x="206526" y="2639"/>
                    </a:cubicBezTo>
                    <a:lnTo>
                      <a:pt x="253073" y="29586"/>
                    </a:lnTo>
                    <a:cubicBezTo>
                      <a:pt x="257571" y="32125"/>
                      <a:pt x="260896" y="36421"/>
                      <a:pt x="262265" y="41498"/>
                    </a:cubicBezTo>
                    <a:cubicBezTo>
                      <a:pt x="263634" y="46379"/>
                      <a:pt x="262852" y="51847"/>
                      <a:pt x="260309" y="56338"/>
                    </a:cubicBezTo>
                    <a:lnTo>
                      <a:pt x="233320" y="102811"/>
                    </a:lnTo>
                    <a:cubicBezTo>
                      <a:pt x="229800" y="109060"/>
                      <a:pt x="223150" y="112575"/>
                      <a:pt x="216305" y="112575"/>
                    </a:cubicBezTo>
                    <a:cubicBezTo>
                      <a:pt x="213176" y="112575"/>
                      <a:pt x="209655" y="111793"/>
                      <a:pt x="206722" y="110036"/>
                    </a:cubicBezTo>
                    <a:cubicBezTo>
                      <a:pt x="197334" y="104569"/>
                      <a:pt x="194010" y="92657"/>
                      <a:pt x="199486" y="83285"/>
                    </a:cubicBezTo>
                    <a:lnTo>
                      <a:pt x="203397" y="76645"/>
                    </a:lnTo>
                    <a:cubicBezTo>
                      <a:pt x="120865" y="106326"/>
                      <a:pt x="58476" y="178575"/>
                      <a:pt x="42830" y="266835"/>
                    </a:cubicBezTo>
                    <a:cubicBezTo>
                      <a:pt x="35399" y="309598"/>
                      <a:pt x="39115" y="353729"/>
                      <a:pt x="53978" y="394539"/>
                    </a:cubicBezTo>
                    <a:cubicBezTo>
                      <a:pt x="57694" y="404693"/>
                      <a:pt x="52609" y="415823"/>
                      <a:pt x="42439" y="419533"/>
                    </a:cubicBezTo>
                    <a:cubicBezTo>
                      <a:pt x="40092" y="420314"/>
                      <a:pt x="37941" y="420705"/>
                      <a:pt x="35594" y="420705"/>
                    </a:cubicBezTo>
                    <a:cubicBezTo>
                      <a:pt x="27771" y="420705"/>
                      <a:pt x="20144" y="415823"/>
                      <a:pt x="17210" y="407817"/>
                    </a:cubicBezTo>
                    <a:cubicBezTo>
                      <a:pt x="0" y="360758"/>
                      <a:pt x="-4303" y="309598"/>
                      <a:pt x="4302" y="260001"/>
                    </a:cubicBezTo>
                    <a:cubicBezTo>
                      <a:pt x="22491" y="157291"/>
                      <a:pt x="95440" y="73326"/>
                      <a:pt x="191858" y="39350"/>
                    </a:cubicBezTo>
                    <a:lnTo>
                      <a:pt x="186969" y="36421"/>
                    </a:lnTo>
                    <a:cubicBezTo>
                      <a:pt x="177581" y="31148"/>
                      <a:pt x="174256" y="19042"/>
                      <a:pt x="179733" y="9864"/>
                    </a:cubicBezTo>
                    <a:cubicBezTo>
                      <a:pt x="182471" y="5178"/>
                      <a:pt x="186823" y="2005"/>
                      <a:pt x="191663" y="687"/>
                    </a:cubicBezTo>
                    <a:close/>
                  </a:path>
                </a:pathLst>
              </a:custGeom>
              <a:gradFill>
                <a:gsLst>
                  <a:gs pos="0">
                    <a:srgbClr val="FF0000"/>
                  </a:gs>
                  <a:gs pos="100000">
                    <a:srgbClr val="FFC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grpSp>
        <p:grpSp>
          <p:nvGrpSpPr>
            <p:cNvPr id="49165" name="组合 20"/>
            <p:cNvGrpSpPr/>
            <p:nvPr/>
          </p:nvGrpSpPr>
          <p:grpSpPr>
            <a:xfrm>
              <a:off x="5258" y="7543"/>
              <a:ext cx="775" cy="1193"/>
              <a:chOff x="969178" y="3374724"/>
              <a:chExt cx="812130" cy="1248259"/>
            </a:xfrm>
          </p:grpSpPr>
          <p:sp>
            <p:nvSpPr>
              <p:cNvPr id="49352" name="文本框 21"/>
              <p:cNvSpPr txBox="1"/>
              <p:nvPr/>
            </p:nvSpPr>
            <p:spPr>
              <a:xfrm>
                <a:off x="969178" y="3495898"/>
                <a:ext cx="669593" cy="1127085"/>
              </a:xfrm>
              <a:prstGeom prst="rect">
                <a:avLst/>
              </a:prstGeom>
              <a:noFill/>
              <a:ln w="9525">
                <a:noFill/>
              </a:ln>
            </p:spPr>
            <p:txBody>
              <a:bodyPr wrap="square">
                <a:spAutoFit/>
              </a:bodyPr>
              <a:lstStyle/>
              <a:p>
                <a:pPr eaLnBrk="1" hangingPunct="1">
                  <a:buNone/>
                </a:pPr>
                <a:r>
                  <a:rPr lang="en-US" altLang="zh-CN" sz="1000" dirty="0">
                    <a:solidFill>
                      <a:srgbClr val="000000"/>
                    </a:solidFill>
                    <a:latin typeface="等线" panose="02010600030101010101" charset="-122"/>
                    <a:ea typeface="等线" panose="02010600030101010101" charset="-122"/>
                  </a:rPr>
                  <a:t>PCR</a:t>
                </a:r>
              </a:p>
            </p:txBody>
          </p:sp>
          <p:sp>
            <p:nvSpPr>
              <p:cNvPr id="10" name="reuse_107790"/>
              <p:cNvSpPr/>
              <p:nvPr/>
            </p:nvSpPr>
            <p:spPr>
              <a:xfrm>
                <a:off x="1019766" y="3374724"/>
                <a:ext cx="761542" cy="750927"/>
              </a:xfrm>
              <a:custGeom>
                <a:avLst/>
                <a:gdLst>
                  <a:gd name="connsiteX0" fmla="*/ 84102 w 605058"/>
                  <a:gd name="connsiteY0" fmla="*/ 462071 h 596625"/>
                  <a:gd name="connsiteX1" fmla="*/ 136115 w 605058"/>
                  <a:gd name="connsiteY1" fmla="*/ 462071 h 596625"/>
                  <a:gd name="connsiteX2" fmla="*/ 155668 w 605058"/>
                  <a:gd name="connsiteY2" fmla="*/ 481600 h 596625"/>
                  <a:gd name="connsiteX3" fmla="*/ 136115 w 605058"/>
                  <a:gd name="connsiteY3" fmla="*/ 501129 h 596625"/>
                  <a:gd name="connsiteX4" fmla="*/ 129858 w 605058"/>
                  <a:gd name="connsiteY4" fmla="*/ 501129 h 596625"/>
                  <a:gd name="connsiteX5" fmla="*/ 244246 w 605058"/>
                  <a:gd name="connsiteY5" fmla="*/ 553662 h 596625"/>
                  <a:gd name="connsiteX6" fmla="*/ 477326 w 605058"/>
                  <a:gd name="connsiteY6" fmla="*/ 469102 h 596625"/>
                  <a:gd name="connsiteX7" fmla="*/ 504896 w 605058"/>
                  <a:gd name="connsiteY7" fmla="*/ 466563 h 596625"/>
                  <a:gd name="connsiteX8" fmla="*/ 507243 w 605058"/>
                  <a:gd name="connsiteY8" fmla="*/ 494099 h 596625"/>
                  <a:gd name="connsiteX9" fmla="*/ 286873 w 605058"/>
                  <a:gd name="connsiteY9" fmla="*/ 596625 h 596625"/>
                  <a:gd name="connsiteX10" fmla="*/ 237403 w 605058"/>
                  <a:gd name="connsiteY10" fmla="*/ 592133 h 596625"/>
                  <a:gd name="connsiteX11" fmla="*/ 101700 w 605058"/>
                  <a:gd name="connsiteY11" fmla="*/ 528665 h 596625"/>
                  <a:gd name="connsiteX12" fmla="*/ 101700 w 605058"/>
                  <a:gd name="connsiteY12" fmla="*/ 535500 h 596625"/>
                  <a:gd name="connsiteX13" fmla="*/ 82147 w 605058"/>
                  <a:gd name="connsiteY13" fmla="*/ 555029 h 596625"/>
                  <a:gd name="connsiteX14" fmla="*/ 62593 w 605058"/>
                  <a:gd name="connsiteY14" fmla="*/ 535500 h 596625"/>
                  <a:gd name="connsiteX15" fmla="*/ 62593 w 605058"/>
                  <a:gd name="connsiteY15" fmla="*/ 481600 h 596625"/>
                  <a:gd name="connsiteX16" fmla="*/ 62593 w 605058"/>
                  <a:gd name="connsiteY16" fmla="*/ 481405 h 596625"/>
                  <a:gd name="connsiteX17" fmla="*/ 62789 w 605058"/>
                  <a:gd name="connsiteY17" fmla="*/ 479647 h 596625"/>
                  <a:gd name="connsiteX18" fmla="*/ 69632 w 605058"/>
                  <a:gd name="connsiteY18" fmla="*/ 466563 h 596625"/>
                  <a:gd name="connsiteX19" fmla="*/ 84102 w 605058"/>
                  <a:gd name="connsiteY19" fmla="*/ 462071 h 596625"/>
                  <a:gd name="connsiteX20" fmla="*/ 337122 w 605058"/>
                  <a:gd name="connsiteY20" fmla="*/ 27227 h 596625"/>
                  <a:gd name="connsiteX21" fmla="*/ 522516 w 605058"/>
                  <a:gd name="connsiteY21" fmla="*/ 145178 h 596625"/>
                  <a:gd name="connsiteX22" fmla="*/ 570037 w 605058"/>
                  <a:gd name="connsiteY22" fmla="*/ 359600 h 596625"/>
                  <a:gd name="connsiteX23" fmla="*/ 569255 w 605058"/>
                  <a:gd name="connsiteY23" fmla="*/ 363701 h 596625"/>
                  <a:gd name="connsiteX24" fmla="*/ 575709 w 605058"/>
                  <a:gd name="connsiteY24" fmla="*/ 359991 h 596625"/>
                  <a:gd name="connsiteX25" fmla="*/ 602501 w 605058"/>
                  <a:gd name="connsiteY25" fmla="*/ 367216 h 596625"/>
                  <a:gd name="connsiteX26" fmla="*/ 595265 w 605058"/>
                  <a:gd name="connsiteY26" fmla="*/ 393775 h 596625"/>
                  <a:gd name="connsiteX27" fmla="*/ 548526 w 605058"/>
                  <a:gd name="connsiteY27" fmla="*/ 420724 h 596625"/>
                  <a:gd name="connsiteX28" fmla="*/ 538747 w 605058"/>
                  <a:gd name="connsiteY28" fmla="*/ 423458 h 596625"/>
                  <a:gd name="connsiteX29" fmla="*/ 533663 w 605058"/>
                  <a:gd name="connsiteY29" fmla="*/ 422677 h 596625"/>
                  <a:gd name="connsiteX30" fmla="*/ 521929 w 605058"/>
                  <a:gd name="connsiteY30" fmla="*/ 413694 h 596625"/>
                  <a:gd name="connsiteX31" fmla="*/ 494941 w 605058"/>
                  <a:gd name="connsiteY31" fmla="*/ 367021 h 596625"/>
                  <a:gd name="connsiteX32" fmla="*/ 502177 w 605058"/>
                  <a:gd name="connsiteY32" fmla="*/ 340267 h 596625"/>
                  <a:gd name="connsiteX33" fmla="*/ 528774 w 605058"/>
                  <a:gd name="connsiteY33" fmla="*/ 347492 h 596625"/>
                  <a:gd name="connsiteX34" fmla="*/ 531707 w 605058"/>
                  <a:gd name="connsiteY34" fmla="*/ 352375 h 596625"/>
                  <a:gd name="connsiteX35" fmla="*/ 490443 w 605058"/>
                  <a:gd name="connsiteY35" fmla="*/ 167636 h 596625"/>
                  <a:gd name="connsiteX36" fmla="*/ 330278 w 605058"/>
                  <a:gd name="connsiteY36" fmla="*/ 65698 h 596625"/>
                  <a:gd name="connsiteX37" fmla="*/ 314437 w 605058"/>
                  <a:gd name="connsiteY37" fmla="*/ 43240 h 596625"/>
                  <a:gd name="connsiteX38" fmla="*/ 337122 w 605058"/>
                  <a:gd name="connsiteY38" fmla="*/ 27227 h 596625"/>
                  <a:gd name="connsiteX39" fmla="*/ 191663 w 605058"/>
                  <a:gd name="connsiteY39" fmla="*/ 687 h 596625"/>
                  <a:gd name="connsiteX40" fmla="*/ 206526 w 605058"/>
                  <a:gd name="connsiteY40" fmla="*/ 2639 h 596625"/>
                  <a:gd name="connsiteX41" fmla="*/ 253073 w 605058"/>
                  <a:gd name="connsiteY41" fmla="*/ 29586 h 596625"/>
                  <a:gd name="connsiteX42" fmla="*/ 262265 w 605058"/>
                  <a:gd name="connsiteY42" fmla="*/ 41498 h 596625"/>
                  <a:gd name="connsiteX43" fmla="*/ 260309 w 605058"/>
                  <a:gd name="connsiteY43" fmla="*/ 56338 h 596625"/>
                  <a:gd name="connsiteX44" fmla="*/ 233320 w 605058"/>
                  <a:gd name="connsiteY44" fmla="*/ 102811 h 596625"/>
                  <a:gd name="connsiteX45" fmla="*/ 216305 w 605058"/>
                  <a:gd name="connsiteY45" fmla="*/ 112575 h 596625"/>
                  <a:gd name="connsiteX46" fmla="*/ 206722 w 605058"/>
                  <a:gd name="connsiteY46" fmla="*/ 110036 h 596625"/>
                  <a:gd name="connsiteX47" fmla="*/ 199486 w 605058"/>
                  <a:gd name="connsiteY47" fmla="*/ 83285 h 596625"/>
                  <a:gd name="connsiteX48" fmla="*/ 203397 w 605058"/>
                  <a:gd name="connsiteY48" fmla="*/ 76645 h 596625"/>
                  <a:gd name="connsiteX49" fmla="*/ 42830 w 605058"/>
                  <a:gd name="connsiteY49" fmla="*/ 266835 h 596625"/>
                  <a:gd name="connsiteX50" fmla="*/ 53978 w 605058"/>
                  <a:gd name="connsiteY50" fmla="*/ 394539 h 596625"/>
                  <a:gd name="connsiteX51" fmla="*/ 42439 w 605058"/>
                  <a:gd name="connsiteY51" fmla="*/ 419533 h 596625"/>
                  <a:gd name="connsiteX52" fmla="*/ 35594 w 605058"/>
                  <a:gd name="connsiteY52" fmla="*/ 420705 h 596625"/>
                  <a:gd name="connsiteX53" fmla="*/ 17210 w 605058"/>
                  <a:gd name="connsiteY53" fmla="*/ 407817 h 596625"/>
                  <a:gd name="connsiteX54" fmla="*/ 4302 w 605058"/>
                  <a:gd name="connsiteY54" fmla="*/ 260001 h 596625"/>
                  <a:gd name="connsiteX55" fmla="*/ 191858 w 605058"/>
                  <a:gd name="connsiteY55" fmla="*/ 39350 h 596625"/>
                  <a:gd name="connsiteX56" fmla="*/ 186969 w 605058"/>
                  <a:gd name="connsiteY56" fmla="*/ 36421 h 596625"/>
                  <a:gd name="connsiteX57" fmla="*/ 179733 w 605058"/>
                  <a:gd name="connsiteY57" fmla="*/ 9864 h 596625"/>
                  <a:gd name="connsiteX58" fmla="*/ 191663 w 605058"/>
                  <a:gd name="connsiteY58" fmla="*/ 687 h 59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05058" h="596625">
                    <a:moveTo>
                      <a:pt x="84102" y="462071"/>
                    </a:moveTo>
                    <a:lnTo>
                      <a:pt x="136115" y="462071"/>
                    </a:lnTo>
                    <a:cubicBezTo>
                      <a:pt x="146869" y="462071"/>
                      <a:pt x="155668" y="470859"/>
                      <a:pt x="155668" y="481600"/>
                    </a:cubicBezTo>
                    <a:cubicBezTo>
                      <a:pt x="155668" y="492341"/>
                      <a:pt x="146869" y="501129"/>
                      <a:pt x="136115" y="501129"/>
                    </a:cubicBezTo>
                    <a:lnTo>
                      <a:pt x="129858" y="501129"/>
                    </a:lnTo>
                    <a:cubicBezTo>
                      <a:pt x="162512" y="528079"/>
                      <a:pt x="202010" y="546241"/>
                      <a:pt x="244246" y="553662"/>
                    </a:cubicBezTo>
                    <a:cubicBezTo>
                      <a:pt x="331064" y="569089"/>
                      <a:pt x="420425" y="536672"/>
                      <a:pt x="477326" y="469102"/>
                    </a:cubicBezTo>
                    <a:cubicBezTo>
                      <a:pt x="484365" y="460704"/>
                      <a:pt x="496684" y="459728"/>
                      <a:pt x="504896" y="466563"/>
                    </a:cubicBezTo>
                    <a:cubicBezTo>
                      <a:pt x="513109" y="473593"/>
                      <a:pt x="514282" y="485897"/>
                      <a:pt x="507243" y="494099"/>
                    </a:cubicBezTo>
                    <a:cubicBezTo>
                      <a:pt x="452297" y="559520"/>
                      <a:pt x="370954" y="596625"/>
                      <a:pt x="286873" y="596625"/>
                    </a:cubicBezTo>
                    <a:cubicBezTo>
                      <a:pt x="270448" y="596625"/>
                      <a:pt x="253828" y="595063"/>
                      <a:pt x="237403" y="592133"/>
                    </a:cubicBezTo>
                    <a:cubicBezTo>
                      <a:pt x="187150" y="583345"/>
                      <a:pt x="140221" y="561278"/>
                      <a:pt x="101700" y="528665"/>
                    </a:cubicBezTo>
                    <a:lnTo>
                      <a:pt x="101700" y="535500"/>
                    </a:lnTo>
                    <a:cubicBezTo>
                      <a:pt x="101700" y="546241"/>
                      <a:pt x="92901" y="555029"/>
                      <a:pt x="82147" y="555029"/>
                    </a:cubicBezTo>
                    <a:cubicBezTo>
                      <a:pt x="71392" y="555029"/>
                      <a:pt x="62593" y="546241"/>
                      <a:pt x="62593" y="535500"/>
                    </a:cubicBezTo>
                    <a:lnTo>
                      <a:pt x="62593" y="481600"/>
                    </a:lnTo>
                    <a:cubicBezTo>
                      <a:pt x="62593" y="481600"/>
                      <a:pt x="62593" y="481405"/>
                      <a:pt x="62593" y="481405"/>
                    </a:cubicBezTo>
                    <a:cubicBezTo>
                      <a:pt x="62593" y="480819"/>
                      <a:pt x="62593" y="480233"/>
                      <a:pt x="62789" y="479647"/>
                    </a:cubicBezTo>
                    <a:cubicBezTo>
                      <a:pt x="63180" y="474765"/>
                      <a:pt x="65526" y="470078"/>
                      <a:pt x="69632" y="466563"/>
                    </a:cubicBezTo>
                    <a:cubicBezTo>
                      <a:pt x="73739" y="463048"/>
                      <a:pt x="79018" y="461681"/>
                      <a:pt x="84102" y="462071"/>
                    </a:cubicBezTo>
                    <a:close/>
                    <a:moveTo>
                      <a:pt x="337122" y="27227"/>
                    </a:moveTo>
                    <a:cubicBezTo>
                      <a:pt x="412610" y="40506"/>
                      <a:pt x="478514" y="82492"/>
                      <a:pt x="522516" y="145178"/>
                    </a:cubicBezTo>
                    <a:cubicBezTo>
                      <a:pt x="566517" y="208060"/>
                      <a:pt x="583531" y="284220"/>
                      <a:pt x="570037" y="359600"/>
                    </a:cubicBezTo>
                    <a:cubicBezTo>
                      <a:pt x="569842" y="360967"/>
                      <a:pt x="569646" y="362334"/>
                      <a:pt x="569255" y="363701"/>
                    </a:cubicBezTo>
                    <a:lnTo>
                      <a:pt x="575709" y="359991"/>
                    </a:lnTo>
                    <a:cubicBezTo>
                      <a:pt x="585096" y="354718"/>
                      <a:pt x="597025" y="357843"/>
                      <a:pt x="602501" y="367216"/>
                    </a:cubicBezTo>
                    <a:cubicBezTo>
                      <a:pt x="607781" y="376590"/>
                      <a:pt x="604652" y="388502"/>
                      <a:pt x="595265" y="393775"/>
                    </a:cubicBezTo>
                    <a:lnTo>
                      <a:pt x="548526" y="420724"/>
                    </a:lnTo>
                    <a:cubicBezTo>
                      <a:pt x="545592" y="422482"/>
                      <a:pt x="542268" y="423458"/>
                      <a:pt x="538747" y="423458"/>
                    </a:cubicBezTo>
                    <a:cubicBezTo>
                      <a:pt x="537183" y="423458"/>
                      <a:pt x="535423" y="423067"/>
                      <a:pt x="533663" y="422677"/>
                    </a:cubicBezTo>
                    <a:cubicBezTo>
                      <a:pt x="528774" y="421310"/>
                      <a:pt x="524471" y="418185"/>
                      <a:pt x="521929" y="413694"/>
                    </a:cubicBezTo>
                    <a:lnTo>
                      <a:pt x="494941" y="367021"/>
                    </a:lnTo>
                    <a:cubicBezTo>
                      <a:pt x="489466" y="357647"/>
                      <a:pt x="492790" y="345735"/>
                      <a:pt x="502177" y="340267"/>
                    </a:cubicBezTo>
                    <a:cubicBezTo>
                      <a:pt x="511369" y="334994"/>
                      <a:pt x="523494" y="338119"/>
                      <a:pt x="528774" y="347492"/>
                    </a:cubicBezTo>
                    <a:lnTo>
                      <a:pt x="531707" y="352375"/>
                    </a:lnTo>
                    <a:cubicBezTo>
                      <a:pt x="543050" y="287345"/>
                      <a:pt x="528383" y="221730"/>
                      <a:pt x="490443" y="167636"/>
                    </a:cubicBezTo>
                    <a:cubicBezTo>
                      <a:pt x="452504" y="113347"/>
                      <a:pt x="395596" y="77219"/>
                      <a:pt x="330278" y="65698"/>
                    </a:cubicBezTo>
                    <a:cubicBezTo>
                      <a:pt x="319717" y="63940"/>
                      <a:pt x="312677" y="53785"/>
                      <a:pt x="314437" y="43240"/>
                    </a:cubicBezTo>
                    <a:cubicBezTo>
                      <a:pt x="316393" y="32499"/>
                      <a:pt x="326562" y="25469"/>
                      <a:pt x="337122" y="27227"/>
                    </a:cubicBezTo>
                    <a:close/>
                    <a:moveTo>
                      <a:pt x="191663" y="687"/>
                    </a:moveTo>
                    <a:cubicBezTo>
                      <a:pt x="196503" y="-631"/>
                      <a:pt x="201833" y="-94"/>
                      <a:pt x="206526" y="2639"/>
                    </a:cubicBezTo>
                    <a:lnTo>
                      <a:pt x="253073" y="29586"/>
                    </a:lnTo>
                    <a:cubicBezTo>
                      <a:pt x="257571" y="32125"/>
                      <a:pt x="260896" y="36421"/>
                      <a:pt x="262265" y="41498"/>
                    </a:cubicBezTo>
                    <a:cubicBezTo>
                      <a:pt x="263634" y="46379"/>
                      <a:pt x="262852" y="51847"/>
                      <a:pt x="260309" y="56338"/>
                    </a:cubicBezTo>
                    <a:lnTo>
                      <a:pt x="233320" y="102811"/>
                    </a:lnTo>
                    <a:cubicBezTo>
                      <a:pt x="229800" y="109060"/>
                      <a:pt x="223150" y="112575"/>
                      <a:pt x="216305" y="112575"/>
                    </a:cubicBezTo>
                    <a:cubicBezTo>
                      <a:pt x="213176" y="112575"/>
                      <a:pt x="209655" y="111793"/>
                      <a:pt x="206722" y="110036"/>
                    </a:cubicBezTo>
                    <a:cubicBezTo>
                      <a:pt x="197334" y="104569"/>
                      <a:pt x="194010" y="92657"/>
                      <a:pt x="199486" y="83285"/>
                    </a:cubicBezTo>
                    <a:lnTo>
                      <a:pt x="203397" y="76645"/>
                    </a:lnTo>
                    <a:cubicBezTo>
                      <a:pt x="120865" y="106326"/>
                      <a:pt x="58476" y="178575"/>
                      <a:pt x="42830" y="266835"/>
                    </a:cubicBezTo>
                    <a:cubicBezTo>
                      <a:pt x="35399" y="309598"/>
                      <a:pt x="39115" y="353729"/>
                      <a:pt x="53978" y="394539"/>
                    </a:cubicBezTo>
                    <a:cubicBezTo>
                      <a:pt x="57694" y="404693"/>
                      <a:pt x="52609" y="415823"/>
                      <a:pt x="42439" y="419533"/>
                    </a:cubicBezTo>
                    <a:cubicBezTo>
                      <a:pt x="40092" y="420314"/>
                      <a:pt x="37941" y="420705"/>
                      <a:pt x="35594" y="420705"/>
                    </a:cubicBezTo>
                    <a:cubicBezTo>
                      <a:pt x="27771" y="420705"/>
                      <a:pt x="20144" y="415823"/>
                      <a:pt x="17210" y="407817"/>
                    </a:cubicBezTo>
                    <a:cubicBezTo>
                      <a:pt x="0" y="360758"/>
                      <a:pt x="-4303" y="309598"/>
                      <a:pt x="4302" y="260001"/>
                    </a:cubicBezTo>
                    <a:cubicBezTo>
                      <a:pt x="22491" y="157291"/>
                      <a:pt x="95440" y="73326"/>
                      <a:pt x="191858" y="39350"/>
                    </a:cubicBezTo>
                    <a:lnTo>
                      <a:pt x="186969" y="36421"/>
                    </a:lnTo>
                    <a:cubicBezTo>
                      <a:pt x="177581" y="31148"/>
                      <a:pt x="174256" y="19042"/>
                      <a:pt x="179733" y="9864"/>
                    </a:cubicBezTo>
                    <a:cubicBezTo>
                      <a:pt x="182471" y="5178"/>
                      <a:pt x="186823" y="2005"/>
                      <a:pt x="191663" y="687"/>
                    </a:cubicBezTo>
                    <a:close/>
                  </a:path>
                </a:pathLst>
              </a:custGeom>
              <a:gradFill>
                <a:gsLst>
                  <a:gs pos="0">
                    <a:srgbClr val="FF0000"/>
                  </a:gs>
                  <a:gs pos="100000">
                    <a:srgbClr val="FFC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grpSp>
        <p:sp>
          <p:nvSpPr>
            <p:cNvPr id="49166" name="文本框 23"/>
            <p:cNvSpPr txBox="1"/>
            <p:nvPr/>
          </p:nvSpPr>
          <p:spPr>
            <a:xfrm>
              <a:off x="5029" y="5378"/>
              <a:ext cx="1560" cy="622"/>
            </a:xfrm>
            <a:prstGeom prst="rect">
              <a:avLst/>
            </a:prstGeom>
            <a:noFill/>
            <a:ln w="9525">
              <a:noFill/>
            </a:ln>
          </p:spPr>
          <p:txBody>
            <a:bodyPr wrap="square">
              <a:noAutofit/>
            </a:bodyPr>
            <a:lstStyle/>
            <a:p>
              <a:pPr eaLnBrk="1" hangingPunct="1">
                <a:buNone/>
              </a:pPr>
              <a:r>
                <a:rPr lang="zh-CN" altLang="en-US" sz="900" dirty="0">
                  <a:solidFill>
                    <a:srgbClr val="000000"/>
                  </a:solidFill>
                  <a:latin typeface="微软雅黑" panose="020B0503020204020204" pitchFamily="34" charset="-122"/>
                  <a:ea typeface="微软雅黑" panose="020B0503020204020204" pitchFamily="34" charset="-122"/>
                </a:rPr>
                <a:t>实时</a:t>
              </a:r>
              <a:r>
                <a:rPr lang="en-US" altLang="zh-CN" sz="900" dirty="0">
                  <a:solidFill>
                    <a:srgbClr val="000000"/>
                  </a:solidFill>
                  <a:latin typeface="微软雅黑" panose="020B0503020204020204" pitchFamily="34" charset="-122"/>
                  <a:ea typeface="微软雅黑" panose="020B0503020204020204" pitchFamily="34" charset="-122"/>
                </a:rPr>
                <a:t>PCR</a:t>
              </a:r>
            </a:p>
            <a:p>
              <a:pPr eaLnBrk="1" hangingPunct="1">
                <a:buNone/>
              </a:pPr>
              <a:r>
                <a:rPr lang="zh-CN" altLang="en-US" sz="900" dirty="0">
                  <a:solidFill>
                    <a:srgbClr val="000000"/>
                  </a:solidFill>
                  <a:latin typeface="微软雅黑" panose="020B0503020204020204" pitchFamily="34" charset="-122"/>
                  <a:ea typeface="微软雅黑" panose="020B0503020204020204" pitchFamily="34" charset="-122"/>
                </a:rPr>
                <a:t>反应试剂</a:t>
              </a:r>
            </a:p>
          </p:txBody>
        </p:sp>
        <p:pic>
          <p:nvPicPr>
            <p:cNvPr id="49167" name="图片 24"/>
            <p:cNvPicPr>
              <a:picLocks noChangeAspect="1"/>
            </p:cNvPicPr>
            <p:nvPr/>
          </p:nvPicPr>
          <p:blipFill>
            <a:blip r:embed="rId4"/>
            <a:stretch>
              <a:fillRect/>
            </a:stretch>
          </p:blipFill>
          <p:spPr>
            <a:xfrm>
              <a:off x="4653" y="6083"/>
              <a:ext cx="1327" cy="817"/>
            </a:xfrm>
            <a:prstGeom prst="rect">
              <a:avLst/>
            </a:prstGeom>
            <a:noFill/>
            <a:ln w="9525">
              <a:noFill/>
            </a:ln>
          </p:spPr>
        </p:pic>
        <p:pic>
          <p:nvPicPr>
            <p:cNvPr id="49168" name="图片 25"/>
            <p:cNvPicPr>
              <a:picLocks noChangeAspect="1"/>
            </p:cNvPicPr>
            <p:nvPr/>
          </p:nvPicPr>
          <p:blipFill>
            <a:blip r:embed="rId5"/>
            <a:srcRect t="2" r="17026" b="20599"/>
            <a:stretch>
              <a:fillRect/>
            </a:stretch>
          </p:blipFill>
          <p:spPr>
            <a:xfrm>
              <a:off x="4773" y="8883"/>
              <a:ext cx="727" cy="567"/>
            </a:xfrm>
            <a:prstGeom prst="rect">
              <a:avLst/>
            </a:prstGeom>
            <a:noFill/>
            <a:ln w="9525">
              <a:noFill/>
            </a:ln>
          </p:spPr>
        </p:pic>
        <p:sp>
          <p:nvSpPr>
            <p:cNvPr id="49169" name="文本框 26"/>
            <p:cNvSpPr txBox="1"/>
            <p:nvPr/>
          </p:nvSpPr>
          <p:spPr>
            <a:xfrm>
              <a:off x="5044" y="9748"/>
              <a:ext cx="1878" cy="777"/>
            </a:xfrm>
            <a:prstGeom prst="rect">
              <a:avLst/>
            </a:prstGeom>
            <a:noFill/>
            <a:ln w="9525">
              <a:noFill/>
            </a:ln>
          </p:spPr>
          <p:txBody>
            <a:bodyPr wrap="square">
              <a:spAutoFit/>
            </a:bodyPr>
            <a:lstStyle/>
            <a:p>
              <a:pPr algn="ctr" eaLnBrk="1" hangingPunct="1">
                <a:buNone/>
              </a:pPr>
              <a:r>
                <a:rPr lang="en-US" altLang="zh-CN" sz="1000" b="1" dirty="0">
                  <a:solidFill>
                    <a:srgbClr val="000000"/>
                  </a:solidFill>
                  <a:latin typeface="微软雅黑" panose="020B0503020204020204" pitchFamily="34" charset="-122"/>
                  <a:ea typeface="微软雅黑" panose="020B0503020204020204" pitchFamily="34" charset="-122"/>
                </a:rPr>
                <a:t>dd-PCR</a:t>
              </a:r>
            </a:p>
            <a:p>
              <a:pPr algn="ctr" eaLnBrk="1" hangingPunct="1">
                <a:buNone/>
              </a:pPr>
              <a:r>
                <a:rPr lang="en-US" altLang="zh-CN" sz="1000" dirty="0">
                  <a:solidFill>
                    <a:srgbClr val="000000"/>
                  </a:solidFill>
                  <a:latin typeface="微软雅黑" panose="020B0503020204020204" pitchFamily="34" charset="-122"/>
                  <a:ea typeface="微软雅黑" panose="020B0503020204020204" pitchFamily="34" charset="-122"/>
                </a:rPr>
                <a:t>-</a:t>
              </a:r>
              <a:r>
                <a:rPr lang="zh-CN" altLang="en-US" sz="1000" dirty="0">
                  <a:solidFill>
                    <a:srgbClr val="000000"/>
                  </a:solidFill>
                  <a:latin typeface="微软雅黑" panose="020B0503020204020204" pitchFamily="34" charset="-122"/>
                  <a:ea typeface="微软雅黑" panose="020B0503020204020204" pitchFamily="34" charset="-122"/>
                </a:rPr>
                <a:t> 绝对定量</a:t>
              </a:r>
            </a:p>
          </p:txBody>
        </p:sp>
        <p:sp>
          <p:nvSpPr>
            <p:cNvPr id="49170" name="文本框 27"/>
            <p:cNvSpPr txBox="1"/>
            <p:nvPr/>
          </p:nvSpPr>
          <p:spPr>
            <a:xfrm>
              <a:off x="2840" y="8818"/>
              <a:ext cx="1878" cy="1077"/>
            </a:xfrm>
            <a:prstGeom prst="rect">
              <a:avLst/>
            </a:prstGeom>
            <a:noFill/>
            <a:ln w="9525">
              <a:noFill/>
            </a:ln>
          </p:spPr>
          <p:txBody>
            <a:bodyPr>
              <a:spAutoFit/>
            </a:bodyPr>
            <a:lstStyle/>
            <a:p>
              <a:pPr algn="ctr" eaLnBrk="1" hangingPunct="1">
                <a:buNone/>
              </a:pPr>
              <a:r>
                <a:rPr lang="en-US" altLang="zh-CN" sz="1000" b="1" dirty="0">
                  <a:solidFill>
                    <a:srgbClr val="000000"/>
                  </a:solidFill>
                  <a:latin typeface="微软雅黑" panose="020B0503020204020204" pitchFamily="34" charset="-122"/>
                  <a:ea typeface="微软雅黑" panose="020B0503020204020204" pitchFamily="34" charset="-122"/>
                </a:rPr>
                <a:t>RT-qPCR</a:t>
              </a:r>
            </a:p>
            <a:p>
              <a:pPr algn="ctr" eaLnBrk="1" hangingPunct="1">
                <a:buNone/>
              </a:pPr>
              <a:r>
                <a:rPr lang="en-US" altLang="zh-CN" sz="1000" dirty="0">
                  <a:solidFill>
                    <a:srgbClr val="000000"/>
                  </a:solidFill>
                  <a:latin typeface="微软雅黑" panose="020B0503020204020204" pitchFamily="34" charset="-122"/>
                  <a:ea typeface="微软雅黑" panose="020B0503020204020204" pitchFamily="34" charset="-122"/>
                </a:rPr>
                <a:t>-</a:t>
              </a:r>
              <a:r>
                <a:rPr lang="zh-CN" altLang="en-US" sz="1000" dirty="0">
                  <a:solidFill>
                    <a:srgbClr val="000000"/>
                  </a:solidFill>
                  <a:latin typeface="微软雅黑" panose="020B0503020204020204" pitchFamily="34" charset="-122"/>
                  <a:ea typeface="微软雅黑" panose="020B0503020204020204" pitchFamily="34" charset="-122"/>
                </a:rPr>
                <a:t> 标准曲线实时定量</a:t>
              </a:r>
            </a:p>
          </p:txBody>
        </p:sp>
        <p:sp>
          <p:nvSpPr>
            <p:cNvPr id="49171" name="文本框 28"/>
            <p:cNvSpPr txBox="1"/>
            <p:nvPr/>
          </p:nvSpPr>
          <p:spPr>
            <a:xfrm>
              <a:off x="385" y="9393"/>
              <a:ext cx="2456" cy="777"/>
            </a:xfrm>
            <a:prstGeom prst="rect">
              <a:avLst/>
            </a:prstGeom>
            <a:solidFill>
              <a:schemeClr val="bg1"/>
            </a:solidFill>
            <a:ln w="9525">
              <a:noFill/>
            </a:ln>
          </p:spPr>
          <p:txBody>
            <a:bodyPr wrap="square">
              <a:spAutoFit/>
            </a:bodyPr>
            <a:lstStyle/>
            <a:p>
              <a:pPr algn="ctr" eaLnBrk="1" hangingPunct="1">
                <a:buNone/>
              </a:pPr>
              <a:r>
                <a:rPr lang="zh-CN" altLang="en-US" sz="1000" b="1" dirty="0">
                  <a:solidFill>
                    <a:srgbClr val="000000"/>
                  </a:solidFill>
                  <a:latin typeface="微软雅黑" panose="020B0503020204020204" pitchFamily="34" charset="-122"/>
                  <a:ea typeface="微软雅黑" panose="020B0503020204020204" pitchFamily="34" charset="-122"/>
                </a:rPr>
                <a:t>传统</a:t>
              </a:r>
              <a:r>
                <a:rPr lang="en-US" altLang="zh-CN" sz="1000" b="1" dirty="0">
                  <a:solidFill>
                    <a:srgbClr val="000000"/>
                  </a:solidFill>
                  <a:latin typeface="微软雅黑" panose="020B0503020204020204" pitchFamily="34" charset="-122"/>
                  <a:ea typeface="微软雅黑" panose="020B0503020204020204" pitchFamily="34" charset="-122"/>
                </a:rPr>
                <a:t>PCR</a:t>
              </a:r>
            </a:p>
            <a:p>
              <a:pPr algn="ctr" eaLnBrk="1" hangingPunct="1">
                <a:buNone/>
              </a:pPr>
              <a:r>
                <a:rPr lang="en-US" altLang="zh-CN" sz="1000" dirty="0">
                  <a:solidFill>
                    <a:srgbClr val="000000"/>
                  </a:solidFill>
                  <a:latin typeface="微软雅黑" panose="020B0503020204020204" pitchFamily="34" charset="-122"/>
                  <a:ea typeface="微软雅黑" panose="020B0503020204020204" pitchFamily="34" charset="-122"/>
                </a:rPr>
                <a:t>-</a:t>
              </a:r>
              <a:r>
                <a:rPr lang="zh-CN" altLang="en-US" sz="1000" dirty="0">
                  <a:solidFill>
                    <a:srgbClr val="000000"/>
                  </a:solidFill>
                  <a:latin typeface="微软雅黑" panose="020B0503020204020204" pitchFamily="34" charset="-122"/>
                  <a:ea typeface="微软雅黑" panose="020B0503020204020204" pitchFamily="34" charset="-122"/>
                </a:rPr>
                <a:t> 定量或半定量</a:t>
              </a:r>
            </a:p>
          </p:txBody>
        </p:sp>
        <p:sp>
          <p:nvSpPr>
            <p:cNvPr id="171" name="testing-tube_40522"/>
            <p:cNvSpPr>
              <a:spLocks noChangeAspect="1"/>
            </p:cNvSpPr>
            <p:nvPr/>
          </p:nvSpPr>
          <p:spPr>
            <a:xfrm>
              <a:off x="953" y="5238"/>
              <a:ext cx="595" cy="620"/>
            </a:xfrm>
            <a:custGeom>
              <a:avLst/>
              <a:gdLst>
                <a:gd name="connsiteX0" fmla="*/ 277575 w 580966"/>
                <a:gd name="connsiteY0" fmla="*/ 230043 h 607004"/>
                <a:gd name="connsiteX1" fmla="*/ 362708 w 580966"/>
                <a:gd name="connsiteY1" fmla="*/ 308405 h 607004"/>
                <a:gd name="connsiteX2" fmla="*/ 179629 w 580966"/>
                <a:gd name="connsiteY2" fmla="*/ 506820 h 607004"/>
                <a:gd name="connsiteX3" fmla="*/ 73805 w 580966"/>
                <a:gd name="connsiteY3" fmla="*/ 536098 h 607004"/>
                <a:gd name="connsiteX4" fmla="*/ 94401 w 580966"/>
                <a:gd name="connsiteY4" fmla="*/ 428458 h 607004"/>
                <a:gd name="connsiteX5" fmla="*/ 277575 w 580966"/>
                <a:gd name="connsiteY5" fmla="*/ 230043 h 607004"/>
                <a:gd name="connsiteX6" fmla="*/ 374172 w 580966"/>
                <a:gd name="connsiteY6" fmla="*/ 93429 h 607004"/>
                <a:gd name="connsiteX7" fmla="*/ 90507 w 580966"/>
                <a:gd name="connsiteY7" fmla="*/ 400816 h 607004"/>
                <a:gd name="connsiteX8" fmla="*/ 85382 w 580966"/>
                <a:gd name="connsiteY8" fmla="*/ 406217 h 607004"/>
                <a:gd name="connsiteX9" fmla="*/ 30338 w 580966"/>
                <a:gd name="connsiteY9" fmla="*/ 504289 h 607004"/>
                <a:gd name="connsiteX10" fmla="*/ 56342 w 580966"/>
                <a:gd name="connsiteY10" fmla="*/ 553373 h 607004"/>
                <a:gd name="connsiteX11" fmla="*/ 106545 w 580966"/>
                <a:gd name="connsiteY11" fmla="*/ 576777 h 607004"/>
                <a:gd name="connsiteX12" fmla="*/ 199550 w 580966"/>
                <a:gd name="connsiteY12" fmla="*/ 513860 h 607004"/>
                <a:gd name="connsiteX13" fmla="*/ 205909 w 580966"/>
                <a:gd name="connsiteY13" fmla="*/ 506942 h 607004"/>
                <a:gd name="connsiteX14" fmla="*/ 489574 w 580966"/>
                <a:gd name="connsiteY14" fmla="*/ 199650 h 607004"/>
                <a:gd name="connsiteX15" fmla="*/ 366295 w 580966"/>
                <a:gd name="connsiteY15" fmla="*/ 0 h 607004"/>
                <a:gd name="connsiteX16" fmla="*/ 580966 w 580966"/>
                <a:gd name="connsiteY16" fmla="*/ 197566 h 607004"/>
                <a:gd name="connsiteX17" fmla="*/ 537975 w 580966"/>
                <a:gd name="connsiteY17" fmla="*/ 244185 h 607004"/>
                <a:gd name="connsiteX18" fmla="*/ 511877 w 580966"/>
                <a:gd name="connsiteY18" fmla="*/ 220117 h 607004"/>
                <a:gd name="connsiteX19" fmla="*/ 221948 w 580966"/>
                <a:gd name="connsiteY19" fmla="*/ 534232 h 607004"/>
                <a:gd name="connsiteX20" fmla="*/ 106545 w 580966"/>
                <a:gd name="connsiteY20" fmla="*/ 607004 h 607004"/>
                <a:gd name="connsiteX21" fmla="*/ 35843 w 580966"/>
                <a:gd name="connsiteY21" fmla="*/ 575640 h 607004"/>
                <a:gd name="connsiteX22" fmla="*/ 64 w 580966"/>
                <a:gd name="connsiteY22" fmla="*/ 505426 h 607004"/>
                <a:gd name="connsiteX23" fmla="*/ 63364 w 580966"/>
                <a:gd name="connsiteY23" fmla="*/ 385655 h 607004"/>
                <a:gd name="connsiteX24" fmla="*/ 68299 w 580966"/>
                <a:gd name="connsiteY24" fmla="*/ 380254 h 607004"/>
                <a:gd name="connsiteX25" fmla="*/ 351965 w 580966"/>
                <a:gd name="connsiteY25" fmla="*/ 72962 h 607004"/>
                <a:gd name="connsiteX26" fmla="*/ 323209 w 580966"/>
                <a:gd name="connsiteY26" fmla="*/ 46620 h 6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966" h="607004">
                  <a:moveTo>
                    <a:pt x="277575" y="230043"/>
                  </a:moveTo>
                  <a:lnTo>
                    <a:pt x="362708" y="308405"/>
                  </a:lnTo>
                  <a:cubicBezTo>
                    <a:pt x="362708" y="308405"/>
                    <a:pt x="203261" y="481141"/>
                    <a:pt x="179629" y="506820"/>
                  </a:cubicBezTo>
                  <a:cubicBezTo>
                    <a:pt x="155902" y="532498"/>
                    <a:pt x="119172" y="577790"/>
                    <a:pt x="73805" y="536098"/>
                  </a:cubicBezTo>
                  <a:cubicBezTo>
                    <a:pt x="28439" y="494312"/>
                    <a:pt x="75419" y="449020"/>
                    <a:pt x="94401" y="428458"/>
                  </a:cubicBezTo>
                  <a:cubicBezTo>
                    <a:pt x="113477" y="407896"/>
                    <a:pt x="277575" y="230043"/>
                    <a:pt x="277575" y="230043"/>
                  </a:cubicBezTo>
                  <a:close/>
                  <a:moveTo>
                    <a:pt x="374172" y="93429"/>
                  </a:moveTo>
                  <a:cubicBezTo>
                    <a:pt x="321881" y="150093"/>
                    <a:pt x="117269" y="371821"/>
                    <a:pt x="90507" y="400816"/>
                  </a:cubicBezTo>
                  <a:lnTo>
                    <a:pt x="85382" y="406217"/>
                  </a:lnTo>
                  <a:cubicBezTo>
                    <a:pt x="64313" y="428864"/>
                    <a:pt x="28915" y="466671"/>
                    <a:pt x="30338" y="504289"/>
                  </a:cubicBezTo>
                  <a:cubicBezTo>
                    <a:pt x="31002" y="521819"/>
                    <a:pt x="39449" y="537927"/>
                    <a:pt x="56342" y="553373"/>
                  </a:cubicBezTo>
                  <a:cubicBezTo>
                    <a:pt x="73424" y="569102"/>
                    <a:pt x="89842" y="576777"/>
                    <a:pt x="106545" y="576777"/>
                  </a:cubicBezTo>
                  <a:cubicBezTo>
                    <a:pt x="142134" y="576777"/>
                    <a:pt x="175255" y="540391"/>
                    <a:pt x="199550" y="513860"/>
                  </a:cubicBezTo>
                  <a:lnTo>
                    <a:pt x="205909" y="506942"/>
                  </a:lnTo>
                  <a:lnTo>
                    <a:pt x="489574" y="199650"/>
                  </a:lnTo>
                  <a:close/>
                  <a:moveTo>
                    <a:pt x="366295" y="0"/>
                  </a:moveTo>
                  <a:lnTo>
                    <a:pt x="580966" y="197566"/>
                  </a:lnTo>
                  <a:lnTo>
                    <a:pt x="537975" y="244185"/>
                  </a:lnTo>
                  <a:lnTo>
                    <a:pt x="511877" y="220117"/>
                  </a:lnTo>
                  <a:lnTo>
                    <a:pt x="221948" y="534232"/>
                  </a:lnTo>
                  <a:cubicBezTo>
                    <a:pt x="193856" y="564933"/>
                    <a:pt x="155420" y="607004"/>
                    <a:pt x="106545" y="607004"/>
                  </a:cubicBezTo>
                  <a:cubicBezTo>
                    <a:pt x="82250" y="607004"/>
                    <a:pt x="58429" y="596486"/>
                    <a:pt x="35843" y="575640"/>
                  </a:cubicBezTo>
                  <a:cubicBezTo>
                    <a:pt x="13066" y="554699"/>
                    <a:pt x="1013" y="531010"/>
                    <a:pt x="64" y="505426"/>
                  </a:cubicBezTo>
                  <a:cubicBezTo>
                    <a:pt x="-1834" y="455206"/>
                    <a:pt x="38974" y="411618"/>
                    <a:pt x="63364" y="385655"/>
                  </a:cubicBezTo>
                  <a:lnTo>
                    <a:pt x="68299" y="380254"/>
                  </a:lnTo>
                  <a:cubicBezTo>
                    <a:pt x="94967" y="351354"/>
                    <a:pt x="299578" y="129721"/>
                    <a:pt x="351965" y="72962"/>
                  </a:cubicBezTo>
                  <a:lnTo>
                    <a:pt x="323209" y="4662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sp>
          <p:nvSpPr>
            <p:cNvPr id="172" name="testing-tube_40522"/>
            <p:cNvSpPr>
              <a:spLocks noChangeAspect="1"/>
            </p:cNvSpPr>
            <p:nvPr/>
          </p:nvSpPr>
          <p:spPr>
            <a:xfrm>
              <a:off x="3988" y="5400"/>
              <a:ext cx="595" cy="623"/>
            </a:xfrm>
            <a:custGeom>
              <a:avLst/>
              <a:gdLst>
                <a:gd name="connsiteX0" fmla="*/ 277575 w 580966"/>
                <a:gd name="connsiteY0" fmla="*/ 230043 h 607004"/>
                <a:gd name="connsiteX1" fmla="*/ 362708 w 580966"/>
                <a:gd name="connsiteY1" fmla="*/ 308405 h 607004"/>
                <a:gd name="connsiteX2" fmla="*/ 179629 w 580966"/>
                <a:gd name="connsiteY2" fmla="*/ 506820 h 607004"/>
                <a:gd name="connsiteX3" fmla="*/ 73805 w 580966"/>
                <a:gd name="connsiteY3" fmla="*/ 536098 h 607004"/>
                <a:gd name="connsiteX4" fmla="*/ 94401 w 580966"/>
                <a:gd name="connsiteY4" fmla="*/ 428458 h 607004"/>
                <a:gd name="connsiteX5" fmla="*/ 277575 w 580966"/>
                <a:gd name="connsiteY5" fmla="*/ 230043 h 607004"/>
                <a:gd name="connsiteX6" fmla="*/ 374172 w 580966"/>
                <a:gd name="connsiteY6" fmla="*/ 93429 h 607004"/>
                <a:gd name="connsiteX7" fmla="*/ 90507 w 580966"/>
                <a:gd name="connsiteY7" fmla="*/ 400816 h 607004"/>
                <a:gd name="connsiteX8" fmla="*/ 85382 w 580966"/>
                <a:gd name="connsiteY8" fmla="*/ 406217 h 607004"/>
                <a:gd name="connsiteX9" fmla="*/ 30338 w 580966"/>
                <a:gd name="connsiteY9" fmla="*/ 504289 h 607004"/>
                <a:gd name="connsiteX10" fmla="*/ 56342 w 580966"/>
                <a:gd name="connsiteY10" fmla="*/ 553373 h 607004"/>
                <a:gd name="connsiteX11" fmla="*/ 106545 w 580966"/>
                <a:gd name="connsiteY11" fmla="*/ 576777 h 607004"/>
                <a:gd name="connsiteX12" fmla="*/ 199550 w 580966"/>
                <a:gd name="connsiteY12" fmla="*/ 513860 h 607004"/>
                <a:gd name="connsiteX13" fmla="*/ 205909 w 580966"/>
                <a:gd name="connsiteY13" fmla="*/ 506942 h 607004"/>
                <a:gd name="connsiteX14" fmla="*/ 489574 w 580966"/>
                <a:gd name="connsiteY14" fmla="*/ 199650 h 607004"/>
                <a:gd name="connsiteX15" fmla="*/ 366295 w 580966"/>
                <a:gd name="connsiteY15" fmla="*/ 0 h 607004"/>
                <a:gd name="connsiteX16" fmla="*/ 580966 w 580966"/>
                <a:gd name="connsiteY16" fmla="*/ 197566 h 607004"/>
                <a:gd name="connsiteX17" fmla="*/ 537975 w 580966"/>
                <a:gd name="connsiteY17" fmla="*/ 244185 h 607004"/>
                <a:gd name="connsiteX18" fmla="*/ 511877 w 580966"/>
                <a:gd name="connsiteY18" fmla="*/ 220117 h 607004"/>
                <a:gd name="connsiteX19" fmla="*/ 221948 w 580966"/>
                <a:gd name="connsiteY19" fmla="*/ 534232 h 607004"/>
                <a:gd name="connsiteX20" fmla="*/ 106545 w 580966"/>
                <a:gd name="connsiteY20" fmla="*/ 607004 h 607004"/>
                <a:gd name="connsiteX21" fmla="*/ 35843 w 580966"/>
                <a:gd name="connsiteY21" fmla="*/ 575640 h 607004"/>
                <a:gd name="connsiteX22" fmla="*/ 64 w 580966"/>
                <a:gd name="connsiteY22" fmla="*/ 505426 h 607004"/>
                <a:gd name="connsiteX23" fmla="*/ 63364 w 580966"/>
                <a:gd name="connsiteY23" fmla="*/ 385655 h 607004"/>
                <a:gd name="connsiteX24" fmla="*/ 68299 w 580966"/>
                <a:gd name="connsiteY24" fmla="*/ 380254 h 607004"/>
                <a:gd name="connsiteX25" fmla="*/ 351965 w 580966"/>
                <a:gd name="connsiteY25" fmla="*/ 72962 h 607004"/>
                <a:gd name="connsiteX26" fmla="*/ 323209 w 580966"/>
                <a:gd name="connsiteY26" fmla="*/ 46620 h 6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966" h="607004">
                  <a:moveTo>
                    <a:pt x="277575" y="230043"/>
                  </a:moveTo>
                  <a:lnTo>
                    <a:pt x="362708" y="308405"/>
                  </a:lnTo>
                  <a:cubicBezTo>
                    <a:pt x="362708" y="308405"/>
                    <a:pt x="203261" y="481141"/>
                    <a:pt x="179629" y="506820"/>
                  </a:cubicBezTo>
                  <a:cubicBezTo>
                    <a:pt x="155902" y="532498"/>
                    <a:pt x="119172" y="577790"/>
                    <a:pt x="73805" y="536098"/>
                  </a:cubicBezTo>
                  <a:cubicBezTo>
                    <a:pt x="28439" y="494312"/>
                    <a:pt x="75419" y="449020"/>
                    <a:pt x="94401" y="428458"/>
                  </a:cubicBezTo>
                  <a:cubicBezTo>
                    <a:pt x="113477" y="407896"/>
                    <a:pt x="277575" y="230043"/>
                    <a:pt x="277575" y="230043"/>
                  </a:cubicBezTo>
                  <a:close/>
                  <a:moveTo>
                    <a:pt x="374172" y="93429"/>
                  </a:moveTo>
                  <a:cubicBezTo>
                    <a:pt x="321881" y="150093"/>
                    <a:pt x="117269" y="371821"/>
                    <a:pt x="90507" y="400816"/>
                  </a:cubicBezTo>
                  <a:lnTo>
                    <a:pt x="85382" y="406217"/>
                  </a:lnTo>
                  <a:cubicBezTo>
                    <a:pt x="64313" y="428864"/>
                    <a:pt x="28915" y="466671"/>
                    <a:pt x="30338" y="504289"/>
                  </a:cubicBezTo>
                  <a:cubicBezTo>
                    <a:pt x="31002" y="521819"/>
                    <a:pt x="39449" y="537927"/>
                    <a:pt x="56342" y="553373"/>
                  </a:cubicBezTo>
                  <a:cubicBezTo>
                    <a:pt x="73424" y="569102"/>
                    <a:pt x="89842" y="576777"/>
                    <a:pt x="106545" y="576777"/>
                  </a:cubicBezTo>
                  <a:cubicBezTo>
                    <a:pt x="142134" y="576777"/>
                    <a:pt x="175255" y="540391"/>
                    <a:pt x="199550" y="513860"/>
                  </a:cubicBezTo>
                  <a:lnTo>
                    <a:pt x="205909" y="506942"/>
                  </a:lnTo>
                  <a:lnTo>
                    <a:pt x="489574" y="199650"/>
                  </a:lnTo>
                  <a:close/>
                  <a:moveTo>
                    <a:pt x="366295" y="0"/>
                  </a:moveTo>
                  <a:lnTo>
                    <a:pt x="580966" y="197566"/>
                  </a:lnTo>
                  <a:lnTo>
                    <a:pt x="537975" y="244185"/>
                  </a:lnTo>
                  <a:lnTo>
                    <a:pt x="511877" y="220117"/>
                  </a:lnTo>
                  <a:lnTo>
                    <a:pt x="221948" y="534232"/>
                  </a:lnTo>
                  <a:cubicBezTo>
                    <a:pt x="193856" y="564933"/>
                    <a:pt x="155420" y="607004"/>
                    <a:pt x="106545" y="607004"/>
                  </a:cubicBezTo>
                  <a:cubicBezTo>
                    <a:pt x="82250" y="607004"/>
                    <a:pt x="58429" y="596486"/>
                    <a:pt x="35843" y="575640"/>
                  </a:cubicBezTo>
                  <a:cubicBezTo>
                    <a:pt x="13066" y="554699"/>
                    <a:pt x="1013" y="531010"/>
                    <a:pt x="64" y="505426"/>
                  </a:cubicBezTo>
                  <a:cubicBezTo>
                    <a:pt x="-1834" y="455206"/>
                    <a:pt x="38974" y="411618"/>
                    <a:pt x="63364" y="385655"/>
                  </a:cubicBezTo>
                  <a:lnTo>
                    <a:pt x="68299" y="380254"/>
                  </a:lnTo>
                  <a:cubicBezTo>
                    <a:pt x="94967" y="351354"/>
                    <a:pt x="299578" y="129721"/>
                    <a:pt x="351965" y="72962"/>
                  </a:cubicBezTo>
                  <a:lnTo>
                    <a:pt x="323209" y="4662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cxnSp>
          <p:nvCxnSpPr>
            <p:cNvPr id="173" name="直线箭头连接符 172"/>
            <p:cNvCxnSpPr/>
            <p:nvPr/>
          </p:nvCxnSpPr>
          <p:spPr>
            <a:xfrm>
              <a:off x="3310" y="5023"/>
              <a:ext cx="585" cy="40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直线箭头连接符 174"/>
            <p:cNvCxnSpPr/>
            <p:nvPr/>
          </p:nvCxnSpPr>
          <p:spPr>
            <a:xfrm flipH="1">
              <a:off x="4810" y="5005"/>
              <a:ext cx="528" cy="428"/>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224" name="文本框 176"/>
            <p:cNvSpPr txBox="1"/>
            <p:nvPr/>
          </p:nvSpPr>
          <p:spPr>
            <a:xfrm>
              <a:off x="1708" y="5218"/>
              <a:ext cx="1312" cy="717"/>
            </a:xfrm>
            <a:prstGeom prst="rect">
              <a:avLst/>
            </a:prstGeom>
            <a:noFill/>
            <a:ln w="9525">
              <a:noFill/>
            </a:ln>
          </p:spPr>
          <p:txBody>
            <a:bodyPr>
              <a:spAutoFit/>
            </a:bodyPr>
            <a:lstStyle/>
            <a:p>
              <a:pPr eaLnBrk="1" hangingPunct="1">
                <a:buNone/>
              </a:pPr>
              <a:r>
                <a:rPr lang="en-US" altLang="zh-CN" sz="900" dirty="0">
                  <a:solidFill>
                    <a:srgbClr val="000000"/>
                  </a:solidFill>
                  <a:latin typeface="微软雅黑" panose="020B0503020204020204" pitchFamily="34" charset="-122"/>
                  <a:ea typeface="微软雅黑" panose="020B0503020204020204" pitchFamily="34" charset="-122"/>
                </a:rPr>
                <a:t>PCR</a:t>
              </a:r>
              <a:r>
                <a:rPr lang="zh-CN" altLang="en-US" sz="900" dirty="0">
                  <a:solidFill>
                    <a:srgbClr val="000000"/>
                  </a:solidFill>
                  <a:latin typeface="微软雅黑" panose="020B0503020204020204" pitchFamily="34" charset="-122"/>
                  <a:ea typeface="微软雅黑" panose="020B0503020204020204" pitchFamily="34" charset="-122"/>
                </a:rPr>
                <a:t>试剂</a:t>
              </a:r>
            </a:p>
          </p:txBody>
        </p:sp>
        <p:cxnSp>
          <p:nvCxnSpPr>
            <p:cNvPr id="178" name="直线箭头连接符 177"/>
            <p:cNvCxnSpPr/>
            <p:nvPr/>
          </p:nvCxnSpPr>
          <p:spPr>
            <a:xfrm>
              <a:off x="1520" y="6023"/>
              <a:ext cx="585" cy="40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直线箭头连接符 179"/>
            <p:cNvCxnSpPr/>
            <p:nvPr/>
          </p:nvCxnSpPr>
          <p:spPr>
            <a:xfrm flipH="1">
              <a:off x="3383" y="6035"/>
              <a:ext cx="528" cy="428"/>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227" name="文本框 180"/>
            <p:cNvSpPr txBox="1"/>
            <p:nvPr/>
          </p:nvSpPr>
          <p:spPr>
            <a:xfrm>
              <a:off x="2840" y="6033"/>
              <a:ext cx="775" cy="717"/>
            </a:xfrm>
            <a:prstGeom prst="rect">
              <a:avLst/>
            </a:prstGeom>
            <a:noFill/>
            <a:ln w="9525">
              <a:noFill/>
            </a:ln>
          </p:spPr>
          <p:txBody>
            <a:bodyPr wrap="square">
              <a:spAutoFit/>
            </a:bodyPr>
            <a:lstStyle/>
            <a:p>
              <a:pPr eaLnBrk="1" hangingPunct="1">
                <a:buNone/>
              </a:pPr>
              <a:r>
                <a:rPr lang="zh-CN" altLang="en-US" sz="900" dirty="0">
                  <a:solidFill>
                    <a:srgbClr val="000000"/>
                  </a:solidFill>
                  <a:latin typeface="微软雅黑" panose="020B0503020204020204" pitchFamily="34" charset="-122"/>
                  <a:ea typeface="微软雅黑" panose="020B0503020204020204" pitchFamily="34" charset="-122"/>
                </a:rPr>
                <a:t>变性</a:t>
              </a:r>
            </a:p>
          </p:txBody>
        </p:sp>
        <p:sp>
          <p:nvSpPr>
            <p:cNvPr id="49228" name="文本框 181"/>
            <p:cNvSpPr txBox="1"/>
            <p:nvPr/>
          </p:nvSpPr>
          <p:spPr>
            <a:xfrm>
              <a:off x="1668" y="6403"/>
              <a:ext cx="775" cy="717"/>
            </a:xfrm>
            <a:prstGeom prst="rect">
              <a:avLst/>
            </a:prstGeom>
            <a:noFill/>
            <a:ln w="9525">
              <a:noFill/>
            </a:ln>
          </p:spPr>
          <p:txBody>
            <a:bodyPr wrap="square">
              <a:spAutoFit/>
            </a:bodyPr>
            <a:lstStyle/>
            <a:p>
              <a:pPr eaLnBrk="1" hangingPunct="1">
                <a:buNone/>
              </a:pPr>
              <a:r>
                <a:rPr lang="zh-CN" altLang="en-US" sz="900" dirty="0">
                  <a:solidFill>
                    <a:srgbClr val="000000"/>
                  </a:solidFill>
                  <a:latin typeface="微软雅黑" panose="020B0503020204020204" pitchFamily="34" charset="-122"/>
                  <a:ea typeface="微软雅黑" panose="020B0503020204020204" pitchFamily="34" charset="-122"/>
                </a:rPr>
                <a:t>扩增</a:t>
              </a:r>
            </a:p>
          </p:txBody>
        </p:sp>
        <p:cxnSp>
          <p:nvCxnSpPr>
            <p:cNvPr id="183" name="直线箭头连接符 182"/>
            <p:cNvCxnSpPr/>
            <p:nvPr/>
          </p:nvCxnSpPr>
          <p:spPr>
            <a:xfrm flipH="1">
              <a:off x="1745" y="7088"/>
              <a:ext cx="530" cy="428"/>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9230" name="图片 184"/>
            <p:cNvPicPr>
              <a:picLocks noChangeAspect="1"/>
            </p:cNvPicPr>
            <p:nvPr/>
          </p:nvPicPr>
          <p:blipFill>
            <a:blip r:embed="rId6"/>
            <a:stretch>
              <a:fillRect/>
            </a:stretch>
          </p:blipFill>
          <p:spPr>
            <a:xfrm>
              <a:off x="1168" y="7623"/>
              <a:ext cx="892" cy="1137"/>
            </a:xfrm>
            <a:prstGeom prst="rect">
              <a:avLst/>
            </a:prstGeom>
            <a:noFill/>
            <a:ln w="9525">
              <a:noFill/>
            </a:ln>
          </p:spPr>
        </p:pic>
        <p:sp>
          <p:nvSpPr>
            <p:cNvPr id="49231" name="文本框 185"/>
            <p:cNvSpPr txBox="1"/>
            <p:nvPr/>
          </p:nvSpPr>
          <p:spPr>
            <a:xfrm>
              <a:off x="953" y="8730"/>
              <a:ext cx="1260" cy="717"/>
            </a:xfrm>
            <a:prstGeom prst="rect">
              <a:avLst/>
            </a:prstGeom>
            <a:noFill/>
            <a:ln w="9525">
              <a:noFill/>
            </a:ln>
          </p:spPr>
          <p:txBody>
            <a:bodyPr wrap="square">
              <a:spAutoFit/>
            </a:bodyPr>
            <a:lstStyle/>
            <a:p>
              <a:pPr eaLnBrk="1" hangingPunct="1">
                <a:buNone/>
              </a:pPr>
              <a:r>
                <a:rPr lang="zh-CN" altLang="en-US" sz="900" dirty="0">
                  <a:solidFill>
                    <a:srgbClr val="000000"/>
                  </a:solidFill>
                  <a:latin typeface="微软雅黑" panose="020B0503020204020204" pitchFamily="34" charset="-122"/>
                  <a:ea typeface="微软雅黑" panose="020B0503020204020204" pitchFamily="34" charset="-122"/>
                </a:rPr>
                <a:t>电泳检验</a:t>
              </a:r>
            </a:p>
          </p:txBody>
        </p:sp>
        <p:cxnSp>
          <p:nvCxnSpPr>
            <p:cNvPr id="188" name="直线箭头连接符 187"/>
            <p:cNvCxnSpPr/>
            <p:nvPr/>
          </p:nvCxnSpPr>
          <p:spPr>
            <a:xfrm>
              <a:off x="3265" y="7228"/>
              <a:ext cx="585" cy="40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233" name="文本框 188"/>
            <p:cNvSpPr txBox="1"/>
            <p:nvPr/>
          </p:nvSpPr>
          <p:spPr>
            <a:xfrm>
              <a:off x="2423" y="7005"/>
              <a:ext cx="775" cy="717"/>
            </a:xfrm>
            <a:prstGeom prst="rect">
              <a:avLst/>
            </a:prstGeom>
            <a:noFill/>
            <a:ln w="9525">
              <a:noFill/>
            </a:ln>
          </p:spPr>
          <p:txBody>
            <a:bodyPr wrap="square">
              <a:spAutoFit/>
            </a:bodyPr>
            <a:lstStyle/>
            <a:p>
              <a:pPr eaLnBrk="1" hangingPunct="1">
                <a:buNone/>
              </a:pPr>
              <a:r>
                <a:rPr lang="zh-CN" altLang="en-US" sz="900" dirty="0">
                  <a:solidFill>
                    <a:srgbClr val="000000"/>
                  </a:solidFill>
                  <a:latin typeface="微软雅黑" panose="020B0503020204020204" pitchFamily="34" charset="-122"/>
                  <a:ea typeface="微软雅黑" panose="020B0503020204020204" pitchFamily="34" charset="-122"/>
                </a:rPr>
                <a:t>退火</a:t>
              </a:r>
            </a:p>
          </p:txBody>
        </p:sp>
        <p:pic>
          <p:nvPicPr>
            <p:cNvPr id="49234" name="图片 190"/>
            <p:cNvPicPr>
              <a:picLocks noChangeAspect="1"/>
            </p:cNvPicPr>
            <p:nvPr/>
          </p:nvPicPr>
          <p:blipFill>
            <a:blip r:embed="rId7"/>
            <a:stretch>
              <a:fillRect/>
            </a:stretch>
          </p:blipFill>
          <p:spPr>
            <a:xfrm>
              <a:off x="2850" y="7760"/>
              <a:ext cx="1498" cy="1165"/>
            </a:xfrm>
            <a:prstGeom prst="rect">
              <a:avLst/>
            </a:prstGeom>
            <a:noFill/>
            <a:ln w="9525">
              <a:noFill/>
            </a:ln>
          </p:spPr>
        </p:pic>
        <p:cxnSp>
          <p:nvCxnSpPr>
            <p:cNvPr id="192" name="直线箭头连接符 191"/>
            <p:cNvCxnSpPr/>
            <p:nvPr/>
          </p:nvCxnSpPr>
          <p:spPr>
            <a:xfrm>
              <a:off x="5645" y="6995"/>
              <a:ext cx="0" cy="45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直线箭头连接符 197"/>
            <p:cNvCxnSpPr/>
            <p:nvPr/>
          </p:nvCxnSpPr>
          <p:spPr>
            <a:xfrm>
              <a:off x="5645" y="8333"/>
              <a:ext cx="0" cy="45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237" name="文本框 198"/>
            <p:cNvSpPr txBox="1"/>
            <p:nvPr/>
          </p:nvSpPr>
          <p:spPr>
            <a:xfrm>
              <a:off x="5480" y="8623"/>
              <a:ext cx="1745" cy="717"/>
            </a:xfrm>
            <a:prstGeom prst="rect">
              <a:avLst/>
            </a:prstGeom>
            <a:noFill/>
            <a:ln w="9525">
              <a:noFill/>
            </a:ln>
          </p:spPr>
          <p:txBody>
            <a:bodyPr wrap="square">
              <a:spAutoFit/>
            </a:bodyPr>
            <a:lstStyle/>
            <a:p>
              <a:pPr eaLnBrk="1" hangingPunct="1">
                <a:buNone/>
              </a:pPr>
              <a:r>
                <a:rPr lang="zh-CN" altLang="en-US" sz="900" dirty="0">
                  <a:solidFill>
                    <a:srgbClr val="000000"/>
                  </a:solidFill>
                  <a:latin typeface="微软雅黑" panose="020B0503020204020204" pitchFamily="34" charset="-122"/>
                  <a:ea typeface="微软雅黑" panose="020B0503020204020204" pitchFamily="34" charset="-122"/>
                </a:rPr>
                <a:t>荧光信号分析</a:t>
              </a:r>
            </a:p>
          </p:txBody>
        </p:sp>
      </p:grpSp>
      <p:grpSp>
        <p:nvGrpSpPr>
          <p:cNvPr id="11" name="组合 10"/>
          <p:cNvGrpSpPr/>
          <p:nvPr/>
        </p:nvGrpSpPr>
        <p:grpSpPr>
          <a:xfrm>
            <a:off x="4591364" y="3150235"/>
            <a:ext cx="1601425" cy="3231780"/>
            <a:chOff x="7673" y="4085"/>
            <a:chExt cx="2715" cy="6003"/>
          </a:xfrm>
        </p:grpSpPr>
        <p:sp>
          <p:nvSpPr>
            <p:cNvPr id="200" name="矩形 199"/>
            <p:cNvSpPr/>
            <p:nvPr/>
          </p:nvSpPr>
          <p:spPr>
            <a:xfrm>
              <a:off x="7778" y="4543"/>
              <a:ext cx="1785" cy="188"/>
            </a:xfrm>
            <a:prstGeom prst="rect">
              <a:avLst/>
            </a:prstGeom>
            <a:blipFill dpi="0" rotWithShape="1">
              <a:blip r:embed="rId8">
                <a:alphaModFix amt="49623"/>
              </a:blip>
              <a:srcRect/>
              <a:tile tx="0" ty="0" sx="100000" sy="100000" flip="none" algn="tl"/>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nvGrpSpPr>
            <p:cNvPr id="49239" name="组合 200"/>
            <p:cNvGrpSpPr/>
            <p:nvPr/>
          </p:nvGrpSpPr>
          <p:grpSpPr>
            <a:xfrm>
              <a:off x="7888" y="4315"/>
              <a:ext cx="880" cy="300"/>
              <a:chOff x="6530947" y="4707095"/>
              <a:chExt cx="515346" cy="501576"/>
            </a:xfrm>
          </p:grpSpPr>
          <p:sp>
            <p:nvSpPr>
              <p:cNvPr id="202" name="任意形状 201"/>
              <p:cNvSpPr/>
              <p:nvPr/>
            </p:nvSpPr>
            <p:spPr>
              <a:xfrm>
                <a:off x="6530947" y="4800709"/>
                <a:ext cx="515346" cy="407962"/>
              </a:xfrm>
              <a:custGeom>
                <a:avLst/>
                <a:gdLst>
                  <a:gd name="connsiteX0" fmla="*/ 289470 w 367036"/>
                  <a:gd name="connsiteY0" fmla="*/ 13540 h 290556"/>
                  <a:gd name="connsiteX1" fmla="*/ 44922 w 367036"/>
                  <a:gd name="connsiteY1" fmla="*/ 45437 h 290556"/>
                  <a:gd name="connsiteX2" fmla="*/ 13024 w 367036"/>
                  <a:gd name="connsiteY2" fmla="*/ 215558 h 290556"/>
                  <a:gd name="connsiteX3" fmla="*/ 193777 w 367036"/>
                  <a:gd name="connsiteY3" fmla="*/ 289986 h 290556"/>
                  <a:gd name="connsiteX4" fmla="*/ 363898 w 367036"/>
                  <a:gd name="connsiteY4" fmla="*/ 236823 h 290556"/>
                  <a:gd name="connsiteX5" fmla="*/ 289470 w 367036"/>
                  <a:gd name="connsiteY5" fmla="*/ 13540 h 29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036" h="290556">
                    <a:moveTo>
                      <a:pt x="289470" y="13540"/>
                    </a:moveTo>
                    <a:cubicBezTo>
                      <a:pt x="236307" y="-18358"/>
                      <a:pt x="90996" y="11767"/>
                      <a:pt x="44922" y="45437"/>
                    </a:cubicBezTo>
                    <a:cubicBezTo>
                      <a:pt x="-1152" y="79107"/>
                      <a:pt x="-11785" y="174800"/>
                      <a:pt x="13024" y="215558"/>
                    </a:cubicBezTo>
                    <a:cubicBezTo>
                      <a:pt x="37833" y="256316"/>
                      <a:pt x="135298" y="286442"/>
                      <a:pt x="193777" y="289986"/>
                    </a:cubicBezTo>
                    <a:cubicBezTo>
                      <a:pt x="252256" y="293530"/>
                      <a:pt x="349721" y="281125"/>
                      <a:pt x="363898" y="236823"/>
                    </a:cubicBezTo>
                    <a:cubicBezTo>
                      <a:pt x="378075" y="192521"/>
                      <a:pt x="342633" y="45438"/>
                      <a:pt x="289470" y="13540"/>
                    </a:cubicBezTo>
                    <a:close/>
                  </a:path>
                </a:pathLst>
              </a:custGeom>
              <a:solidFill>
                <a:schemeClr val="tx2">
                  <a:lumMod val="20000"/>
                  <a:lumOff val="80000"/>
                </a:schemeClr>
              </a:solidFill>
              <a:ln w="25400" cmpd="dbl">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203" name="椭圆 202"/>
              <p:cNvSpPr/>
              <p:nvPr/>
            </p:nvSpPr>
            <p:spPr>
              <a:xfrm>
                <a:off x="6591078" y="4772616"/>
                <a:ext cx="73079" cy="14929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204" name="椭圆 203"/>
              <p:cNvSpPr/>
              <p:nvPr/>
            </p:nvSpPr>
            <p:spPr>
              <a:xfrm>
                <a:off x="6928078" y="4794099"/>
                <a:ext cx="73079" cy="14929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205" name="椭圆 204"/>
              <p:cNvSpPr/>
              <p:nvPr/>
            </p:nvSpPr>
            <p:spPr>
              <a:xfrm>
                <a:off x="6734518" y="4707095"/>
                <a:ext cx="73079" cy="14929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206" name="任意形状 205"/>
              <p:cNvSpPr/>
              <p:nvPr/>
            </p:nvSpPr>
            <p:spPr>
              <a:xfrm rot="5681962">
                <a:off x="6697740" y="4929466"/>
                <a:ext cx="222422" cy="243739"/>
              </a:xfrm>
              <a:custGeom>
                <a:avLst/>
                <a:gdLst>
                  <a:gd name="connsiteX0" fmla="*/ 68173 w 180099"/>
                  <a:gd name="connsiteY0" fmla="*/ 725 h 221924"/>
                  <a:gd name="connsiteX1" fmla="*/ 79 w 180099"/>
                  <a:gd name="connsiteY1" fmla="*/ 59091 h 221924"/>
                  <a:gd name="connsiteX2" fmla="*/ 82764 w 180099"/>
                  <a:gd name="connsiteY2" fmla="*/ 214734 h 221924"/>
                  <a:gd name="connsiteX3" fmla="*/ 180041 w 180099"/>
                  <a:gd name="connsiteY3" fmla="*/ 185551 h 221924"/>
                  <a:gd name="connsiteX4" fmla="*/ 97356 w 180099"/>
                  <a:gd name="connsiteY4" fmla="*/ 93138 h 221924"/>
                  <a:gd name="connsiteX5" fmla="*/ 68173 w 180099"/>
                  <a:gd name="connsiteY5" fmla="*/ 725 h 2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099" h="221924">
                    <a:moveTo>
                      <a:pt x="68173" y="725"/>
                    </a:moveTo>
                    <a:cubicBezTo>
                      <a:pt x="51960" y="-4950"/>
                      <a:pt x="-2353" y="23423"/>
                      <a:pt x="79" y="59091"/>
                    </a:cubicBezTo>
                    <a:cubicBezTo>
                      <a:pt x="2511" y="94759"/>
                      <a:pt x="52770" y="193657"/>
                      <a:pt x="82764" y="214734"/>
                    </a:cubicBezTo>
                    <a:cubicBezTo>
                      <a:pt x="112758" y="235811"/>
                      <a:pt x="177609" y="205817"/>
                      <a:pt x="180041" y="185551"/>
                    </a:cubicBezTo>
                    <a:cubicBezTo>
                      <a:pt x="182473" y="165285"/>
                      <a:pt x="108705" y="122321"/>
                      <a:pt x="97356" y="93138"/>
                    </a:cubicBezTo>
                    <a:cubicBezTo>
                      <a:pt x="86007" y="63955"/>
                      <a:pt x="84386" y="6400"/>
                      <a:pt x="68173" y="725"/>
                    </a:cubicBezTo>
                    <a:close/>
                  </a:path>
                </a:pathLst>
              </a:custGeom>
              <a:solidFill>
                <a:schemeClr val="bg1">
                  <a:lumMod val="75000"/>
                </a:schemeClr>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sp>
          <p:nvSpPr>
            <p:cNvPr id="49240" name="文本框 206"/>
            <p:cNvSpPr txBox="1"/>
            <p:nvPr/>
          </p:nvSpPr>
          <p:spPr>
            <a:xfrm>
              <a:off x="8933" y="4085"/>
              <a:ext cx="1260" cy="455"/>
            </a:xfrm>
            <a:prstGeom prst="rect">
              <a:avLst/>
            </a:prstGeom>
            <a:noFill/>
            <a:ln w="9525">
              <a:noFill/>
            </a:ln>
          </p:spPr>
          <p:txBody>
            <a:bodyPr wrap="square">
              <a:spAutoFit/>
            </a:bodyPr>
            <a:lstStyle/>
            <a:p>
              <a:pPr eaLnBrk="1" hangingPunct="1">
                <a:buNone/>
              </a:pPr>
              <a:r>
                <a:rPr lang="zh-CN" altLang="en-US" sz="1000" dirty="0">
                  <a:solidFill>
                    <a:srgbClr val="000000"/>
                  </a:solidFill>
                  <a:latin typeface="微软雅黑" panose="020B0503020204020204" pitchFamily="34" charset="-122"/>
                  <a:ea typeface="微软雅黑" panose="020B0503020204020204" pitchFamily="34" charset="-122"/>
                </a:rPr>
                <a:t>样品固定</a:t>
              </a:r>
            </a:p>
          </p:txBody>
        </p:sp>
        <p:sp>
          <p:nvSpPr>
            <p:cNvPr id="49241" name="文本框 207"/>
            <p:cNvSpPr txBox="1"/>
            <p:nvPr/>
          </p:nvSpPr>
          <p:spPr>
            <a:xfrm>
              <a:off x="9198" y="5585"/>
              <a:ext cx="1017" cy="455"/>
            </a:xfrm>
            <a:prstGeom prst="rect">
              <a:avLst/>
            </a:prstGeom>
            <a:noFill/>
            <a:ln w="9525">
              <a:noFill/>
            </a:ln>
          </p:spPr>
          <p:txBody>
            <a:bodyPr wrap="square">
              <a:spAutoFit/>
            </a:bodyPr>
            <a:lstStyle/>
            <a:p>
              <a:pPr eaLnBrk="1" hangingPunct="1">
                <a:buNone/>
              </a:pPr>
              <a:r>
                <a:rPr lang="zh-CN" altLang="en-US" sz="1000" dirty="0">
                  <a:solidFill>
                    <a:srgbClr val="000000"/>
                  </a:solidFill>
                  <a:latin typeface="微软雅黑" panose="020B0503020204020204" pitchFamily="34" charset="-122"/>
                  <a:ea typeface="微软雅黑" panose="020B0503020204020204" pitchFamily="34" charset="-122"/>
                </a:rPr>
                <a:t>靶基因</a:t>
              </a:r>
            </a:p>
          </p:txBody>
        </p:sp>
        <p:sp>
          <p:nvSpPr>
            <p:cNvPr id="209" name="dna-code_82990"/>
            <p:cNvSpPr>
              <a:spLocks noChangeAspect="1"/>
            </p:cNvSpPr>
            <p:nvPr/>
          </p:nvSpPr>
          <p:spPr>
            <a:xfrm rot="2685300">
              <a:off x="8268" y="5480"/>
              <a:ext cx="700" cy="695"/>
            </a:xfrm>
            <a:custGeom>
              <a:avLst/>
              <a:gdLst>
                <a:gd name="T0" fmla="*/ 2711 w 2800"/>
                <a:gd name="T1" fmla="*/ 736 h 2789"/>
                <a:gd name="T2" fmla="*/ 2592 w 2800"/>
                <a:gd name="T3" fmla="*/ 813 h 2789"/>
                <a:gd name="T4" fmla="*/ 2492 w 2800"/>
                <a:gd name="T5" fmla="*/ 1029 h 2789"/>
                <a:gd name="T6" fmla="*/ 1771 w 2800"/>
                <a:gd name="T7" fmla="*/ 307 h 2789"/>
                <a:gd name="T8" fmla="*/ 1986 w 2800"/>
                <a:gd name="T9" fmla="*/ 207 h 2789"/>
                <a:gd name="T10" fmla="*/ 2064 w 2800"/>
                <a:gd name="T11" fmla="*/ 89 h 2789"/>
                <a:gd name="T12" fmla="*/ 1945 w 2800"/>
                <a:gd name="T13" fmla="*/ 11 h 2789"/>
                <a:gd name="T14" fmla="*/ 1470 w 2800"/>
                <a:gd name="T15" fmla="*/ 295 h 2789"/>
                <a:gd name="T16" fmla="*/ 1284 w 2800"/>
                <a:gd name="T17" fmla="*/ 1289 h 2789"/>
                <a:gd name="T18" fmla="*/ 310 w 2800"/>
                <a:gd name="T19" fmla="*/ 1455 h 2789"/>
                <a:gd name="T20" fmla="*/ 13 w 2800"/>
                <a:gd name="T21" fmla="*/ 1942 h 2789"/>
                <a:gd name="T22" fmla="*/ 87 w 2800"/>
                <a:gd name="T23" fmla="*/ 2062 h 2789"/>
                <a:gd name="T24" fmla="*/ 110 w 2800"/>
                <a:gd name="T25" fmla="*/ 2065 h 2789"/>
                <a:gd name="T26" fmla="*/ 207 w 2800"/>
                <a:gd name="T27" fmla="*/ 1987 h 2789"/>
                <a:gd name="T28" fmla="*/ 316 w 2800"/>
                <a:gd name="T29" fmla="*/ 1763 h 2789"/>
                <a:gd name="T30" fmla="*/ 1037 w 2800"/>
                <a:gd name="T31" fmla="*/ 2484 h 2789"/>
                <a:gd name="T32" fmla="*/ 812 w 2800"/>
                <a:gd name="T33" fmla="*/ 2592 h 2789"/>
                <a:gd name="T34" fmla="*/ 737 w 2800"/>
                <a:gd name="T35" fmla="*/ 2712 h 2789"/>
                <a:gd name="T36" fmla="*/ 835 w 2800"/>
                <a:gd name="T37" fmla="*/ 2789 h 2789"/>
                <a:gd name="T38" fmla="*/ 857 w 2800"/>
                <a:gd name="T39" fmla="*/ 2787 h 2789"/>
                <a:gd name="T40" fmla="*/ 1345 w 2800"/>
                <a:gd name="T41" fmla="*/ 2489 h 2789"/>
                <a:gd name="T42" fmla="*/ 1510 w 2800"/>
                <a:gd name="T43" fmla="*/ 1516 h 2789"/>
                <a:gd name="T44" fmla="*/ 2505 w 2800"/>
                <a:gd name="T45" fmla="*/ 1329 h 2789"/>
                <a:gd name="T46" fmla="*/ 2788 w 2800"/>
                <a:gd name="T47" fmla="*/ 854 h 2789"/>
                <a:gd name="T48" fmla="*/ 2711 w 2800"/>
                <a:gd name="T49" fmla="*/ 736 h 2789"/>
                <a:gd name="T50" fmla="*/ 2429 w 2800"/>
                <a:gd name="T51" fmla="*/ 1116 h 2789"/>
                <a:gd name="T52" fmla="*/ 2363 w 2800"/>
                <a:gd name="T53" fmla="*/ 1188 h 2789"/>
                <a:gd name="T54" fmla="*/ 2313 w 2800"/>
                <a:gd name="T55" fmla="*/ 1230 h 2789"/>
                <a:gd name="T56" fmla="*/ 1569 w 2800"/>
                <a:gd name="T57" fmla="*/ 486 h 2789"/>
                <a:gd name="T58" fmla="*/ 1612 w 2800"/>
                <a:gd name="T59" fmla="*/ 436 h 2789"/>
                <a:gd name="T60" fmla="*/ 1684 w 2800"/>
                <a:gd name="T61" fmla="*/ 371 h 2789"/>
                <a:gd name="T62" fmla="*/ 2429 w 2800"/>
                <a:gd name="T63" fmla="*/ 1116 h 2789"/>
                <a:gd name="T64" fmla="*/ 2031 w 2800"/>
                <a:gd name="T65" fmla="*/ 1328 h 2789"/>
                <a:gd name="T66" fmla="*/ 1471 w 2800"/>
                <a:gd name="T67" fmla="*/ 769 h 2789"/>
                <a:gd name="T68" fmla="*/ 1516 w 2800"/>
                <a:gd name="T69" fmla="*/ 583 h 2789"/>
                <a:gd name="T70" fmla="*/ 2216 w 2800"/>
                <a:gd name="T71" fmla="*/ 1284 h 2789"/>
                <a:gd name="T72" fmla="*/ 2031 w 2800"/>
                <a:gd name="T73" fmla="*/ 1328 h 2789"/>
                <a:gd name="T74" fmla="*/ 780 w 2800"/>
                <a:gd name="T75" fmla="*/ 1466 h 2789"/>
                <a:gd name="T76" fmla="*/ 1334 w 2800"/>
                <a:gd name="T77" fmla="*/ 2019 h 2789"/>
                <a:gd name="T78" fmla="*/ 1293 w 2800"/>
                <a:gd name="T79" fmla="*/ 2208 h 2789"/>
                <a:gd name="T80" fmla="*/ 591 w 2800"/>
                <a:gd name="T81" fmla="*/ 1507 h 2789"/>
                <a:gd name="T82" fmla="*/ 780 w 2800"/>
                <a:gd name="T83" fmla="*/ 1466 h 2789"/>
                <a:gd name="T84" fmla="*/ 927 w 2800"/>
                <a:gd name="T85" fmla="*/ 1462 h 2789"/>
                <a:gd name="T86" fmla="*/ 1307 w 2800"/>
                <a:gd name="T87" fmla="*/ 1493 h 2789"/>
                <a:gd name="T88" fmla="*/ 1338 w 2800"/>
                <a:gd name="T89" fmla="*/ 1872 h 2789"/>
                <a:gd name="T90" fmla="*/ 927 w 2800"/>
                <a:gd name="T91" fmla="*/ 1462 h 2789"/>
                <a:gd name="T92" fmla="*/ 380 w 2800"/>
                <a:gd name="T93" fmla="*/ 1676 h 2789"/>
                <a:gd name="T94" fmla="*/ 452 w 2800"/>
                <a:gd name="T95" fmla="*/ 1596 h 2789"/>
                <a:gd name="T96" fmla="*/ 494 w 2800"/>
                <a:gd name="T97" fmla="*/ 1560 h 2789"/>
                <a:gd name="T98" fmla="*/ 1239 w 2800"/>
                <a:gd name="T99" fmla="*/ 2306 h 2789"/>
                <a:gd name="T100" fmla="*/ 1203 w 2800"/>
                <a:gd name="T101" fmla="*/ 2348 h 2789"/>
                <a:gd name="T102" fmla="*/ 1124 w 2800"/>
                <a:gd name="T103" fmla="*/ 2420 h 2789"/>
                <a:gd name="T104" fmla="*/ 380 w 2800"/>
                <a:gd name="T105" fmla="*/ 1676 h 2789"/>
                <a:gd name="T106" fmla="*/ 1487 w 2800"/>
                <a:gd name="T107" fmla="*/ 1312 h 2789"/>
                <a:gd name="T108" fmla="*/ 1463 w 2800"/>
                <a:gd name="T109" fmla="*/ 911 h 2789"/>
                <a:gd name="T110" fmla="*/ 1888 w 2800"/>
                <a:gd name="T111" fmla="*/ 1337 h 2789"/>
                <a:gd name="T112" fmla="*/ 1487 w 2800"/>
                <a:gd name="T113" fmla="*/ 1312 h 2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00" h="2789">
                  <a:moveTo>
                    <a:pt x="2711" y="736"/>
                  </a:moveTo>
                  <a:cubicBezTo>
                    <a:pt x="2657" y="725"/>
                    <a:pt x="2604" y="759"/>
                    <a:pt x="2592" y="813"/>
                  </a:cubicBezTo>
                  <a:cubicBezTo>
                    <a:pt x="2592" y="815"/>
                    <a:pt x="2571" y="908"/>
                    <a:pt x="2492" y="1029"/>
                  </a:cubicBezTo>
                  <a:lnTo>
                    <a:pt x="1771" y="307"/>
                  </a:lnTo>
                  <a:cubicBezTo>
                    <a:pt x="1891" y="229"/>
                    <a:pt x="1984" y="207"/>
                    <a:pt x="1986" y="207"/>
                  </a:cubicBezTo>
                  <a:cubicBezTo>
                    <a:pt x="2040" y="195"/>
                    <a:pt x="2075" y="143"/>
                    <a:pt x="2064" y="89"/>
                  </a:cubicBezTo>
                  <a:cubicBezTo>
                    <a:pt x="2052" y="35"/>
                    <a:pt x="1999" y="0"/>
                    <a:pt x="1945" y="11"/>
                  </a:cubicBezTo>
                  <a:cubicBezTo>
                    <a:pt x="1936" y="13"/>
                    <a:pt x="1701" y="64"/>
                    <a:pt x="1470" y="295"/>
                  </a:cubicBezTo>
                  <a:cubicBezTo>
                    <a:pt x="1240" y="525"/>
                    <a:pt x="1241" y="879"/>
                    <a:pt x="1284" y="1289"/>
                  </a:cubicBezTo>
                  <a:cubicBezTo>
                    <a:pt x="882" y="1245"/>
                    <a:pt x="538" y="1227"/>
                    <a:pt x="310" y="1455"/>
                  </a:cubicBezTo>
                  <a:cubicBezTo>
                    <a:pt x="73" y="1692"/>
                    <a:pt x="15" y="1932"/>
                    <a:pt x="13" y="1942"/>
                  </a:cubicBezTo>
                  <a:cubicBezTo>
                    <a:pt x="0" y="1996"/>
                    <a:pt x="34" y="2050"/>
                    <a:pt x="87" y="2062"/>
                  </a:cubicBezTo>
                  <a:cubicBezTo>
                    <a:pt x="95" y="2064"/>
                    <a:pt x="103" y="2065"/>
                    <a:pt x="110" y="2065"/>
                  </a:cubicBezTo>
                  <a:cubicBezTo>
                    <a:pt x="156" y="2065"/>
                    <a:pt x="197" y="2034"/>
                    <a:pt x="207" y="1987"/>
                  </a:cubicBezTo>
                  <a:cubicBezTo>
                    <a:pt x="208" y="1986"/>
                    <a:pt x="233" y="1888"/>
                    <a:pt x="316" y="1763"/>
                  </a:cubicBezTo>
                  <a:lnTo>
                    <a:pt x="1037" y="2484"/>
                  </a:lnTo>
                  <a:cubicBezTo>
                    <a:pt x="911" y="2567"/>
                    <a:pt x="813" y="2592"/>
                    <a:pt x="812" y="2592"/>
                  </a:cubicBezTo>
                  <a:cubicBezTo>
                    <a:pt x="758" y="2605"/>
                    <a:pt x="725" y="2658"/>
                    <a:pt x="737" y="2712"/>
                  </a:cubicBezTo>
                  <a:cubicBezTo>
                    <a:pt x="748" y="2758"/>
                    <a:pt x="789" y="2789"/>
                    <a:pt x="835" y="2789"/>
                  </a:cubicBezTo>
                  <a:cubicBezTo>
                    <a:pt x="842" y="2789"/>
                    <a:pt x="850" y="2789"/>
                    <a:pt x="857" y="2787"/>
                  </a:cubicBezTo>
                  <a:cubicBezTo>
                    <a:pt x="868" y="2784"/>
                    <a:pt x="1108" y="2726"/>
                    <a:pt x="1345" y="2489"/>
                  </a:cubicBezTo>
                  <a:cubicBezTo>
                    <a:pt x="1572" y="2262"/>
                    <a:pt x="1555" y="1917"/>
                    <a:pt x="1510" y="1516"/>
                  </a:cubicBezTo>
                  <a:cubicBezTo>
                    <a:pt x="1920" y="1558"/>
                    <a:pt x="2275" y="1559"/>
                    <a:pt x="2505" y="1329"/>
                  </a:cubicBezTo>
                  <a:cubicBezTo>
                    <a:pt x="2736" y="1098"/>
                    <a:pt x="2786" y="864"/>
                    <a:pt x="2788" y="854"/>
                  </a:cubicBezTo>
                  <a:cubicBezTo>
                    <a:pt x="2800" y="800"/>
                    <a:pt x="2765" y="747"/>
                    <a:pt x="2711" y="736"/>
                  </a:cubicBezTo>
                  <a:close/>
                  <a:moveTo>
                    <a:pt x="2429" y="1116"/>
                  </a:moveTo>
                  <a:cubicBezTo>
                    <a:pt x="2409" y="1139"/>
                    <a:pt x="2388" y="1164"/>
                    <a:pt x="2363" y="1188"/>
                  </a:cubicBezTo>
                  <a:cubicBezTo>
                    <a:pt x="2348" y="1203"/>
                    <a:pt x="2331" y="1217"/>
                    <a:pt x="2313" y="1230"/>
                  </a:cubicBezTo>
                  <a:lnTo>
                    <a:pt x="1569" y="486"/>
                  </a:lnTo>
                  <a:cubicBezTo>
                    <a:pt x="1582" y="468"/>
                    <a:pt x="1596" y="452"/>
                    <a:pt x="1612" y="436"/>
                  </a:cubicBezTo>
                  <a:cubicBezTo>
                    <a:pt x="1636" y="412"/>
                    <a:pt x="1660" y="390"/>
                    <a:pt x="1684" y="371"/>
                  </a:cubicBezTo>
                  <a:lnTo>
                    <a:pt x="2429" y="1116"/>
                  </a:lnTo>
                  <a:close/>
                  <a:moveTo>
                    <a:pt x="2031" y="1328"/>
                  </a:moveTo>
                  <a:lnTo>
                    <a:pt x="1471" y="769"/>
                  </a:lnTo>
                  <a:cubicBezTo>
                    <a:pt x="1479" y="699"/>
                    <a:pt x="1494" y="638"/>
                    <a:pt x="1516" y="583"/>
                  </a:cubicBezTo>
                  <a:lnTo>
                    <a:pt x="2216" y="1284"/>
                  </a:lnTo>
                  <a:cubicBezTo>
                    <a:pt x="2162" y="1306"/>
                    <a:pt x="2100" y="1320"/>
                    <a:pt x="2031" y="1328"/>
                  </a:cubicBezTo>
                  <a:close/>
                  <a:moveTo>
                    <a:pt x="780" y="1466"/>
                  </a:moveTo>
                  <a:lnTo>
                    <a:pt x="1334" y="2019"/>
                  </a:lnTo>
                  <a:cubicBezTo>
                    <a:pt x="1327" y="2089"/>
                    <a:pt x="1315" y="2152"/>
                    <a:pt x="1293" y="2208"/>
                  </a:cubicBezTo>
                  <a:lnTo>
                    <a:pt x="591" y="1507"/>
                  </a:lnTo>
                  <a:cubicBezTo>
                    <a:pt x="647" y="1485"/>
                    <a:pt x="711" y="1472"/>
                    <a:pt x="780" y="1466"/>
                  </a:cubicBezTo>
                  <a:close/>
                  <a:moveTo>
                    <a:pt x="927" y="1462"/>
                  </a:moveTo>
                  <a:cubicBezTo>
                    <a:pt x="1041" y="1464"/>
                    <a:pt x="1169" y="1477"/>
                    <a:pt x="1307" y="1493"/>
                  </a:cubicBezTo>
                  <a:cubicBezTo>
                    <a:pt x="1322" y="1631"/>
                    <a:pt x="1335" y="1758"/>
                    <a:pt x="1338" y="1872"/>
                  </a:cubicBezTo>
                  <a:lnTo>
                    <a:pt x="927" y="1462"/>
                  </a:lnTo>
                  <a:close/>
                  <a:moveTo>
                    <a:pt x="380" y="1676"/>
                  </a:moveTo>
                  <a:cubicBezTo>
                    <a:pt x="401" y="1650"/>
                    <a:pt x="425" y="1623"/>
                    <a:pt x="452" y="1596"/>
                  </a:cubicBezTo>
                  <a:cubicBezTo>
                    <a:pt x="465" y="1583"/>
                    <a:pt x="479" y="1571"/>
                    <a:pt x="494" y="1560"/>
                  </a:cubicBezTo>
                  <a:lnTo>
                    <a:pt x="1239" y="2306"/>
                  </a:lnTo>
                  <a:cubicBezTo>
                    <a:pt x="1228" y="2320"/>
                    <a:pt x="1216" y="2335"/>
                    <a:pt x="1203" y="2348"/>
                  </a:cubicBezTo>
                  <a:cubicBezTo>
                    <a:pt x="1177" y="2374"/>
                    <a:pt x="1150" y="2398"/>
                    <a:pt x="1124" y="2420"/>
                  </a:cubicBezTo>
                  <a:lnTo>
                    <a:pt x="380" y="1676"/>
                  </a:lnTo>
                  <a:close/>
                  <a:moveTo>
                    <a:pt x="1487" y="1312"/>
                  </a:moveTo>
                  <a:cubicBezTo>
                    <a:pt x="1471" y="1159"/>
                    <a:pt x="1461" y="1026"/>
                    <a:pt x="1463" y="911"/>
                  </a:cubicBezTo>
                  <a:lnTo>
                    <a:pt x="1888" y="1337"/>
                  </a:lnTo>
                  <a:cubicBezTo>
                    <a:pt x="1773" y="1338"/>
                    <a:pt x="1640" y="1328"/>
                    <a:pt x="1487" y="131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sp>
          <p:nvSpPr>
            <p:cNvPr id="49243" name="文本框 209"/>
            <p:cNvSpPr txBox="1"/>
            <p:nvPr/>
          </p:nvSpPr>
          <p:spPr>
            <a:xfrm>
              <a:off x="9410" y="6670"/>
              <a:ext cx="775" cy="455"/>
            </a:xfrm>
            <a:prstGeom prst="rect">
              <a:avLst/>
            </a:prstGeom>
            <a:noFill/>
            <a:ln w="9525">
              <a:noFill/>
            </a:ln>
          </p:spPr>
          <p:txBody>
            <a:bodyPr wrap="square">
              <a:spAutoFit/>
            </a:bodyPr>
            <a:lstStyle/>
            <a:p>
              <a:pPr eaLnBrk="1" hangingPunct="1">
                <a:buNone/>
              </a:pPr>
              <a:r>
                <a:rPr lang="zh-CN" altLang="en-US" sz="1000" dirty="0">
                  <a:solidFill>
                    <a:srgbClr val="000000"/>
                  </a:solidFill>
                  <a:latin typeface="微软雅黑" panose="020B0503020204020204" pitchFamily="34" charset="-122"/>
                  <a:ea typeface="微软雅黑" panose="020B0503020204020204" pitchFamily="34" charset="-122"/>
                </a:rPr>
                <a:t>变性</a:t>
              </a:r>
            </a:p>
          </p:txBody>
        </p:sp>
        <p:grpSp>
          <p:nvGrpSpPr>
            <p:cNvPr id="49244" name="组合 239"/>
            <p:cNvGrpSpPr/>
            <p:nvPr/>
          </p:nvGrpSpPr>
          <p:grpSpPr>
            <a:xfrm>
              <a:off x="7873" y="6715"/>
              <a:ext cx="1385" cy="408"/>
              <a:chOff x="4682175" y="3233727"/>
              <a:chExt cx="879284" cy="257976"/>
            </a:xfrm>
          </p:grpSpPr>
          <p:cxnSp>
            <p:nvCxnSpPr>
              <p:cNvPr id="233" name="直线连接符 232"/>
              <p:cNvCxnSpPr/>
              <p:nvPr/>
            </p:nvCxnSpPr>
            <p:spPr>
              <a:xfrm>
                <a:off x="5015028" y="3257241"/>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4" name="直线连接符 233"/>
              <p:cNvCxnSpPr/>
              <p:nvPr/>
            </p:nvCxnSpPr>
            <p:spPr>
              <a:xfrm>
                <a:off x="5083643" y="3256259"/>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5" name="直线连接符 234"/>
              <p:cNvCxnSpPr/>
              <p:nvPr/>
            </p:nvCxnSpPr>
            <p:spPr>
              <a:xfrm>
                <a:off x="5152078" y="3256258"/>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6" name="直线连接符 235"/>
              <p:cNvCxnSpPr/>
              <p:nvPr/>
            </p:nvCxnSpPr>
            <p:spPr>
              <a:xfrm>
                <a:off x="5231769" y="3256257"/>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直线连接符 236"/>
              <p:cNvCxnSpPr/>
              <p:nvPr/>
            </p:nvCxnSpPr>
            <p:spPr>
              <a:xfrm>
                <a:off x="5326308" y="3256256"/>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直线连接符 237"/>
              <p:cNvCxnSpPr/>
              <p:nvPr/>
            </p:nvCxnSpPr>
            <p:spPr>
              <a:xfrm>
                <a:off x="5429209" y="3256256"/>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直线连接符 238"/>
              <p:cNvCxnSpPr/>
              <p:nvPr/>
            </p:nvCxnSpPr>
            <p:spPr>
              <a:xfrm>
                <a:off x="5532687" y="3246458"/>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5" name="直线连接符 224"/>
              <p:cNvCxnSpPr/>
              <p:nvPr/>
            </p:nvCxnSpPr>
            <p:spPr>
              <a:xfrm>
                <a:off x="5007262" y="3372962"/>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直线连接符 226"/>
              <p:cNvCxnSpPr/>
              <p:nvPr/>
            </p:nvCxnSpPr>
            <p:spPr>
              <a:xfrm>
                <a:off x="5075877" y="3371980"/>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8" name="直线连接符 227"/>
              <p:cNvCxnSpPr/>
              <p:nvPr/>
            </p:nvCxnSpPr>
            <p:spPr>
              <a:xfrm>
                <a:off x="5144312" y="3371979"/>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9" name="直线连接符 228"/>
              <p:cNvCxnSpPr/>
              <p:nvPr/>
            </p:nvCxnSpPr>
            <p:spPr>
              <a:xfrm>
                <a:off x="5224003" y="3371978"/>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0" name="直线连接符 229"/>
              <p:cNvCxnSpPr/>
              <p:nvPr/>
            </p:nvCxnSpPr>
            <p:spPr>
              <a:xfrm>
                <a:off x="5318542" y="3371977"/>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1" name="直线连接符 230"/>
              <p:cNvCxnSpPr/>
              <p:nvPr/>
            </p:nvCxnSpPr>
            <p:spPr>
              <a:xfrm>
                <a:off x="5421443" y="3371977"/>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2" name="直线连接符 231"/>
              <p:cNvCxnSpPr/>
              <p:nvPr/>
            </p:nvCxnSpPr>
            <p:spPr>
              <a:xfrm>
                <a:off x="5524921" y="3385041"/>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5" name="直线连接符 214"/>
              <p:cNvCxnSpPr>
                <a:stCxn id="212" idx="1"/>
                <a:endCxn id="213" idx="1"/>
              </p:cNvCxnSpPr>
              <p:nvPr/>
            </p:nvCxnSpPr>
            <p:spPr>
              <a:xfrm flipH="1">
                <a:off x="4798707" y="3247697"/>
                <a:ext cx="4521" cy="2300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9" name="直线连接符 218"/>
              <p:cNvCxnSpPr/>
              <p:nvPr/>
            </p:nvCxnSpPr>
            <p:spPr>
              <a:xfrm flipH="1">
                <a:off x="4750984" y="3244294"/>
                <a:ext cx="4521" cy="2300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0" name="直线连接符 219"/>
              <p:cNvCxnSpPr/>
              <p:nvPr/>
            </p:nvCxnSpPr>
            <p:spPr>
              <a:xfrm flipV="1">
                <a:off x="4854704" y="3273677"/>
                <a:ext cx="0" cy="17127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2" name="任意形状 211"/>
              <p:cNvSpPr/>
              <p:nvPr/>
            </p:nvSpPr>
            <p:spPr>
              <a:xfrm>
                <a:off x="4687614" y="3244294"/>
                <a:ext cx="872358" cy="247409"/>
              </a:xfrm>
              <a:custGeom>
                <a:avLst/>
                <a:gdLst>
                  <a:gd name="connsiteX0" fmla="*/ 0 w 872358"/>
                  <a:gd name="connsiteY0" fmla="*/ 24423 h 247409"/>
                  <a:gd name="connsiteX1" fmla="*/ 115614 w 872358"/>
                  <a:gd name="connsiteY1" fmla="*/ 3403 h 247409"/>
                  <a:gd name="connsiteX2" fmla="*/ 220717 w 872358"/>
                  <a:gd name="connsiteY2" fmla="*/ 87485 h 247409"/>
                  <a:gd name="connsiteX3" fmla="*/ 294289 w 872358"/>
                  <a:gd name="connsiteY3" fmla="*/ 192589 h 247409"/>
                  <a:gd name="connsiteX4" fmla="*/ 367862 w 872358"/>
                  <a:gd name="connsiteY4" fmla="*/ 224120 h 247409"/>
                  <a:gd name="connsiteX5" fmla="*/ 515007 w 872358"/>
                  <a:gd name="connsiteY5" fmla="*/ 224120 h 247409"/>
                  <a:gd name="connsiteX6" fmla="*/ 756745 w 872358"/>
                  <a:gd name="connsiteY6" fmla="*/ 224120 h 247409"/>
                  <a:gd name="connsiteX7" fmla="*/ 872358 w 872358"/>
                  <a:gd name="connsiteY7" fmla="*/ 234630 h 24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358" h="247409">
                    <a:moveTo>
                      <a:pt x="0" y="24423"/>
                    </a:moveTo>
                    <a:cubicBezTo>
                      <a:pt x="39414" y="8658"/>
                      <a:pt x="78828" y="-7107"/>
                      <a:pt x="115614" y="3403"/>
                    </a:cubicBezTo>
                    <a:cubicBezTo>
                      <a:pt x="152400" y="13913"/>
                      <a:pt x="190938" y="55954"/>
                      <a:pt x="220717" y="87485"/>
                    </a:cubicBezTo>
                    <a:cubicBezTo>
                      <a:pt x="250496" y="119016"/>
                      <a:pt x="269765" y="169817"/>
                      <a:pt x="294289" y="192589"/>
                    </a:cubicBezTo>
                    <a:cubicBezTo>
                      <a:pt x="318813" y="215362"/>
                      <a:pt x="331076" y="218865"/>
                      <a:pt x="367862" y="224120"/>
                    </a:cubicBezTo>
                    <a:cubicBezTo>
                      <a:pt x="404648" y="229375"/>
                      <a:pt x="515007" y="224120"/>
                      <a:pt x="515007" y="224120"/>
                    </a:cubicBezTo>
                    <a:lnTo>
                      <a:pt x="756745" y="224120"/>
                    </a:lnTo>
                    <a:cubicBezTo>
                      <a:pt x="816303" y="225872"/>
                      <a:pt x="830317" y="267913"/>
                      <a:pt x="872358" y="234630"/>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213" name="任意形状 212"/>
              <p:cNvSpPr/>
              <p:nvPr/>
            </p:nvSpPr>
            <p:spPr>
              <a:xfrm flipV="1">
                <a:off x="4682175" y="3233727"/>
                <a:ext cx="879284" cy="247409"/>
              </a:xfrm>
              <a:custGeom>
                <a:avLst/>
                <a:gdLst>
                  <a:gd name="connsiteX0" fmla="*/ 0 w 872358"/>
                  <a:gd name="connsiteY0" fmla="*/ 24423 h 247409"/>
                  <a:gd name="connsiteX1" fmla="*/ 115614 w 872358"/>
                  <a:gd name="connsiteY1" fmla="*/ 3403 h 247409"/>
                  <a:gd name="connsiteX2" fmla="*/ 220717 w 872358"/>
                  <a:gd name="connsiteY2" fmla="*/ 87485 h 247409"/>
                  <a:gd name="connsiteX3" fmla="*/ 294289 w 872358"/>
                  <a:gd name="connsiteY3" fmla="*/ 192589 h 247409"/>
                  <a:gd name="connsiteX4" fmla="*/ 367862 w 872358"/>
                  <a:gd name="connsiteY4" fmla="*/ 224120 h 247409"/>
                  <a:gd name="connsiteX5" fmla="*/ 515007 w 872358"/>
                  <a:gd name="connsiteY5" fmla="*/ 224120 h 247409"/>
                  <a:gd name="connsiteX6" fmla="*/ 756745 w 872358"/>
                  <a:gd name="connsiteY6" fmla="*/ 224120 h 247409"/>
                  <a:gd name="connsiteX7" fmla="*/ 872358 w 872358"/>
                  <a:gd name="connsiteY7" fmla="*/ 234630 h 24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358" h="247409">
                    <a:moveTo>
                      <a:pt x="0" y="24423"/>
                    </a:moveTo>
                    <a:cubicBezTo>
                      <a:pt x="39414" y="8658"/>
                      <a:pt x="78828" y="-7107"/>
                      <a:pt x="115614" y="3403"/>
                    </a:cubicBezTo>
                    <a:cubicBezTo>
                      <a:pt x="152400" y="13913"/>
                      <a:pt x="190938" y="55954"/>
                      <a:pt x="220717" y="87485"/>
                    </a:cubicBezTo>
                    <a:cubicBezTo>
                      <a:pt x="250496" y="119016"/>
                      <a:pt x="269765" y="169817"/>
                      <a:pt x="294289" y="192589"/>
                    </a:cubicBezTo>
                    <a:cubicBezTo>
                      <a:pt x="318813" y="215362"/>
                      <a:pt x="331076" y="218865"/>
                      <a:pt x="367862" y="224120"/>
                    </a:cubicBezTo>
                    <a:cubicBezTo>
                      <a:pt x="404648" y="229375"/>
                      <a:pt x="515007" y="224120"/>
                      <a:pt x="515007" y="224120"/>
                    </a:cubicBezTo>
                    <a:lnTo>
                      <a:pt x="756745" y="224120"/>
                    </a:lnTo>
                    <a:cubicBezTo>
                      <a:pt x="816303" y="225872"/>
                      <a:pt x="830317" y="267913"/>
                      <a:pt x="872358" y="234630"/>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cxnSp>
          <p:nvCxnSpPr>
            <p:cNvPr id="241" name="直线箭头连接符 240"/>
            <p:cNvCxnSpPr/>
            <p:nvPr/>
          </p:nvCxnSpPr>
          <p:spPr>
            <a:xfrm>
              <a:off x="8758" y="4935"/>
              <a:ext cx="0" cy="43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直线箭头连接符 241"/>
            <p:cNvCxnSpPr/>
            <p:nvPr/>
          </p:nvCxnSpPr>
          <p:spPr>
            <a:xfrm>
              <a:off x="8750" y="6158"/>
              <a:ext cx="0" cy="43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9247" name="组合 268"/>
            <p:cNvGrpSpPr/>
            <p:nvPr/>
          </p:nvGrpSpPr>
          <p:grpSpPr>
            <a:xfrm>
              <a:off x="7673" y="7675"/>
              <a:ext cx="2715" cy="904"/>
              <a:chOff x="4623331" y="4033290"/>
              <a:chExt cx="1724702" cy="574739"/>
            </a:xfrm>
          </p:grpSpPr>
          <p:sp>
            <p:nvSpPr>
              <p:cNvPr id="49254" name="文本框 242"/>
              <p:cNvSpPr txBox="1"/>
              <p:nvPr/>
            </p:nvSpPr>
            <p:spPr>
              <a:xfrm>
                <a:off x="4779599" y="4318698"/>
                <a:ext cx="800219" cy="289331"/>
              </a:xfrm>
              <a:prstGeom prst="rect">
                <a:avLst/>
              </a:prstGeom>
              <a:noFill/>
              <a:ln w="9525">
                <a:noFill/>
              </a:ln>
            </p:spPr>
            <p:txBody>
              <a:bodyPr wrap="square">
                <a:spAutoFit/>
              </a:bodyPr>
              <a:lstStyle/>
              <a:p>
                <a:pPr eaLnBrk="1" hangingPunct="1">
                  <a:buNone/>
                </a:pPr>
                <a:r>
                  <a:rPr lang="zh-CN" altLang="en-US" sz="1000" dirty="0">
                    <a:solidFill>
                      <a:srgbClr val="000000"/>
                    </a:solidFill>
                    <a:latin typeface="微软雅黑" panose="020B0503020204020204" pitchFamily="34" charset="-122"/>
                    <a:ea typeface="微软雅黑" panose="020B0503020204020204" pitchFamily="34" charset="-122"/>
                  </a:rPr>
                  <a:t>杂交探针</a:t>
                </a:r>
              </a:p>
            </p:txBody>
          </p:sp>
          <p:cxnSp>
            <p:nvCxnSpPr>
              <p:cNvPr id="245" name="直线连接符 244"/>
              <p:cNvCxnSpPr/>
              <p:nvPr/>
            </p:nvCxnSpPr>
            <p:spPr>
              <a:xfrm>
                <a:off x="4956184" y="4056804"/>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直线连接符 245"/>
              <p:cNvCxnSpPr/>
              <p:nvPr/>
            </p:nvCxnSpPr>
            <p:spPr>
              <a:xfrm>
                <a:off x="5024799" y="4055822"/>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直线连接符 246"/>
              <p:cNvCxnSpPr/>
              <p:nvPr/>
            </p:nvCxnSpPr>
            <p:spPr>
              <a:xfrm>
                <a:off x="5093234" y="4055821"/>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直线连接符 247"/>
              <p:cNvCxnSpPr/>
              <p:nvPr/>
            </p:nvCxnSpPr>
            <p:spPr>
              <a:xfrm>
                <a:off x="5172925" y="4055820"/>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9" name="直线连接符 248"/>
              <p:cNvCxnSpPr/>
              <p:nvPr/>
            </p:nvCxnSpPr>
            <p:spPr>
              <a:xfrm>
                <a:off x="5267464" y="4055819"/>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0" name="直线连接符 249"/>
              <p:cNvCxnSpPr/>
              <p:nvPr/>
            </p:nvCxnSpPr>
            <p:spPr>
              <a:xfrm>
                <a:off x="5370365" y="4055819"/>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1" name="直线连接符 250"/>
              <p:cNvCxnSpPr/>
              <p:nvPr/>
            </p:nvCxnSpPr>
            <p:spPr>
              <a:xfrm>
                <a:off x="5473843" y="4046021"/>
                <a:ext cx="0" cy="926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2" name="直线连接符 251"/>
              <p:cNvCxnSpPr/>
              <p:nvPr/>
            </p:nvCxnSpPr>
            <p:spPr>
              <a:xfrm>
                <a:off x="4948418" y="4172525"/>
                <a:ext cx="0" cy="92695"/>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3" name="直线连接符 252"/>
              <p:cNvCxnSpPr/>
              <p:nvPr/>
            </p:nvCxnSpPr>
            <p:spPr>
              <a:xfrm>
                <a:off x="5017033" y="4171543"/>
                <a:ext cx="0" cy="92695"/>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4" name="直线连接符 253"/>
              <p:cNvCxnSpPr/>
              <p:nvPr/>
            </p:nvCxnSpPr>
            <p:spPr>
              <a:xfrm>
                <a:off x="5085468" y="4171542"/>
                <a:ext cx="0" cy="92695"/>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5" name="直线连接符 254"/>
              <p:cNvCxnSpPr/>
              <p:nvPr/>
            </p:nvCxnSpPr>
            <p:spPr>
              <a:xfrm>
                <a:off x="5165159" y="4171541"/>
                <a:ext cx="0" cy="92695"/>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 name="直线连接符 255"/>
              <p:cNvCxnSpPr/>
              <p:nvPr/>
            </p:nvCxnSpPr>
            <p:spPr>
              <a:xfrm>
                <a:off x="5259698" y="4171540"/>
                <a:ext cx="0" cy="92695"/>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7" name="直线连接符 256"/>
              <p:cNvCxnSpPr/>
              <p:nvPr/>
            </p:nvCxnSpPr>
            <p:spPr>
              <a:xfrm>
                <a:off x="5362599" y="4171540"/>
                <a:ext cx="0" cy="92695"/>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8" name="直线连接符 257"/>
              <p:cNvCxnSpPr/>
              <p:nvPr/>
            </p:nvCxnSpPr>
            <p:spPr>
              <a:xfrm>
                <a:off x="5466077" y="4178628"/>
                <a:ext cx="0" cy="92695"/>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63" name="任意形状 262"/>
              <p:cNvSpPr/>
              <p:nvPr/>
            </p:nvSpPr>
            <p:spPr>
              <a:xfrm flipV="1">
                <a:off x="4623331" y="4033290"/>
                <a:ext cx="879284" cy="247409"/>
              </a:xfrm>
              <a:custGeom>
                <a:avLst/>
                <a:gdLst>
                  <a:gd name="connsiteX0" fmla="*/ 0 w 872358"/>
                  <a:gd name="connsiteY0" fmla="*/ 24423 h 247409"/>
                  <a:gd name="connsiteX1" fmla="*/ 115614 w 872358"/>
                  <a:gd name="connsiteY1" fmla="*/ 3403 h 247409"/>
                  <a:gd name="connsiteX2" fmla="*/ 220717 w 872358"/>
                  <a:gd name="connsiteY2" fmla="*/ 87485 h 247409"/>
                  <a:gd name="connsiteX3" fmla="*/ 294289 w 872358"/>
                  <a:gd name="connsiteY3" fmla="*/ 192589 h 247409"/>
                  <a:gd name="connsiteX4" fmla="*/ 367862 w 872358"/>
                  <a:gd name="connsiteY4" fmla="*/ 224120 h 247409"/>
                  <a:gd name="connsiteX5" fmla="*/ 515007 w 872358"/>
                  <a:gd name="connsiteY5" fmla="*/ 224120 h 247409"/>
                  <a:gd name="connsiteX6" fmla="*/ 756745 w 872358"/>
                  <a:gd name="connsiteY6" fmla="*/ 224120 h 247409"/>
                  <a:gd name="connsiteX7" fmla="*/ 872358 w 872358"/>
                  <a:gd name="connsiteY7" fmla="*/ 234630 h 24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358" h="247409">
                    <a:moveTo>
                      <a:pt x="0" y="24423"/>
                    </a:moveTo>
                    <a:cubicBezTo>
                      <a:pt x="39414" y="8658"/>
                      <a:pt x="78828" y="-7107"/>
                      <a:pt x="115614" y="3403"/>
                    </a:cubicBezTo>
                    <a:cubicBezTo>
                      <a:pt x="152400" y="13913"/>
                      <a:pt x="190938" y="55954"/>
                      <a:pt x="220717" y="87485"/>
                    </a:cubicBezTo>
                    <a:cubicBezTo>
                      <a:pt x="250496" y="119016"/>
                      <a:pt x="269765" y="169817"/>
                      <a:pt x="294289" y="192589"/>
                    </a:cubicBezTo>
                    <a:cubicBezTo>
                      <a:pt x="318813" y="215362"/>
                      <a:pt x="331076" y="218865"/>
                      <a:pt x="367862" y="224120"/>
                    </a:cubicBezTo>
                    <a:cubicBezTo>
                      <a:pt x="404648" y="229375"/>
                      <a:pt x="515007" y="224120"/>
                      <a:pt x="515007" y="224120"/>
                    </a:cubicBezTo>
                    <a:lnTo>
                      <a:pt x="756745" y="224120"/>
                    </a:lnTo>
                    <a:cubicBezTo>
                      <a:pt x="816303" y="225872"/>
                      <a:pt x="830317" y="267913"/>
                      <a:pt x="872358" y="234630"/>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cxnSp>
            <p:nvCxnSpPr>
              <p:cNvPr id="265" name="直线连接符 264"/>
              <p:cNvCxnSpPr/>
              <p:nvPr/>
            </p:nvCxnSpPr>
            <p:spPr>
              <a:xfrm>
                <a:off x="4917280" y="4266791"/>
                <a:ext cx="677001"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67" name="爆炸形 1 266"/>
              <p:cNvSpPr/>
              <p:nvPr/>
            </p:nvSpPr>
            <p:spPr>
              <a:xfrm>
                <a:off x="5522504" y="4220493"/>
                <a:ext cx="142933" cy="13715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49272" name="文本框 267"/>
              <p:cNvSpPr txBox="1"/>
              <p:nvPr/>
            </p:nvSpPr>
            <p:spPr>
              <a:xfrm>
                <a:off x="5547814" y="4046301"/>
                <a:ext cx="800219" cy="272286"/>
              </a:xfrm>
              <a:prstGeom prst="rect">
                <a:avLst/>
              </a:prstGeom>
              <a:noFill/>
              <a:ln w="9525">
                <a:noFill/>
              </a:ln>
            </p:spPr>
            <p:txBody>
              <a:bodyPr wrap="square">
                <a:spAutoFit/>
              </a:bodyPr>
              <a:lstStyle/>
              <a:p>
                <a:pPr eaLnBrk="1" hangingPunct="1">
                  <a:buNone/>
                </a:pPr>
                <a:r>
                  <a:rPr lang="zh-CN" altLang="en-US" sz="1000" dirty="0">
                    <a:solidFill>
                      <a:srgbClr val="000000"/>
                    </a:solidFill>
                    <a:latin typeface="微软雅黑" panose="020B0503020204020204" pitchFamily="34" charset="-122"/>
                    <a:ea typeface="微软雅黑" panose="020B0503020204020204" pitchFamily="34" charset="-122"/>
                  </a:rPr>
                  <a:t>荧光基团</a:t>
                </a:r>
              </a:p>
            </p:txBody>
          </p:sp>
        </p:grpSp>
        <p:cxnSp>
          <p:nvCxnSpPr>
            <p:cNvPr id="270" name="直线箭头连接符 269"/>
            <p:cNvCxnSpPr/>
            <p:nvPr/>
          </p:nvCxnSpPr>
          <p:spPr>
            <a:xfrm>
              <a:off x="8728" y="7200"/>
              <a:ext cx="0" cy="43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直线箭头连接符 270"/>
            <p:cNvCxnSpPr/>
            <p:nvPr/>
          </p:nvCxnSpPr>
          <p:spPr>
            <a:xfrm>
              <a:off x="8688" y="8635"/>
              <a:ext cx="0" cy="43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2" name="microscope-outline-in-a-circle_28363"/>
            <p:cNvSpPr>
              <a:spLocks noChangeAspect="1"/>
            </p:cNvSpPr>
            <p:nvPr/>
          </p:nvSpPr>
          <p:spPr>
            <a:xfrm>
              <a:off x="8218" y="9130"/>
              <a:ext cx="960" cy="958"/>
            </a:xfrm>
            <a:custGeom>
              <a:avLst/>
              <a:gdLst>
                <a:gd name="connsiteX0" fmla="*/ 178601 w 606792"/>
                <a:gd name="connsiteY0" fmla="*/ 441316 h 605875"/>
                <a:gd name="connsiteX1" fmla="*/ 428191 w 606792"/>
                <a:gd name="connsiteY1" fmla="*/ 441316 h 605875"/>
                <a:gd name="connsiteX2" fmla="*/ 428191 w 606792"/>
                <a:gd name="connsiteY2" fmla="*/ 464461 h 605875"/>
                <a:gd name="connsiteX3" fmla="*/ 178601 w 606792"/>
                <a:gd name="connsiteY3" fmla="*/ 464461 h 605875"/>
                <a:gd name="connsiteX4" fmla="*/ 178601 w 606792"/>
                <a:gd name="connsiteY4" fmla="*/ 412385 h 605875"/>
                <a:gd name="connsiteX5" fmla="*/ 181596 w 606792"/>
                <a:gd name="connsiteY5" fmla="*/ 412385 h 605875"/>
                <a:gd name="connsiteX6" fmla="*/ 185726 w 606792"/>
                <a:gd name="connsiteY6" fmla="*/ 413824 h 605875"/>
                <a:gd name="connsiteX7" fmla="*/ 240353 w 606792"/>
                <a:gd name="connsiteY7" fmla="*/ 413824 h 605875"/>
                <a:gd name="connsiteX8" fmla="*/ 244484 w 606792"/>
                <a:gd name="connsiteY8" fmla="*/ 412385 h 605875"/>
                <a:gd name="connsiteX9" fmla="*/ 364580 w 606792"/>
                <a:gd name="connsiteY9" fmla="*/ 412385 h 605875"/>
                <a:gd name="connsiteX10" fmla="*/ 368608 w 606792"/>
                <a:gd name="connsiteY10" fmla="*/ 413824 h 605875"/>
                <a:gd name="connsiteX11" fmla="*/ 372738 w 606792"/>
                <a:gd name="connsiteY11" fmla="*/ 412385 h 605875"/>
                <a:gd name="connsiteX12" fmla="*/ 428191 w 606792"/>
                <a:gd name="connsiteY12" fmla="*/ 412385 h 605875"/>
                <a:gd name="connsiteX13" fmla="*/ 428191 w 606792"/>
                <a:gd name="connsiteY13" fmla="*/ 426569 h 605875"/>
                <a:gd name="connsiteX14" fmla="*/ 178601 w 606792"/>
                <a:gd name="connsiteY14" fmla="*/ 426569 h 605875"/>
                <a:gd name="connsiteX15" fmla="*/ 385117 w 606792"/>
                <a:gd name="connsiteY15" fmla="*/ 346494 h 605875"/>
                <a:gd name="connsiteX16" fmla="*/ 349393 w 606792"/>
                <a:gd name="connsiteY16" fmla="*/ 353195 h 605875"/>
                <a:gd name="connsiteX17" fmla="*/ 343508 w 606792"/>
                <a:gd name="connsiteY17" fmla="*/ 361855 h 605875"/>
                <a:gd name="connsiteX18" fmla="*/ 350736 w 606792"/>
                <a:gd name="connsiteY18" fmla="*/ 367834 h 605875"/>
                <a:gd name="connsiteX19" fmla="*/ 352181 w 606792"/>
                <a:gd name="connsiteY19" fmla="*/ 367731 h 605875"/>
                <a:gd name="connsiteX20" fmla="*/ 387802 w 606792"/>
                <a:gd name="connsiteY20" fmla="*/ 361030 h 605875"/>
                <a:gd name="connsiteX21" fmla="*/ 393790 w 606792"/>
                <a:gd name="connsiteY21" fmla="*/ 352473 h 605875"/>
                <a:gd name="connsiteX22" fmla="*/ 385117 w 606792"/>
                <a:gd name="connsiteY22" fmla="*/ 346494 h 605875"/>
                <a:gd name="connsiteX23" fmla="*/ 303396 w 606792"/>
                <a:gd name="connsiteY23" fmla="*/ 254882 h 605875"/>
                <a:gd name="connsiteX24" fmla="*/ 307665 w 606792"/>
                <a:gd name="connsiteY24" fmla="*/ 259151 h 605875"/>
                <a:gd name="connsiteX25" fmla="*/ 303396 w 606792"/>
                <a:gd name="connsiteY25" fmla="*/ 263420 h 605875"/>
                <a:gd name="connsiteX26" fmla="*/ 299127 w 606792"/>
                <a:gd name="connsiteY26" fmla="*/ 259151 h 605875"/>
                <a:gd name="connsiteX27" fmla="*/ 303396 w 606792"/>
                <a:gd name="connsiteY27" fmla="*/ 254882 h 605875"/>
                <a:gd name="connsiteX28" fmla="*/ 303428 w 606792"/>
                <a:gd name="connsiteY28" fmla="*/ 240121 h 605875"/>
                <a:gd name="connsiteX29" fmla="*/ 284238 w 606792"/>
                <a:gd name="connsiteY29" fmla="*/ 259190 h 605875"/>
                <a:gd name="connsiteX30" fmla="*/ 303428 w 606792"/>
                <a:gd name="connsiteY30" fmla="*/ 278259 h 605875"/>
                <a:gd name="connsiteX31" fmla="*/ 322516 w 606792"/>
                <a:gd name="connsiteY31" fmla="*/ 259190 h 605875"/>
                <a:gd name="connsiteX32" fmla="*/ 303428 w 606792"/>
                <a:gd name="connsiteY32" fmla="*/ 240121 h 605875"/>
                <a:gd name="connsiteX33" fmla="*/ 255421 w 606792"/>
                <a:gd name="connsiteY33" fmla="*/ 227009 h 605875"/>
                <a:gd name="connsiteX34" fmla="*/ 262857 w 606792"/>
                <a:gd name="connsiteY34" fmla="*/ 234432 h 605875"/>
                <a:gd name="connsiteX35" fmla="*/ 255834 w 606792"/>
                <a:gd name="connsiteY35" fmla="*/ 259175 h 605875"/>
                <a:gd name="connsiteX36" fmla="*/ 260068 w 606792"/>
                <a:gd name="connsiteY36" fmla="*/ 278661 h 605875"/>
                <a:gd name="connsiteX37" fmla="*/ 235176 w 606792"/>
                <a:gd name="connsiteY37" fmla="*/ 303507 h 605875"/>
                <a:gd name="connsiteX38" fmla="*/ 233007 w 606792"/>
                <a:gd name="connsiteY38" fmla="*/ 308765 h 605875"/>
                <a:gd name="connsiteX39" fmla="*/ 233007 w 606792"/>
                <a:gd name="connsiteY39" fmla="*/ 397636 h 605875"/>
                <a:gd name="connsiteX40" fmla="*/ 193138 w 606792"/>
                <a:gd name="connsiteY40" fmla="*/ 397636 h 605875"/>
                <a:gd name="connsiteX41" fmla="*/ 193138 w 606792"/>
                <a:gd name="connsiteY41" fmla="*/ 289177 h 605875"/>
                <a:gd name="connsiteX42" fmla="*/ 303428 w 606792"/>
                <a:gd name="connsiteY42" fmla="*/ 226515 h 605875"/>
                <a:gd name="connsiteX43" fmla="*/ 336032 w 606792"/>
                <a:gd name="connsiteY43" fmla="*/ 258365 h 605875"/>
                <a:gd name="connsiteX44" fmla="*/ 334588 w 606792"/>
                <a:gd name="connsiteY44" fmla="*/ 266920 h 605875"/>
                <a:gd name="connsiteX45" fmla="*/ 327365 w 606792"/>
                <a:gd name="connsiteY45" fmla="*/ 279392 h 605875"/>
                <a:gd name="connsiteX46" fmla="*/ 315191 w 606792"/>
                <a:gd name="connsiteY46" fmla="*/ 287639 h 605875"/>
                <a:gd name="connsiteX47" fmla="*/ 276087 w 606792"/>
                <a:gd name="connsiteY47" fmla="*/ 275166 h 605875"/>
                <a:gd name="connsiteX48" fmla="*/ 273920 w 606792"/>
                <a:gd name="connsiteY48" fmla="*/ 273105 h 605875"/>
                <a:gd name="connsiteX49" fmla="*/ 270618 w 606792"/>
                <a:gd name="connsiteY49" fmla="*/ 259190 h 605875"/>
                <a:gd name="connsiteX50" fmla="*/ 303428 w 606792"/>
                <a:gd name="connsiteY50" fmla="*/ 226515 h 605875"/>
                <a:gd name="connsiteX51" fmla="*/ 361054 w 606792"/>
                <a:gd name="connsiteY51" fmla="*/ 182765 h 605875"/>
                <a:gd name="connsiteX52" fmla="*/ 388321 w 606792"/>
                <a:gd name="connsiteY52" fmla="*/ 320801 h 605875"/>
                <a:gd name="connsiteX53" fmla="*/ 332858 w 606792"/>
                <a:gd name="connsiteY53" fmla="*/ 331729 h 605875"/>
                <a:gd name="connsiteX54" fmla="*/ 326661 w 606792"/>
                <a:gd name="connsiteY54" fmla="*/ 300493 h 605875"/>
                <a:gd name="connsiteX55" fmla="*/ 350933 w 606792"/>
                <a:gd name="connsiteY55" fmla="*/ 259154 h 605875"/>
                <a:gd name="connsiteX56" fmla="*/ 350933 w 606792"/>
                <a:gd name="connsiteY56" fmla="*/ 258020 h 605875"/>
                <a:gd name="connsiteX57" fmla="*/ 350933 w 606792"/>
                <a:gd name="connsiteY57" fmla="*/ 257195 h 605875"/>
                <a:gd name="connsiteX58" fmla="*/ 350726 w 606792"/>
                <a:gd name="connsiteY58" fmla="*/ 252453 h 605875"/>
                <a:gd name="connsiteX59" fmla="*/ 350520 w 606792"/>
                <a:gd name="connsiteY59" fmla="*/ 251010 h 605875"/>
                <a:gd name="connsiteX60" fmla="*/ 350106 w 606792"/>
                <a:gd name="connsiteY60" fmla="*/ 247917 h 605875"/>
                <a:gd name="connsiteX61" fmla="*/ 349590 w 606792"/>
                <a:gd name="connsiteY61" fmla="*/ 246165 h 605875"/>
                <a:gd name="connsiteX62" fmla="*/ 348970 w 606792"/>
                <a:gd name="connsiteY62" fmla="*/ 243484 h 605875"/>
                <a:gd name="connsiteX63" fmla="*/ 348351 w 606792"/>
                <a:gd name="connsiteY63" fmla="*/ 241732 h 605875"/>
                <a:gd name="connsiteX64" fmla="*/ 347421 w 606792"/>
                <a:gd name="connsiteY64" fmla="*/ 239258 h 605875"/>
                <a:gd name="connsiteX65" fmla="*/ 346698 w 606792"/>
                <a:gd name="connsiteY65" fmla="*/ 237505 h 605875"/>
                <a:gd name="connsiteX66" fmla="*/ 345562 w 606792"/>
                <a:gd name="connsiteY66" fmla="*/ 235237 h 605875"/>
                <a:gd name="connsiteX67" fmla="*/ 344632 w 606792"/>
                <a:gd name="connsiteY67" fmla="*/ 233588 h 605875"/>
                <a:gd name="connsiteX68" fmla="*/ 343290 w 606792"/>
                <a:gd name="connsiteY68" fmla="*/ 231423 h 605875"/>
                <a:gd name="connsiteX69" fmla="*/ 342154 w 606792"/>
                <a:gd name="connsiteY69" fmla="*/ 229773 h 605875"/>
                <a:gd name="connsiteX70" fmla="*/ 340708 w 606792"/>
                <a:gd name="connsiteY70" fmla="*/ 227815 h 605875"/>
                <a:gd name="connsiteX71" fmla="*/ 339468 w 606792"/>
                <a:gd name="connsiteY71" fmla="*/ 226268 h 605875"/>
                <a:gd name="connsiteX72" fmla="*/ 337816 w 606792"/>
                <a:gd name="connsiteY72" fmla="*/ 224516 h 605875"/>
                <a:gd name="connsiteX73" fmla="*/ 336370 w 606792"/>
                <a:gd name="connsiteY73" fmla="*/ 223073 h 605875"/>
                <a:gd name="connsiteX74" fmla="*/ 334614 w 606792"/>
                <a:gd name="connsiteY74" fmla="*/ 221423 h 605875"/>
                <a:gd name="connsiteX75" fmla="*/ 333065 w 606792"/>
                <a:gd name="connsiteY75" fmla="*/ 220186 h 605875"/>
                <a:gd name="connsiteX76" fmla="*/ 331102 w 606792"/>
                <a:gd name="connsiteY76" fmla="*/ 218640 h 605875"/>
                <a:gd name="connsiteX77" fmla="*/ 329553 w 606792"/>
                <a:gd name="connsiteY77" fmla="*/ 217609 h 605875"/>
                <a:gd name="connsiteX78" fmla="*/ 327281 w 606792"/>
                <a:gd name="connsiteY78" fmla="*/ 216269 h 605875"/>
                <a:gd name="connsiteX79" fmla="*/ 325732 w 606792"/>
                <a:gd name="connsiteY79" fmla="*/ 215341 h 605875"/>
                <a:gd name="connsiteX80" fmla="*/ 323150 w 606792"/>
                <a:gd name="connsiteY80" fmla="*/ 214104 h 605875"/>
                <a:gd name="connsiteX81" fmla="*/ 321704 w 606792"/>
                <a:gd name="connsiteY81" fmla="*/ 213382 h 605875"/>
                <a:gd name="connsiteX82" fmla="*/ 318502 w 606792"/>
                <a:gd name="connsiteY82" fmla="*/ 212145 h 605875"/>
                <a:gd name="connsiteX83" fmla="*/ 317469 w 606792"/>
                <a:gd name="connsiteY83" fmla="*/ 211836 h 605875"/>
                <a:gd name="connsiteX84" fmla="*/ 313028 w 606792"/>
                <a:gd name="connsiteY84" fmla="*/ 210702 h 605875"/>
                <a:gd name="connsiteX85" fmla="*/ 311995 w 606792"/>
                <a:gd name="connsiteY85" fmla="*/ 210496 h 605875"/>
                <a:gd name="connsiteX86" fmla="*/ 308690 w 606792"/>
                <a:gd name="connsiteY86" fmla="*/ 209980 h 605875"/>
                <a:gd name="connsiteX87" fmla="*/ 305901 w 606792"/>
                <a:gd name="connsiteY87" fmla="*/ 195651 h 605875"/>
                <a:gd name="connsiteX88" fmla="*/ 354264 w 606792"/>
                <a:gd name="connsiteY88" fmla="*/ 148540 h 605875"/>
                <a:gd name="connsiteX89" fmla="*/ 358190 w 606792"/>
                <a:gd name="connsiteY89" fmla="*/ 168245 h 605875"/>
                <a:gd name="connsiteX90" fmla="*/ 303011 w 606792"/>
                <a:gd name="connsiteY90" fmla="*/ 181141 h 605875"/>
                <a:gd name="connsiteX91" fmla="*/ 298774 w 606792"/>
                <a:gd name="connsiteY91" fmla="*/ 159476 h 605875"/>
                <a:gd name="connsiteX92" fmla="*/ 337313 w 606792"/>
                <a:gd name="connsiteY92" fmla="*/ 126804 h 605875"/>
                <a:gd name="connsiteX93" fmla="*/ 302209 w 606792"/>
                <a:gd name="connsiteY93" fmla="*/ 132577 h 605875"/>
                <a:gd name="connsiteX94" fmla="*/ 296117 w 606792"/>
                <a:gd name="connsiteY94" fmla="*/ 141030 h 605875"/>
                <a:gd name="connsiteX95" fmla="*/ 297872 w 606792"/>
                <a:gd name="connsiteY95" fmla="*/ 144536 h 605875"/>
                <a:gd name="connsiteX96" fmla="*/ 288683 w 606792"/>
                <a:gd name="connsiteY96" fmla="*/ 146391 h 605875"/>
                <a:gd name="connsiteX97" fmla="*/ 282798 w 606792"/>
                <a:gd name="connsiteY97" fmla="*/ 155051 h 605875"/>
                <a:gd name="connsiteX98" fmla="*/ 293846 w 606792"/>
                <a:gd name="connsiteY98" fmla="*/ 210721 h 605875"/>
                <a:gd name="connsiteX99" fmla="*/ 271544 w 606792"/>
                <a:gd name="connsiteY99" fmla="*/ 222164 h 605875"/>
                <a:gd name="connsiteX100" fmla="*/ 260703 w 606792"/>
                <a:gd name="connsiteY100" fmla="*/ 211340 h 605875"/>
                <a:gd name="connsiteX101" fmla="*/ 250275 w 606792"/>
                <a:gd name="connsiteY101" fmla="*/ 211340 h 605875"/>
                <a:gd name="connsiteX102" fmla="*/ 180479 w 606792"/>
                <a:gd name="connsiteY102" fmla="*/ 280927 h 605875"/>
                <a:gd name="connsiteX103" fmla="*/ 178930 w 606792"/>
                <a:gd name="connsiteY103" fmla="*/ 283607 h 605875"/>
                <a:gd name="connsiteX104" fmla="*/ 178310 w 606792"/>
                <a:gd name="connsiteY104" fmla="*/ 286494 h 605875"/>
                <a:gd name="connsiteX105" fmla="*/ 178310 w 606792"/>
                <a:gd name="connsiteY105" fmla="*/ 397628 h 605875"/>
                <a:gd name="connsiteX106" fmla="*/ 171289 w 606792"/>
                <a:gd name="connsiteY106" fmla="*/ 397628 h 605875"/>
                <a:gd name="connsiteX107" fmla="*/ 163855 w 606792"/>
                <a:gd name="connsiteY107" fmla="*/ 405050 h 605875"/>
                <a:gd name="connsiteX108" fmla="*/ 163855 w 606792"/>
                <a:gd name="connsiteY108" fmla="*/ 471855 h 605875"/>
                <a:gd name="connsiteX109" fmla="*/ 171289 w 606792"/>
                <a:gd name="connsiteY109" fmla="*/ 479174 h 605875"/>
                <a:gd name="connsiteX110" fmla="*/ 435503 w 606792"/>
                <a:gd name="connsiteY110" fmla="*/ 479174 h 605875"/>
                <a:gd name="connsiteX111" fmla="*/ 442937 w 606792"/>
                <a:gd name="connsiteY111" fmla="*/ 471855 h 605875"/>
                <a:gd name="connsiteX112" fmla="*/ 443040 w 606792"/>
                <a:gd name="connsiteY112" fmla="*/ 471752 h 605875"/>
                <a:gd name="connsiteX113" fmla="*/ 443040 w 606792"/>
                <a:gd name="connsiteY113" fmla="*/ 404947 h 605875"/>
                <a:gd name="connsiteX114" fmla="*/ 435606 w 606792"/>
                <a:gd name="connsiteY114" fmla="*/ 397628 h 605875"/>
                <a:gd name="connsiteX115" fmla="*/ 376032 w 606792"/>
                <a:gd name="connsiteY115" fmla="*/ 397628 h 605875"/>
                <a:gd name="connsiteX116" fmla="*/ 376032 w 606792"/>
                <a:gd name="connsiteY116" fmla="*/ 388968 h 605875"/>
                <a:gd name="connsiteX117" fmla="*/ 407729 w 606792"/>
                <a:gd name="connsiteY117" fmla="*/ 388968 h 605875"/>
                <a:gd name="connsiteX118" fmla="*/ 415060 w 606792"/>
                <a:gd name="connsiteY118" fmla="*/ 381545 h 605875"/>
                <a:gd name="connsiteX119" fmla="*/ 407729 w 606792"/>
                <a:gd name="connsiteY119" fmla="*/ 374226 h 605875"/>
                <a:gd name="connsiteX120" fmla="*/ 332977 w 606792"/>
                <a:gd name="connsiteY120" fmla="*/ 374226 h 605875"/>
                <a:gd name="connsiteX121" fmla="*/ 325543 w 606792"/>
                <a:gd name="connsiteY121" fmla="*/ 381545 h 605875"/>
                <a:gd name="connsiteX122" fmla="*/ 332977 w 606792"/>
                <a:gd name="connsiteY122" fmla="*/ 388968 h 605875"/>
                <a:gd name="connsiteX123" fmla="*/ 361267 w 606792"/>
                <a:gd name="connsiteY123" fmla="*/ 388968 h 605875"/>
                <a:gd name="connsiteX124" fmla="*/ 361267 w 606792"/>
                <a:gd name="connsiteY124" fmla="*/ 397628 h 605875"/>
                <a:gd name="connsiteX125" fmla="*/ 247797 w 606792"/>
                <a:gd name="connsiteY125" fmla="*/ 397628 h 605875"/>
                <a:gd name="connsiteX126" fmla="*/ 247797 w 606792"/>
                <a:gd name="connsiteY126" fmla="*/ 311752 h 605875"/>
                <a:gd name="connsiteX127" fmla="*/ 268447 w 606792"/>
                <a:gd name="connsiteY127" fmla="*/ 291236 h 605875"/>
                <a:gd name="connsiteX128" fmla="*/ 303448 w 606792"/>
                <a:gd name="connsiteY128" fmla="*/ 306597 h 605875"/>
                <a:gd name="connsiteX129" fmla="*/ 312637 w 606792"/>
                <a:gd name="connsiteY129" fmla="*/ 305669 h 605875"/>
                <a:gd name="connsiteX130" fmla="*/ 319761 w 606792"/>
                <a:gd name="connsiteY130" fmla="*/ 341855 h 605875"/>
                <a:gd name="connsiteX131" fmla="*/ 326989 w 606792"/>
                <a:gd name="connsiteY131" fmla="*/ 347834 h 605875"/>
                <a:gd name="connsiteX132" fmla="*/ 328434 w 606792"/>
                <a:gd name="connsiteY132" fmla="*/ 347628 h 605875"/>
                <a:gd name="connsiteX133" fmla="*/ 398437 w 606792"/>
                <a:gd name="connsiteY133" fmla="*/ 333917 h 605875"/>
                <a:gd name="connsiteX134" fmla="*/ 403186 w 606792"/>
                <a:gd name="connsiteY134" fmla="*/ 330721 h 605875"/>
                <a:gd name="connsiteX135" fmla="*/ 404322 w 606792"/>
                <a:gd name="connsiteY135" fmla="*/ 325257 h 605875"/>
                <a:gd name="connsiteX136" fmla="*/ 374999 w 606792"/>
                <a:gd name="connsiteY136" fmla="*/ 177113 h 605875"/>
                <a:gd name="connsiteX137" fmla="*/ 375825 w 606792"/>
                <a:gd name="connsiteY137" fmla="*/ 171752 h 605875"/>
                <a:gd name="connsiteX138" fmla="*/ 373141 w 606792"/>
                <a:gd name="connsiteY138" fmla="*/ 167731 h 605875"/>
                <a:gd name="connsiteX139" fmla="*/ 367359 w 606792"/>
                <a:gd name="connsiteY139" fmla="*/ 138453 h 605875"/>
                <a:gd name="connsiteX140" fmla="*/ 364261 w 606792"/>
                <a:gd name="connsiteY140" fmla="*/ 133711 h 605875"/>
                <a:gd name="connsiteX141" fmla="*/ 358686 w 606792"/>
                <a:gd name="connsiteY141" fmla="*/ 132577 h 605875"/>
                <a:gd name="connsiteX142" fmla="*/ 345780 w 606792"/>
                <a:gd name="connsiteY142" fmla="*/ 135154 h 605875"/>
                <a:gd name="connsiteX143" fmla="*/ 345883 w 606792"/>
                <a:gd name="connsiteY143" fmla="*/ 132886 h 605875"/>
                <a:gd name="connsiteX144" fmla="*/ 337313 w 606792"/>
                <a:gd name="connsiteY144" fmla="*/ 126804 h 605875"/>
                <a:gd name="connsiteX145" fmla="*/ 303448 w 606792"/>
                <a:gd name="connsiteY145" fmla="*/ 0 h 605875"/>
                <a:gd name="connsiteX146" fmla="*/ 606792 w 606792"/>
                <a:gd name="connsiteY146" fmla="*/ 302989 h 605875"/>
                <a:gd name="connsiteX147" fmla="*/ 303448 w 606792"/>
                <a:gd name="connsiteY147" fmla="*/ 605875 h 605875"/>
                <a:gd name="connsiteX148" fmla="*/ 0 w 606792"/>
                <a:gd name="connsiteY148" fmla="*/ 302989 h 605875"/>
                <a:gd name="connsiteX149" fmla="*/ 303448 w 606792"/>
                <a:gd name="connsiteY149" fmla="*/ 0 h 60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606792" h="605875">
                  <a:moveTo>
                    <a:pt x="178601" y="441316"/>
                  </a:moveTo>
                  <a:lnTo>
                    <a:pt x="428191" y="441316"/>
                  </a:lnTo>
                  <a:lnTo>
                    <a:pt x="428191" y="464461"/>
                  </a:lnTo>
                  <a:lnTo>
                    <a:pt x="178601" y="464461"/>
                  </a:lnTo>
                  <a:close/>
                  <a:moveTo>
                    <a:pt x="178601" y="412385"/>
                  </a:moveTo>
                  <a:lnTo>
                    <a:pt x="181596" y="412385"/>
                  </a:lnTo>
                  <a:cubicBezTo>
                    <a:pt x="182835" y="413208"/>
                    <a:pt x="184178" y="413824"/>
                    <a:pt x="185726" y="413824"/>
                  </a:cubicBezTo>
                  <a:lnTo>
                    <a:pt x="240353" y="413824"/>
                  </a:lnTo>
                  <a:cubicBezTo>
                    <a:pt x="241902" y="413824"/>
                    <a:pt x="243245" y="413208"/>
                    <a:pt x="244484" y="412385"/>
                  </a:cubicBezTo>
                  <a:lnTo>
                    <a:pt x="364580" y="412385"/>
                  </a:lnTo>
                  <a:cubicBezTo>
                    <a:pt x="365716" y="413208"/>
                    <a:pt x="367059" y="413824"/>
                    <a:pt x="368608" y="413824"/>
                  </a:cubicBezTo>
                  <a:cubicBezTo>
                    <a:pt x="370157" y="413824"/>
                    <a:pt x="371499" y="413208"/>
                    <a:pt x="372738" y="412385"/>
                  </a:cubicBezTo>
                  <a:lnTo>
                    <a:pt x="428191" y="412385"/>
                  </a:lnTo>
                  <a:lnTo>
                    <a:pt x="428191" y="426569"/>
                  </a:lnTo>
                  <a:lnTo>
                    <a:pt x="178601" y="426569"/>
                  </a:lnTo>
                  <a:close/>
                  <a:moveTo>
                    <a:pt x="385117" y="346494"/>
                  </a:moveTo>
                  <a:lnTo>
                    <a:pt x="349393" y="353195"/>
                  </a:lnTo>
                  <a:cubicBezTo>
                    <a:pt x="345367" y="354020"/>
                    <a:pt x="342786" y="357834"/>
                    <a:pt x="343508" y="361855"/>
                  </a:cubicBezTo>
                  <a:cubicBezTo>
                    <a:pt x="344128" y="365360"/>
                    <a:pt x="347329" y="367834"/>
                    <a:pt x="350736" y="367834"/>
                  </a:cubicBezTo>
                  <a:cubicBezTo>
                    <a:pt x="351252" y="367834"/>
                    <a:pt x="351665" y="367834"/>
                    <a:pt x="352181" y="367731"/>
                  </a:cubicBezTo>
                  <a:lnTo>
                    <a:pt x="387802" y="361030"/>
                  </a:lnTo>
                  <a:cubicBezTo>
                    <a:pt x="391829" y="360308"/>
                    <a:pt x="394513" y="356391"/>
                    <a:pt x="393790" y="352473"/>
                  </a:cubicBezTo>
                  <a:cubicBezTo>
                    <a:pt x="392964" y="348453"/>
                    <a:pt x="389144" y="345772"/>
                    <a:pt x="385117" y="346494"/>
                  </a:cubicBezTo>
                  <a:close/>
                  <a:moveTo>
                    <a:pt x="303396" y="254882"/>
                  </a:moveTo>
                  <a:cubicBezTo>
                    <a:pt x="305754" y="254882"/>
                    <a:pt x="307665" y="256793"/>
                    <a:pt x="307665" y="259151"/>
                  </a:cubicBezTo>
                  <a:cubicBezTo>
                    <a:pt x="307665" y="261508"/>
                    <a:pt x="305754" y="263420"/>
                    <a:pt x="303396" y="263420"/>
                  </a:cubicBezTo>
                  <a:cubicBezTo>
                    <a:pt x="301039" y="263420"/>
                    <a:pt x="299127" y="261508"/>
                    <a:pt x="299127" y="259151"/>
                  </a:cubicBezTo>
                  <a:cubicBezTo>
                    <a:pt x="299127" y="256793"/>
                    <a:pt x="301039" y="254882"/>
                    <a:pt x="303396" y="254882"/>
                  </a:cubicBezTo>
                  <a:close/>
                  <a:moveTo>
                    <a:pt x="303428" y="240121"/>
                  </a:moveTo>
                  <a:cubicBezTo>
                    <a:pt x="292801" y="240121"/>
                    <a:pt x="284238" y="248676"/>
                    <a:pt x="284238" y="259190"/>
                  </a:cubicBezTo>
                  <a:cubicBezTo>
                    <a:pt x="284238" y="269703"/>
                    <a:pt x="292801" y="278259"/>
                    <a:pt x="303428" y="278259"/>
                  </a:cubicBezTo>
                  <a:cubicBezTo>
                    <a:pt x="313952" y="278259"/>
                    <a:pt x="322516" y="269703"/>
                    <a:pt x="322516" y="259190"/>
                  </a:cubicBezTo>
                  <a:cubicBezTo>
                    <a:pt x="322516" y="248676"/>
                    <a:pt x="313952" y="240121"/>
                    <a:pt x="303428" y="240121"/>
                  </a:cubicBezTo>
                  <a:close/>
                  <a:moveTo>
                    <a:pt x="255421" y="227009"/>
                  </a:moveTo>
                  <a:lnTo>
                    <a:pt x="262857" y="234432"/>
                  </a:lnTo>
                  <a:cubicBezTo>
                    <a:pt x="258416" y="241649"/>
                    <a:pt x="255834" y="250103"/>
                    <a:pt x="255834" y="259175"/>
                  </a:cubicBezTo>
                  <a:cubicBezTo>
                    <a:pt x="255834" y="266083"/>
                    <a:pt x="257383" y="272681"/>
                    <a:pt x="260068" y="278661"/>
                  </a:cubicBezTo>
                  <a:lnTo>
                    <a:pt x="235176" y="303507"/>
                  </a:lnTo>
                  <a:cubicBezTo>
                    <a:pt x="233730" y="304951"/>
                    <a:pt x="233007" y="306807"/>
                    <a:pt x="233007" y="308765"/>
                  </a:cubicBezTo>
                  <a:lnTo>
                    <a:pt x="233007" y="397636"/>
                  </a:lnTo>
                  <a:lnTo>
                    <a:pt x="193138" y="397636"/>
                  </a:lnTo>
                  <a:lnTo>
                    <a:pt x="193138" y="289177"/>
                  </a:lnTo>
                  <a:close/>
                  <a:moveTo>
                    <a:pt x="303428" y="226515"/>
                  </a:moveTo>
                  <a:cubicBezTo>
                    <a:pt x="321175" y="226515"/>
                    <a:pt x="335516" y="240739"/>
                    <a:pt x="336032" y="258365"/>
                  </a:cubicBezTo>
                  <a:cubicBezTo>
                    <a:pt x="335929" y="261354"/>
                    <a:pt x="335516" y="264240"/>
                    <a:pt x="334588" y="266920"/>
                  </a:cubicBezTo>
                  <a:cubicBezTo>
                    <a:pt x="333143" y="271662"/>
                    <a:pt x="330667" y="275888"/>
                    <a:pt x="327365" y="279392"/>
                  </a:cubicBezTo>
                  <a:cubicBezTo>
                    <a:pt x="324064" y="282897"/>
                    <a:pt x="319937" y="285783"/>
                    <a:pt x="315191" y="287639"/>
                  </a:cubicBezTo>
                  <a:cubicBezTo>
                    <a:pt x="300230" y="293411"/>
                    <a:pt x="284341" y="287639"/>
                    <a:pt x="276087" y="275166"/>
                  </a:cubicBezTo>
                  <a:cubicBezTo>
                    <a:pt x="275468" y="274342"/>
                    <a:pt x="274745" y="273620"/>
                    <a:pt x="273920" y="273105"/>
                  </a:cubicBezTo>
                  <a:cubicBezTo>
                    <a:pt x="271856" y="268879"/>
                    <a:pt x="270618" y="264137"/>
                    <a:pt x="270618" y="259190"/>
                  </a:cubicBezTo>
                  <a:cubicBezTo>
                    <a:pt x="270618" y="241151"/>
                    <a:pt x="285373" y="226515"/>
                    <a:pt x="303428" y="226515"/>
                  </a:cubicBezTo>
                  <a:close/>
                  <a:moveTo>
                    <a:pt x="361054" y="182765"/>
                  </a:moveTo>
                  <a:lnTo>
                    <a:pt x="388321" y="320801"/>
                  </a:lnTo>
                  <a:lnTo>
                    <a:pt x="332858" y="331729"/>
                  </a:lnTo>
                  <a:lnTo>
                    <a:pt x="326661" y="300493"/>
                  </a:lnTo>
                  <a:cubicBezTo>
                    <a:pt x="341121" y="292349"/>
                    <a:pt x="350933" y="276885"/>
                    <a:pt x="350933" y="259154"/>
                  </a:cubicBezTo>
                  <a:cubicBezTo>
                    <a:pt x="350933" y="258742"/>
                    <a:pt x="350933" y="258432"/>
                    <a:pt x="350933" y="258020"/>
                  </a:cubicBezTo>
                  <a:cubicBezTo>
                    <a:pt x="350933" y="257711"/>
                    <a:pt x="350933" y="257504"/>
                    <a:pt x="350933" y="257195"/>
                  </a:cubicBezTo>
                  <a:cubicBezTo>
                    <a:pt x="350933" y="255649"/>
                    <a:pt x="350933" y="253999"/>
                    <a:pt x="350726" y="252453"/>
                  </a:cubicBezTo>
                  <a:cubicBezTo>
                    <a:pt x="350726" y="252041"/>
                    <a:pt x="350623" y="251525"/>
                    <a:pt x="350520" y="251010"/>
                  </a:cubicBezTo>
                  <a:cubicBezTo>
                    <a:pt x="350416" y="249979"/>
                    <a:pt x="350210" y="248948"/>
                    <a:pt x="350106" y="247917"/>
                  </a:cubicBezTo>
                  <a:cubicBezTo>
                    <a:pt x="349900" y="247402"/>
                    <a:pt x="349797" y="246783"/>
                    <a:pt x="349590" y="246165"/>
                  </a:cubicBezTo>
                  <a:cubicBezTo>
                    <a:pt x="349383" y="245340"/>
                    <a:pt x="349177" y="244412"/>
                    <a:pt x="348970" y="243484"/>
                  </a:cubicBezTo>
                  <a:cubicBezTo>
                    <a:pt x="348764" y="242969"/>
                    <a:pt x="348557" y="242350"/>
                    <a:pt x="348351" y="241732"/>
                  </a:cubicBezTo>
                  <a:cubicBezTo>
                    <a:pt x="348041" y="240907"/>
                    <a:pt x="347731" y="240082"/>
                    <a:pt x="347421" y="239258"/>
                  </a:cubicBezTo>
                  <a:cubicBezTo>
                    <a:pt x="347215" y="238742"/>
                    <a:pt x="346905" y="238124"/>
                    <a:pt x="346698" y="237505"/>
                  </a:cubicBezTo>
                  <a:cubicBezTo>
                    <a:pt x="346285" y="236784"/>
                    <a:pt x="345975" y="235959"/>
                    <a:pt x="345562" y="235237"/>
                  </a:cubicBezTo>
                  <a:cubicBezTo>
                    <a:pt x="345252" y="234722"/>
                    <a:pt x="344942" y="234103"/>
                    <a:pt x="344632" y="233588"/>
                  </a:cubicBezTo>
                  <a:cubicBezTo>
                    <a:pt x="344219" y="232866"/>
                    <a:pt x="343806" y="232145"/>
                    <a:pt x="343290" y="231423"/>
                  </a:cubicBezTo>
                  <a:cubicBezTo>
                    <a:pt x="342980" y="230907"/>
                    <a:pt x="342567" y="230289"/>
                    <a:pt x="342154" y="229773"/>
                  </a:cubicBezTo>
                  <a:cubicBezTo>
                    <a:pt x="341741" y="229155"/>
                    <a:pt x="341224" y="228433"/>
                    <a:pt x="340708" y="227815"/>
                  </a:cubicBezTo>
                  <a:cubicBezTo>
                    <a:pt x="340295" y="227299"/>
                    <a:pt x="339881" y="226784"/>
                    <a:pt x="339468" y="226268"/>
                  </a:cubicBezTo>
                  <a:cubicBezTo>
                    <a:pt x="338952" y="225650"/>
                    <a:pt x="338332" y="225134"/>
                    <a:pt x="337816" y="224516"/>
                  </a:cubicBezTo>
                  <a:cubicBezTo>
                    <a:pt x="337299" y="224000"/>
                    <a:pt x="336886" y="223588"/>
                    <a:pt x="336370" y="223073"/>
                  </a:cubicBezTo>
                  <a:cubicBezTo>
                    <a:pt x="335853" y="222557"/>
                    <a:pt x="335234" y="221939"/>
                    <a:pt x="334614" y="221423"/>
                  </a:cubicBezTo>
                  <a:cubicBezTo>
                    <a:pt x="334098" y="221011"/>
                    <a:pt x="333581" y="220599"/>
                    <a:pt x="333065" y="220186"/>
                  </a:cubicBezTo>
                  <a:cubicBezTo>
                    <a:pt x="332445" y="219671"/>
                    <a:pt x="331825" y="219155"/>
                    <a:pt x="331102" y="218640"/>
                  </a:cubicBezTo>
                  <a:cubicBezTo>
                    <a:pt x="330586" y="218331"/>
                    <a:pt x="330070" y="217918"/>
                    <a:pt x="329553" y="217609"/>
                  </a:cubicBezTo>
                  <a:cubicBezTo>
                    <a:pt x="328830" y="217093"/>
                    <a:pt x="328107" y="216681"/>
                    <a:pt x="327281" y="216269"/>
                  </a:cubicBezTo>
                  <a:cubicBezTo>
                    <a:pt x="326764" y="215959"/>
                    <a:pt x="326248" y="215547"/>
                    <a:pt x="325732" y="215341"/>
                  </a:cubicBezTo>
                  <a:cubicBezTo>
                    <a:pt x="324905" y="214826"/>
                    <a:pt x="324079" y="214516"/>
                    <a:pt x="323150" y="214104"/>
                  </a:cubicBezTo>
                  <a:cubicBezTo>
                    <a:pt x="322736" y="213795"/>
                    <a:pt x="322220" y="213588"/>
                    <a:pt x="321704" y="213382"/>
                  </a:cubicBezTo>
                  <a:cubicBezTo>
                    <a:pt x="320671" y="212970"/>
                    <a:pt x="319535" y="212558"/>
                    <a:pt x="318502" y="212145"/>
                  </a:cubicBezTo>
                  <a:cubicBezTo>
                    <a:pt x="318089" y="212042"/>
                    <a:pt x="317779" y="211939"/>
                    <a:pt x="317469" y="211836"/>
                  </a:cubicBezTo>
                  <a:cubicBezTo>
                    <a:pt x="316023" y="211424"/>
                    <a:pt x="314577" y="211011"/>
                    <a:pt x="313028" y="210702"/>
                  </a:cubicBezTo>
                  <a:cubicBezTo>
                    <a:pt x="312718" y="210599"/>
                    <a:pt x="312305" y="210599"/>
                    <a:pt x="311995" y="210496"/>
                  </a:cubicBezTo>
                  <a:cubicBezTo>
                    <a:pt x="310859" y="210290"/>
                    <a:pt x="309826" y="210083"/>
                    <a:pt x="308690" y="209980"/>
                  </a:cubicBezTo>
                  <a:lnTo>
                    <a:pt x="305901" y="195651"/>
                  </a:lnTo>
                  <a:close/>
                  <a:moveTo>
                    <a:pt x="354264" y="148540"/>
                  </a:moveTo>
                  <a:lnTo>
                    <a:pt x="358190" y="168245"/>
                  </a:lnTo>
                  <a:lnTo>
                    <a:pt x="303011" y="181141"/>
                  </a:lnTo>
                  <a:lnTo>
                    <a:pt x="298774" y="159476"/>
                  </a:lnTo>
                  <a:close/>
                  <a:moveTo>
                    <a:pt x="337313" y="126804"/>
                  </a:moveTo>
                  <a:lnTo>
                    <a:pt x="302209" y="132577"/>
                  </a:lnTo>
                  <a:cubicBezTo>
                    <a:pt x="298182" y="133195"/>
                    <a:pt x="295498" y="137010"/>
                    <a:pt x="296117" y="141030"/>
                  </a:cubicBezTo>
                  <a:cubicBezTo>
                    <a:pt x="296324" y="142474"/>
                    <a:pt x="297046" y="143608"/>
                    <a:pt x="297872" y="144536"/>
                  </a:cubicBezTo>
                  <a:lnTo>
                    <a:pt x="288683" y="146391"/>
                  </a:lnTo>
                  <a:cubicBezTo>
                    <a:pt x="284657" y="147216"/>
                    <a:pt x="282075" y="151030"/>
                    <a:pt x="282798" y="155051"/>
                  </a:cubicBezTo>
                  <a:lnTo>
                    <a:pt x="293846" y="210721"/>
                  </a:lnTo>
                  <a:cubicBezTo>
                    <a:pt x="285483" y="212474"/>
                    <a:pt x="277842" y="216391"/>
                    <a:pt x="271544" y="222164"/>
                  </a:cubicBezTo>
                  <a:lnTo>
                    <a:pt x="260703" y="211340"/>
                  </a:lnTo>
                  <a:cubicBezTo>
                    <a:pt x="257812" y="208453"/>
                    <a:pt x="253166" y="208453"/>
                    <a:pt x="250275" y="211340"/>
                  </a:cubicBezTo>
                  <a:lnTo>
                    <a:pt x="180479" y="280927"/>
                  </a:lnTo>
                  <a:cubicBezTo>
                    <a:pt x="179756" y="281649"/>
                    <a:pt x="179240" y="282680"/>
                    <a:pt x="178930" y="283607"/>
                  </a:cubicBezTo>
                  <a:cubicBezTo>
                    <a:pt x="178517" y="284535"/>
                    <a:pt x="178310" y="285463"/>
                    <a:pt x="178310" y="286494"/>
                  </a:cubicBezTo>
                  <a:lnTo>
                    <a:pt x="178310" y="397628"/>
                  </a:lnTo>
                  <a:lnTo>
                    <a:pt x="171289" y="397628"/>
                  </a:lnTo>
                  <a:cubicBezTo>
                    <a:pt x="167159" y="397628"/>
                    <a:pt x="163855" y="400927"/>
                    <a:pt x="163855" y="405050"/>
                  </a:cubicBezTo>
                  <a:lnTo>
                    <a:pt x="163855" y="471855"/>
                  </a:lnTo>
                  <a:cubicBezTo>
                    <a:pt x="163855" y="475876"/>
                    <a:pt x="167159" y="479174"/>
                    <a:pt x="171289" y="479174"/>
                  </a:cubicBezTo>
                  <a:lnTo>
                    <a:pt x="435503" y="479174"/>
                  </a:lnTo>
                  <a:cubicBezTo>
                    <a:pt x="439633" y="479174"/>
                    <a:pt x="442937" y="475876"/>
                    <a:pt x="442937" y="471855"/>
                  </a:cubicBezTo>
                  <a:lnTo>
                    <a:pt x="443040" y="471752"/>
                  </a:lnTo>
                  <a:lnTo>
                    <a:pt x="443040" y="404947"/>
                  </a:lnTo>
                  <a:cubicBezTo>
                    <a:pt x="443040" y="400927"/>
                    <a:pt x="439633" y="397628"/>
                    <a:pt x="435606" y="397628"/>
                  </a:cubicBezTo>
                  <a:lnTo>
                    <a:pt x="376032" y="397628"/>
                  </a:lnTo>
                  <a:lnTo>
                    <a:pt x="376032" y="388968"/>
                  </a:lnTo>
                  <a:lnTo>
                    <a:pt x="407729" y="388968"/>
                  </a:lnTo>
                  <a:cubicBezTo>
                    <a:pt x="411756" y="388968"/>
                    <a:pt x="415060" y="385669"/>
                    <a:pt x="415060" y="381545"/>
                  </a:cubicBezTo>
                  <a:cubicBezTo>
                    <a:pt x="415060" y="377525"/>
                    <a:pt x="411756" y="374226"/>
                    <a:pt x="407729" y="374226"/>
                  </a:cubicBezTo>
                  <a:lnTo>
                    <a:pt x="332977" y="374226"/>
                  </a:lnTo>
                  <a:cubicBezTo>
                    <a:pt x="328847" y="374226"/>
                    <a:pt x="325543" y="377525"/>
                    <a:pt x="325543" y="381545"/>
                  </a:cubicBezTo>
                  <a:cubicBezTo>
                    <a:pt x="325543" y="385669"/>
                    <a:pt x="328847" y="388968"/>
                    <a:pt x="332977" y="388968"/>
                  </a:cubicBezTo>
                  <a:lnTo>
                    <a:pt x="361267" y="388968"/>
                  </a:lnTo>
                  <a:lnTo>
                    <a:pt x="361267" y="397628"/>
                  </a:lnTo>
                  <a:lnTo>
                    <a:pt x="247797" y="397628"/>
                  </a:lnTo>
                  <a:lnTo>
                    <a:pt x="247797" y="311752"/>
                  </a:lnTo>
                  <a:lnTo>
                    <a:pt x="268447" y="291236"/>
                  </a:lnTo>
                  <a:cubicBezTo>
                    <a:pt x="277119" y="300618"/>
                    <a:pt x="289613" y="306597"/>
                    <a:pt x="303448" y="306597"/>
                  </a:cubicBezTo>
                  <a:cubicBezTo>
                    <a:pt x="306545" y="306597"/>
                    <a:pt x="309643" y="306288"/>
                    <a:pt x="312637" y="305669"/>
                  </a:cubicBezTo>
                  <a:lnTo>
                    <a:pt x="319761" y="341855"/>
                  </a:lnTo>
                  <a:cubicBezTo>
                    <a:pt x="320381" y="345360"/>
                    <a:pt x="323478" y="347834"/>
                    <a:pt x="326989" y="347834"/>
                  </a:cubicBezTo>
                  <a:cubicBezTo>
                    <a:pt x="327505" y="347834"/>
                    <a:pt x="327918" y="347731"/>
                    <a:pt x="328434" y="347628"/>
                  </a:cubicBezTo>
                  <a:lnTo>
                    <a:pt x="398437" y="333917"/>
                  </a:lnTo>
                  <a:cubicBezTo>
                    <a:pt x="400398" y="333504"/>
                    <a:pt x="402050" y="332370"/>
                    <a:pt x="403186" y="330721"/>
                  </a:cubicBezTo>
                  <a:cubicBezTo>
                    <a:pt x="404218" y="329174"/>
                    <a:pt x="404631" y="327112"/>
                    <a:pt x="404322" y="325257"/>
                  </a:cubicBezTo>
                  <a:lnTo>
                    <a:pt x="374999" y="177113"/>
                  </a:lnTo>
                  <a:cubicBezTo>
                    <a:pt x="375928" y="175463"/>
                    <a:pt x="376341" y="173608"/>
                    <a:pt x="375825" y="171752"/>
                  </a:cubicBezTo>
                  <a:cubicBezTo>
                    <a:pt x="375412" y="169999"/>
                    <a:pt x="374380" y="168659"/>
                    <a:pt x="373141" y="167731"/>
                  </a:cubicBezTo>
                  <a:lnTo>
                    <a:pt x="367359" y="138453"/>
                  </a:lnTo>
                  <a:cubicBezTo>
                    <a:pt x="366946" y="136494"/>
                    <a:pt x="365913" y="134845"/>
                    <a:pt x="364261" y="133711"/>
                  </a:cubicBezTo>
                  <a:cubicBezTo>
                    <a:pt x="362609" y="132577"/>
                    <a:pt x="360648" y="132268"/>
                    <a:pt x="358686" y="132577"/>
                  </a:cubicBezTo>
                  <a:lnTo>
                    <a:pt x="345780" y="135154"/>
                  </a:lnTo>
                  <a:cubicBezTo>
                    <a:pt x="345883" y="134432"/>
                    <a:pt x="345986" y="133608"/>
                    <a:pt x="345883" y="132886"/>
                  </a:cubicBezTo>
                  <a:cubicBezTo>
                    <a:pt x="345160" y="128865"/>
                    <a:pt x="341340" y="126082"/>
                    <a:pt x="337313" y="126804"/>
                  </a:cubicBezTo>
                  <a:close/>
                  <a:moveTo>
                    <a:pt x="303448" y="0"/>
                  </a:moveTo>
                  <a:cubicBezTo>
                    <a:pt x="470711" y="0"/>
                    <a:pt x="606792" y="135876"/>
                    <a:pt x="606792" y="302989"/>
                  </a:cubicBezTo>
                  <a:cubicBezTo>
                    <a:pt x="606792" y="469999"/>
                    <a:pt x="470711" y="605875"/>
                    <a:pt x="303448" y="605875"/>
                  </a:cubicBezTo>
                  <a:cubicBezTo>
                    <a:pt x="136081" y="605875"/>
                    <a:pt x="0" y="469999"/>
                    <a:pt x="0" y="302989"/>
                  </a:cubicBezTo>
                  <a:cubicBezTo>
                    <a:pt x="0" y="135876"/>
                    <a:pt x="136081" y="0"/>
                    <a:pt x="30344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grpSp>
      <p:grpSp>
        <p:nvGrpSpPr>
          <p:cNvPr id="12" name="组合 11"/>
          <p:cNvGrpSpPr/>
          <p:nvPr/>
        </p:nvGrpSpPr>
        <p:grpSpPr>
          <a:xfrm>
            <a:off x="6666893" y="3205333"/>
            <a:ext cx="2223770" cy="3112531"/>
            <a:chOff x="11119" y="3963"/>
            <a:chExt cx="3502" cy="6111"/>
          </a:xfrm>
        </p:grpSpPr>
        <p:sp>
          <p:nvSpPr>
            <p:cNvPr id="95" name="male-human-body-silhouette-variant_31419"/>
            <p:cNvSpPr>
              <a:spLocks noChangeAspect="1"/>
            </p:cNvSpPr>
            <p:nvPr/>
          </p:nvSpPr>
          <p:spPr>
            <a:xfrm>
              <a:off x="11675" y="4335"/>
              <a:ext cx="580" cy="1355"/>
            </a:xfrm>
            <a:custGeom>
              <a:avLst/>
              <a:gdLst>
                <a:gd name="T0" fmla="*/ 860 w 963"/>
                <a:gd name="T1" fmla="*/ 1076 h 2250"/>
                <a:gd name="T2" fmla="*/ 823 w 963"/>
                <a:gd name="T3" fmla="*/ 863 h 2250"/>
                <a:gd name="T4" fmla="*/ 779 w 963"/>
                <a:gd name="T5" fmla="*/ 523 h 2250"/>
                <a:gd name="T6" fmla="*/ 577 w 963"/>
                <a:gd name="T7" fmla="*/ 362 h 2250"/>
                <a:gd name="T8" fmla="*/ 540 w 963"/>
                <a:gd name="T9" fmla="*/ 218 h 2250"/>
                <a:gd name="T10" fmla="*/ 539 w 963"/>
                <a:gd name="T11" fmla="*/ 47 h 2250"/>
                <a:gd name="T12" fmla="*/ 312 w 963"/>
                <a:gd name="T13" fmla="*/ 44 h 2250"/>
                <a:gd name="T14" fmla="*/ 288 w 963"/>
                <a:gd name="T15" fmla="*/ 176 h 2250"/>
                <a:gd name="T16" fmla="*/ 286 w 963"/>
                <a:gd name="T17" fmla="*/ 230 h 2250"/>
                <a:gd name="T18" fmla="*/ 289 w 963"/>
                <a:gd name="T19" fmla="*/ 253 h 2250"/>
                <a:gd name="T20" fmla="*/ 296 w 963"/>
                <a:gd name="T21" fmla="*/ 264 h 2250"/>
                <a:gd name="T22" fmla="*/ 304 w 963"/>
                <a:gd name="T23" fmla="*/ 294 h 2250"/>
                <a:gd name="T24" fmla="*/ 346 w 963"/>
                <a:gd name="T25" fmla="*/ 320 h 2250"/>
                <a:gd name="T26" fmla="*/ 393 w 963"/>
                <a:gd name="T27" fmla="*/ 357 h 2250"/>
                <a:gd name="T28" fmla="*/ 287 w 963"/>
                <a:gd name="T29" fmla="*/ 400 h 2250"/>
                <a:gd name="T30" fmla="*/ 183 w 963"/>
                <a:gd name="T31" fmla="*/ 701 h 2250"/>
                <a:gd name="T32" fmla="*/ 118 w 963"/>
                <a:gd name="T33" fmla="*/ 983 h 2250"/>
                <a:gd name="T34" fmla="*/ 69 w 963"/>
                <a:gd name="T35" fmla="*/ 1127 h 2250"/>
                <a:gd name="T36" fmla="*/ 65 w 963"/>
                <a:gd name="T37" fmla="*/ 1188 h 2250"/>
                <a:gd name="T38" fmla="*/ 52 w 963"/>
                <a:gd name="T39" fmla="*/ 1301 h 2250"/>
                <a:gd name="T40" fmla="*/ 80 w 963"/>
                <a:gd name="T41" fmla="*/ 1333 h 2250"/>
                <a:gd name="T42" fmla="*/ 113 w 963"/>
                <a:gd name="T43" fmla="*/ 1315 h 2250"/>
                <a:gd name="T44" fmla="*/ 134 w 963"/>
                <a:gd name="T45" fmla="*/ 1245 h 2250"/>
                <a:gd name="T46" fmla="*/ 162 w 963"/>
                <a:gd name="T47" fmla="*/ 1244 h 2250"/>
                <a:gd name="T48" fmla="*/ 167 w 963"/>
                <a:gd name="T49" fmla="*/ 1172 h 2250"/>
                <a:gd name="T50" fmla="*/ 206 w 963"/>
                <a:gd name="T51" fmla="*/ 1033 h 2250"/>
                <a:gd name="T52" fmla="*/ 290 w 963"/>
                <a:gd name="T53" fmla="*/ 737 h 2250"/>
                <a:gd name="T54" fmla="*/ 251 w 963"/>
                <a:gd name="T55" fmla="*/ 1230 h 2250"/>
                <a:gd name="T56" fmla="*/ 308 w 963"/>
                <a:gd name="T57" fmla="*/ 1670 h 2250"/>
                <a:gd name="T58" fmla="*/ 344 w 963"/>
                <a:gd name="T59" fmla="*/ 2022 h 2250"/>
                <a:gd name="T60" fmla="*/ 339 w 963"/>
                <a:gd name="T61" fmla="*/ 2226 h 2250"/>
                <a:gd name="T62" fmla="*/ 380 w 963"/>
                <a:gd name="T63" fmla="*/ 2234 h 2250"/>
                <a:gd name="T64" fmla="*/ 430 w 963"/>
                <a:gd name="T65" fmla="*/ 2237 h 2250"/>
                <a:gd name="T66" fmla="*/ 444 w 963"/>
                <a:gd name="T67" fmla="*/ 2152 h 2250"/>
                <a:gd name="T68" fmla="*/ 423 w 963"/>
                <a:gd name="T69" fmla="*/ 1887 h 2250"/>
                <a:gd name="T70" fmla="*/ 433 w 963"/>
                <a:gd name="T71" fmla="*/ 1617 h 2250"/>
                <a:gd name="T72" fmla="*/ 480 w 963"/>
                <a:gd name="T73" fmla="*/ 1300 h 2250"/>
                <a:gd name="T74" fmla="*/ 530 w 963"/>
                <a:gd name="T75" fmla="*/ 1617 h 2250"/>
                <a:gd name="T76" fmla="*/ 540 w 963"/>
                <a:gd name="T77" fmla="*/ 1887 h 2250"/>
                <a:gd name="T78" fmla="*/ 518 w 963"/>
                <a:gd name="T79" fmla="*/ 2152 h 2250"/>
                <a:gd name="T80" fmla="*/ 533 w 963"/>
                <a:gd name="T81" fmla="*/ 2237 h 2250"/>
                <a:gd name="T82" fmla="*/ 583 w 963"/>
                <a:gd name="T83" fmla="*/ 2234 h 2250"/>
                <a:gd name="T84" fmla="*/ 624 w 963"/>
                <a:gd name="T85" fmla="*/ 2226 h 2250"/>
                <a:gd name="T86" fmla="*/ 619 w 963"/>
                <a:gd name="T87" fmla="*/ 2022 h 2250"/>
                <a:gd name="T88" fmla="*/ 655 w 963"/>
                <a:gd name="T89" fmla="*/ 1670 h 2250"/>
                <a:gd name="T90" fmla="*/ 712 w 963"/>
                <a:gd name="T91" fmla="*/ 1230 h 2250"/>
                <a:gd name="T92" fmla="*/ 673 w 963"/>
                <a:gd name="T93" fmla="*/ 737 h 2250"/>
                <a:gd name="T94" fmla="*/ 757 w 963"/>
                <a:gd name="T95" fmla="*/ 1033 h 2250"/>
                <a:gd name="T96" fmla="*/ 796 w 963"/>
                <a:gd name="T97" fmla="*/ 1172 h 2250"/>
                <a:gd name="T98" fmla="*/ 801 w 963"/>
                <a:gd name="T99" fmla="*/ 1244 h 2250"/>
                <a:gd name="T100" fmla="*/ 829 w 963"/>
                <a:gd name="T101" fmla="*/ 1245 h 2250"/>
                <a:gd name="T102" fmla="*/ 850 w 963"/>
                <a:gd name="T103" fmla="*/ 1315 h 2250"/>
                <a:gd name="T104" fmla="*/ 883 w 963"/>
                <a:gd name="T105" fmla="*/ 1333 h 2250"/>
                <a:gd name="T106" fmla="*/ 911 w 963"/>
                <a:gd name="T107" fmla="*/ 1301 h 2250"/>
                <a:gd name="T108" fmla="*/ 897 w 963"/>
                <a:gd name="T109" fmla="*/ 1188 h 2250"/>
                <a:gd name="T110" fmla="*/ 894 w 963"/>
                <a:gd name="T111" fmla="*/ 1127 h 2250"/>
                <a:gd name="T112" fmla="*/ 314 w 963"/>
                <a:gd name="T113" fmla="*/ 100 h 2250"/>
                <a:gd name="T114" fmla="*/ 414 w 963"/>
                <a:gd name="T115" fmla="*/ 22 h 2250"/>
                <a:gd name="T116" fmla="*/ 557 w 963"/>
                <a:gd name="T117" fmla="*/ 134 h 2250"/>
                <a:gd name="T118" fmla="*/ 494 w 963"/>
                <a:gd name="T119" fmla="*/ 209 h 2250"/>
                <a:gd name="T120" fmla="*/ 450 w 963"/>
                <a:gd name="T121" fmla="*/ 181 h 2250"/>
                <a:gd name="T122" fmla="*/ 328 w 963"/>
                <a:gd name="T123" fmla="*/ 121 h 2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3" h="2250">
                  <a:moveTo>
                    <a:pt x="894" y="1127"/>
                  </a:moveTo>
                  <a:cubicBezTo>
                    <a:pt x="881" y="1111"/>
                    <a:pt x="864" y="1089"/>
                    <a:pt x="860" y="1076"/>
                  </a:cubicBezTo>
                  <a:cubicBezTo>
                    <a:pt x="852" y="1054"/>
                    <a:pt x="846" y="983"/>
                    <a:pt x="846" y="983"/>
                  </a:cubicBezTo>
                  <a:cubicBezTo>
                    <a:pt x="843" y="899"/>
                    <a:pt x="823" y="863"/>
                    <a:pt x="823" y="863"/>
                  </a:cubicBezTo>
                  <a:cubicBezTo>
                    <a:pt x="787" y="807"/>
                    <a:pt x="781" y="701"/>
                    <a:pt x="781" y="701"/>
                  </a:cubicBezTo>
                  <a:lnTo>
                    <a:pt x="779" y="523"/>
                  </a:lnTo>
                  <a:cubicBezTo>
                    <a:pt x="767" y="401"/>
                    <a:pt x="677" y="400"/>
                    <a:pt x="677" y="400"/>
                  </a:cubicBezTo>
                  <a:cubicBezTo>
                    <a:pt x="607" y="390"/>
                    <a:pt x="584" y="370"/>
                    <a:pt x="577" y="362"/>
                  </a:cubicBezTo>
                  <a:lnTo>
                    <a:pt x="578" y="361"/>
                  </a:lnTo>
                  <a:cubicBezTo>
                    <a:pt x="578" y="361"/>
                    <a:pt x="512" y="260"/>
                    <a:pt x="540" y="218"/>
                  </a:cubicBezTo>
                  <a:cubicBezTo>
                    <a:pt x="540" y="218"/>
                    <a:pt x="576" y="169"/>
                    <a:pt x="577" y="142"/>
                  </a:cubicBezTo>
                  <a:cubicBezTo>
                    <a:pt x="577" y="142"/>
                    <a:pt x="586" y="97"/>
                    <a:pt x="539" y="47"/>
                  </a:cubicBezTo>
                  <a:cubicBezTo>
                    <a:pt x="517" y="23"/>
                    <a:pt x="487" y="0"/>
                    <a:pt x="415" y="1"/>
                  </a:cubicBezTo>
                  <a:cubicBezTo>
                    <a:pt x="387" y="1"/>
                    <a:pt x="345" y="9"/>
                    <a:pt x="312" y="44"/>
                  </a:cubicBezTo>
                  <a:cubicBezTo>
                    <a:pt x="292" y="66"/>
                    <a:pt x="277" y="93"/>
                    <a:pt x="282" y="137"/>
                  </a:cubicBezTo>
                  <a:cubicBezTo>
                    <a:pt x="283" y="147"/>
                    <a:pt x="297" y="157"/>
                    <a:pt x="288" y="176"/>
                  </a:cubicBezTo>
                  <a:lnTo>
                    <a:pt x="269" y="219"/>
                  </a:lnTo>
                  <a:cubicBezTo>
                    <a:pt x="269" y="219"/>
                    <a:pt x="268" y="229"/>
                    <a:pt x="286" y="230"/>
                  </a:cubicBezTo>
                  <a:cubicBezTo>
                    <a:pt x="286" y="230"/>
                    <a:pt x="290" y="230"/>
                    <a:pt x="289" y="240"/>
                  </a:cubicBezTo>
                  <a:lnTo>
                    <a:pt x="289" y="253"/>
                  </a:lnTo>
                  <a:cubicBezTo>
                    <a:pt x="289" y="253"/>
                    <a:pt x="289" y="257"/>
                    <a:pt x="297" y="260"/>
                  </a:cubicBezTo>
                  <a:lnTo>
                    <a:pt x="296" y="264"/>
                  </a:lnTo>
                  <a:cubicBezTo>
                    <a:pt x="296" y="264"/>
                    <a:pt x="292" y="268"/>
                    <a:pt x="299" y="278"/>
                  </a:cubicBezTo>
                  <a:cubicBezTo>
                    <a:pt x="302" y="281"/>
                    <a:pt x="306" y="285"/>
                    <a:pt x="304" y="294"/>
                  </a:cubicBezTo>
                  <a:lnTo>
                    <a:pt x="308" y="315"/>
                  </a:lnTo>
                  <a:cubicBezTo>
                    <a:pt x="308" y="315"/>
                    <a:pt x="315" y="324"/>
                    <a:pt x="346" y="320"/>
                  </a:cubicBezTo>
                  <a:cubicBezTo>
                    <a:pt x="357" y="319"/>
                    <a:pt x="377" y="313"/>
                    <a:pt x="389" y="328"/>
                  </a:cubicBezTo>
                  <a:cubicBezTo>
                    <a:pt x="389" y="328"/>
                    <a:pt x="391" y="345"/>
                    <a:pt x="393" y="357"/>
                  </a:cubicBezTo>
                  <a:lnTo>
                    <a:pt x="390" y="357"/>
                  </a:lnTo>
                  <a:cubicBezTo>
                    <a:pt x="390" y="357"/>
                    <a:pt x="377" y="387"/>
                    <a:pt x="287" y="400"/>
                  </a:cubicBezTo>
                  <a:cubicBezTo>
                    <a:pt x="287" y="400"/>
                    <a:pt x="197" y="401"/>
                    <a:pt x="185" y="523"/>
                  </a:cubicBezTo>
                  <a:lnTo>
                    <a:pt x="183" y="701"/>
                  </a:lnTo>
                  <a:cubicBezTo>
                    <a:pt x="183" y="701"/>
                    <a:pt x="177" y="806"/>
                    <a:pt x="141" y="863"/>
                  </a:cubicBezTo>
                  <a:cubicBezTo>
                    <a:pt x="141" y="863"/>
                    <a:pt x="121" y="899"/>
                    <a:pt x="118" y="983"/>
                  </a:cubicBezTo>
                  <a:cubicBezTo>
                    <a:pt x="118" y="983"/>
                    <a:pt x="112" y="1054"/>
                    <a:pt x="104" y="1076"/>
                  </a:cubicBezTo>
                  <a:cubicBezTo>
                    <a:pt x="99" y="1089"/>
                    <a:pt x="83" y="1111"/>
                    <a:pt x="69" y="1127"/>
                  </a:cubicBezTo>
                  <a:cubicBezTo>
                    <a:pt x="44" y="1159"/>
                    <a:pt x="0" y="1226"/>
                    <a:pt x="23" y="1234"/>
                  </a:cubicBezTo>
                  <a:cubicBezTo>
                    <a:pt x="23" y="1234"/>
                    <a:pt x="41" y="1236"/>
                    <a:pt x="65" y="1188"/>
                  </a:cubicBezTo>
                  <a:cubicBezTo>
                    <a:pt x="65" y="1188"/>
                    <a:pt x="65" y="1206"/>
                    <a:pt x="46" y="1259"/>
                  </a:cubicBezTo>
                  <a:cubicBezTo>
                    <a:pt x="42" y="1269"/>
                    <a:pt x="26" y="1319"/>
                    <a:pt x="52" y="1301"/>
                  </a:cubicBezTo>
                  <a:cubicBezTo>
                    <a:pt x="52" y="1301"/>
                    <a:pt x="64" y="1293"/>
                    <a:pt x="79" y="1241"/>
                  </a:cubicBezTo>
                  <a:cubicBezTo>
                    <a:pt x="79" y="1241"/>
                    <a:pt x="71" y="1328"/>
                    <a:pt x="80" y="1333"/>
                  </a:cubicBezTo>
                  <a:cubicBezTo>
                    <a:pt x="92" y="1339"/>
                    <a:pt x="99" y="1322"/>
                    <a:pt x="105" y="1245"/>
                  </a:cubicBezTo>
                  <a:cubicBezTo>
                    <a:pt x="105" y="1245"/>
                    <a:pt x="110" y="1221"/>
                    <a:pt x="113" y="1315"/>
                  </a:cubicBezTo>
                  <a:cubicBezTo>
                    <a:pt x="113" y="1319"/>
                    <a:pt x="120" y="1343"/>
                    <a:pt x="130" y="1323"/>
                  </a:cubicBezTo>
                  <a:cubicBezTo>
                    <a:pt x="138" y="1306"/>
                    <a:pt x="134" y="1260"/>
                    <a:pt x="134" y="1245"/>
                  </a:cubicBezTo>
                  <a:cubicBezTo>
                    <a:pt x="134" y="1245"/>
                    <a:pt x="145" y="1304"/>
                    <a:pt x="155" y="1304"/>
                  </a:cubicBezTo>
                  <a:cubicBezTo>
                    <a:pt x="155" y="1304"/>
                    <a:pt x="167" y="1318"/>
                    <a:pt x="162" y="1244"/>
                  </a:cubicBezTo>
                  <a:cubicBezTo>
                    <a:pt x="161" y="1232"/>
                    <a:pt x="165" y="1208"/>
                    <a:pt x="166" y="1200"/>
                  </a:cubicBezTo>
                  <a:lnTo>
                    <a:pt x="167" y="1172"/>
                  </a:lnTo>
                  <a:cubicBezTo>
                    <a:pt x="167" y="1172"/>
                    <a:pt x="164" y="1140"/>
                    <a:pt x="164" y="1127"/>
                  </a:cubicBezTo>
                  <a:cubicBezTo>
                    <a:pt x="164" y="1123"/>
                    <a:pt x="176" y="1079"/>
                    <a:pt x="206" y="1033"/>
                  </a:cubicBezTo>
                  <a:cubicBezTo>
                    <a:pt x="206" y="1033"/>
                    <a:pt x="269" y="921"/>
                    <a:pt x="265" y="847"/>
                  </a:cubicBezTo>
                  <a:cubicBezTo>
                    <a:pt x="265" y="847"/>
                    <a:pt x="264" y="777"/>
                    <a:pt x="290" y="737"/>
                  </a:cubicBezTo>
                  <a:cubicBezTo>
                    <a:pt x="290" y="737"/>
                    <a:pt x="308" y="936"/>
                    <a:pt x="296" y="991"/>
                  </a:cubicBezTo>
                  <a:cubicBezTo>
                    <a:pt x="296" y="991"/>
                    <a:pt x="239" y="1128"/>
                    <a:pt x="251" y="1230"/>
                  </a:cubicBezTo>
                  <a:cubicBezTo>
                    <a:pt x="261" y="1306"/>
                    <a:pt x="278" y="1469"/>
                    <a:pt x="297" y="1533"/>
                  </a:cubicBezTo>
                  <a:cubicBezTo>
                    <a:pt x="306" y="1566"/>
                    <a:pt x="300" y="1649"/>
                    <a:pt x="308" y="1670"/>
                  </a:cubicBezTo>
                  <a:cubicBezTo>
                    <a:pt x="311" y="1679"/>
                    <a:pt x="309" y="1688"/>
                    <a:pt x="302" y="1708"/>
                  </a:cubicBezTo>
                  <a:cubicBezTo>
                    <a:pt x="276" y="1780"/>
                    <a:pt x="280" y="1831"/>
                    <a:pt x="344" y="2022"/>
                  </a:cubicBezTo>
                  <a:cubicBezTo>
                    <a:pt x="344" y="2022"/>
                    <a:pt x="364" y="2064"/>
                    <a:pt x="354" y="2140"/>
                  </a:cubicBezTo>
                  <a:cubicBezTo>
                    <a:pt x="354" y="2140"/>
                    <a:pt x="313" y="2224"/>
                    <a:pt x="339" y="2226"/>
                  </a:cubicBezTo>
                  <a:cubicBezTo>
                    <a:pt x="339" y="2226"/>
                    <a:pt x="342" y="2231"/>
                    <a:pt x="350" y="2227"/>
                  </a:cubicBezTo>
                  <a:cubicBezTo>
                    <a:pt x="350" y="2227"/>
                    <a:pt x="364" y="2242"/>
                    <a:pt x="380" y="2234"/>
                  </a:cubicBezTo>
                  <a:cubicBezTo>
                    <a:pt x="380" y="2234"/>
                    <a:pt x="394" y="2245"/>
                    <a:pt x="406" y="2235"/>
                  </a:cubicBezTo>
                  <a:cubicBezTo>
                    <a:pt x="406" y="2235"/>
                    <a:pt x="416" y="2246"/>
                    <a:pt x="430" y="2237"/>
                  </a:cubicBezTo>
                  <a:cubicBezTo>
                    <a:pt x="430" y="2237"/>
                    <a:pt x="449" y="2250"/>
                    <a:pt x="460" y="2236"/>
                  </a:cubicBezTo>
                  <a:cubicBezTo>
                    <a:pt x="460" y="2236"/>
                    <a:pt x="480" y="2241"/>
                    <a:pt x="444" y="2152"/>
                  </a:cubicBezTo>
                  <a:cubicBezTo>
                    <a:pt x="444" y="2152"/>
                    <a:pt x="431" y="2057"/>
                    <a:pt x="424" y="2039"/>
                  </a:cubicBezTo>
                  <a:cubicBezTo>
                    <a:pt x="410" y="2004"/>
                    <a:pt x="420" y="1908"/>
                    <a:pt x="423" y="1887"/>
                  </a:cubicBezTo>
                  <a:cubicBezTo>
                    <a:pt x="428" y="1853"/>
                    <a:pt x="425" y="1794"/>
                    <a:pt x="416" y="1749"/>
                  </a:cubicBezTo>
                  <a:cubicBezTo>
                    <a:pt x="410" y="1716"/>
                    <a:pt x="427" y="1654"/>
                    <a:pt x="433" y="1617"/>
                  </a:cubicBezTo>
                  <a:cubicBezTo>
                    <a:pt x="447" y="1537"/>
                    <a:pt x="473" y="1334"/>
                    <a:pt x="470" y="1296"/>
                  </a:cubicBezTo>
                  <a:lnTo>
                    <a:pt x="480" y="1300"/>
                  </a:lnTo>
                  <a:cubicBezTo>
                    <a:pt x="488" y="1300"/>
                    <a:pt x="493" y="1296"/>
                    <a:pt x="493" y="1296"/>
                  </a:cubicBezTo>
                  <a:cubicBezTo>
                    <a:pt x="490" y="1334"/>
                    <a:pt x="516" y="1537"/>
                    <a:pt x="530" y="1617"/>
                  </a:cubicBezTo>
                  <a:cubicBezTo>
                    <a:pt x="536" y="1654"/>
                    <a:pt x="553" y="1716"/>
                    <a:pt x="547" y="1749"/>
                  </a:cubicBezTo>
                  <a:cubicBezTo>
                    <a:pt x="538" y="1794"/>
                    <a:pt x="535" y="1853"/>
                    <a:pt x="540" y="1887"/>
                  </a:cubicBezTo>
                  <a:cubicBezTo>
                    <a:pt x="543" y="1908"/>
                    <a:pt x="553" y="2004"/>
                    <a:pt x="539" y="2039"/>
                  </a:cubicBezTo>
                  <a:cubicBezTo>
                    <a:pt x="532" y="2057"/>
                    <a:pt x="518" y="2152"/>
                    <a:pt x="518" y="2152"/>
                  </a:cubicBezTo>
                  <a:cubicBezTo>
                    <a:pt x="483" y="2240"/>
                    <a:pt x="503" y="2236"/>
                    <a:pt x="503" y="2236"/>
                  </a:cubicBezTo>
                  <a:cubicBezTo>
                    <a:pt x="514" y="2250"/>
                    <a:pt x="533" y="2237"/>
                    <a:pt x="533" y="2237"/>
                  </a:cubicBezTo>
                  <a:cubicBezTo>
                    <a:pt x="547" y="2246"/>
                    <a:pt x="557" y="2235"/>
                    <a:pt x="557" y="2235"/>
                  </a:cubicBezTo>
                  <a:cubicBezTo>
                    <a:pt x="569" y="2245"/>
                    <a:pt x="583" y="2234"/>
                    <a:pt x="583" y="2234"/>
                  </a:cubicBezTo>
                  <a:cubicBezTo>
                    <a:pt x="598" y="2242"/>
                    <a:pt x="613" y="2227"/>
                    <a:pt x="613" y="2227"/>
                  </a:cubicBezTo>
                  <a:cubicBezTo>
                    <a:pt x="621" y="2232"/>
                    <a:pt x="624" y="2226"/>
                    <a:pt x="624" y="2226"/>
                  </a:cubicBezTo>
                  <a:cubicBezTo>
                    <a:pt x="650" y="2224"/>
                    <a:pt x="609" y="2140"/>
                    <a:pt x="609" y="2140"/>
                  </a:cubicBezTo>
                  <a:cubicBezTo>
                    <a:pt x="599" y="2064"/>
                    <a:pt x="619" y="2022"/>
                    <a:pt x="619" y="2022"/>
                  </a:cubicBezTo>
                  <a:cubicBezTo>
                    <a:pt x="683" y="1831"/>
                    <a:pt x="686" y="1780"/>
                    <a:pt x="661" y="1708"/>
                  </a:cubicBezTo>
                  <a:cubicBezTo>
                    <a:pt x="653" y="1688"/>
                    <a:pt x="652" y="1679"/>
                    <a:pt x="655" y="1670"/>
                  </a:cubicBezTo>
                  <a:cubicBezTo>
                    <a:pt x="663" y="1650"/>
                    <a:pt x="657" y="1566"/>
                    <a:pt x="666" y="1533"/>
                  </a:cubicBezTo>
                  <a:cubicBezTo>
                    <a:pt x="684" y="1469"/>
                    <a:pt x="702" y="1306"/>
                    <a:pt x="712" y="1230"/>
                  </a:cubicBezTo>
                  <a:cubicBezTo>
                    <a:pt x="724" y="1128"/>
                    <a:pt x="667" y="991"/>
                    <a:pt x="667" y="991"/>
                  </a:cubicBezTo>
                  <a:cubicBezTo>
                    <a:pt x="655" y="936"/>
                    <a:pt x="673" y="737"/>
                    <a:pt x="673" y="737"/>
                  </a:cubicBezTo>
                  <a:cubicBezTo>
                    <a:pt x="698" y="777"/>
                    <a:pt x="698" y="847"/>
                    <a:pt x="698" y="847"/>
                  </a:cubicBezTo>
                  <a:cubicBezTo>
                    <a:pt x="693" y="921"/>
                    <a:pt x="757" y="1033"/>
                    <a:pt x="757" y="1033"/>
                  </a:cubicBezTo>
                  <a:cubicBezTo>
                    <a:pt x="787" y="1079"/>
                    <a:pt x="799" y="1123"/>
                    <a:pt x="799" y="1127"/>
                  </a:cubicBezTo>
                  <a:cubicBezTo>
                    <a:pt x="799" y="1140"/>
                    <a:pt x="796" y="1172"/>
                    <a:pt x="796" y="1172"/>
                  </a:cubicBezTo>
                  <a:lnTo>
                    <a:pt x="797" y="1200"/>
                  </a:lnTo>
                  <a:cubicBezTo>
                    <a:pt x="798" y="1208"/>
                    <a:pt x="802" y="1232"/>
                    <a:pt x="801" y="1244"/>
                  </a:cubicBezTo>
                  <a:cubicBezTo>
                    <a:pt x="796" y="1318"/>
                    <a:pt x="808" y="1304"/>
                    <a:pt x="808" y="1304"/>
                  </a:cubicBezTo>
                  <a:cubicBezTo>
                    <a:pt x="818" y="1304"/>
                    <a:pt x="829" y="1245"/>
                    <a:pt x="829" y="1245"/>
                  </a:cubicBezTo>
                  <a:cubicBezTo>
                    <a:pt x="829" y="1260"/>
                    <a:pt x="825" y="1306"/>
                    <a:pt x="833" y="1323"/>
                  </a:cubicBezTo>
                  <a:cubicBezTo>
                    <a:pt x="843" y="1343"/>
                    <a:pt x="850" y="1319"/>
                    <a:pt x="850" y="1315"/>
                  </a:cubicBezTo>
                  <a:cubicBezTo>
                    <a:pt x="853" y="1221"/>
                    <a:pt x="858" y="1245"/>
                    <a:pt x="858" y="1245"/>
                  </a:cubicBezTo>
                  <a:cubicBezTo>
                    <a:pt x="864" y="1322"/>
                    <a:pt x="871" y="1339"/>
                    <a:pt x="883" y="1333"/>
                  </a:cubicBezTo>
                  <a:cubicBezTo>
                    <a:pt x="892" y="1328"/>
                    <a:pt x="883" y="1241"/>
                    <a:pt x="883" y="1241"/>
                  </a:cubicBezTo>
                  <a:cubicBezTo>
                    <a:pt x="899" y="1293"/>
                    <a:pt x="911" y="1301"/>
                    <a:pt x="911" y="1301"/>
                  </a:cubicBezTo>
                  <a:cubicBezTo>
                    <a:pt x="937" y="1319"/>
                    <a:pt x="921" y="1269"/>
                    <a:pt x="917" y="1259"/>
                  </a:cubicBezTo>
                  <a:cubicBezTo>
                    <a:pt x="898" y="1206"/>
                    <a:pt x="897" y="1188"/>
                    <a:pt x="897" y="1188"/>
                  </a:cubicBezTo>
                  <a:cubicBezTo>
                    <a:pt x="922" y="1236"/>
                    <a:pt x="940" y="1234"/>
                    <a:pt x="940" y="1234"/>
                  </a:cubicBezTo>
                  <a:cubicBezTo>
                    <a:pt x="963" y="1226"/>
                    <a:pt x="920" y="1159"/>
                    <a:pt x="894" y="1127"/>
                  </a:cubicBezTo>
                  <a:close/>
                  <a:moveTo>
                    <a:pt x="328" y="121"/>
                  </a:moveTo>
                  <a:cubicBezTo>
                    <a:pt x="321" y="114"/>
                    <a:pt x="316" y="108"/>
                    <a:pt x="314" y="100"/>
                  </a:cubicBezTo>
                  <a:cubicBezTo>
                    <a:pt x="312" y="79"/>
                    <a:pt x="317" y="70"/>
                    <a:pt x="327" y="59"/>
                  </a:cubicBezTo>
                  <a:cubicBezTo>
                    <a:pt x="354" y="29"/>
                    <a:pt x="389" y="22"/>
                    <a:pt x="414" y="22"/>
                  </a:cubicBezTo>
                  <a:cubicBezTo>
                    <a:pt x="481" y="21"/>
                    <a:pt x="505" y="41"/>
                    <a:pt x="524" y="61"/>
                  </a:cubicBezTo>
                  <a:cubicBezTo>
                    <a:pt x="555" y="94"/>
                    <a:pt x="557" y="123"/>
                    <a:pt x="557" y="134"/>
                  </a:cubicBezTo>
                  <a:lnTo>
                    <a:pt x="557" y="138"/>
                  </a:lnTo>
                  <a:cubicBezTo>
                    <a:pt x="558" y="176"/>
                    <a:pt x="529" y="207"/>
                    <a:pt x="494" y="209"/>
                  </a:cubicBezTo>
                  <a:cubicBezTo>
                    <a:pt x="469" y="210"/>
                    <a:pt x="467" y="193"/>
                    <a:pt x="455" y="180"/>
                  </a:cubicBezTo>
                  <a:lnTo>
                    <a:pt x="450" y="181"/>
                  </a:lnTo>
                  <a:cubicBezTo>
                    <a:pt x="421" y="182"/>
                    <a:pt x="426" y="151"/>
                    <a:pt x="414" y="143"/>
                  </a:cubicBezTo>
                  <a:cubicBezTo>
                    <a:pt x="387" y="123"/>
                    <a:pt x="348" y="141"/>
                    <a:pt x="328" y="121"/>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sp>
          <p:nvSpPr>
            <p:cNvPr id="112" name="dna-code_82990"/>
            <p:cNvSpPr>
              <a:spLocks noChangeAspect="1"/>
            </p:cNvSpPr>
            <p:nvPr/>
          </p:nvSpPr>
          <p:spPr>
            <a:xfrm rot="2685300">
              <a:off x="11993" y="6590"/>
              <a:ext cx="700" cy="698"/>
            </a:xfrm>
            <a:custGeom>
              <a:avLst/>
              <a:gdLst>
                <a:gd name="T0" fmla="*/ 2711 w 2800"/>
                <a:gd name="T1" fmla="*/ 736 h 2789"/>
                <a:gd name="T2" fmla="*/ 2592 w 2800"/>
                <a:gd name="T3" fmla="*/ 813 h 2789"/>
                <a:gd name="T4" fmla="*/ 2492 w 2800"/>
                <a:gd name="T5" fmla="*/ 1029 h 2789"/>
                <a:gd name="T6" fmla="*/ 1771 w 2800"/>
                <a:gd name="T7" fmla="*/ 307 h 2789"/>
                <a:gd name="T8" fmla="*/ 1986 w 2800"/>
                <a:gd name="T9" fmla="*/ 207 h 2789"/>
                <a:gd name="T10" fmla="*/ 2064 w 2800"/>
                <a:gd name="T11" fmla="*/ 89 h 2789"/>
                <a:gd name="T12" fmla="*/ 1945 w 2800"/>
                <a:gd name="T13" fmla="*/ 11 h 2789"/>
                <a:gd name="T14" fmla="*/ 1470 w 2800"/>
                <a:gd name="T15" fmla="*/ 295 h 2789"/>
                <a:gd name="T16" fmla="*/ 1284 w 2800"/>
                <a:gd name="T17" fmla="*/ 1289 h 2789"/>
                <a:gd name="T18" fmla="*/ 310 w 2800"/>
                <a:gd name="T19" fmla="*/ 1455 h 2789"/>
                <a:gd name="T20" fmla="*/ 13 w 2800"/>
                <a:gd name="T21" fmla="*/ 1942 h 2789"/>
                <a:gd name="T22" fmla="*/ 87 w 2800"/>
                <a:gd name="T23" fmla="*/ 2062 h 2789"/>
                <a:gd name="T24" fmla="*/ 110 w 2800"/>
                <a:gd name="T25" fmla="*/ 2065 h 2789"/>
                <a:gd name="T26" fmla="*/ 207 w 2800"/>
                <a:gd name="T27" fmla="*/ 1987 h 2789"/>
                <a:gd name="T28" fmla="*/ 316 w 2800"/>
                <a:gd name="T29" fmla="*/ 1763 h 2789"/>
                <a:gd name="T30" fmla="*/ 1037 w 2800"/>
                <a:gd name="T31" fmla="*/ 2484 h 2789"/>
                <a:gd name="T32" fmla="*/ 812 w 2800"/>
                <a:gd name="T33" fmla="*/ 2592 h 2789"/>
                <a:gd name="T34" fmla="*/ 737 w 2800"/>
                <a:gd name="T35" fmla="*/ 2712 h 2789"/>
                <a:gd name="T36" fmla="*/ 835 w 2800"/>
                <a:gd name="T37" fmla="*/ 2789 h 2789"/>
                <a:gd name="T38" fmla="*/ 857 w 2800"/>
                <a:gd name="T39" fmla="*/ 2787 h 2789"/>
                <a:gd name="T40" fmla="*/ 1345 w 2800"/>
                <a:gd name="T41" fmla="*/ 2489 h 2789"/>
                <a:gd name="T42" fmla="*/ 1510 w 2800"/>
                <a:gd name="T43" fmla="*/ 1516 h 2789"/>
                <a:gd name="T44" fmla="*/ 2505 w 2800"/>
                <a:gd name="T45" fmla="*/ 1329 h 2789"/>
                <a:gd name="T46" fmla="*/ 2788 w 2800"/>
                <a:gd name="T47" fmla="*/ 854 h 2789"/>
                <a:gd name="T48" fmla="*/ 2711 w 2800"/>
                <a:gd name="T49" fmla="*/ 736 h 2789"/>
                <a:gd name="T50" fmla="*/ 2429 w 2800"/>
                <a:gd name="T51" fmla="*/ 1116 h 2789"/>
                <a:gd name="T52" fmla="*/ 2363 w 2800"/>
                <a:gd name="T53" fmla="*/ 1188 h 2789"/>
                <a:gd name="T54" fmla="*/ 2313 w 2800"/>
                <a:gd name="T55" fmla="*/ 1230 h 2789"/>
                <a:gd name="T56" fmla="*/ 1569 w 2800"/>
                <a:gd name="T57" fmla="*/ 486 h 2789"/>
                <a:gd name="T58" fmla="*/ 1612 w 2800"/>
                <a:gd name="T59" fmla="*/ 436 h 2789"/>
                <a:gd name="T60" fmla="*/ 1684 w 2800"/>
                <a:gd name="T61" fmla="*/ 371 h 2789"/>
                <a:gd name="T62" fmla="*/ 2429 w 2800"/>
                <a:gd name="T63" fmla="*/ 1116 h 2789"/>
                <a:gd name="T64" fmla="*/ 2031 w 2800"/>
                <a:gd name="T65" fmla="*/ 1328 h 2789"/>
                <a:gd name="T66" fmla="*/ 1471 w 2800"/>
                <a:gd name="T67" fmla="*/ 769 h 2789"/>
                <a:gd name="T68" fmla="*/ 1516 w 2800"/>
                <a:gd name="T69" fmla="*/ 583 h 2789"/>
                <a:gd name="T70" fmla="*/ 2216 w 2800"/>
                <a:gd name="T71" fmla="*/ 1284 h 2789"/>
                <a:gd name="T72" fmla="*/ 2031 w 2800"/>
                <a:gd name="T73" fmla="*/ 1328 h 2789"/>
                <a:gd name="T74" fmla="*/ 780 w 2800"/>
                <a:gd name="T75" fmla="*/ 1466 h 2789"/>
                <a:gd name="T76" fmla="*/ 1334 w 2800"/>
                <a:gd name="T77" fmla="*/ 2019 h 2789"/>
                <a:gd name="T78" fmla="*/ 1293 w 2800"/>
                <a:gd name="T79" fmla="*/ 2208 h 2789"/>
                <a:gd name="T80" fmla="*/ 591 w 2800"/>
                <a:gd name="T81" fmla="*/ 1507 h 2789"/>
                <a:gd name="T82" fmla="*/ 780 w 2800"/>
                <a:gd name="T83" fmla="*/ 1466 h 2789"/>
                <a:gd name="T84" fmla="*/ 927 w 2800"/>
                <a:gd name="T85" fmla="*/ 1462 h 2789"/>
                <a:gd name="T86" fmla="*/ 1307 w 2800"/>
                <a:gd name="T87" fmla="*/ 1493 h 2789"/>
                <a:gd name="T88" fmla="*/ 1338 w 2800"/>
                <a:gd name="T89" fmla="*/ 1872 h 2789"/>
                <a:gd name="T90" fmla="*/ 927 w 2800"/>
                <a:gd name="T91" fmla="*/ 1462 h 2789"/>
                <a:gd name="T92" fmla="*/ 380 w 2800"/>
                <a:gd name="T93" fmla="*/ 1676 h 2789"/>
                <a:gd name="T94" fmla="*/ 452 w 2800"/>
                <a:gd name="T95" fmla="*/ 1596 h 2789"/>
                <a:gd name="T96" fmla="*/ 494 w 2800"/>
                <a:gd name="T97" fmla="*/ 1560 h 2789"/>
                <a:gd name="T98" fmla="*/ 1239 w 2800"/>
                <a:gd name="T99" fmla="*/ 2306 h 2789"/>
                <a:gd name="T100" fmla="*/ 1203 w 2800"/>
                <a:gd name="T101" fmla="*/ 2348 h 2789"/>
                <a:gd name="T102" fmla="*/ 1124 w 2800"/>
                <a:gd name="T103" fmla="*/ 2420 h 2789"/>
                <a:gd name="T104" fmla="*/ 380 w 2800"/>
                <a:gd name="T105" fmla="*/ 1676 h 2789"/>
                <a:gd name="T106" fmla="*/ 1487 w 2800"/>
                <a:gd name="T107" fmla="*/ 1312 h 2789"/>
                <a:gd name="T108" fmla="*/ 1463 w 2800"/>
                <a:gd name="T109" fmla="*/ 911 h 2789"/>
                <a:gd name="T110" fmla="*/ 1888 w 2800"/>
                <a:gd name="T111" fmla="*/ 1337 h 2789"/>
                <a:gd name="T112" fmla="*/ 1487 w 2800"/>
                <a:gd name="T113" fmla="*/ 1312 h 2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00" h="2789">
                  <a:moveTo>
                    <a:pt x="2711" y="736"/>
                  </a:moveTo>
                  <a:cubicBezTo>
                    <a:pt x="2657" y="725"/>
                    <a:pt x="2604" y="759"/>
                    <a:pt x="2592" y="813"/>
                  </a:cubicBezTo>
                  <a:cubicBezTo>
                    <a:pt x="2592" y="815"/>
                    <a:pt x="2571" y="908"/>
                    <a:pt x="2492" y="1029"/>
                  </a:cubicBezTo>
                  <a:lnTo>
                    <a:pt x="1771" y="307"/>
                  </a:lnTo>
                  <a:cubicBezTo>
                    <a:pt x="1891" y="229"/>
                    <a:pt x="1984" y="207"/>
                    <a:pt x="1986" y="207"/>
                  </a:cubicBezTo>
                  <a:cubicBezTo>
                    <a:pt x="2040" y="195"/>
                    <a:pt x="2075" y="143"/>
                    <a:pt x="2064" y="89"/>
                  </a:cubicBezTo>
                  <a:cubicBezTo>
                    <a:pt x="2052" y="35"/>
                    <a:pt x="1999" y="0"/>
                    <a:pt x="1945" y="11"/>
                  </a:cubicBezTo>
                  <a:cubicBezTo>
                    <a:pt x="1936" y="13"/>
                    <a:pt x="1701" y="64"/>
                    <a:pt x="1470" y="295"/>
                  </a:cubicBezTo>
                  <a:cubicBezTo>
                    <a:pt x="1240" y="525"/>
                    <a:pt x="1241" y="879"/>
                    <a:pt x="1284" y="1289"/>
                  </a:cubicBezTo>
                  <a:cubicBezTo>
                    <a:pt x="882" y="1245"/>
                    <a:pt x="538" y="1227"/>
                    <a:pt x="310" y="1455"/>
                  </a:cubicBezTo>
                  <a:cubicBezTo>
                    <a:pt x="73" y="1692"/>
                    <a:pt x="15" y="1932"/>
                    <a:pt x="13" y="1942"/>
                  </a:cubicBezTo>
                  <a:cubicBezTo>
                    <a:pt x="0" y="1996"/>
                    <a:pt x="34" y="2050"/>
                    <a:pt x="87" y="2062"/>
                  </a:cubicBezTo>
                  <a:cubicBezTo>
                    <a:pt x="95" y="2064"/>
                    <a:pt x="103" y="2065"/>
                    <a:pt x="110" y="2065"/>
                  </a:cubicBezTo>
                  <a:cubicBezTo>
                    <a:pt x="156" y="2065"/>
                    <a:pt x="197" y="2034"/>
                    <a:pt x="207" y="1987"/>
                  </a:cubicBezTo>
                  <a:cubicBezTo>
                    <a:pt x="208" y="1986"/>
                    <a:pt x="233" y="1888"/>
                    <a:pt x="316" y="1763"/>
                  </a:cubicBezTo>
                  <a:lnTo>
                    <a:pt x="1037" y="2484"/>
                  </a:lnTo>
                  <a:cubicBezTo>
                    <a:pt x="911" y="2567"/>
                    <a:pt x="813" y="2592"/>
                    <a:pt x="812" y="2592"/>
                  </a:cubicBezTo>
                  <a:cubicBezTo>
                    <a:pt x="758" y="2605"/>
                    <a:pt x="725" y="2658"/>
                    <a:pt x="737" y="2712"/>
                  </a:cubicBezTo>
                  <a:cubicBezTo>
                    <a:pt x="748" y="2758"/>
                    <a:pt x="789" y="2789"/>
                    <a:pt x="835" y="2789"/>
                  </a:cubicBezTo>
                  <a:cubicBezTo>
                    <a:pt x="842" y="2789"/>
                    <a:pt x="850" y="2789"/>
                    <a:pt x="857" y="2787"/>
                  </a:cubicBezTo>
                  <a:cubicBezTo>
                    <a:pt x="868" y="2784"/>
                    <a:pt x="1108" y="2726"/>
                    <a:pt x="1345" y="2489"/>
                  </a:cubicBezTo>
                  <a:cubicBezTo>
                    <a:pt x="1572" y="2262"/>
                    <a:pt x="1555" y="1917"/>
                    <a:pt x="1510" y="1516"/>
                  </a:cubicBezTo>
                  <a:cubicBezTo>
                    <a:pt x="1920" y="1558"/>
                    <a:pt x="2275" y="1559"/>
                    <a:pt x="2505" y="1329"/>
                  </a:cubicBezTo>
                  <a:cubicBezTo>
                    <a:pt x="2736" y="1098"/>
                    <a:pt x="2786" y="864"/>
                    <a:pt x="2788" y="854"/>
                  </a:cubicBezTo>
                  <a:cubicBezTo>
                    <a:pt x="2800" y="800"/>
                    <a:pt x="2765" y="747"/>
                    <a:pt x="2711" y="736"/>
                  </a:cubicBezTo>
                  <a:close/>
                  <a:moveTo>
                    <a:pt x="2429" y="1116"/>
                  </a:moveTo>
                  <a:cubicBezTo>
                    <a:pt x="2409" y="1139"/>
                    <a:pt x="2388" y="1164"/>
                    <a:pt x="2363" y="1188"/>
                  </a:cubicBezTo>
                  <a:cubicBezTo>
                    <a:pt x="2348" y="1203"/>
                    <a:pt x="2331" y="1217"/>
                    <a:pt x="2313" y="1230"/>
                  </a:cubicBezTo>
                  <a:lnTo>
                    <a:pt x="1569" y="486"/>
                  </a:lnTo>
                  <a:cubicBezTo>
                    <a:pt x="1582" y="468"/>
                    <a:pt x="1596" y="452"/>
                    <a:pt x="1612" y="436"/>
                  </a:cubicBezTo>
                  <a:cubicBezTo>
                    <a:pt x="1636" y="412"/>
                    <a:pt x="1660" y="390"/>
                    <a:pt x="1684" y="371"/>
                  </a:cubicBezTo>
                  <a:lnTo>
                    <a:pt x="2429" y="1116"/>
                  </a:lnTo>
                  <a:close/>
                  <a:moveTo>
                    <a:pt x="2031" y="1328"/>
                  </a:moveTo>
                  <a:lnTo>
                    <a:pt x="1471" y="769"/>
                  </a:lnTo>
                  <a:cubicBezTo>
                    <a:pt x="1479" y="699"/>
                    <a:pt x="1494" y="638"/>
                    <a:pt x="1516" y="583"/>
                  </a:cubicBezTo>
                  <a:lnTo>
                    <a:pt x="2216" y="1284"/>
                  </a:lnTo>
                  <a:cubicBezTo>
                    <a:pt x="2162" y="1306"/>
                    <a:pt x="2100" y="1320"/>
                    <a:pt x="2031" y="1328"/>
                  </a:cubicBezTo>
                  <a:close/>
                  <a:moveTo>
                    <a:pt x="780" y="1466"/>
                  </a:moveTo>
                  <a:lnTo>
                    <a:pt x="1334" y="2019"/>
                  </a:lnTo>
                  <a:cubicBezTo>
                    <a:pt x="1327" y="2089"/>
                    <a:pt x="1315" y="2152"/>
                    <a:pt x="1293" y="2208"/>
                  </a:cubicBezTo>
                  <a:lnTo>
                    <a:pt x="591" y="1507"/>
                  </a:lnTo>
                  <a:cubicBezTo>
                    <a:pt x="647" y="1485"/>
                    <a:pt x="711" y="1472"/>
                    <a:pt x="780" y="1466"/>
                  </a:cubicBezTo>
                  <a:close/>
                  <a:moveTo>
                    <a:pt x="927" y="1462"/>
                  </a:moveTo>
                  <a:cubicBezTo>
                    <a:pt x="1041" y="1464"/>
                    <a:pt x="1169" y="1477"/>
                    <a:pt x="1307" y="1493"/>
                  </a:cubicBezTo>
                  <a:cubicBezTo>
                    <a:pt x="1322" y="1631"/>
                    <a:pt x="1335" y="1758"/>
                    <a:pt x="1338" y="1872"/>
                  </a:cubicBezTo>
                  <a:lnTo>
                    <a:pt x="927" y="1462"/>
                  </a:lnTo>
                  <a:close/>
                  <a:moveTo>
                    <a:pt x="380" y="1676"/>
                  </a:moveTo>
                  <a:cubicBezTo>
                    <a:pt x="401" y="1650"/>
                    <a:pt x="425" y="1623"/>
                    <a:pt x="452" y="1596"/>
                  </a:cubicBezTo>
                  <a:cubicBezTo>
                    <a:pt x="465" y="1583"/>
                    <a:pt x="479" y="1571"/>
                    <a:pt x="494" y="1560"/>
                  </a:cubicBezTo>
                  <a:lnTo>
                    <a:pt x="1239" y="2306"/>
                  </a:lnTo>
                  <a:cubicBezTo>
                    <a:pt x="1228" y="2320"/>
                    <a:pt x="1216" y="2335"/>
                    <a:pt x="1203" y="2348"/>
                  </a:cubicBezTo>
                  <a:cubicBezTo>
                    <a:pt x="1177" y="2374"/>
                    <a:pt x="1150" y="2398"/>
                    <a:pt x="1124" y="2420"/>
                  </a:cubicBezTo>
                  <a:lnTo>
                    <a:pt x="380" y="1676"/>
                  </a:lnTo>
                  <a:close/>
                  <a:moveTo>
                    <a:pt x="1487" y="1312"/>
                  </a:moveTo>
                  <a:cubicBezTo>
                    <a:pt x="1471" y="1159"/>
                    <a:pt x="1461" y="1026"/>
                    <a:pt x="1463" y="911"/>
                  </a:cubicBezTo>
                  <a:lnTo>
                    <a:pt x="1888" y="1337"/>
                  </a:lnTo>
                  <a:cubicBezTo>
                    <a:pt x="1773" y="1338"/>
                    <a:pt x="1640" y="1328"/>
                    <a:pt x="1487" y="131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grpSp>
          <p:nvGrpSpPr>
            <p:cNvPr id="49197" name="组合 112"/>
            <p:cNvGrpSpPr/>
            <p:nvPr/>
          </p:nvGrpSpPr>
          <p:grpSpPr>
            <a:xfrm>
              <a:off x="12573" y="4255"/>
              <a:ext cx="1000" cy="1120"/>
              <a:chOff x="7385105" y="2646931"/>
              <a:chExt cx="633460" cy="711200"/>
            </a:xfrm>
          </p:grpSpPr>
          <p:sp>
            <p:nvSpPr>
              <p:cNvPr id="114" name="oxygenation-of-lungs_55270"/>
              <p:cNvSpPr>
                <a:spLocks noChangeAspect="1"/>
              </p:cNvSpPr>
              <p:nvPr/>
            </p:nvSpPr>
            <p:spPr>
              <a:xfrm>
                <a:off x="7408880" y="2686712"/>
                <a:ext cx="609685" cy="563667"/>
              </a:xfrm>
              <a:custGeom>
                <a:avLst/>
                <a:gdLst>
                  <a:gd name="T0" fmla="*/ 6043 w 6580"/>
                  <a:gd name="T1" fmla="*/ 3523 h 6092"/>
                  <a:gd name="T2" fmla="*/ 4193 w 6580"/>
                  <a:gd name="T3" fmla="*/ 1807 h 6092"/>
                  <a:gd name="T4" fmla="*/ 4103 w 6580"/>
                  <a:gd name="T5" fmla="*/ 1818 h 6092"/>
                  <a:gd name="T6" fmla="*/ 3752 w 6580"/>
                  <a:gd name="T7" fmla="*/ 2121 h 6092"/>
                  <a:gd name="T8" fmla="*/ 3603 w 6580"/>
                  <a:gd name="T9" fmla="*/ 1949 h 6092"/>
                  <a:gd name="T10" fmla="*/ 3603 w 6580"/>
                  <a:gd name="T11" fmla="*/ 59 h 6092"/>
                  <a:gd name="T12" fmla="*/ 3544 w 6580"/>
                  <a:gd name="T13" fmla="*/ 0 h 6092"/>
                  <a:gd name="T14" fmla="*/ 3544 w 6580"/>
                  <a:gd name="T15" fmla="*/ 0 h 6092"/>
                  <a:gd name="T16" fmla="*/ 3037 w 6580"/>
                  <a:gd name="T17" fmla="*/ 0 h 6092"/>
                  <a:gd name="T18" fmla="*/ 3037 w 6580"/>
                  <a:gd name="T19" fmla="*/ 0 h 6092"/>
                  <a:gd name="T20" fmla="*/ 2978 w 6580"/>
                  <a:gd name="T21" fmla="*/ 59 h 6092"/>
                  <a:gd name="T22" fmla="*/ 2978 w 6580"/>
                  <a:gd name="T23" fmla="*/ 1949 h 6092"/>
                  <a:gd name="T24" fmla="*/ 2829 w 6580"/>
                  <a:gd name="T25" fmla="*/ 2121 h 6092"/>
                  <a:gd name="T26" fmla="*/ 2478 w 6580"/>
                  <a:gd name="T27" fmla="*/ 1818 h 6092"/>
                  <a:gd name="T28" fmla="*/ 2387 w 6580"/>
                  <a:gd name="T29" fmla="*/ 1807 h 6092"/>
                  <a:gd name="T30" fmla="*/ 538 w 6580"/>
                  <a:gd name="T31" fmla="*/ 3523 h 6092"/>
                  <a:gd name="T32" fmla="*/ 75 w 6580"/>
                  <a:gd name="T33" fmla="*/ 5564 h 6092"/>
                  <a:gd name="T34" fmla="*/ 835 w 6580"/>
                  <a:gd name="T35" fmla="*/ 6092 h 6092"/>
                  <a:gd name="T36" fmla="*/ 1734 w 6580"/>
                  <a:gd name="T37" fmla="*/ 5598 h 6092"/>
                  <a:gd name="T38" fmla="*/ 1946 w 6580"/>
                  <a:gd name="T39" fmla="*/ 5609 h 6092"/>
                  <a:gd name="T40" fmla="*/ 1946 w 6580"/>
                  <a:gd name="T41" fmla="*/ 5609 h 6092"/>
                  <a:gd name="T42" fmla="*/ 2672 w 6580"/>
                  <a:gd name="T43" fmla="*/ 5357 h 6092"/>
                  <a:gd name="T44" fmla="*/ 2905 w 6580"/>
                  <a:gd name="T45" fmla="*/ 4576 h 6092"/>
                  <a:gd name="T46" fmla="*/ 2906 w 6580"/>
                  <a:gd name="T47" fmla="*/ 2901 h 6092"/>
                  <a:gd name="T48" fmla="*/ 3290 w 6580"/>
                  <a:gd name="T49" fmla="*/ 2477 h 6092"/>
                  <a:gd name="T50" fmla="*/ 3675 w 6580"/>
                  <a:gd name="T51" fmla="*/ 2901 h 6092"/>
                  <a:gd name="T52" fmla="*/ 3676 w 6580"/>
                  <a:gd name="T53" fmla="*/ 4576 h 6092"/>
                  <a:gd name="T54" fmla="*/ 3909 w 6580"/>
                  <a:gd name="T55" fmla="*/ 5357 h 6092"/>
                  <a:gd name="T56" fmla="*/ 4635 w 6580"/>
                  <a:gd name="T57" fmla="*/ 5609 h 6092"/>
                  <a:gd name="T58" fmla="*/ 4635 w 6580"/>
                  <a:gd name="T59" fmla="*/ 5609 h 6092"/>
                  <a:gd name="T60" fmla="*/ 4847 w 6580"/>
                  <a:gd name="T61" fmla="*/ 5598 h 6092"/>
                  <a:gd name="T62" fmla="*/ 5746 w 6580"/>
                  <a:gd name="T63" fmla="*/ 6092 h 6092"/>
                  <a:gd name="T64" fmla="*/ 6506 w 6580"/>
                  <a:gd name="T65" fmla="*/ 5564 h 6092"/>
                  <a:gd name="T66" fmla="*/ 6043 w 6580"/>
                  <a:gd name="T67" fmla="*/ 3523 h 6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80" h="6092">
                    <a:moveTo>
                      <a:pt x="6043" y="3523"/>
                    </a:moveTo>
                    <a:cubicBezTo>
                      <a:pt x="5606" y="2729"/>
                      <a:pt x="4703" y="1807"/>
                      <a:pt x="4193" y="1807"/>
                    </a:cubicBezTo>
                    <a:cubicBezTo>
                      <a:pt x="4162" y="1807"/>
                      <a:pt x="4131" y="1811"/>
                      <a:pt x="4103" y="1818"/>
                    </a:cubicBezTo>
                    <a:cubicBezTo>
                      <a:pt x="3924" y="1863"/>
                      <a:pt x="3815" y="1983"/>
                      <a:pt x="3752" y="2121"/>
                    </a:cubicBezTo>
                    <a:cubicBezTo>
                      <a:pt x="3752" y="2121"/>
                      <a:pt x="3603" y="2043"/>
                      <a:pt x="3603" y="1949"/>
                    </a:cubicBezTo>
                    <a:lnTo>
                      <a:pt x="3603" y="59"/>
                    </a:lnTo>
                    <a:cubicBezTo>
                      <a:pt x="3603" y="27"/>
                      <a:pt x="3577" y="0"/>
                      <a:pt x="3544" y="0"/>
                    </a:cubicBezTo>
                    <a:lnTo>
                      <a:pt x="3544" y="0"/>
                    </a:lnTo>
                    <a:lnTo>
                      <a:pt x="3037" y="0"/>
                    </a:lnTo>
                    <a:lnTo>
                      <a:pt x="3037" y="0"/>
                    </a:lnTo>
                    <a:cubicBezTo>
                      <a:pt x="3004" y="0"/>
                      <a:pt x="2978" y="27"/>
                      <a:pt x="2978" y="59"/>
                    </a:cubicBezTo>
                    <a:lnTo>
                      <a:pt x="2978" y="1949"/>
                    </a:lnTo>
                    <a:cubicBezTo>
                      <a:pt x="2978" y="2049"/>
                      <a:pt x="2829" y="2121"/>
                      <a:pt x="2829" y="2121"/>
                    </a:cubicBezTo>
                    <a:cubicBezTo>
                      <a:pt x="2766" y="1983"/>
                      <a:pt x="2657" y="1863"/>
                      <a:pt x="2478" y="1818"/>
                    </a:cubicBezTo>
                    <a:cubicBezTo>
                      <a:pt x="2450" y="1811"/>
                      <a:pt x="2419" y="1807"/>
                      <a:pt x="2387" y="1807"/>
                    </a:cubicBezTo>
                    <a:cubicBezTo>
                      <a:pt x="1878" y="1807"/>
                      <a:pt x="975" y="2729"/>
                      <a:pt x="538" y="3523"/>
                    </a:cubicBezTo>
                    <a:cubicBezTo>
                      <a:pt x="156" y="4215"/>
                      <a:pt x="0" y="4902"/>
                      <a:pt x="75" y="5564"/>
                    </a:cubicBezTo>
                    <a:cubicBezTo>
                      <a:pt x="108" y="5856"/>
                      <a:pt x="449" y="6092"/>
                      <a:pt x="835" y="6092"/>
                    </a:cubicBezTo>
                    <a:cubicBezTo>
                      <a:pt x="1035" y="6092"/>
                      <a:pt x="1413" y="6027"/>
                      <a:pt x="1734" y="5598"/>
                    </a:cubicBezTo>
                    <a:cubicBezTo>
                      <a:pt x="1808" y="5605"/>
                      <a:pt x="1879" y="5609"/>
                      <a:pt x="1946" y="5609"/>
                    </a:cubicBezTo>
                    <a:lnTo>
                      <a:pt x="1946" y="5609"/>
                    </a:lnTo>
                    <a:cubicBezTo>
                      <a:pt x="2265" y="5609"/>
                      <a:pt x="2509" y="5524"/>
                      <a:pt x="2672" y="5357"/>
                    </a:cubicBezTo>
                    <a:cubicBezTo>
                      <a:pt x="2919" y="5102"/>
                      <a:pt x="2905" y="4689"/>
                      <a:pt x="2905" y="4576"/>
                    </a:cubicBezTo>
                    <a:cubicBezTo>
                      <a:pt x="2905" y="4462"/>
                      <a:pt x="2906" y="3001"/>
                      <a:pt x="2906" y="2901"/>
                    </a:cubicBezTo>
                    <a:cubicBezTo>
                      <a:pt x="2906" y="2801"/>
                      <a:pt x="3205" y="2477"/>
                      <a:pt x="3290" y="2477"/>
                    </a:cubicBezTo>
                    <a:cubicBezTo>
                      <a:pt x="3376" y="2477"/>
                      <a:pt x="3675" y="2784"/>
                      <a:pt x="3675" y="2901"/>
                    </a:cubicBezTo>
                    <a:cubicBezTo>
                      <a:pt x="3675" y="3019"/>
                      <a:pt x="3676" y="4456"/>
                      <a:pt x="3676" y="4576"/>
                    </a:cubicBezTo>
                    <a:cubicBezTo>
                      <a:pt x="3676" y="4695"/>
                      <a:pt x="3661" y="5102"/>
                      <a:pt x="3909" y="5357"/>
                    </a:cubicBezTo>
                    <a:cubicBezTo>
                      <a:pt x="4072" y="5524"/>
                      <a:pt x="4316" y="5609"/>
                      <a:pt x="4635" y="5609"/>
                    </a:cubicBezTo>
                    <a:lnTo>
                      <a:pt x="4635" y="5609"/>
                    </a:lnTo>
                    <a:cubicBezTo>
                      <a:pt x="4702" y="5609"/>
                      <a:pt x="4773" y="5605"/>
                      <a:pt x="4847" y="5598"/>
                    </a:cubicBezTo>
                    <a:cubicBezTo>
                      <a:pt x="5167" y="6027"/>
                      <a:pt x="5546" y="6092"/>
                      <a:pt x="5746" y="6092"/>
                    </a:cubicBezTo>
                    <a:cubicBezTo>
                      <a:pt x="6132" y="6092"/>
                      <a:pt x="6473" y="5856"/>
                      <a:pt x="6506" y="5564"/>
                    </a:cubicBezTo>
                    <a:cubicBezTo>
                      <a:pt x="6580" y="4902"/>
                      <a:pt x="6425" y="4215"/>
                      <a:pt x="6043" y="3523"/>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pic>
            <p:nvPicPr>
              <p:cNvPr id="49326" name="图片 114"/>
              <p:cNvPicPr>
                <a:picLocks noChangeAspect="1"/>
              </p:cNvPicPr>
              <p:nvPr/>
            </p:nvPicPr>
            <p:blipFill>
              <a:blip r:embed="rId9"/>
              <a:stretch>
                <a:fillRect/>
              </a:stretch>
            </p:blipFill>
            <p:spPr>
              <a:xfrm>
                <a:off x="7385105" y="2646931"/>
                <a:ext cx="368671" cy="711200"/>
              </a:xfrm>
              <a:prstGeom prst="rect">
                <a:avLst/>
              </a:prstGeom>
              <a:noFill/>
              <a:ln w="9525">
                <a:noFill/>
              </a:ln>
            </p:spPr>
          </p:pic>
        </p:grpSp>
        <p:cxnSp>
          <p:nvCxnSpPr>
            <p:cNvPr id="116" name="直线箭头连接符 115"/>
            <p:cNvCxnSpPr/>
            <p:nvPr/>
          </p:nvCxnSpPr>
          <p:spPr>
            <a:xfrm>
              <a:off x="12478" y="4955"/>
              <a:ext cx="58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199" name="文本框 116"/>
            <p:cNvSpPr txBox="1"/>
            <p:nvPr/>
          </p:nvSpPr>
          <p:spPr>
            <a:xfrm>
              <a:off x="12578" y="5375"/>
              <a:ext cx="1368" cy="451"/>
            </a:xfrm>
            <a:prstGeom prst="rect">
              <a:avLst/>
            </a:prstGeom>
            <a:noFill/>
            <a:ln w="9525">
              <a:noFill/>
            </a:ln>
          </p:spPr>
          <p:txBody>
            <a:bodyPr wrap="square">
              <a:spAutoFit/>
            </a:bodyPr>
            <a:lstStyle/>
            <a:p>
              <a:pPr eaLnBrk="1" hangingPunct="1">
                <a:buNone/>
              </a:pPr>
              <a:r>
                <a:rPr lang="zh-CN" altLang="en-US" sz="900" dirty="0">
                  <a:solidFill>
                    <a:srgbClr val="000000"/>
                  </a:solidFill>
                  <a:latin typeface="微软雅黑" panose="020B0503020204020204" pitchFamily="34" charset="-122"/>
                  <a:ea typeface="微软雅黑" panose="020B0503020204020204" pitchFamily="34" charset="-122"/>
                </a:rPr>
                <a:t>获取组织样本</a:t>
              </a:r>
            </a:p>
          </p:txBody>
        </p:sp>
        <p:cxnSp>
          <p:nvCxnSpPr>
            <p:cNvPr id="118" name="直线箭头连接符 117"/>
            <p:cNvCxnSpPr/>
            <p:nvPr/>
          </p:nvCxnSpPr>
          <p:spPr>
            <a:xfrm>
              <a:off x="12353" y="6175"/>
              <a:ext cx="0" cy="43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201" name="文本框 118"/>
            <p:cNvSpPr txBox="1"/>
            <p:nvPr/>
          </p:nvSpPr>
          <p:spPr>
            <a:xfrm>
              <a:off x="12535" y="5985"/>
              <a:ext cx="1188" cy="723"/>
            </a:xfrm>
            <a:prstGeom prst="rect">
              <a:avLst/>
            </a:prstGeom>
            <a:noFill/>
            <a:ln w="9525">
              <a:noFill/>
            </a:ln>
          </p:spPr>
          <p:txBody>
            <a:bodyPr wrap="square">
              <a:spAutoFit/>
            </a:bodyPr>
            <a:lstStyle/>
            <a:p>
              <a:pPr eaLnBrk="1" hangingPunct="1">
                <a:buNone/>
              </a:pPr>
              <a:r>
                <a:rPr lang="zh-CN" altLang="en-US" sz="900" dirty="0">
                  <a:solidFill>
                    <a:srgbClr val="000000"/>
                  </a:solidFill>
                  <a:latin typeface="微软雅黑" panose="020B0503020204020204" pitchFamily="34" charset="-122"/>
                  <a:ea typeface="微软雅黑" panose="020B0503020204020204" pitchFamily="34" charset="-122"/>
                </a:rPr>
                <a:t>组织预处理</a:t>
              </a:r>
              <a:endParaRPr lang="en-US" altLang="zh-CN" sz="900" dirty="0">
                <a:solidFill>
                  <a:srgbClr val="000000"/>
                </a:solidFill>
                <a:latin typeface="微软雅黑" panose="020B0503020204020204" pitchFamily="34" charset="-122"/>
                <a:ea typeface="微软雅黑" panose="020B0503020204020204" pitchFamily="34" charset="-122"/>
              </a:endParaRPr>
            </a:p>
            <a:p>
              <a:pPr eaLnBrk="1" hangingPunct="1">
                <a:buNone/>
              </a:pPr>
              <a:r>
                <a:rPr lang="zh-CN" altLang="en-US" sz="900" dirty="0">
                  <a:solidFill>
                    <a:srgbClr val="000000"/>
                  </a:solidFill>
                  <a:latin typeface="微软雅黑" panose="020B0503020204020204" pitchFamily="34" charset="-122"/>
                  <a:ea typeface="微软雅黑" panose="020B0503020204020204" pitchFamily="34" charset="-122"/>
                </a:rPr>
                <a:t>提取核酸</a:t>
              </a:r>
            </a:p>
          </p:txBody>
        </p:sp>
        <p:sp>
          <p:nvSpPr>
            <p:cNvPr id="49202" name="文本框 119"/>
            <p:cNvSpPr txBox="1"/>
            <p:nvPr/>
          </p:nvSpPr>
          <p:spPr>
            <a:xfrm>
              <a:off x="11119" y="3963"/>
              <a:ext cx="1548" cy="451"/>
            </a:xfrm>
            <a:prstGeom prst="rect">
              <a:avLst/>
            </a:prstGeom>
            <a:noFill/>
            <a:ln w="9525">
              <a:noFill/>
            </a:ln>
          </p:spPr>
          <p:txBody>
            <a:bodyPr wrap="square">
              <a:spAutoFit/>
            </a:bodyPr>
            <a:lstStyle/>
            <a:p>
              <a:pPr eaLnBrk="1" hangingPunct="1">
                <a:buNone/>
              </a:pPr>
              <a:r>
                <a:rPr lang="zh-CN" altLang="en-US" sz="900" dirty="0">
                  <a:solidFill>
                    <a:srgbClr val="000000"/>
                  </a:solidFill>
                  <a:latin typeface="微软雅黑" panose="020B0503020204020204" pitchFamily="34" charset="-122"/>
                  <a:ea typeface="微软雅黑" panose="020B0503020204020204" pitchFamily="34" charset="-122"/>
                </a:rPr>
                <a:t>测序与数据分析</a:t>
              </a:r>
            </a:p>
          </p:txBody>
        </p:sp>
        <p:sp>
          <p:nvSpPr>
            <p:cNvPr id="121" name="laptop-screen_77279"/>
            <p:cNvSpPr>
              <a:spLocks noChangeAspect="1"/>
            </p:cNvSpPr>
            <p:nvPr/>
          </p:nvSpPr>
          <p:spPr>
            <a:xfrm>
              <a:off x="11863" y="9506"/>
              <a:ext cx="960" cy="568"/>
            </a:xfrm>
            <a:custGeom>
              <a:avLst/>
              <a:gdLst>
                <a:gd name="connsiteX0" fmla="*/ 263690 w 606580"/>
                <a:gd name="connsiteY0" fmla="*/ 420237 h 473353"/>
                <a:gd name="connsiteX1" fmla="*/ 251341 w 606580"/>
                <a:gd name="connsiteY1" fmla="*/ 432566 h 473353"/>
                <a:gd name="connsiteX2" fmla="*/ 263690 w 606580"/>
                <a:gd name="connsiteY2" fmla="*/ 444895 h 473353"/>
                <a:gd name="connsiteX3" fmla="*/ 342890 w 606580"/>
                <a:gd name="connsiteY3" fmla="*/ 444895 h 473353"/>
                <a:gd name="connsiteX4" fmla="*/ 355332 w 606580"/>
                <a:gd name="connsiteY4" fmla="*/ 432566 h 473353"/>
                <a:gd name="connsiteX5" fmla="*/ 342890 w 606580"/>
                <a:gd name="connsiteY5" fmla="*/ 420237 h 473353"/>
                <a:gd name="connsiteX6" fmla="*/ 562663 w 606580"/>
                <a:gd name="connsiteY6" fmla="*/ 408465 h 473353"/>
                <a:gd name="connsiteX7" fmla="*/ 538522 w 606580"/>
                <a:gd name="connsiteY7" fmla="*/ 432566 h 473353"/>
                <a:gd name="connsiteX8" fmla="*/ 562663 w 606580"/>
                <a:gd name="connsiteY8" fmla="*/ 456667 h 473353"/>
                <a:gd name="connsiteX9" fmla="*/ 586803 w 606580"/>
                <a:gd name="connsiteY9" fmla="*/ 432566 h 473353"/>
                <a:gd name="connsiteX10" fmla="*/ 562663 w 606580"/>
                <a:gd name="connsiteY10" fmla="*/ 408465 h 473353"/>
                <a:gd name="connsiteX11" fmla="*/ 495812 w 606580"/>
                <a:gd name="connsiteY11" fmla="*/ 408465 h 473353"/>
                <a:gd name="connsiteX12" fmla="*/ 471671 w 606580"/>
                <a:gd name="connsiteY12" fmla="*/ 432566 h 473353"/>
                <a:gd name="connsiteX13" fmla="*/ 495812 w 606580"/>
                <a:gd name="connsiteY13" fmla="*/ 456667 h 473353"/>
                <a:gd name="connsiteX14" fmla="*/ 519952 w 606580"/>
                <a:gd name="connsiteY14" fmla="*/ 432566 h 473353"/>
                <a:gd name="connsiteX15" fmla="*/ 495812 w 606580"/>
                <a:gd name="connsiteY15" fmla="*/ 408465 h 473353"/>
                <a:gd name="connsiteX16" fmla="*/ 0 w 606580"/>
                <a:gd name="connsiteY16" fmla="*/ 391779 h 473353"/>
                <a:gd name="connsiteX17" fmla="*/ 606580 w 606580"/>
                <a:gd name="connsiteY17" fmla="*/ 391779 h 473353"/>
                <a:gd name="connsiteX18" fmla="*/ 606580 w 606580"/>
                <a:gd name="connsiteY18" fmla="*/ 452403 h 473353"/>
                <a:gd name="connsiteX19" fmla="*/ 585782 w 606580"/>
                <a:gd name="connsiteY19" fmla="*/ 473353 h 473353"/>
                <a:gd name="connsiteX20" fmla="*/ 20798 w 606580"/>
                <a:gd name="connsiteY20" fmla="*/ 473353 h 473353"/>
                <a:gd name="connsiteX21" fmla="*/ 0 w 606580"/>
                <a:gd name="connsiteY21" fmla="*/ 452403 h 473353"/>
                <a:gd name="connsiteX22" fmla="*/ 150233 w 606580"/>
                <a:gd name="connsiteY22" fmla="*/ 49466 h 473353"/>
                <a:gd name="connsiteX23" fmla="*/ 456347 w 606580"/>
                <a:gd name="connsiteY23" fmla="*/ 49466 h 473353"/>
                <a:gd name="connsiteX24" fmla="*/ 479280 w 606580"/>
                <a:gd name="connsiteY24" fmla="*/ 72273 h 473353"/>
                <a:gd name="connsiteX25" fmla="*/ 479280 w 606580"/>
                <a:gd name="connsiteY25" fmla="*/ 183529 h 473353"/>
                <a:gd name="connsiteX26" fmla="*/ 479280 w 606580"/>
                <a:gd name="connsiteY26" fmla="*/ 294878 h 473353"/>
                <a:gd name="connsiteX27" fmla="*/ 456347 w 606580"/>
                <a:gd name="connsiteY27" fmla="*/ 317685 h 473353"/>
                <a:gd name="connsiteX28" fmla="*/ 150233 w 606580"/>
                <a:gd name="connsiteY28" fmla="*/ 317685 h 473353"/>
                <a:gd name="connsiteX29" fmla="*/ 127300 w 606580"/>
                <a:gd name="connsiteY29" fmla="*/ 294878 h 473353"/>
                <a:gd name="connsiteX30" fmla="*/ 127300 w 606580"/>
                <a:gd name="connsiteY30" fmla="*/ 183529 h 473353"/>
                <a:gd name="connsiteX31" fmla="*/ 127300 w 606580"/>
                <a:gd name="connsiteY31" fmla="*/ 72273 h 473353"/>
                <a:gd name="connsiteX32" fmla="*/ 150233 w 606580"/>
                <a:gd name="connsiteY32" fmla="*/ 49466 h 473353"/>
                <a:gd name="connsiteX33" fmla="*/ 150248 w 606580"/>
                <a:gd name="connsiteY33" fmla="*/ 24750 h 473353"/>
                <a:gd name="connsiteX34" fmla="*/ 102622 w 606580"/>
                <a:gd name="connsiteY34" fmla="*/ 72304 h 473353"/>
                <a:gd name="connsiteX35" fmla="*/ 102622 w 606580"/>
                <a:gd name="connsiteY35" fmla="*/ 183541 h 473353"/>
                <a:gd name="connsiteX36" fmla="*/ 102622 w 606580"/>
                <a:gd name="connsiteY36" fmla="*/ 294870 h 473353"/>
                <a:gd name="connsiteX37" fmla="*/ 150248 w 606580"/>
                <a:gd name="connsiteY37" fmla="*/ 342424 h 473353"/>
                <a:gd name="connsiteX38" fmla="*/ 456334 w 606580"/>
                <a:gd name="connsiteY38" fmla="*/ 342424 h 473353"/>
                <a:gd name="connsiteX39" fmla="*/ 504052 w 606580"/>
                <a:gd name="connsiteY39" fmla="*/ 294870 h 473353"/>
                <a:gd name="connsiteX40" fmla="*/ 504052 w 606580"/>
                <a:gd name="connsiteY40" fmla="*/ 183541 h 473353"/>
                <a:gd name="connsiteX41" fmla="*/ 504052 w 606580"/>
                <a:gd name="connsiteY41" fmla="*/ 72304 h 473353"/>
                <a:gd name="connsiteX42" fmla="*/ 456334 w 606580"/>
                <a:gd name="connsiteY42" fmla="*/ 24750 h 473353"/>
                <a:gd name="connsiteX43" fmla="*/ 150248 w 606580"/>
                <a:gd name="connsiteY43" fmla="*/ 0 h 473353"/>
                <a:gd name="connsiteX44" fmla="*/ 456334 w 606580"/>
                <a:gd name="connsiteY44" fmla="*/ 0 h 473353"/>
                <a:gd name="connsiteX45" fmla="*/ 528747 w 606580"/>
                <a:gd name="connsiteY45" fmla="*/ 72304 h 473353"/>
                <a:gd name="connsiteX46" fmla="*/ 528747 w 606580"/>
                <a:gd name="connsiteY46" fmla="*/ 183541 h 473353"/>
                <a:gd name="connsiteX47" fmla="*/ 528747 w 606580"/>
                <a:gd name="connsiteY47" fmla="*/ 294870 h 473353"/>
                <a:gd name="connsiteX48" fmla="*/ 456334 w 606580"/>
                <a:gd name="connsiteY48" fmla="*/ 367081 h 473353"/>
                <a:gd name="connsiteX49" fmla="*/ 150248 w 606580"/>
                <a:gd name="connsiteY49" fmla="*/ 367081 h 473353"/>
                <a:gd name="connsiteX50" fmla="*/ 77834 w 606580"/>
                <a:gd name="connsiteY50" fmla="*/ 294870 h 473353"/>
                <a:gd name="connsiteX51" fmla="*/ 77834 w 606580"/>
                <a:gd name="connsiteY51" fmla="*/ 183541 h 473353"/>
                <a:gd name="connsiteX52" fmla="*/ 77834 w 606580"/>
                <a:gd name="connsiteY52" fmla="*/ 72304 h 473353"/>
                <a:gd name="connsiteX53" fmla="*/ 150248 w 606580"/>
                <a:gd name="connsiteY53" fmla="*/ 0 h 47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6580" h="473353">
                  <a:moveTo>
                    <a:pt x="263690" y="420237"/>
                  </a:moveTo>
                  <a:cubicBezTo>
                    <a:pt x="256820" y="420237"/>
                    <a:pt x="251341" y="425706"/>
                    <a:pt x="251341" y="432566"/>
                  </a:cubicBezTo>
                  <a:cubicBezTo>
                    <a:pt x="251341" y="439426"/>
                    <a:pt x="256820" y="444895"/>
                    <a:pt x="263690" y="444895"/>
                  </a:cubicBezTo>
                  <a:lnTo>
                    <a:pt x="342890" y="444895"/>
                  </a:lnTo>
                  <a:cubicBezTo>
                    <a:pt x="349761" y="444895"/>
                    <a:pt x="355332" y="439426"/>
                    <a:pt x="355332" y="432566"/>
                  </a:cubicBezTo>
                  <a:cubicBezTo>
                    <a:pt x="355332" y="425706"/>
                    <a:pt x="349761" y="420237"/>
                    <a:pt x="342890" y="420237"/>
                  </a:cubicBezTo>
                  <a:close/>
                  <a:moveTo>
                    <a:pt x="562663" y="408465"/>
                  </a:moveTo>
                  <a:cubicBezTo>
                    <a:pt x="549293" y="408465"/>
                    <a:pt x="538522" y="419218"/>
                    <a:pt x="538522" y="432566"/>
                  </a:cubicBezTo>
                  <a:cubicBezTo>
                    <a:pt x="538522" y="445914"/>
                    <a:pt x="549293" y="456667"/>
                    <a:pt x="562663" y="456667"/>
                  </a:cubicBezTo>
                  <a:cubicBezTo>
                    <a:pt x="576033" y="456667"/>
                    <a:pt x="586803" y="445914"/>
                    <a:pt x="586803" y="432566"/>
                  </a:cubicBezTo>
                  <a:cubicBezTo>
                    <a:pt x="586803" y="419218"/>
                    <a:pt x="576033" y="408465"/>
                    <a:pt x="562663" y="408465"/>
                  </a:cubicBezTo>
                  <a:close/>
                  <a:moveTo>
                    <a:pt x="495812" y="408465"/>
                  </a:moveTo>
                  <a:cubicBezTo>
                    <a:pt x="482442" y="408465"/>
                    <a:pt x="471671" y="419218"/>
                    <a:pt x="471671" y="432566"/>
                  </a:cubicBezTo>
                  <a:cubicBezTo>
                    <a:pt x="471671" y="445914"/>
                    <a:pt x="482442" y="456667"/>
                    <a:pt x="495812" y="456667"/>
                  </a:cubicBezTo>
                  <a:cubicBezTo>
                    <a:pt x="509182" y="456667"/>
                    <a:pt x="519952" y="445914"/>
                    <a:pt x="519952" y="432566"/>
                  </a:cubicBezTo>
                  <a:cubicBezTo>
                    <a:pt x="519952" y="419218"/>
                    <a:pt x="509182" y="408465"/>
                    <a:pt x="495812" y="408465"/>
                  </a:cubicBezTo>
                  <a:close/>
                  <a:moveTo>
                    <a:pt x="0" y="391779"/>
                  </a:moveTo>
                  <a:lnTo>
                    <a:pt x="606580" y="391779"/>
                  </a:lnTo>
                  <a:lnTo>
                    <a:pt x="606580" y="452403"/>
                  </a:lnTo>
                  <a:cubicBezTo>
                    <a:pt x="606580" y="463991"/>
                    <a:pt x="597295" y="473353"/>
                    <a:pt x="585782" y="473353"/>
                  </a:cubicBezTo>
                  <a:lnTo>
                    <a:pt x="20798" y="473353"/>
                  </a:lnTo>
                  <a:cubicBezTo>
                    <a:pt x="9285" y="473353"/>
                    <a:pt x="0" y="463991"/>
                    <a:pt x="0" y="452403"/>
                  </a:cubicBezTo>
                  <a:close/>
                  <a:moveTo>
                    <a:pt x="150233" y="49466"/>
                  </a:moveTo>
                  <a:lnTo>
                    <a:pt x="456347" y="49466"/>
                  </a:lnTo>
                  <a:cubicBezTo>
                    <a:pt x="468974" y="49466"/>
                    <a:pt x="479280" y="59664"/>
                    <a:pt x="479280" y="72273"/>
                  </a:cubicBezTo>
                  <a:lnTo>
                    <a:pt x="479280" y="183529"/>
                  </a:lnTo>
                  <a:lnTo>
                    <a:pt x="479280" y="294878"/>
                  </a:lnTo>
                  <a:cubicBezTo>
                    <a:pt x="479280" y="307394"/>
                    <a:pt x="468974" y="317685"/>
                    <a:pt x="456347" y="317685"/>
                  </a:cubicBezTo>
                  <a:lnTo>
                    <a:pt x="150233" y="317685"/>
                  </a:lnTo>
                  <a:cubicBezTo>
                    <a:pt x="137606" y="317685"/>
                    <a:pt x="127300" y="307394"/>
                    <a:pt x="127300" y="294878"/>
                  </a:cubicBezTo>
                  <a:lnTo>
                    <a:pt x="127300" y="183529"/>
                  </a:lnTo>
                  <a:lnTo>
                    <a:pt x="127300" y="72273"/>
                  </a:lnTo>
                  <a:cubicBezTo>
                    <a:pt x="127300" y="59664"/>
                    <a:pt x="137606" y="49466"/>
                    <a:pt x="150233" y="49466"/>
                  </a:cubicBezTo>
                  <a:close/>
                  <a:moveTo>
                    <a:pt x="150248" y="24750"/>
                  </a:moveTo>
                  <a:cubicBezTo>
                    <a:pt x="123882" y="24750"/>
                    <a:pt x="102622" y="46071"/>
                    <a:pt x="102622" y="72304"/>
                  </a:cubicBezTo>
                  <a:lnTo>
                    <a:pt x="102622" y="183541"/>
                  </a:lnTo>
                  <a:lnTo>
                    <a:pt x="102622" y="294870"/>
                  </a:lnTo>
                  <a:cubicBezTo>
                    <a:pt x="102622" y="321103"/>
                    <a:pt x="123975" y="342424"/>
                    <a:pt x="150248" y="342424"/>
                  </a:cubicBezTo>
                  <a:lnTo>
                    <a:pt x="456334" y="342424"/>
                  </a:lnTo>
                  <a:cubicBezTo>
                    <a:pt x="482700" y="342424"/>
                    <a:pt x="504052" y="321103"/>
                    <a:pt x="504052" y="294870"/>
                  </a:cubicBezTo>
                  <a:lnTo>
                    <a:pt x="504052" y="183541"/>
                  </a:lnTo>
                  <a:lnTo>
                    <a:pt x="504052" y="72304"/>
                  </a:lnTo>
                  <a:cubicBezTo>
                    <a:pt x="504052" y="46071"/>
                    <a:pt x="482700" y="24750"/>
                    <a:pt x="456334" y="24750"/>
                  </a:cubicBezTo>
                  <a:close/>
                  <a:moveTo>
                    <a:pt x="150248" y="0"/>
                  </a:moveTo>
                  <a:lnTo>
                    <a:pt x="456334" y="0"/>
                  </a:lnTo>
                  <a:cubicBezTo>
                    <a:pt x="496254" y="0"/>
                    <a:pt x="528747" y="32444"/>
                    <a:pt x="528747" y="72304"/>
                  </a:cubicBezTo>
                  <a:lnTo>
                    <a:pt x="528747" y="183541"/>
                  </a:lnTo>
                  <a:lnTo>
                    <a:pt x="528747" y="294870"/>
                  </a:lnTo>
                  <a:cubicBezTo>
                    <a:pt x="528747" y="334730"/>
                    <a:pt x="496254" y="367081"/>
                    <a:pt x="456334" y="367081"/>
                  </a:cubicBezTo>
                  <a:lnTo>
                    <a:pt x="150248" y="367081"/>
                  </a:lnTo>
                  <a:cubicBezTo>
                    <a:pt x="110327" y="367081"/>
                    <a:pt x="77834" y="334730"/>
                    <a:pt x="77834" y="294870"/>
                  </a:cubicBezTo>
                  <a:lnTo>
                    <a:pt x="77834" y="183541"/>
                  </a:lnTo>
                  <a:lnTo>
                    <a:pt x="77834" y="72304"/>
                  </a:lnTo>
                  <a:cubicBezTo>
                    <a:pt x="77834" y="32444"/>
                    <a:pt x="110327" y="0"/>
                    <a:pt x="15024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grpSp>
          <p:nvGrpSpPr>
            <p:cNvPr id="49204" name="组合 141"/>
            <p:cNvGrpSpPr/>
            <p:nvPr/>
          </p:nvGrpSpPr>
          <p:grpSpPr>
            <a:xfrm>
              <a:off x="11860" y="8570"/>
              <a:ext cx="1038" cy="438"/>
              <a:chOff x="6537184" y="4238576"/>
              <a:chExt cx="936160" cy="393768"/>
            </a:xfrm>
          </p:grpSpPr>
          <p:grpSp>
            <p:nvGrpSpPr>
              <p:cNvPr id="49305" name="组合 124"/>
              <p:cNvGrpSpPr/>
              <p:nvPr/>
            </p:nvGrpSpPr>
            <p:grpSpPr>
              <a:xfrm>
                <a:off x="6537184" y="4238576"/>
                <a:ext cx="843289" cy="81800"/>
                <a:chOff x="6537184" y="4222248"/>
                <a:chExt cx="843289" cy="81800"/>
              </a:xfrm>
            </p:grpSpPr>
            <p:sp>
              <p:nvSpPr>
                <p:cNvPr id="122" name="矩形 121"/>
                <p:cNvSpPr/>
                <p:nvPr/>
              </p:nvSpPr>
              <p:spPr>
                <a:xfrm>
                  <a:off x="6714969" y="4222494"/>
                  <a:ext cx="481170" cy="8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23" name="矩形 122"/>
                <p:cNvSpPr/>
                <p:nvPr/>
              </p:nvSpPr>
              <p:spPr>
                <a:xfrm>
                  <a:off x="7202688" y="4222249"/>
                  <a:ext cx="177785" cy="81555"/>
                </a:xfrm>
                <a:prstGeom prst="rect">
                  <a:avLst/>
                </a:prstGeom>
                <a:solidFill>
                  <a:srgbClr val="1D8B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24" name="矩形 123"/>
                <p:cNvSpPr/>
                <p:nvPr/>
              </p:nvSpPr>
              <p:spPr>
                <a:xfrm>
                  <a:off x="6537184" y="4222248"/>
                  <a:ext cx="177785" cy="81555"/>
                </a:xfrm>
                <a:prstGeom prst="rect">
                  <a:avLst/>
                </a:prstGeom>
                <a:solidFill>
                  <a:srgbClr val="1D8B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grpSp>
            <p:nvGrpSpPr>
              <p:cNvPr id="49306" name="组合 125"/>
              <p:cNvGrpSpPr/>
              <p:nvPr/>
            </p:nvGrpSpPr>
            <p:grpSpPr>
              <a:xfrm>
                <a:off x="6630055" y="4317129"/>
                <a:ext cx="843289" cy="81800"/>
                <a:chOff x="6537184" y="4222248"/>
                <a:chExt cx="843289" cy="81800"/>
              </a:xfrm>
            </p:grpSpPr>
            <p:sp>
              <p:nvSpPr>
                <p:cNvPr id="127" name="矩形 126"/>
                <p:cNvSpPr/>
                <p:nvPr/>
              </p:nvSpPr>
              <p:spPr>
                <a:xfrm>
                  <a:off x="6714969" y="4222494"/>
                  <a:ext cx="481170" cy="8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28" name="矩形 127"/>
                <p:cNvSpPr/>
                <p:nvPr/>
              </p:nvSpPr>
              <p:spPr>
                <a:xfrm>
                  <a:off x="7202688" y="4222249"/>
                  <a:ext cx="177785" cy="81555"/>
                </a:xfrm>
                <a:prstGeom prst="rect">
                  <a:avLst/>
                </a:prstGeom>
                <a:solidFill>
                  <a:srgbClr val="1D8B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29" name="矩形 128"/>
                <p:cNvSpPr/>
                <p:nvPr/>
              </p:nvSpPr>
              <p:spPr>
                <a:xfrm>
                  <a:off x="6537184" y="4222248"/>
                  <a:ext cx="177785" cy="81555"/>
                </a:xfrm>
                <a:prstGeom prst="rect">
                  <a:avLst/>
                </a:prstGeom>
                <a:solidFill>
                  <a:srgbClr val="1D8B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grpSp>
            <p:nvGrpSpPr>
              <p:cNvPr id="49307" name="组合 129"/>
              <p:cNvGrpSpPr/>
              <p:nvPr/>
            </p:nvGrpSpPr>
            <p:grpSpPr>
              <a:xfrm>
                <a:off x="6541286" y="4380942"/>
                <a:ext cx="843289" cy="81800"/>
                <a:chOff x="6537184" y="4222248"/>
                <a:chExt cx="843289" cy="81800"/>
              </a:xfrm>
            </p:grpSpPr>
            <p:sp>
              <p:nvSpPr>
                <p:cNvPr id="131" name="矩形 130"/>
                <p:cNvSpPr/>
                <p:nvPr/>
              </p:nvSpPr>
              <p:spPr>
                <a:xfrm>
                  <a:off x="6714969" y="4222494"/>
                  <a:ext cx="481170" cy="8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32" name="矩形 131"/>
                <p:cNvSpPr/>
                <p:nvPr/>
              </p:nvSpPr>
              <p:spPr>
                <a:xfrm>
                  <a:off x="7202688" y="4222249"/>
                  <a:ext cx="177785" cy="81555"/>
                </a:xfrm>
                <a:prstGeom prst="rect">
                  <a:avLst/>
                </a:prstGeom>
                <a:solidFill>
                  <a:srgbClr val="1D8B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33" name="矩形 132"/>
                <p:cNvSpPr/>
                <p:nvPr/>
              </p:nvSpPr>
              <p:spPr>
                <a:xfrm>
                  <a:off x="6537184" y="4222248"/>
                  <a:ext cx="177785" cy="81555"/>
                </a:xfrm>
                <a:prstGeom prst="rect">
                  <a:avLst/>
                </a:prstGeom>
                <a:solidFill>
                  <a:srgbClr val="1D8B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grpSp>
            <p:nvGrpSpPr>
              <p:cNvPr id="49308" name="组合 133"/>
              <p:cNvGrpSpPr/>
              <p:nvPr/>
            </p:nvGrpSpPr>
            <p:grpSpPr>
              <a:xfrm>
                <a:off x="6552195" y="4550544"/>
                <a:ext cx="843289" cy="81800"/>
                <a:chOff x="6537184" y="4222248"/>
                <a:chExt cx="843289" cy="81800"/>
              </a:xfrm>
            </p:grpSpPr>
            <p:sp>
              <p:nvSpPr>
                <p:cNvPr id="135" name="矩形 134"/>
                <p:cNvSpPr/>
                <p:nvPr/>
              </p:nvSpPr>
              <p:spPr>
                <a:xfrm>
                  <a:off x="6714969" y="4222494"/>
                  <a:ext cx="481170" cy="8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36" name="矩形 135"/>
                <p:cNvSpPr/>
                <p:nvPr/>
              </p:nvSpPr>
              <p:spPr>
                <a:xfrm>
                  <a:off x="7202688" y="4222249"/>
                  <a:ext cx="177785" cy="81555"/>
                </a:xfrm>
                <a:prstGeom prst="rect">
                  <a:avLst/>
                </a:prstGeom>
                <a:solidFill>
                  <a:srgbClr val="1D8B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37" name="矩形 136"/>
                <p:cNvSpPr/>
                <p:nvPr/>
              </p:nvSpPr>
              <p:spPr>
                <a:xfrm>
                  <a:off x="6537184" y="4222248"/>
                  <a:ext cx="177785" cy="81555"/>
                </a:xfrm>
                <a:prstGeom prst="rect">
                  <a:avLst/>
                </a:prstGeom>
                <a:solidFill>
                  <a:srgbClr val="1D8B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grpSp>
            <p:nvGrpSpPr>
              <p:cNvPr id="49309" name="组合 137"/>
              <p:cNvGrpSpPr/>
              <p:nvPr/>
            </p:nvGrpSpPr>
            <p:grpSpPr>
              <a:xfrm>
                <a:off x="6599564" y="4465155"/>
                <a:ext cx="843289" cy="81800"/>
                <a:chOff x="6537184" y="4222248"/>
                <a:chExt cx="843289" cy="81800"/>
              </a:xfrm>
            </p:grpSpPr>
            <p:sp>
              <p:nvSpPr>
                <p:cNvPr id="139" name="矩形 138"/>
                <p:cNvSpPr/>
                <p:nvPr/>
              </p:nvSpPr>
              <p:spPr>
                <a:xfrm>
                  <a:off x="6714969" y="4222494"/>
                  <a:ext cx="481170" cy="8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40" name="矩形 139"/>
                <p:cNvSpPr/>
                <p:nvPr/>
              </p:nvSpPr>
              <p:spPr>
                <a:xfrm>
                  <a:off x="7202688" y="4222249"/>
                  <a:ext cx="177785" cy="81555"/>
                </a:xfrm>
                <a:prstGeom prst="rect">
                  <a:avLst/>
                </a:prstGeom>
                <a:solidFill>
                  <a:srgbClr val="1D8B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41" name="矩形 140"/>
                <p:cNvSpPr/>
                <p:nvPr/>
              </p:nvSpPr>
              <p:spPr>
                <a:xfrm>
                  <a:off x="6537184" y="4222248"/>
                  <a:ext cx="177785" cy="81555"/>
                </a:xfrm>
                <a:prstGeom prst="rect">
                  <a:avLst/>
                </a:prstGeom>
                <a:solidFill>
                  <a:srgbClr val="1D8B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grpSp>
        <p:sp>
          <p:nvSpPr>
            <p:cNvPr id="49205" name="文本框 142"/>
            <p:cNvSpPr txBox="1"/>
            <p:nvPr/>
          </p:nvSpPr>
          <p:spPr>
            <a:xfrm>
              <a:off x="13105" y="8610"/>
              <a:ext cx="1275" cy="390"/>
            </a:xfrm>
            <a:prstGeom prst="rect">
              <a:avLst/>
            </a:prstGeom>
            <a:noFill/>
            <a:ln w="9525">
              <a:noFill/>
            </a:ln>
          </p:spPr>
          <p:txBody>
            <a:bodyPr wrap="square">
              <a:spAutoFit/>
            </a:bodyPr>
            <a:lstStyle/>
            <a:p>
              <a:pPr eaLnBrk="1" hangingPunct="1">
                <a:buNone/>
              </a:pPr>
              <a:r>
                <a:rPr lang="zh-CN" altLang="en-US" sz="700" dirty="0">
                  <a:solidFill>
                    <a:srgbClr val="000000"/>
                  </a:solidFill>
                  <a:latin typeface="微软雅黑" panose="020B0503020204020204" pitchFamily="34" charset="-122"/>
                  <a:ea typeface="微软雅黑" panose="020B0503020204020204" pitchFamily="34" charset="-122"/>
                </a:rPr>
                <a:t>基因库</a:t>
              </a:r>
              <a:r>
                <a:rPr lang="en-US" altLang="zh-CN" sz="700" dirty="0">
                  <a:solidFill>
                    <a:srgbClr val="000000"/>
                  </a:solidFill>
                  <a:latin typeface="微软雅黑" panose="020B0503020204020204" pitchFamily="34" charset="-122"/>
                  <a:ea typeface="微软雅黑" panose="020B0503020204020204" pitchFamily="34" charset="-122"/>
                </a:rPr>
                <a:t>PCR</a:t>
              </a:r>
              <a:r>
                <a:rPr lang="zh-CN" altLang="en-US" sz="700" dirty="0">
                  <a:solidFill>
                    <a:srgbClr val="000000"/>
                  </a:solidFill>
                  <a:latin typeface="微软雅黑" panose="020B0503020204020204" pitchFamily="34" charset="-122"/>
                  <a:ea typeface="微软雅黑" panose="020B0503020204020204" pitchFamily="34" charset="-122"/>
                </a:rPr>
                <a:t>扩增</a:t>
              </a:r>
            </a:p>
          </p:txBody>
        </p:sp>
        <p:cxnSp>
          <p:nvCxnSpPr>
            <p:cNvPr id="144" name="直线箭头连接符 143"/>
            <p:cNvCxnSpPr/>
            <p:nvPr/>
          </p:nvCxnSpPr>
          <p:spPr>
            <a:xfrm>
              <a:off x="12340" y="9158"/>
              <a:ext cx="0" cy="43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9207" name="组合 148"/>
            <p:cNvGrpSpPr/>
            <p:nvPr/>
          </p:nvGrpSpPr>
          <p:grpSpPr>
            <a:xfrm>
              <a:off x="11423" y="7395"/>
              <a:ext cx="1140" cy="95"/>
              <a:chOff x="6997537" y="3770303"/>
              <a:chExt cx="723721" cy="59864"/>
            </a:xfrm>
          </p:grpSpPr>
          <p:sp>
            <p:nvSpPr>
              <p:cNvPr id="145" name="矩形 144"/>
              <p:cNvSpPr/>
              <p:nvPr/>
            </p:nvSpPr>
            <p:spPr>
              <a:xfrm>
                <a:off x="7253104" y="3772797"/>
                <a:ext cx="338483" cy="57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46" name="矩形 145"/>
              <p:cNvSpPr/>
              <p:nvPr/>
            </p:nvSpPr>
            <p:spPr>
              <a:xfrm>
                <a:off x="7596194" y="3772625"/>
                <a:ext cx="125064" cy="57371"/>
              </a:xfrm>
              <a:prstGeom prst="rect">
                <a:avLst/>
              </a:prstGeom>
              <a:solidFill>
                <a:srgbClr val="1D8B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47" name="矩形 146"/>
              <p:cNvSpPr/>
              <p:nvPr/>
            </p:nvSpPr>
            <p:spPr>
              <a:xfrm>
                <a:off x="7128040" y="3772624"/>
                <a:ext cx="125064" cy="573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48" name="矩形 147"/>
              <p:cNvSpPr/>
              <p:nvPr/>
            </p:nvSpPr>
            <p:spPr>
              <a:xfrm>
                <a:off x="6997537" y="3770303"/>
                <a:ext cx="125064" cy="57371"/>
              </a:xfrm>
              <a:prstGeom prst="rect">
                <a:avLst/>
              </a:prstGeom>
              <a:solidFill>
                <a:srgbClr val="1D8B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sp>
          <p:nvSpPr>
            <p:cNvPr id="49208" name="文本框 149"/>
            <p:cNvSpPr txBox="1"/>
            <p:nvPr/>
          </p:nvSpPr>
          <p:spPr>
            <a:xfrm>
              <a:off x="11525" y="7638"/>
              <a:ext cx="988" cy="390"/>
            </a:xfrm>
            <a:prstGeom prst="rect">
              <a:avLst/>
            </a:prstGeom>
            <a:noFill/>
            <a:ln w="9525">
              <a:noFill/>
            </a:ln>
          </p:spPr>
          <p:txBody>
            <a:bodyPr wrap="square">
              <a:spAutoFit/>
            </a:bodyPr>
            <a:lstStyle/>
            <a:p>
              <a:pPr eaLnBrk="1" hangingPunct="1">
                <a:buNone/>
              </a:pPr>
              <a:r>
                <a:rPr lang="zh-CN" altLang="en-US" sz="700" dirty="0">
                  <a:solidFill>
                    <a:srgbClr val="000000"/>
                  </a:solidFill>
                  <a:latin typeface="微软雅黑" panose="020B0503020204020204" pitchFamily="34" charset="-122"/>
                  <a:ea typeface="微软雅黑" panose="020B0503020204020204" pitchFamily="34" charset="-122"/>
                </a:rPr>
                <a:t>适配体连接</a:t>
              </a:r>
            </a:p>
          </p:txBody>
        </p:sp>
        <p:grpSp>
          <p:nvGrpSpPr>
            <p:cNvPr id="49209" name="组合 150"/>
            <p:cNvGrpSpPr/>
            <p:nvPr/>
          </p:nvGrpSpPr>
          <p:grpSpPr>
            <a:xfrm>
              <a:off x="11465" y="7493"/>
              <a:ext cx="1140" cy="95"/>
              <a:chOff x="6997537" y="3770303"/>
              <a:chExt cx="723721" cy="59864"/>
            </a:xfrm>
          </p:grpSpPr>
          <p:sp>
            <p:nvSpPr>
              <p:cNvPr id="152" name="矩形 151"/>
              <p:cNvSpPr/>
              <p:nvPr/>
            </p:nvSpPr>
            <p:spPr>
              <a:xfrm>
                <a:off x="7253104" y="3772797"/>
                <a:ext cx="338483" cy="57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53" name="矩形 152"/>
              <p:cNvSpPr/>
              <p:nvPr/>
            </p:nvSpPr>
            <p:spPr>
              <a:xfrm>
                <a:off x="7596194" y="3772625"/>
                <a:ext cx="125064" cy="57371"/>
              </a:xfrm>
              <a:prstGeom prst="rect">
                <a:avLst/>
              </a:prstGeom>
              <a:solidFill>
                <a:srgbClr val="1D8B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54" name="矩形 153"/>
              <p:cNvSpPr/>
              <p:nvPr/>
            </p:nvSpPr>
            <p:spPr>
              <a:xfrm>
                <a:off x="7128040" y="3772624"/>
                <a:ext cx="125064" cy="573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55" name="矩形 154"/>
              <p:cNvSpPr/>
              <p:nvPr/>
            </p:nvSpPr>
            <p:spPr>
              <a:xfrm>
                <a:off x="6997537" y="3770303"/>
                <a:ext cx="125064" cy="57371"/>
              </a:xfrm>
              <a:prstGeom prst="rect">
                <a:avLst/>
              </a:prstGeom>
              <a:solidFill>
                <a:srgbClr val="1D8B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sp>
          <p:nvSpPr>
            <p:cNvPr id="156" name="任意形状 155"/>
            <p:cNvSpPr/>
            <p:nvPr/>
          </p:nvSpPr>
          <p:spPr>
            <a:xfrm rot="3128898">
              <a:off x="13916" y="6836"/>
              <a:ext cx="408" cy="490"/>
            </a:xfrm>
            <a:custGeom>
              <a:avLst/>
              <a:gdLst>
                <a:gd name="connsiteX0" fmla="*/ 0 w 259218"/>
                <a:gd name="connsiteY0" fmla="*/ 310243 h 310945"/>
                <a:gd name="connsiteX1" fmla="*/ 114300 w 259218"/>
                <a:gd name="connsiteY1" fmla="*/ 293914 h 310945"/>
                <a:gd name="connsiteX2" fmla="*/ 97971 w 259218"/>
                <a:gd name="connsiteY2" fmla="*/ 195943 h 310945"/>
                <a:gd name="connsiteX3" fmla="*/ 204107 w 259218"/>
                <a:gd name="connsiteY3" fmla="*/ 179614 h 310945"/>
                <a:gd name="connsiteX4" fmla="*/ 146957 w 259218"/>
                <a:gd name="connsiteY4" fmla="*/ 73478 h 310945"/>
                <a:gd name="connsiteX5" fmla="*/ 253092 w 259218"/>
                <a:gd name="connsiteY5" fmla="*/ 73478 h 310945"/>
                <a:gd name="connsiteX6" fmla="*/ 253092 w 259218"/>
                <a:gd name="connsiteY6" fmla="*/ 0 h 31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18" h="310945">
                  <a:moveTo>
                    <a:pt x="0" y="310243"/>
                  </a:moveTo>
                  <a:cubicBezTo>
                    <a:pt x="48986" y="311603"/>
                    <a:pt x="97972" y="312964"/>
                    <a:pt x="114300" y="293914"/>
                  </a:cubicBezTo>
                  <a:cubicBezTo>
                    <a:pt x="130628" y="274864"/>
                    <a:pt x="83003" y="214993"/>
                    <a:pt x="97971" y="195943"/>
                  </a:cubicBezTo>
                  <a:cubicBezTo>
                    <a:pt x="112939" y="176893"/>
                    <a:pt x="195943" y="200025"/>
                    <a:pt x="204107" y="179614"/>
                  </a:cubicBezTo>
                  <a:cubicBezTo>
                    <a:pt x="212271" y="159203"/>
                    <a:pt x="138793" y="91167"/>
                    <a:pt x="146957" y="73478"/>
                  </a:cubicBezTo>
                  <a:cubicBezTo>
                    <a:pt x="155121" y="55789"/>
                    <a:pt x="235403" y="85724"/>
                    <a:pt x="253092" y="73478"/>
                  </a:cubicBezTo>
                  <a:cubicBezTo>
                    <a:pt x="270781" y="61232"/>
                    <a:pt x="243567" y="24493"/>
                    <a:pt x="253092" y="0"/>
                  </a:cubicBezTo>
                </a:path>
              </a:pathLst>
            </a:cu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49211" name="文本框 156"/>
            <p:cNvSpPr txBox="1"/>
            <p:nvPr/>
          </p:nvSpPr>
          <p:spPr>
            <a:xfrm>
              <a:off x="13800" y="6680"/>
              <a:ext cx="591" cy="390"/>
            </a:xfrm>
            <a:prstGeom prst="rect">
              <a:avLst/>
            </a:prstGeom>
            <a:noFill/>
            <a:ln w="9525">
              <a:noFill/>
            </a:ln>
          </p:spPr>
          <p:txBody>
            <a:bodyPr wrap="square">
              <a:spAutoFit/>
            </a:bodyPr>
            <a:lstStyle/>
            <a:p>
              <a:pPr eaLnBrk="1" hangingPunct="1">
                <a:buNone/>
              </a:pPr>
              <a:r>
                <a:rPr lang="en-US" altLang="zh-CN" sz="700" b="1" dirty="0">
                  <a:solidFill>
                    <a:srgbClr val="000000"/>
                  </a:solidFill>
                  <a:latin typeface="微软雅黑" panose="020B0503020204020204" pitchFamily="34" charset="-122"/>
                  <a:ea typeface="微软雅黑" panose="020B0503020204020204" pitchFamily="34" charset="-122"/>
                </a:rPr>
                <a:t>RNA</a:t>
              </a:r>
            </a:p>
          </p:txBody>
        </p:sp>
        <p:cxnSp>
          <p:nvCxnSpPr>
            <p:cNvPr id="159" name="直线连接符 158"/>
            <p:cNvCxnSpPr/>
            <p:nvPr/>
          </p:nvCxnSpPr>
          <p:spPr>
            <a:xfrm>
              <a:off x="13635" y="7473"/>
              <a:ext cx="97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0" name="直线连接符 159"/>
            <p:cNvCxnSpPr/>
            <p:nvPr/>
          </p:nvCxnSpPr>
          <p:spPr>
            <a:xfrm>
              <a:off x="13648" y="7570"/>
              <a:ext cx="97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214" name="文本框 160"/>
            <p:cNvSpPr txBox="1"/>
            <p:nvPr/>
          </p:nvSpPr>
          <p:spPr>
            <a:xfrm>
              <a:off x="13118" y="7150"/>
              <a:ext cx="705" cy="451"/>
            </a:xfrm>
            <a:prstGeom prst="rect">
              <a:avLst/>
            </a:prstGeom>
            <a:noFill/>
            <a:ln w="9525">
              <a:noFill/>
            </a:ln>
          </p:spPr>
          <p:txBody>
            <a:bodyPr wrap="square">
              <a:spAutoFit/>
            </a:bodyPr>
            <a:lstStyle/>
            <a:p>
              <a:pPr eaLnBrk="1" hangingPunct="1">
                <a:buNone/>
              </a:pPr>
              <a:r>
                <a:rPr lang="en-US" altLang="zh-CN" sz="900" b="1" dirty="0">
                  <a:solidFill>
                    <a:srgbClr val="000000"/>
                  </a:solidFill>
                  <a:latin typeface="等线" panose="02010600030101010101" charset="-122"/>
                  <a:ea typeface="等线" panose="02010600030101010101" charset="-122"/>
                </a:rPr>
                <a:t>cDNA</a:t>
              </a:r>
            </a:p>
          </p:txBody>
        </p:sp>
        <p:sp>
          <p:nvSpPr>
            <p:cNvPr id="49215" name="文本框 161"/>
            <p:cNvSpPr txBox="1"/>
            <p:nvPr/>
          </p:nvSpPr>
          <p:spPr>
            <a:xfrm>
              <a:off x="13770" y="7595"/>
              <a:ext cx="711" cy="390"/>
            </a:xfrm>
            <a:prstGeom prst="rect">
              <a:avLst/>
            </a:prstGeom>
            <a:noFill/>
            <a:ln w="9525">
              <a:noFill/>
            </a:ln>
          </p:spPr>
          <p:txBody>
            <a:bodyPr wrap="square">
              <a:spAutoFit/>
            </a:bodyPr>
            <a:lstStyle/>
            <a:p>
              <a:pPr eaLnBrk="1" hangingPunct="1">
                <a:buNone/>
              </a:pPr>
              <a:r>
                <a:rPr lang="zh-CN" altLang="en-US" sz="700" b="1" dirty="0">
                  <a:solidFill>
                    <a:srgbClr val="000000"/>
                  </a:solidFill>
                  <a:latin typeface="微软雅黑" panose="020B0503020204020204" pitchFamily="34" charset="-122"/>
                  <a:ea typeface="微软雅黑" panose="020B0503020204020204" pitchFamily="34" charset="-122"/>
                </a:rPr>
                <a:t>反转录</a:t>
              </a:r>
            </a:p>
          </p:txBody>
        </p:sp>
        <p:cxnSp>
          <p:nvCxnSpPr>
            <p:cNvPr id="163" name="直线箭头连接符 162"/>
            <p:cNvCxnSpPr/>
            <p:nvPr/>
          </p:nvCxnSpPr>
          <p:spPr>
            <a:xfrm>
              <a:off x="14120" y="7253"/>
              <a:ext cx="0" cy="20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直线箭头连接符 164"/>
            <p:cNvCxnSpPr/>
            <p:nvPr/>
          </p:nvCxnSpPr>
          <p:spPr>
            <a:xfrm flipH="1" flipV="1">
              <a:off x="13010" y="7565"/>
              <a:ext cx="553" cy="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直线箭头连接符 166"/>
            <p:cNvCxnSpPr/>
            <p:nvPr/>
          </p:nvCxnSpPr>
          <p:spPr>
            <a:xfrm>
              <a:off x="12358" y="8000"/>
              <a:ext cx="0" cy="43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9251095" y="3288030"/>
            <a:ext cx="2040890" cy="3072130"/>
            <a:chOff x="15318" y="4138"/>
            <a:chExt cx="3040" cy="5608"/>
          </a:xfrm>
        </p:grpSpPr>
        <p:sp>
          <p:nvSpPr>
            <p:cNvPr id="39" name="矩形 38"/>
            <p:cNvSpPr/>
            <p:nvPr/>
          </p:nvSpPr>
          <p:spPr>
            <a:xfrm>
              <a:off x="16068" y="9403"/>
              <a:ext cx="1785" cy="185"/>
            </a:xfrm>
            <a:prstGeom prst="rect">
              <a:avLst/>
            </a:prstGeom>
            <a:blipFill dpi="0" rotWithShape="1">
              <a:blip r:embed="rId8">
                <a:alphaModFix amt="49623"/>
              </a:blip>
              <a:srcRect/>
              <a:tile tx="0" ty="0" sx="100000" sy="100000" flip="none" algn="tl"/>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nvGrpSpPr>
            <p:cNvPr id="49173" name="组合 39"/>
            <p:cNvGrpSpPr/>
            <p:nvPr/>
          </p:nvGrpSpPr>
          <p:grpSpPr>
            <a:xfrm>
              <a:off x="16178" y="9225"/>
              <a:ext cx="880" cy="248"/>
              <a:chOff x="6530947" y="4707095"/>
              <a:chExt cx="515346" cy="501576"/>
            </a:xfrm>
          </p:grpSpPr>
          <p:sp>
            <p:nvSpPr>
              <p:cNvPr id="85" name="任意形状 84"/>
              <p:cNvSpPr/>
              <p:nvPr/>
            </p:nvSpPr>
            <p:spPr>
              <a:xfrm>
                <a:off x="6530947" y="4800709"/>
                <a:ext cx="515346" cy="407962"/>
              </a:xfrm>
              <a:custGeom>
                <a:avLst/>
                <a:gdLst>
                  <a:gd name="connsiteX0" fmla="*/ 289470 w 367036"/>
                  <a:gd name="connsiteY0" fmla="*/ 13540 h 290556"/>
                  <a:gd name="connsiteX1" fmla="*/ 44922 w 367036"/>
                  <a:gd name="connsiteY1" fmla="*/ 45437 h 290556"/>
                  <a:gd name="connsiteX2" fmla="*/ 13024 w 367036"/>
                  <a:gd name="connsiteY2" fmla="*/ 215558 h 290556"/>
                  <a:gd name="connsiteX3" fmla="*/ 193777 w 367036"/>
                  <a:gd name="connsiteY3" fmla="*/ 289986 h 290556"/>
                  <a:gd name="connsiteX4" fmla="*/ 363898 w 367036"/>
                  <a:gd name="connsiteY4" fmla="*/ 236823 h 290556"/>
                  <a:gd name="connsiteX5" fmla="*/ 289470 w 367036"/>
                  <a:gd name="connsiteY5" fmla="*/ 13540 h 29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036" h="290556">
                    <a:moveTo>
                      <a:pt x="289470" y="13540"/>
                    </a:moveTo>
                    <a:cubicBezTo>
                      <a:pt x="236307" y="-18358"/>
                      <a:pt x="90996" y="11767"/>
                      <a:pt x="44922" y="45437"/>
                    </a:cubicBezTo>
                    <a:cubicBezTo>
                      <a:pt x="-1152" y="79107"/>
                      <a:pt x="-11785" y="174800"/>
                      <a:pt x="13024" y="215558"/>
                    </a:cubicBezTo>
                    <a:cubicBezTo>
                      <a:pt x="37833" y="256316"/>
                      <a:pt x="135298" y="286442"/>
                      <a:pt x="193777" y="289986"/>
                    </a:cubicBezTo>
                    <a:cubicBezTo>
                      <a:pt x="252256" y="293530"/>
                      <a:pt x="349721" y="281125"/>
                      <a:pt x="363898" y="236823"/>
                    </a:cubicBezTo>
                    <a:cubicBezTo>
                      <a:pt x="378075" y="192521"/>
                      <a:pt x="342633" y="45438"/>
                      <a:pt x="289470" y="13540"/>
                    </a:cubicBezTo>
                    <a:close/>
                  </a:path>
                </a:pathLst>
              </a:custGeom>
              <a:solidFill>
                <a:schemeClr val="tx2">
                  <a:lumMod val="20000"/>
                  <a:lumOff val="80000"/>
                </a:schemeClr>
              </a:solidFill>
              <a:ln w="25400" cmpd="dbl">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86" name="椭圆 85"/>
              <p:cNvSpPr/>
              <p:nvPr/>
            </p:nvSpPr>
            <p:spPr>
              <a:xfrm>
                <a:off x="6591078" y="4772616"/>
                <a:ext cx="73079" cy="14929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87" name="椭圆 86"/>
              <p:cNvSpPr/>
              <p:nvPr/>
            </p:nvSpPr>
            <p:spPr>
              <a:xfrm>
                <a:off x="6928078" y="4794099"/>
                <a:ext cx="73079" cy="14929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88" name="椭圆 87"/>
              <p:cNvSpPr/>
              <p:nvPr/>
            </p:nvSpPr>
            <p:spPr>
              <a:xfrm>
                <a:off x="6734518" y="4707095"/>
                <a:ext cx="73079" cy="14929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89" name="任意形状 88"/>
              <p:cNvSpPr/>
              <p:nvPr/>
            </p:nvSpPr>
            <p:spPr>
              <a:xfrm rot="5681962">
                <a:off x="6697740" y="4929466"/>
                <a:ext cx="222422" cy="243739"/>
              </a:xfrm>
              <a:custGeom>
                <a:avLst/>
                <a:gdLst>
                  <a:gd name="connsiteX0" fmla="*/ 68173 w 180099"/>
                  <a:gd name="connsiteY0" fmla="*/ 725 h 221924"/>
                  <a:gd name="connsiteX1" fmla="*/ 79 w 180099"/>
                  <a:gd name="connsiteY1" fmla="*/ 59091 h 221924"/>
                  <a:gd name="connsiteX2" fmla="*/ 82764 w 180099"/>
                  <a:gd name="connsiteY2" fmla="*/ 214734 h 221924"/>
                  <a:gd name="connsiteX3" fmla="*/ 180041 w 180099"/>
                  <a:gd name="connsiteY3" fmla="*/ 185551 h 221924"/>
                  <a:gd name="connsiteX4" fmla="*/ 97356 w 180099"/>
                  <a:gd name="connsiteY4" fmla="*/ 93138 h 221924"/>
                  <a:gd name="connsiteX5" fmla="*/ 68173 w 180099"/>
                  <a:gd name="connsiteY5" fmla="*/ 725 h 2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099" h="221924">
                    <a:moveTo>
                      <a:pt x="68173" y="725"/>
                    </a:moveTo>
                    <a:cubicBezTo>
                      <a:pt x="51960" y="-4950"/>
                      <a:pt x="-2353" y="23423"/>
                      <a:pt x="79" y="59091"/>
                    </a:cubicBezTo>
                    <a:cubicBezTo>
                      <a:pt x="2511" y="94759"/>
                      <a:pt x="52770" y="193657"/>
                      <a:pt x="82764" y="214734"/>
                    </a:cubicBezTo>
                    <a:cubicBezTo>
                      <a:pt x="112758" y="235811"/>
                      <a:pt x="177609" y="205817"/>
                      <a:pt x="180041" y="185551"/>
                    </a:cubicBezTo>
                    <a:cubicBezTo>
                      <a:pt x="182473" y="165285"/>
                      <a:pt x="108705" y="122321"/>
                      <a:pt x="97356" y="93138"/>
                    </a:cubicBezTo>
                    <a:cubicBezTo>
                      <a:pt x="86007" y="63955"/>
                      <a:pt x="84386" y="6400"/>
                      <a:pt x="68173" y="725"/>
                    </a:cubicBezTo>
                    <a:close/>
                  </a:path>
                </a:pathLst>
              </a:custGeom>
              <a:solidFill>
                <a:schemeClr val="bg1">
                  <a:lumMod val="75000"/>
                </a:schemeClr>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grpSp>
          <p:nvGrpSpPr>
            <p:cNvPr id="49174" name="组合 40"/>
            <p:cNvGrpSpPr/>
            <p:nvPr/>
          </p:nvGrpSpPr>
          <p:grpSpPr>
            <a:xfrm>
              <a:off x="16895" y="9225"/>
              <a:ext cx="880" cy="248"/>
              <a:chOff x="6530947" y="4707095"/>
              <a:chExt cx="515346" cy="501576"/>
            </a:xfrm>
          </p:grpSpPr>
          <p:sp>
            <p:nvSpPr>
              <p:cNvPr id="80" name="任意形状 79"/>
              <p:cNvSpPr/>
              <p:nvPr/>
            </p:nvSpPr>
            <p:spPr>
              <a:xfrm>
                <a:off x="6530947" y="4800709"/>
                <a:ext cx="515346" cy="407962"/>
              </a:xfrm>
              <a:custGeom>
                <a:avLst/>
                <a:gdLst>
                  <a:gd name="connsiteX0" fmla="*/ 289470 w 367036"/>
                  <a:gd name="connsiteY0" fmla="*/ 13540 h 290556"/>
                  <a:gd name="connsiteX1" fmla="*/ 44922 w 367036"/>
                  <a:gd name="connsiteY1" fmla="*/ 45437 h 290556"/>
                  <a:gd name="connsiteX2" fmla="*/ 13024 w 367036"/>
                  <a:gd name="connsiteY2" fmla="*/ 215558 h 290556"/>
                  <a:gd name="connsiteX3" fmla="*/ 193777 w 367036"/>
                  <a:gd name="connsiteY3" fmla="*/ 289986 h 290556"/>
                  <a:gd name="connsiteX4" fmla="*/ 363898 w 367036"/>
                  <a:gd name="connsiteY4" fmla="*/ 236823 h 290556"/>
                  <a:gd name="connsiteX5" fmla="*/ 289470 w 367036"/>
                  <a:gd name="connsiteY5" fmla="*/ 13540 h 29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036" h="290556">
                    <a:moveTo>
                      <a:pt x="289470" y="13540"/>
                    </a:moveTo>
                    <a:cubicBezTo>
                      <a:pt x="236307" y="-18358"/>
                      <a:pt x="90996" y="11767"/>
                      <a:pt x="44922" y="45437"/>
                    </a:cubicBezTo>
                    <a:cubicBezTo>
                      <a:pt x="-1152" y="79107"/>
                      <a:pt x="-11785" y="174800"/>
                      <a:pt x="13024" y="215558"/>
                    </a:cubicBezTo>
                    <a:cubicBezTo>
                      <a:pt x="37833" y="256316"/>
                      <a:pt x="135298" y="286442"/>
                      <a:pt x="193777" y="289986"/>
                    </a:cubicBezTo>
                    <a:cubicBezTo>
                      <a:pt x="252256" y="293530"/>
                      <a:pt x="349721" y="281125"/>
                      <a:pt x="363898" y="236823"/>
                    </a:cubicBezTo>
                    <a:cubicBezTo>
                      <a:pt x="378075" y="192521"/>
                      <a:pt x="342633" y="45438"/>
                      <a:pt x="289470" y="13540"/>
                    </a:cubicBezTo>
                    <a:close/>
                  </a:path>
                </a:pathLst>
              </a:custGeom>
              <a:solidFill>
                <a:schemeClr val="tx2">
                  <a:lumMod val="20000"/>
                  <a:lumOff val="80000"/>
                </a:schemeClr>
              </a:solidFill>
              <a:ln w="25400" cmpd="dbl">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81" name="椭圆 80"/>
              <p:cNvSpPr/>
              <p:nvPr/>
            </p:nvSpPr>
            <p:spPr>
              <a:xfrm>
                <a:off x="6591078" y="4772616"/>
                <a:ext cx="73079" cy="14929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82" name="椭圆 81"/>
              <p:cNvSpPr/>
              <p:nvPr/>
            </p:nvSpPr>
            <p:spPr>
              <a:xfrm>
                <a:off x="6928078" y="4794099"/>
                <a:ext cx="73079" cy="14929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83" name="椭圆 82"/>
              <p:cNvSpPr/>
              <p:nvPr/>
            </p:nvSpPr>
            <p:spPr>
              <a:xfrm>
                <a:off x="6734518" y="4707095"/>
                <a:ext cx="73079" cy="14929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84" name="任意形状 83"/>
              <p:cNvSpPr/>
              <p:nvPr/>
            </p:nvSpPr>
            <p:spPr>
              <a:xfrm rot="5681962">
                <a:off x="6697740" y="4929466"/>
                <a:ext cx="222422" cy="243739"/>
              </a:xfrm>
              <a:custGeom>
                <a:avLst/>
                <a:gdLst>
                  <a:gd name="connsiteX0" fmla="*/ 68173 w 180099"/>
                  <a:gd name="connsiteY0" fmla="*/ 725 h 221924"/>
                  <a:gd name="connsiteX1" fmla="*/ 79 w 180099"/>
                  <a:gd name="connsiteY1" fmla="*/ 59091 h 221924"/>
                  <a:gd name="connsiteX2" fmla="*/ 82764 w 180099"/>
                  <a:gd name="connsiteY2" fmla="*/ 214734 h 221924"/>
                  <a:gd name="connsiteX3" fmla="*/ 180041 w 180099"/>
                  <a:gd name="connsiteY3" fmla="*/ 185551 h 221924"/>
                  <a:gd name="connsiteX4" fmla="*/ 97356 w 180099"/>
                  <a:gd name="connsiteY4" fmla="*/ 93138 h 221924"/>
                  <a:gd name="connsiteX5" fmla="*/ 68173 w 180099"/>
                  <a:gd name="connsiteY5" fmla="*/ 725 h 2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099" h="221924">
                    <a:moveTo>
                      <a:pt x="68173" y="725"/>
                    </a:moveTo>
                    <a:cubicBezTo>
                      <a:pt x="51960" y="-4950"/>
                      <a:pt x="-2353" y="23423"/>
                      <a:pt x="79" y="59091"/>
                    </a:cubicBezTo>
                    <a:cubicBezTo>
                      <a:pt x="2511" y="94759"/>
                      <a:pt x="52770" y="193657"/>
                      <a:pt x="82764" y="214734"/>
                    </a:cubicBezTo>
                    <a:cubicBezTo>
                      <a:pt x="112758" y="235811"/>
                      <a:pt x="177609" y="205817"/>
                      <a:pt x="180041" y="185551"/>
                    </a:cubicBezTo>
                    <a:cubicBezTo>
                      <a:pt x="182473" y="165285"/>
                      <a:pt x="108705" y="122321"/>
                      <a:pt x="97356" y="93138"/>
                    </a:cubicBezTo>
                    <a:cubicBezTo>
                      <a:pt x="86007" y="63955"/>
                      <a:pt x="84386" y="6400"/>
                      <a:pt x="68173" y="725"/>
                    </a:cubicBezTo>
                    <a:close/>
                  </a:path>
                </a:pathLst>
              </a:custGeom>
              <a:solidFill>
                <a:schemeClr val="bg1">
                  <a:lumMod val="75000"/>
                </a:schemeClr>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grpSp>
          <p:nvGrpSpPr>
            <p:cNvPr id="49175" name="组合 43"/>
            <p:cNvGrpSpPr/>
            <p:nvPr/>
          </p:nvGrpSpPr>
          <p:grpSpPr>
            <a:xfrm rot="-9338761">
              <a:off x="16308" y="8653"/>
              <a:ext cx="387" cy="510"/>
              <a:chOff x="8810557" y="4799352"/>
              <a:chExt cx="366400" cy="749825"/>
            </a:xfrm>
          </p:grpSpPr>
          <p:sp>
            <p:nvSpPr>
              <p:cNvPr id="66" name="圆角矩形 65"/>
              <p:cNvSpPr/>
              <p:nvPr/>
            </p:nvSpPr>
            <p:spPr>
              <a:xfrm rot="3114858">
                <a:off x="8647792" y="4966789"/>
                <a:ext cx="385373" cy="5984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67" name="圆角矩形 66"/>
              <p:cNvSpPr/>
              <p:nvPr/>
            </p:nvSpPr>
            <p:spPr>
              <a:xfrm rot="18485142" flipH="1">
                <a:off x="8954350" y="4962118"/>
                <a:ext cx="385373" cy="5984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68" name="圆角矩形 67"/>
              <p:cNvSpPr/>
              <p:nvPr/>
            </p:nvSpPr>
            <p:spPr>
              <a:xfrm rot="16200000" flipH="1">
                <a:off x="8760278" y="5326569"/>
                <a:ext cx="385373" cy="5984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69" name="圆角矩形 68"/>
              <p:cNvSpPr/>
              <p:nvPr/>
            </p:nvSpPr>
            <p:spPr>
              <a:xfrm rot="16200000" flipH="1">
                <a:off x="8845947" y="5326570"/>
                <a:ext cx="385373" cy="5984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grpSp>
          <p:nvGrpSpPr>
            <p:cNvPr id="49176" name="组合 46"/>
            <p:cNvGrpSpPr/>
            <p:nvPr/>
          </p:nvGrpSpPr>
          <p:grpSpPr>
            <a:xfrm rot="9646288">
              <a:off x="16983" y="8730"/>
              <a:ext cx="387" cy="513"/>
              <a:chOff x="8810557" y="4799352"/>
              <a:chExt cx="366400" cy="749825"/>
            </a:xfrm>
          </p:grpSpPr>
          <p:sp>
            <p:nvSpPr>
              <p:cNvPr id="54" name="圆角矩形 53"/>
              <p:cNvSpPr/>
              <p:nvPr/>
            </p:nvSpPr>
            <p:spPr>
              <a:xfrm rot="3114858">
                <a:off x="8647792" y="4966789"/>
                <a:ext cx="385373" cy="5984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55" name="圆角矩形 54"/>
              <p:cNvSpPr/>
              <p:nvPr/>
            </p:nvSpPr>
            <p:spPr>
              <a:xfrm rot="18485142" flipH="1">
                <a:off x="8954350" y="4962118"/>
                <a:ext cx="385373" cy="5984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56" name="圆角矩形 55"/>
              <p:cNvSpPr/>
              <p:nvPr/>
            </p:nvSpPr>
            <p:spPr>
              <a:xfrm rot="16200000" flipH="1">
                <a:off x="8760278" y="5326569"/>
                <a:ext cx="385373" cy="5984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57" name="圆角矩形 56"/>
              <p:cNvSpPr/>
              <p:nvPr/>
            </p:nvSpPr>
            <p:spPr>
              <a:xfrm rot="16200000" flipH="1">
                <a:off x="8845947" y="5326570"/>
                <a:ext cx="385373" cy="5984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grpSp>
          <p:nvGrpSpPr>
            <p:cNvPr id="48" name="组合 47"/>
            <p:cNvGrpSpPr/>
            <p:nvPr/>
          </p:nvGrpSpPr>
          <p:grpSpPr>
            <a:xfrm rot="9646288">
              <a:off x="16669" y="8320"/>
              <a:ext cx="386" cy="511"/>
              <a:chOff x="8810557" y="4799352"/>
              <a:chExt cx="366400" cy="749825"/>
            </a:xfrm>
            <a:solidFill>
              <a:schemeClr val="accent4"/>
            </a:solidFill>
          </p:grpSpPr>
          <p:sp>
            <p:nvSpPr>
              <p:cNvPr id="50" name="圆角矩形 49"/>
              <p:cNvSpPr/>
              <p:nvPr/>
            </p:nvSpPr>
            <p:spPr>
              <a:xfrm rot="3114858">
                <a:off x="8647791" y="4966789"/>
                <a:ext cx="385373" cy="598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51" name="圆角矩形 50"/>
              <p:cNvSpPr/>
              <p:nvPr/>
            </p:nvSpPr>
            <p:spPr>
              <a:xfrm rot="18485142" flipH="1">
                <a:off x="8954349" y="4962118"/>
                <a:ext cx="385373" cy="598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52" name="圆角矩形 51"/>
              <p:cNvSpPr/>
              <p:nvPr/>
            </p:nvSpPr>
            <p:spPr>
              <a:xfrm rot="16200000" flipH="1">
                <a:off x="8760277" y="5326569"/>
                <a:ext cx="385373" cy="598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53" name="圆角矩形 52"/>
              <p:cNvSpPr/>
              <p:nvPr/>
            </p:nvSpPr>
            <p:spPr>
              <a:xfrm rot="16200000" flipH="1">
                <a:off x="8845946" y="5326570"/>
                <a:ext cx="385373" cy="598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sp>
          <p:nvSpPr>
            <p:cNvPr id="49" name="椭圆 48"/>
            <p:cNvSpPr/>
            <p:nvPr/>
          </p:nvSpPr>
          <p:spPr>
            <a:xfrm rot="4140714">
              <a:off x="16886" y="8316"/>
              <a:ext cx="203" cy="2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49179" name="文本框 32"/>
            <p:cNvSpPr txBox="1"/>
            <p:nvPr/>
          </p:nvSpPr>
          <p:spPr>
            <a:xfrm>
              <a:off x="15435" y="6528"/>
              <a:ext cx="958" cy="391"/>
            </a:xfrm>
            <a:prstGeom prst="rect">
              <a:avLst/>
            </a:prstGeom>
            <a:noFill/>
            <a:ln w="9525">
              <a:noFill/>
            </a:ln>
          </p:spPr>
          <p:txBody>
            <a:bodyPr wrap="square">
              <a:spAutoFit/>
            </a:bodyPr>
            <a:lstStyle/>
            <a:p>
              <a:pPr eaLnBrk="1" hangingPunct="1">
                <a:buNone/>
              </a:pPr>
              <a:r>
                <a:rPr lang="en-US" altLang="zh-CN" sz="800" dirty="0">
                  <a:solidFill>
                    <a:srgbClr val="000000"/>
                  </a:solidFill>
                  <a:latin typeface="微软雅黑" panose="020B0503020204020204" pitchFamily="34" charset="-122"/>
                  <a:ea typeface="微软雅黑" panose="020B0503020204020204" pitchFamily="34" charset="-122"/>
                </a:rPr>
                <a:t>MET</a:t>
              </a:r>
              <a:r>
                <a:rPr lang="zh-CN" altLang="en-US" sz="800" dirty="0">
                  <a:solidFill>
                    <a:srgbClr val="000000"/>
                  </a:solidFill>
                  <a:latin typeface="微软雅黑" panose="020B0503020204020204" pitchFamily="34" charset="-122"/>
                  <a:ea typeface="微软雅黑" panose="020B0503020204020204" pitchFamily="34" charset="-122"/>
                </a:rPr>
                <a:t>蛋白</a:t>
              </a:r>
            </a:p>
          </p:txBody>
        </p:sp>
        <p:sp>
          <p:nvSpPr>
            <p:cNvPr id="49180" name="文本框 33"/>
            <p:cNvSpPr txBox="1"/>
            <p:nvPr/>
          </p:nvSpPr>
          <p:spPr>
            <a:xfrm>
              <a:off x="15625" y="8655"/>
              <a:ext cx="608" cy="391"/>
            </a:xfrm>
            <a:prstGeom prst="rect">
              <a:avLst/>
            </a:prstGeom>
            <a:noFill/>
            <a:ln w="9525">
              <a:noFill/>
            </a:ln>
          </p:spPr>
          <p:txBody>
            <a:bodyPr wrap="square">
              <a:spAutoFit/>
            </a:bodyPr>
            <a:lstStyle/>
            <a:p>
              <a:pPr eaLnBrk="1" hangingPunct="1">
                <a:buNone/>
              </a:pPr>
              <a:r>
                <a:rPr lang="zh-CN" altLang="en-US" sz="800" dirty="0">
                  <a:solidFill>
                    <a:srgbClr val="000000"/>
                  </a:solidFill>
                  <a:latin typeface="微软雅黑" panose="020B0503020204020204" pitchFamily="34" charset="-122"/>
                  <a:ea typeface="微软雅黑" panose="020B0503020204020204" pitchFamily="34" charset="-122"/>
                </a:rPr>
                <a:t>一抗</a:t>
              </a:r>
            </a:p>
          </p:txBody>
        </p:sp>
        <p:sp>
          <p:nvSpPr>
            <p:cNvPr id="49181" name="文本框 34"/>
            <p:cNvSpPr txBox="1"/>
            <p:nvPr/>
          </p:nvSpPr>
          <p:spPr>
            <a:xfrm>
              <a:off x="16025" y="8083"/>
              <a:ext cx="608" cy="391"/>
            </a:xfrm>
            <a:prstGeom prst="rect">
              <a:avLst/>
            </a:prstGeom>
            <a:noFill/>
            <a:ln w="9525">
              <a:noFill/>
            </a:ln>
          </p:spPr>
          <p:txBody>
            <a:bodyPr wrap="square">
              <a:spAutoFit/>
            </a:bodyPr>
            <a:lstStyle/>
            <a:p>
              <a:pPr eaLnBrk="1" hangingPunct="1">
                <a:buNone/>
              </a:pPr>
              <a:r>
                <a:rPr lang="zh-CN" altLang="en-US" sz="800" dirty="0">
                  <a:solidFill>
                    <a:srgbClr val="000000"/>
                  </a:solidFill>
                  <a:latin typeface="微软雅黑" panose="020B0503020204020204" pitchFamily="34" charset="-122"/>
                  <a:ea typeface="微软雅黑" panose="020B0503020204020204" pitchFamily="34" charset="-122"/>
                </a:rPr>
                <a:t>二抗</a:t>
              </a:r>
            </a:p>
          </p:txBody>
        </p:sp>
        <p:sp>
          <p:nvSpPr>
            <p:cNvPr id="49182" name="文本框 35"/>
            <p:cNvSpPr txBox="1"/>
            <p:nvPr/>
          </p:nvSpPr>
          <p:spPr>
            <a:xfrm>
              <a:off x="16983" y="8030"/>
              <a:ext cx="1248" cy="391"/>
            </a:xfrm>
            <a:prstGeom prst="rect">
              <a:avLst/>
            </a:prstGeom>
            <a:noFill/>
            <a:ln w="9525">
              <a:noFill/>
            </a:ln>
          </p:spPr>
          <p:txBody>
            <a:bodyPr wrap="square">
              <a:spAutoFit/>
            </a:bodyPr>
            <a:lstStyle/>
            <a:p>
              <a:pPr eaLnBrk="1" hangingPunct="1">
                <a:buNone/>
              </a:pPr>
              <a:r>
                <a:rPr lang="zh-CN" altLang="en-US" sz="800" dirty="0">
                  <a:solidFill>
                    <a:srgbClr val="000000"/>
                  </a:solidFill>
                  <a:latin typeface="微软雅黑" panose="020B0503020204020204" pitchFamily="34" charset="-122"/>
                  <a:ea typeface="微软雅黑" panose="020B0503020204020204" pitchFamily="34" charset="-122"/>
                </a:rPr>
                <a:t>信号放大基团</a:t>
              </a:r>
            </a:p>
          </p:txBody>
        </p:sp>
        <p:sp>
          <p:nvSpPr>
            <p:cNvPr id="49183" name="文本框 36"/>
            <p:cNvSpPr txBox="1"/>
            <p:nvPr/>
          </p:nvSpPr>
          <p:spPr>
            <a:xfrm>
              <a:off x="15318" y="9020"/>
              <a:ext cx="928" cy="391"/>
            </a:xfrm>
            <a:prstGeom prst="rect">
              <a:avLst/>
            </a:prstGeom>
            <a:noFill/>
            <a:ln w="9525">
              <a:noFill/>
            </a:ln>
          </p:spPr>
          <p:txBody>
            <a:bodyPr wrap="square">
              <a:spAutoFit/>
            </a:bodyPr>
            <a:lstStyle/>
            <a:p>
              <a:pPr eaLnBrk="1" hangingPunct="1">
                <a:buNone/>
              </a:pPr>
              <a:r>
                <a:rPr lang="zh-CN" altLang="en-US" sz="800" dirty="0">
                  <a:solidFill>
                    <a:srgbClr val="000000"/>
                  </a:solidFill>
                  <a:latin typeface="微软雅黑" panose="020B0503020204020204" pitchFamily="34" charset="-122"/>
                  <a:ea typeface="微软雅黑" panose="020B0503020204020204" pitchFamily="34" charset="-122"/>
                </a:rPr>
                <a:t>肿瘤细胞</a:t>
              </a:r>
            </a:p>
          </p:txBody>
        </p:sp>
        <p:sp>
          <p:nvSpPr>
            <p:cNvPr id="49184" name="文本框 37"/>
            <p:cNvSpPr txBox="1"/>
            <p:nvPr/>
          </p:nvSpPr>
          <p:spPr>
            <a:xfrm>
              <a:off x="15495" y="9355"/>
              <a:ext cx="608" cy="391"/>
            </a:xfrm>
            <a:prstGeom prst="rect">
              <a:avLst/>
            </a:prstGeom>
            <a:noFill/>
            <a:ln w="9525">
              <a:noFill/>
            </a:ln>
          </p:spPr>
          <p:txBody>
            <a:bodyPr wrap="square">
              <a:spAutoFit/>
            </a:bodyPr>
            <a:lstStyle/>
            <a:p>
              <a:pPr eaLnBrk="1" hangingPunct="1">
                <a:buNone/>
              </a:pPr>
              <a:r>
                <a:rPr lang="zh-CN" altLang="en-US" sz="800" dirty="0">
                  <a:solidFill>
                    <a:srgbClr val="000000"/>
                  </a:solidFill>
                  <a:latin typeface="微软雅黑" panose="020B0503020204020204" pitchFamily="34" charset="-122"/>
                  <a:ea typeface="微软雅黑" panose="020B0503020204020204" pitchFamily="34" charset="-122"/>
                </a:rPr>
                <a:t>玻片</a:t>
              </a:r>
            </a:p>
          </p:txBody>
        </p:sp>
        <p:grpSp>
          <p:nvGrpSpPr>
            <p:cNvPr id="49185" name="组合 92"/>
            <p:cNvGrpSpPr/>
            <p:nvPr/>
          </p:nvGrpSpPr>
          <p:grpSpPr>
            <a:xfrm>
              <a:off x="16273" y="4138"/>
              <a:ext cx="997" cy="1120"/>
              <a:chOff x="7385105" y="2646931"/>
              <a:chExt cx="633460" cy="711200"/>
            </a:xfrm>
          </p:grpSpPr>
          <p:sp>
            <p:nvSpPr>
              <p:cNvPr id="90" name="oxygenation-of-lungs_55270"/>
              <p:cNvSpPr>
                <a:spLocks noChangeAspect="1"/>
              </p:cNvSpPr>
              <p:nvPr/>
            </p:nvSpPr>
            <p:spPr>
              <a:xfrm>
                <a:off x="7408880" y="2686712"/>
                <a:ext cx="609685" cy="563667"/>
              </a:xfrm>
              <a:custGeom>
                <a:avLst/>
                <a:gdLst>
                  <a:gd name="T0" fmla="*/ 6043 w 6580"/>
                  <a:gd name="T1" fmla="*/ 3523 h 6092"/>
                  <a:gd name="T2" fmla="*/ 4193 w 6580"/>
                  <a:gd name="T3" fmla="*/ 1807 h 6092"/>
                  <a:gd name="T4" fmla="*/ 4103 w 6580"/>
                  <a:gd name="T5" fmla="*/ 1818 h 6092"/>
                  <a:gd name="T6" fmla="*/ 3752 w 6580"/>
                  <a:gd name="T7" fmla="*/ 2121 h 6092"/>
                  <a:gd name="T8" fmla="*/ 3603 w 6580"/>
                  <a:gd name="T9" fmla="*/ 1949 h 6092"/>
                  <a:gd name="T10" fmla="*/ 3603 w 6580"/>
                  <a:gd name="T11" fmla="*/ 59 h 6092"/>
                  <a:gd name="T12" fmla="*/ 3544 w 6580"/>
                  <a:gd name="T13" fmla="*/ 0 h 6092"/>
                  <a:gd name="T14" fmla="*/ 3544 w 6580"/>
                  <a:gd name="T15" fmla="*/ 0 h 6092"/>
                  <a:gd name="T16" fmla="*/ 3037 w 6580"/>
                  <a:gd name="T17" fmla="*/ 0 h 6092"/>
                  <a:gd name="T18" fmla="*/ 3037 w 6580"/>
                  <a:gd name="T19" fmla="*/ 0 h 6092"/>
                  <a:gd name="T20" fmla="*/ 2978 w 6580"/>
                  <a:gd name="T21" fmla="*/ 59 h 6092"/>
                  <a:gd name="T22" fmla="*/ 2978 w 6580"/>
                  <a:gd name="T23" fmla="*/ 1949 h 6092"/>
                  <a:gd name="T24" fmla="*/ 2829 w 6580"/>
                  <a:gd name="T25" fmla="*/ 2121 h 6092"/>
                  <a:gd name="T26" fmla="*/ 2478 w 6580"/>
                  <a:gd name="T27" fmla="*/ 1818 h 6092"/>
                  <a:gd name="T28" fmla="*/ 2387 w 6580"/>
                  <a:gd name="T29" fmla="*/ 1807 h 6092"/>
                  <a:gd name="T30" fmla="*/ 538 w 6580"/>
                  <a:gd name="T31" fmla="*/ 3523 h 6092"/>
                  <a:gd name="T32" fmla="*/ 75 w 6580"/>
                  <a:gd name="T33" fmla="*/ 5564 h 6092"/>
                  <a:gd name="T34" fmla="*/ 835 w 6580"/>
                  <a:gd name="T35" fmla="*/ 6092 h 6092"/>
                  <a:gd name="T36" fmla="*/ 1734 w 6580"/>
                  <a:gd name="T37" fmla="*/ 5598 h 6092"/>
                  <a:gd name="T38" fmla="*/ 1946 w 6580"/>
                  <a:gd name="T39" fmla="*/ 5609 h 6092"/>
                  <a:gd name="T40" fmla="*/ 1946 w 6580"/>
                  <a:gd name="T41" fmla="*/ 5609 h 6092"/>
                  <a:gd name="T42" fmla="*/ 2672 w 6580"/>
                  <a:gd name="T43" fmla="*/ 5357 h 6092"/>
                  <a:gd name="T44" fmla="*/ 2905 w 6580"/>
                  <a:gd name="T45" fmla="*/ 4576 h 6092"/>
                  <a:gd name="T46" fmla="*/ 2906 w 6580"/>
                  <a:gd name="T47" fmla="*/ 2901 h 6092"/>
                  <a:gd name="T48" fmla="*/ 3290 w 6580"/>
                  <a:gd name="T49" fmla="*/ 2477 h 6092"/>
                  <a:gd name="T50" fmla="*/ 3675 w 6580"/>
                  <a:gd name="T51" fmla="*/ 2901 h 6092"/>
                  <a:gd name="T52" fmla="*/ 3676 w 6580"/>
                  <a:gd name="T53" fmla="*/ 4576 h 6092"/>
                  <a:gd name="T54" fmla="*/ 3909 w 6580"/>
                  <a:gd name="T55" fmla="*/ 5357 h 6092"/>
                  <a:gd name="T56" fmla="*/ 4635 w 6580"/>
                  <a:gd name="T57" fmla="*/ 5609 h 6092"/>
                  <a:gd name="T58" fmla="*/ 4635 w 6580"/>
                  <a:gd name="T59" fmla="*/ 5609 h 6092"/>
                  <a:gd name="T60" fmla="*/ 4847 w 6580"/>
                  <a:gd name="T61" fmla="*/ 5598 h 6092"/>
                  <a:gd name="T62" fmla="*/ 5746 w 6580"/>
                  <a:gd name="T63" fmla="*/ 6092 h 6092"/>
                  <a:gd name="T64" fmla="*/ 6506 w 6580"/>
                  <a:gd name="T65" fmla="*/ 5564 h 6092"/>
                  <a:gd name="T66" fmla="*/ 6043 w 6580"/>
                  <a:gd name="T67" fmla="*/ 3523 h 6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80" h="6092">
                    <a:moveTo>
                      <a:pt x="6043" y="3523"/>
                    </a:moveTo>
                    <a:cubicBezTo>
                      <a:pt x="5606" y="2729"/>
                      <a:pt x="4703" y="1807"/>
                      <a:pt x="4193" y="1807"/>
                    </a:cubicBezTo>
                    <a:cubicBezTo>
                      <a:pt x="4162" y="1807"/>
                      <a:pt x="4131" y="1811"/>
                      <a:pt x="4103" y="1818"/>
                    </a:cubicBezTo>
                    <a:cubicBezTo>
                      <a:pt x="3924" y="1863"/>
                      <a:pt x="3815" y="1983"/>
                      <a:pt x="3752" y="2121"/>
                    </a:cubicBezTo>
                    <a:cubicBezTo>
                      <a:pt x="3752" y="2121"/>
                      <a:pt x="3603" y="2043"/>
                      <a:pt x="3603" y="1949"/>
                    </a:cubicBezTo>
                    <a:lnTo>
                      <a:pt x="3603" y="59"/>
                    </a:lnTo>
                    <a:cubicBezTo>
                      <a:pt x="3603" y="27"/>
                      <a:pt x="3577" y="0"/>
                      <a:pt x="3544" y="0"/>
                    </a:cubicBezTo>
                    <a:lnTo>
                      <a:pt x="3544" y="0"/>
                    </a:lnTo>
                    <a:lnTo>
                      <a:pt x="3037" y="0"/>
                    </a:lnTo>
                    <a:lnTo>
                      <a:pt x="3037" y="0"/>
                    </a:lnTo>
                    <a:cubicBezTo>
                      <a:pt x="3004" y="0"/>
                      <a:pt x="2978" y="27"/>
                      <a:pt x="2978" y="59"/>
                    </a:cubicBezTo>
                    <a:lnTo>
                      <a:pt x="2978" y="1949"/>
                    </a:lnTo>
                    <a:cubicBezTo>
                      <a:pt x="2978" y="2049"/>
                      <a:pt x="2829" y="2121"/>
                      <a:pt x="2829" y="2121"/>
                    </a:cubicBezTo>
                    <a:cubicBezTo>
                      <a:pt x="2766" y="1983"/>
                      <a:pt x="2657" y="1863"/>
                      <a:pt x="2478" y="1818"/>
                    </a:cubicBezTo>
                    <a:cubicBezTo>
                      <a:pt x="2450" y="1811"/>
                      <a:pt x="2419" y="1807"/>
                      <a:pt x="2387" y="1807"/>
                    </a:cubicBezTo>
                    <a:cubicBezTo>
                      <a:pt x="1878" y="1807"/>
                      <a:pt x="975" y="2729"/>
                      <a:pt x="538" y="3523"/>
                    </a:cubicBezTo>
                    <a:cubicBezTo>
                      <a:pt x="156" y="4215"/>
                      <a:pt x="0" y="4902"/>
                      <a:pt x="75" y="5564"/>
                    </a:cubicBezTo>
                    <a:cubicBezTo>
                      <a:pt x="108" y="5856"/>
                      <a:pt x="449" y="6092"/>
                      <a:pt x="835" y="6092"/>
                    </a:cubicBezTo>
                    <a:cubicBezTo>
                      <a:pt x="1035" y="6092"/>
                      <a:pt x="1413" y="6027"/>
                      <a:pt x="1734" y="5598"/>
                    </a:cubicBezTo>
                    <a:cubicBezTo>
                      <a:pt x="1808" y="5605"/>
                      <a:pt x="1879" y="5609"/>
                      <a:pt x="1946" y="5609"/>
                    </a:cubicBezTo>
                    <a:lnTo>
                      <a:pt x="1946" y="5609"/>
                    </a:lnTo>
                    <a:cubicBezTo>
                      <a:pt x="2265" y="5609"/>
                      <a:pt x="2509" y="5524"/>
                      <a:pt x="2672" y="5357"/>
                    </a:cubicBezTo>
                    <a:cubicBezTo>
                      <a:pt x="2919" y="5102"/>
                      <a:pt x="2905" y="4689"/>
                      <a:pt x="2905" y="4576"/>
                    </a:cubicBezTo>
                    <a:cubicBezTo>
                      <a:pt x="2905" y="4462"/>
                      <a:pt x="2906" y="3001"/>
                      <a:pt x="2906" y="2901"/>
                    </a:cubicBezTo>
                    <a:cubicBezTo>
                      <a:pt x="2906" y="2801"/>
                      <a:pt x="3205" y="2477"/>
                      <a:pt x="3290" y="2477"/>
                    </a:cubicBezTo>
                    <a:cubicBezTo>
                      <a:pt x="3376" y="2477"/>
                      <a:pt x="3675" y="2784"/>
                      <a:pt x="3675" y="2901"/>
                    </a:cubicBezTo>
                    <a:cubicBezTo>
                      <a:pt x="3675" y="3019"/>
                      <a:pt x="3676" y="4456"/>
                      <a:pt x="3676" y="4576"/>
                    </a:cubicBezTo>
                    <a:cubicBezTo>
                      <a:pt x="3676" y="4695"/>
                      <a:pt x="3661" y="5102"/>
                      <a:pt x="3909" y="5357"/>
                    </a:cubicBezTo>
                    <a:cubicBezTo>
                      <a:pt x="4072" y="5524"/>
                      <a:pt x="4316" y="5609"/>
                      <a:pt x="4635" y="5609"/>
                    </a:cubicBezTo>
                    <a:lnTo>
                      <a:pt x="4635" y="5609"/>
                    </a:lnTo>
                    <a:cubicBezTo>
                      <a:pt x="4702" y="5609"/>
                      <a:pt x="4773" y="5605"/>
                      <a:pt x="4847" y="5598"/>
                    </a:cubicBezTo>
                    <a:cubicBezTo>
                      <a:pt x="5167" y="6027"/>
                      <a:pt x="5546" y="6092"/>
                      <a:pt x="5746" y="6092"/>
                    </a:cubicBezTo>
                    <a:cubicBezTo>
                      <a:pt x="6132" y="6092"/>
                      <a:pt x="6473" y="5856"/>
                      <a:pt x="6506" y="5564"/>
                    </a:cubicBezTo>
                    <a:cubicBezTo>
                      <a:pt x="6580" y="4902"/>
                      <a:pt x="6425" y="4215"/>
                      <a:pt x="6043" y="3523"/>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pic>
            <p:nvPicPr>
              <p:cNvPr id="49333" name="图片 91"/>
              <p:cNvPicPr>
                <a:picLocks noChangeAspect="1"/>
              </p:cNvPicPr>
              <p:nvPr/>
            </p:nvPicPr>
            <p:blipFill>
              <a:blip r:embed="rId9"/>
              <a:stretch>
                <a:fillRect/>
              </a:stretch>
            </p:blipFill>
            <p:spPr>
              <a:xfrm>
                <a:off x="7385105" y="2646931"/>
                <a:ext cx="368671" cy="711200"/>
              </a:xfrm>
              <a:prstGeom prst="rect">
                <a:avLst/>
              </a:prstGeom>
              <a:noFill/>
              <a:ln w="9525">
                <a:noFill/>
              </a:ln>
            </p:spPr>
          </p:pic>
        </p:grpSp>
        <p:sp>
          <p:nvSpPr>
            <p:cNvPr id="94" name="male-human-body-silhouette-variant_31419"/>
            <p:cNvSpPr>
              <a:spLocks noChangeAspect="1"/>
            </p:cNvSpPr>
            <p:nvPr/>
          </p:nvSpPr>
          <p:spPr>
            <a:xfrm>
              <a:off x="15503" y="4163"/>
              <a:ext cx="580" cy="1355"/>
            </a:xfrm>
            <a:custGeom>
              <a:avLst/>
              <a:gdLst>
                <a:gd name="T0" fmla="*/ 860 w 963"/>
                <a:gd name="T1" fmla="*/ 1076 h 2250"/>
                <a:gd name="T2" fmla="*/ 823 w 963"/>
                <a:gd name="T3" fmla="*/ 863 h 2250"/>
                <a:gd name="T4" fmla="*/ 779 w 963"/>
                <a:gd name="T5" fmla="*/ 523 h 2250"/>
                <a:gd name="T6" fmla="*/ 577 w 963"/>
                <a:gd name="T7" fmla="*/ 362 h 2250"/>
                <a:gd name="T8" fmla="*/ 540 w 963"/>
                <a:gd name="T9" fmla="*/ 218 h 2250"/>
                <a:gd name="T10" fmla="*/ 539 w 963"/>
                <a:gd name="T11" fmla="*/ 47 h 2250"/>
                <a:gd name="T12" fmla="*/ 312 w 963"/>
                <a:gd name="T13" fmla="*/ 44 h 2250"/>
                <a:gd name="T14" fmla="*/ 288 w 963"/>
                <a:gd name="T15" fmla="*/ 176 h 2250"/>
                <a:gd name="T16" fmla="*/ 286 w 963"/>
                <a:gd name="T17" fmla="*/ 230 h 2250"/>
                <a:gd name="T18" fmla="*/ 289 w 963"/>
                <a:gd name="T19" fmla="*/ 253 h 2250"/>
                <a:gd name="T20" fmla="*/ 296 w 963"/>
                <a:gd name="T21" fmla="*/ 264 h 2250"/>
                <a:gd name="T22" fmla="*/ 304 w 963"/>
                <a:gd name="T23" fmla="*/ 294 h 2250"/>
                <a:gd name="T24" fmla="*/ 346 w 963"/>
                <a:gd name="T25" fmla="*/ 320 h 2250"/>
                <a:gd name="T26" fmla="*/ 393 w 963"/>
                <a:gd name="T27" fmla="*/ 357 h 2250"/>
                <a:gd name="T28" fmla="*/ 287 w 963"/>
                <a:gd name="T29" fmla="*/ 400 h 2250"/>
                <a:gd name="T30" fmla="*/ 183 w 963"/>
                <a:gd name="T31" fmla="*/ 701 h 2250"/>
                <a:gd name="T32" fmla="*/ 118 w 963"/>
                <a:gd name="T33" fmla="*/ 983 h 2250"/>
                <a:gd name="T34" fmla="*/ 69 w 963"/>
                <a:gd name="T35" fmla="*/ 1127 h 2250"/>
                <a:gd name="T36" fmla="*/ 65 w 963"/>
                <a:gd name="T37" fmla="*/ 1188 h 2250"/>
                <a:gd name="T38" fmla="*/ 52 w 963"/>
                <a:gd name="T39" fmla="*/ 1301 h 2250"/>
                <a:gd name="T40" fmla="*/ 80 w 963"/>
                <a:gd name="T41" fmla="*/ 1333 h 2250"/>
                <a:gd name="T42" fmla="*/ 113 w 963"/>
                <a:gd name="T43" fmla="*/ 1315 h 2250"/>
                <a:gd name="T44" fmla="*/ 134 w 963"/>
                <a:gd name="T45" fmla="*/ 1245 h 2250"/>
                <a:gd name="T46" fmla="*/ 162 w 963"/>
                <a:gd name="T47" fmla="*/ 1244 h 2250"/>
                <a:gd name="T48" fmla="*/ 167 w 963"/>
                <a:gd name="T49" fmla="*/ 1172 h 2250"/>
                <a:gd name="T50" fmla="*/ 206 w 963"/>
                <a:gd name="T51" fmla="*/ 1033 h 2250"/>
                <a:gd name="T52" fmla="*/ 290 w 963"/>
                <a:gd name="T53" fmla="*/ 737 h 2250"/>
                <a:gd name="T54" fmla="*/ 251 w 963"/>
                <a:gd name="T55" fmla="*/ 1230 h 2250"/>
                <a:gd name="T56" fmla="*/ 308 w 963"/>
                <a:gd name="T57" fmla="*/ 1670 h 2250"/>
                <a:gd name="T58" fmla="*/ 344 w 963"/>
                <a:gd name="T59" fmla="*/ 2022 h 2250"/>
                <a:gd name="T60" fmla="*/ 339 w 963"/>
                <a:gd name="T61" fmla="*/ 2226 h 2250"/>
                <a:gd name="T62" fmla="*/ 380 w 963"/>
                <a:gd name="T63" fmla="*/ 2234 h 2250"/>
                <a:gd name="T64" fmla="*/ 430 w 963"/>
                <a:gd name="T65" fmla="*/ 2237 h 2250"/>
                <a:gd name="T66" fmla="*/ 444 w 963"/>
                <a:gd name="T67" fmla="*/ 2152 h 2250"/>
                <a:gd name="T68" fmla="*/ 423 w 963"/>
                <a:gd name="T69" fmla="*/ 1887 h 2250"/>
                <a:gd name="T70" fmla="*/ 433 w 963"/>
                <a:gd name="T71" fmla="*/ 1617 h 2250"/>
                <a:gd name="T72" fmla="*/ 480 w 963"/>
                <a:gd name="T73" fmla="*/ 1300 h 2250"/>
                <a:gd name="T74" fmla="*/ 530 w 963"/>
                <a:gd name="T75" fmla="*/ 1617 h 2250"/>
                <a:gd name="T76" fmla="*/ 540 w 963"/>
                <a:gd name="T77" fmla="*/ 1887 h 2250"/>
                <a:gd name="T78" fmla="*/ 518 w 963"/>
                <a:gd name="T79" fmla="*/ 2152 h 2250"/>
                <a:gd name="T80" fmla="*/ 533 w 963"/>
                <a:gd name="T81" fmla="*/ 2237 h 2250"/>
                <a:gd name="T82" fmla="*/ 583 w 963"/>
                <a:gd name="T83" fmla="*/ 2234 h 2250"/>
                <a:gd name="T84" fmla="*/ 624 w 963"/>
                <a:gd name="T85" fmla="*/ 2226 h 2250"/>
                <a:gd name="T86" fmla="*/ 619 w 963"/>
                <a:gd name="T87" fmla="*/ 2022 h 2250"/>
                <a:gd name="T88" fmla="*/ 655 w 963"/>
                <a:gd name="T89" fmla="*/ 1670 h 2250"/>
                <a:gd name="T90" fmla="*/ 712 w 963"/>
                <a:gd name="T91" fmla="*/ 1230 h 2250"/>
                <a:gd name="T92" fmla="*/ 673 w 963"/>
                <a:gd name="T93" fmla="*/ 737 h 2250"/>
                <a:gd name="T94" fmla="*/ 757 w 963"/>
                <a:gd name="T95" fmla="*/ 1033 h 2250"/>
                <a:gd name="T96" fmla="*/ 796 w 963"/>
                <a:gd name="T97" fmla="*/ 1172 h 2250"/>
                <a:gd name="T98" fmla="*/ 801 w 963"/>
                <a:gd name="T99" fmla="*/ 1244 h 2250"/>
                <a:gd name="T100" fmla="*/ 829 w 963"/>
                <a:gd name="T101" fmla="*/ 1245 h 2250"/>
                <a:gd name="T102" fmla="*/ 850 w 963"/>
                <a:gd name="T103" fmla="*/ 1315 h 2250"/>
                <a:gd name="T104" fmla="*/ 883 w 963"/>
                <a:gd name="T105" fmla="*/ 1333 h 2250"/>
                <a:gd name="T106" fmla="*/ 911 w 963"/>
                <a:gd name="T107" fmla="*/ 1301 h 2250"/>
                <a:gd name="T108" fmla="*/ 897 w 963"/>
                <a:gd name="T109" fmla="*/ 1188 h 2250"/>
                <a:gd name="T110" fmla="*/ 894 w 963"/>
                <a:gd name="T111" fmla="*/ 1127 h 2250"/>
                <a:gd name="T112" fmla="*/ 314 w 963"/>
                <a:gd name="T113" fmla="*/ 100 h 2250"/>
                <a:gd name="T114" fmla="*/ 414 w 963"/>
                <a:gd name="T115" fmla="*/ 22 h 2250"/>
                <a:gd name="T116" fmla="*/ 557 w 963"/>
                <a:gd name="T117" fmla="*/ 134 h 2250"/>
                <a:gd name="T118" fmla="*/ 494 w 963"/>
                <a:gd name="T119" fmla="*/ 209 h 2250"/>
                <a:gd name="T120" fmla="*/ 450 w 963"/>
                <a:gd name="T121" fmla="*/ 181 h 2250"/>
                <a:gd name="T122" fmla="*/ 328 w 963"/>
                <a:gd name="T123" fmla="*/ 121 h 2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3" h="2250">
                  <a:moveTo>
                    <a:pt x="894" y="1127"/>
                  </a:moveTo>
                  <a:cubicBezTo>
                    <a:pt x="881" y="1111"/>
                    <a:pt x="864" y="1089"/>
                    <a:pt x="860" y="1076"/>
                  </a:cubicBezTo>
                  <a:cubicBezTo>
                    <a:pt x="852" y="1054"/>
                    <a:pt x="846" y="983"/>
                    <a:pt x="846" y="983"/>
                  </a:cubicBezTo>
                  <a:cubicBezTo>
                    <a:pt x="843" y="899"/>
                    <a:pt x="823" y="863"/>
                    <a:pt x="823" y="863"/>
                  </a:cubicBezTo>
                  <a:cubicBezTo>
                    <a:pt x="787" y="807"/>
                    <a:pt x="781" y="701"/>
                    <a:pt x="781" y="701"/>
                  </a:cubicBezTo>
                  <a:lnTo>
                    <a:pt x="779" y="523"/>
                  </a:lnTo>
                  <a:cubicBezTo>
                    <a:pt x="767" y="401"/>
                    <a:pt x="677" y="400"/>
                    <a:pt x="677" y="400"/>
                  </a:cubicBezTo>
                  <a:cubicBezTo>
                    <a:pt x="607" y="390"/>
                    <a:pt x="584" y="370"/>
                    <a:pt x="577" y="362"/>
                  </a:cubicBezTo>
                  <a:lnTo>
                    <a:pt x="578" y="361"/>
                  </a:lnTo>
                  <a:cubicBezTo>
                    <a:pt x="578" y="361"/>
                    <a:pt x="512" y="260"/>
                    <a:pt x="540" y="218"/>
                  </a:cubicBezTo>
                  <a:cubicBezTo>
                    <a:pt x="540" y="218"/>
                    <a:pt x="576" y="169"/>
                    <a:pt x="577" y="142"/>
                  </a:cubicBezTo>
                  <a:cubicBezTo>
                    <a:pt x="577" y="142"/>
                    <a:pt x="586" y="97"/>
                    <a:pt x="539" y="47"/>
                  </a:cubicBezTo>
                  <a:cubicBezTo>
                    <a:pt x="517" y="23"/>
                    <a:pt x="487" y="0"/>
                    <a:pt x="415" y="1"/>
                  </a:cubicBezTo>
                  <a:cubicBezTo>
                    <a:pt x="387" y="1"/>
                    <a:pt x="345" y="9"/>
                    <a:pt x="312" y="44"/>
                  </a:cubicBezTo>
                  <a:cubicBezTo>
                    <a:pt x="292" y="66"/>
                    <a:pt x="277" y="93"/>
                    <a:pt x="282" y="137"/>
                  </a:cubicBezTo>
                  <a:cubicBezTo>
                    <a:pt x="283" y="147"/>
                    <a:pt x="297" y="157"/>
                    <a:pt x="288" y="176"/>
                  </a:cubicBezTo>
                  <a:lnTo>
                    <a:pt x="269" y="219"/>
                  </a:lnTo>
                  <a:cubicBezTo>
                    <a:pt x="269" y="219"/>
                    <a:pt x="268" y="229"/>
                    <a:pt x="286" y="230"/>
                  </a:cubicBezTo>
                  <a:cubicBezTo>
                    <a:pt x="286" y="230"/>
                    <a:pt x="290" y="230"/>
                    <a:pt x="289" y="240"/>
                  </a:cubicBezTo>
                  <a:lnTo>
                    <a:pt x="289" y="253"/>
                  </a:lnTo>
                  <a:cubicBezTo>
                    <a:pt x="289" y="253"/>
                    <a:pt x="289" y="257"/>
                    <a:pt x="297" y="260"/>
                  </a:cubicBezTo>
                  <a:lnTo>
                    <a:pt x="296" y="264"/>
                  </a:lnTo>
                  <a:cubicBezTo>
                    <a:pt x="296" y="264"/>
                    <a:pt x="292" y="268"/>
                    <a:pt x="299" y="278"/>
                  </a:cubicBezTo>
                  <a:cubicBezTo>
                    <a:pt x="302" y="281"/>
                    <a:pt x="306" y="285"/>
                    <a:pt x="304" y="294"/>
                  </a:cubicBezTo>
                  <a:lnTo>
                    <a:pt x="308" y="315"/>
                  </a:lnTo>
                  <a:cubicBezTo>
                    <a:pt x="308" y="315"/>
                    <a:pt x="315" y="324"/>
                    <a:pt x="346" y="320"/>
                  </a:cubicBezTo>
                  <a:cubicBezTo>
                    <a:pt x="357" y="319"/>
                    <a:pt x="377" y="313"/>
                    <a:pt x="389" y="328"/>
                  </a:cubicBezTo>
                  <a:cubicBezTo>
                    <a:pt x="389" y="328"/>
                    <a:pt x="391" y="345"/>
                    <a:pt x="393" y="357"/>
                  </a:cubicBezTo>
                  <a:lnTo>
                    <a:pt x="390" y="357"/>
                  </a:lnTo>
                  <a:cubicBezTo>
                    <a:pt x="390" y="357"/>
                    <a:pt x="377" y="387"/>
                    <a:pt x="287" y="400"/>
                  </a:cubicBezTo>
                  <a:cubicBezTo>
                    <a:pt x="287" y="400"/>
                    <a:pt x="197" y="401"/>
                    <a:pt x="185" y="523"/>
                  </a:cubicBezTo>
                  <a:lnTo>
                    <a:pt x="183" y="701"/>
                  </a:lnTo>
                  <a:cubicBezTo>
                    <a:pt x="183" y="701"/>
                    <a:pt x="177" y="806"/>
                    <a:pt x="141" y="863"/>
                  </a:cubicBezTo>
                  <a:cubicBezTo>
                    <a:pt x="141" y="863"/>
                    <a:pt x="121" y="899"/>
                    <a:pt x="118" y="983"/>
                  </a:cubicBezTo>
                  <a:cubicBezTo>
                    <a:pt x="118" y="983"/>
                    <a:pt x="112" y="1054"/>
                    <a:pt x="104" y="1076"/>
                  </a:cubicBezTo>
                  <a:cubicBezTo>
                    <a:pt x="99" y="1089"/>
                    <a:pt x="83" y="1111"/>
                    <a:pt x="69" y="1127"/>
                  </a:cubicBezTo>
                  <a:cubicBezTo>
                    <a:pt x="44" y="1159"/>
                    <a:pt x="0" y="1226"/>
                    <a:pt x="23" y="1234"/>
                  </a:cubicBezTo>
                  <a:cubicBezTo>
                    <a:pt x="23" y="1234"/>
                    <a:pt x="41" y="1236"/>
                    <a:pt x="65" y="1188"/>
                  </a:cubicBezTo>
                  <a:cubicBezTo>
                    <a:pt x="65" y="1188"/>
                    <a:pt x="65" y="1206"/>
                    <a:pt x="46" y="1259"/>
                  </a:cubicBezTo>
                  <a:cubicBezTo>
                    <a:pt x="42" y="1269"/>
                    <a:pt x="26" y="1319"/>
                    <a:pt x="52" y="1301"/>
                  </a:cubicBezTo>
                  <a:cubicBezTo>
                    <a:pt x="52" y="1301"/>
                    <a:pt x="64" y="1293"/>
                    <a:pt x="79" y="1241"/>
                  </a:cubicBezTo>
                  <a:cubicBezTo>
                    <a:pt x="79" y="1241"/>
                    <a:pt x="71" y="1328"/>
                    <a:pt x="80" y="1333"/>
                  </a:cubicBezTo>
                  <a:cubicBezTo>
                    <a:pt x="92" y="1339"/>
                    <a:pt x="99" y="1322"/>
                    <a:pt x="105" y="1245"/>
                  </a:cubicBezTo>
                  <a:cubicBezTo>
                    <a:pt x="105" y="1245"/>
                    <a:pt x="110" y="1221"/>
                    <a:pt x="113" y="1315"/>
                  </a:cubicBezTo>
                  <a:cubicBezTo>
                    <a:pt x="113" y="1319"/>
                    <a:pt x="120" y="1343"/>
                    <a:pt x="130" y="1323"/>
                  </a:cubicBezTo>
                  <a:cubicBezTo>
                    <a:pt x="138" y="1306"/>
                    <a:pt x="134" y="1260"/>
                    <a:pt x="134" y="1245"/>
                  </a:cubicBezTo>
                  <a:cubicBezTo>
                    <a:pt x="134" y="1245"/>
                    <a:pt x="145" y="1304"/>
                    <a:pt x="155" y="1304"/>
                  </a:cubicBezTo>
                  <a:cubicBezTo>
                    <a:pt x="155" y="1304"/>
                    <a:pt x="167" y="1318"/>
                    <a:pt x="162" y="1244"/>
                  </a:cubicBezTo>
                  <a:cubicBezTo>
                    <a:pt x="161" y="1232"/>
                    <a:pt x="165" y="1208"/>
                    <a:pt x="166" y="1200"/>
                  </a:cubicBezTo>
                  <a:lnTo>
                    <a:pt x="167" y="1172"/>
                  </a:lnTo>
                  <a:cubicBezTo>
                    <a:pt x="167" y="1172"/>
                    <a:pt x="164" y="1140"/>
                    <a:pt x="164" y="1127"/>
                  </a:cubicBezTo>
                  <a:cubicBezTo>
                    <a:pt x="164" y="1123"/>
                    <a:pt x="176" y="1079"/>
                    <a:pt x="206" y="1033"/>
                  </a:cubicBezTo>
                  <a:cubicBezTo>
                    <a:pt x="206" y="1033"/>
                    <a:pt x="269" y="921"/>
                    <a:pt x="265" y="847"/>
                  </a:cubicBezTo>
                  <a:cubicBezTo>
                    <a:pt x="265" y="847"/>
                    <a:pt x="264" y="777"/>
                    <a:pt x="290" y="737"/>
                  </a:cubicBezTo>
                  <a:cubicBezTo>
                    <a:pt x="290" y="737"/>
                    <a:pt x="308" y="936"/>
                    <a:pt x="296" y="991"/>
                  </a:cubicBezTo>
                  <a:cubicBezTo>
                    <a:pt x="296" y="991"/>
                    <a:pt x="239" y="1128"/>
                    <a:pt x="251" y="1230"/>
                  </a:cubicBezTo>
                  <a:cubicBezTo>
                    <a:pt x="261" y="1306"/>
                    <a:pt x="278" y="1469"/>
                    <a:pt x="297" y="1533"/>
                  </a:cubicBezTo>
                  <a:cubicBezTo>
                    <a:pt x="306" y="1566"/>
                    <a:pt x="300" y="1649"/>
                    <a:pt x="308" y="1670"/>
                  </a:cubicBezTo>
                  <a:cubicBezTo>
                    <a:pt x="311" y="1679"/>
                    <a:pt x="309" y="1688"/>
                    <a:pt x="302" y="1708"/>
                  </a:cubicBezTo>
                  <a:cubicBezTo>
                    <a:pt x="276" y="1780"/>
                    <a:pt x="280" y="1831"/>
                    <a:pt x="344" y="2022"/>
                  </a:cubicBezTo>
                  <a:cubicBezTo>
                    <a:pt x="344" y="2022"/>
                    <a:pt x="364" y="2064"/>
                    <a:pt x="354" y="2140"/>
                  </a:cubicBezTo>
                  <a:cubicBezTo>
                    <a:pt x="354" y="2140"/>
                    <a:pt x="313" y="2224"/>
                    <a:pt x="339" y="2226"/>
                  </a:cubicBezTo>
                  <a:cubicBezTo>
                    <a:pt x="339" y="2226"/>
                    <a:pt x="342" y="2231"/>
                    <a:pt x="350" y="2227"/>
                  </a:cubicBezTo>
                  <a:cubicBezTo>
                    <a:pt x="350" y="2227"/>
                    <a:pt x="364" y="2242"/>
                    <a:pt x="380" y="2234"/>
                  </a:cubicBezTo>
                  <a:cubicBezTo>
                    <a:pt x="380" y="2234"/>
                    <a:pt x="394" y="2245"/>
                    <a:pt x="406" y="2235"/>
                  </a:cubicBezTo>
                  <a:cubicBezTo>
                    <a:pt x="406" y="2235"/>
                    <a:pt x="416" y="2246"/>
                    <a:pt x="430" y="2237"/>
                  </a:cubicBezTo>
                  <a:cubicBezTo>
                    <a:pt x="430" y="2237"/>
                    <a:pt x="449" y="2250"/>
                    <a:pt x="460" y="2236"/>
                  </a:cubicBezTo>
                  <a:cubicBezTo>
                    <a:pt x="460" y="2236"/>
                    <a:pt x="480" y="2241"/>
                    <a:pt x="444" y="2152"/>
                  </a:cubicBezTo>
                  <a:cubicBezTo>
                    <a:pt x="444" y="2152"/>
                    <a:pt x="431" y="2057"/>
                    <a:pt x="424" y="2039"/>
                  </a:cubicBezTo>
                  <a:cubicBezTo>
                    <a:pt x="410" y="2004"/>
                    <a:pt x="420" y="1908"/>
                    <a:pt x="423" y="1887"/>
                  </a:cubicBezTo>
                  <a:cubicBezTo>
                    <a:pt x="428" y="1853"/>
                    <a:pt x="425" y="1794"/>
                    <a:pt x="416" y="1749"/>
                  </a:cubicBezTo>
                  <a:cubicBezTo>
                    <a:pt x="410" y="1716"/>
                    <a:pt x="427" y="1654"/>
                    <a:pt x="433" y="1617"/>
                  </a:cubicBezTo>
                  <a:cubicBezTo>
                    <a:pt x="447" y="1537"/>
                    <a:pt x="473" y="1334"/>
                    <a:pt x="470" y="1296"/>
                  </a:cubicBezTo>
                  <a:lnTo>
                    <a:pt x="480" y="1300"/>
                  </a:lnTo>
                  <a:cubicBezTo>
                    <a:pt x="488" y="1300"/>
                    <a:pt x="493" y="1296"/>
                    <a:pt x="493" y="1296"/>
                  </a:cubicBezTo>
                  <a:cubicBezTo>
                    <a:pt x="490" y="1334"/>
                    <a:pt x="516" y="1537"/>
                    <a:pt x="530" y="1617"/>
                  </a:cubicBezTo>
                  <a:cubicBezTo>
                    <a:pt x="536" y="1654"/>
                    <a:pt x="553" y="1716"/>
                    <a:pt x="547" y="1749"/>
                  </a:cubicBezTo>
                  <a:cubicBezTo>
                    <a:pt x="538" y="1794"/>
                    <a:pt x="535" y="1853"/>
                    <a:pt x="540" y="1887"/>
                  </a:cubicBezTo>
                  <a:cubicBezTo>
                    <a:pt x="543" y="1908"/>
                    <a:pt x="553" y="2004"/>
                    <a:pt x="539" y="2039"/>
                  </a:cubicBezTo>
                  <a:cubicBezTo>
                    <a:pt x="532" y="2057"/>
                    <a:pt x="518" y="2152"/>
                    <a:pt x="518" y="2152"/>
                  </a:cubicBezTo>
                  <a:cubicBezTo>
                    <a:pt x="483" y="2240"/>
                    <a:pt x="503" y="2236"/>
                    <a:pt x="503" y="2236"/>
                  </a:cubicBezTo>
                  <a:cubicBezTo>
                    <a:pt x="514" y="2250"/>
                    <a:pt x="533" y="2237"/>
                    <a:pt x="533" y="2237"/>
                  </a:cubicBezTo>
                  <a:cubicBezTo>
                    <a:pt x="547" y="2246"/>
                    <a:pt x="557" y="2235"/>
                    <a:pt x="557" y="2235"/>
                  </a:cubicBezTo>
                  <a:cubicBezTo>
                    <a:pt x="569" y="2245"/>
                    <a:pt x="583" y="2234"/>
                    <a:pt x="583" y="2234"/>
                  </a:cubicBezTo>
                  <a:cubicBezTo>
                    <a:pt x="598" y="2242"/>
                    <a:pt x="613" y="2227"/>
                    <a:pt x="613" y="2227"/>
                  </a:cubicBezTo>
                  <a:cubicBezTo>
                    <a:pt x="621" y="2232"/>
                    <a:pt x="624" y="2226"/>
                    <a:pt x="624" y="2226"/>
                  </a:cubicBezTo>
                  <a:cubicBezTo>
                    <a:pt x="650" y="2224"/>
                    <a:pt x="609" y="2140"/>
                    <a:pt x="609" y="2140"/>
                  </a:cubicBezTo>
                  <a:cubicBezTo>
                    <a:pt x="599" y="2064"/>
                    <a:pt x="619" y="2022"/>
                    <a:pt x="619" y="2022"/>
                  </a:cubicBezTo>
                  <a:cubicBezTo>
                    <a:pt x="683" y="1831"/>
                    <a:pt x="686" y="1780"/>
                    <a:pt x="661" y="1708"/>
                  </a:cubicBezTo>
                  <a:cubicBezTo>
                    <a:pt x="653" y="1688"/>
                    <a:pt x="652" y="1679"/>
                    <a:pt x="655" y="1670"/>
                  </a:cubicBezTo>
                  <a:cubicBezTo>
                    <a:pt x="663" y="1650"/>
                    <a:pt x="657" y="1566"/>
                    <a:pt x="666" y="1533"/>
                  </a:cubicBezTo>
                  <a:cubicBezTo>
                    <a:pt x="684" y="1469"/>
                    <a:pt x="702" y="1306"/>
                    <a:pt x="712" y="1230"/>
                  </a:cubicBezTo>
                  <a:cubicBezTo>
                    <a:pt x="724" y="1128"/>
                    <a:pt x="667" y="991"/>
                    <a:pt x="667" y="991"/>
                  </a:cubicBezTo>
                  <a:cubicBezTo>
                    <a:pt x="655" y="936"/>
                    <a:pt x="673" y="737"/>
                    <a:pt x="673" y="737"/>
                  </a:cubicBezTo>
                  <a:cubicBezTo>
                    <a:pt x="698" y="777"/>
                    <a:pt x="698" y="847"/>
                    <a:pt x="698" y="847"/>
                  </a:cubicBezTo>
                  <a:cubicBezTo>
                    <a:pt x="693" y="921"/>
                    <a:pt x="757" y="1033"/>
                    <a:pt x="757" y="1033"/>
                  </a:cubicBezTo>
                  <a:cubicBezTo>
                    <a:pt x="787" y="1079"/>
                    <a:pt x="799" y="1123"/>
                    <a:pt x="799" y="1127"/>
                  </a:cubicBezTo>
                  <a:cubicBezTo>
                    <a:pt x="799" y="1140"/>
                    <a:pt x="796" y="1172"/>
                    <a:pt x="796" y="1172"/>
                  </a:cubicBezTo>
                  <a:lnTo>
                    <a:pt x="797" y="1200"/>
                  </a:lnTo>
                  <a:cubicBezTo>
                    <a:pt x="798" y="1208"/>
                    <a:pt x="802" y="1232"/>
                    <a:pt x="801" y="1244"/>
                  </a:cubicBezTo>
                  <a:cubicBezTo>
                    <a:pt x="796" y="1318"/>
                    <a:pt x="808" y="1304"/>
                    <a:pt x="808" y="1304"/>
                  </a:cubicBezTo>
                  <a:cubicBezTo>
                    <a:pt x="818" y="1304"/>
                    <a:pt x="829" y="1245"/>
                    <a:pt x="829" y="1245"/>
                  </a:cubicBezTo>
                  <a:cubicBezTo>
                    <a:pt x="829" y="1260"/>
                    <a:pt x="825" y="1306"/>
                    <a:pt x="833" y="1323"/>
                  </a:cubicBezTo>
                  <a:cubicBezTo>
                    <a:pt x="843" y="1343"/>
                    <a:pt x="850" y="1319"/>
                    <a:pt x="850" y="1315"/>
                  </a:cubicBezTo>
                  <a:cubicBezTo>
                    <a:pt x="853" y="1221"/>
                    <a:pt x="858" y="1245"/>
                    <a:pt x="858" y="1245"/>
                  </a:cubicBezTo>
                  <a:cubicBezTo>
                    <a:pt x="864" y="1322"/>
                    <a:pt x="871" y="1339"/>
                    <a:pt x="883" y="1333"/>
                  </a:cubicBezTo>
                  <a:cubicBezTo>
                    <a:pt x="892" y="1328"/>
                    <a:pt x="883" y="1241"/>
                    <a:pt x="883" y="1241"/>
                  </a:cubicBezTo>
                  <a:cubicBezTo>
                    <a:pt x="899" y="1293"/>
                    <a:pt x="911" y="1301"/>
                    <a:pt x="911" y="1301"/>
                  </a:cubicBezTo>
                  <a:cubicBezTo>
                    <a:pt x="937" y="1319"/>
                    <a:pt x="921" y="1269"/>
                    <a:pt x="917" y="1259"/>
                  </a:cubicBezTo>
                  <a:cubicBezTo>
                    <a:pt x="898" y="1206"/>
                    <a:pt x="897" y="1188"/>
                    <a:pt x="897" y="1188"/>
                  </a:cubicBezTo>
                  <a:cubicBezTo>
                    <a:pt x="922" y="1236"/>
                    <a:pt x="940" y="1234"/>
                    <a:pt x="940" y="1234"/>
                  </a:cubicBezTo>
                  <a:cubicBezTo>
                    <a:pt x="963" y="1226"/>
                    <a:pt x="920" y="1159"/>
                    <a:pt x="894" y="1127"/>
                  </a:cubicBezTo>
                  <a:close/>
                  <a:moveTo>
                    <a:pt x="328" y="121"/>
                  </a:moveTo>
                  <a:cubicBezTo>
                    <a:pt x="321" y="114"/>
                    <a:pt x="316" y="108"/>
                    <a:pt x="314" y="100"/>
                  </a:cubicBezTo>
                  <a:cubicBezTo>
                    <a:pt x="312" y="79"/>
                    <a:pt x="317" y="70"/>
                    <a:pt x="327" y="59"/>
                  </a:cubicBezTo>
                  <a:cubicBezTo>
                    <a:pt x="354" y="29"/>
                    <a:pt x="389" y="22"/>
                    <a:pt x="414" y="22"/>
                  </a:cubicBezTo>
                  <a:cubicBezTo>
                    <a:pt x="481" y="21"/>
                    <a:pt x="505" y="41"/>
                    <a:pt x="524" y="61"/>
                  </a:cubicBezTo>
                  <a:cubicBezTo>
                    <a:pt x="555" y="94"/>
                    <a:pt x="557" y="123"/>
                    <a:pt x="557" y="134"/>
                  </a:cubicBezTo>
                  <a:lnTo>
                    <a:pt x="557" y="138"/>
                  </a:lnTo>
                  <a:cubicBezTo>
                    <a:pt x="558" y="176"/>
                    <a:pt x="529" y="207"/>
                    <a:pt x="494" y="209"/>
                  </a:cubicBezTo>
                  <a:cubicBezTo>
                    <a:pt x="469" y="210"/>
                    <a:pt x="467" y="193"/>
                    <a:pt x="455" y="180"/>
                  </a:cubicBezTo>
                  <a:lnTo>
                    <a:pt x="450" y="181"/>
                  </a:lnTo>
                  <a:cubicBezTo>
                    <a:pt x="421" y="182"/>
                    <a:pt x="426" y="151"/>
                    <a:pt x="414" y="143"/>
                  </a:cubicBezTo>
                  <a:cubicBezTo>
                    <a:pt x="387" y="123"/>
                    <a:pt x="348" y="141"/>
                    <a:pt x="328" y="121"/>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cxnSp>
          <p:nvCxnSpPr>
            <p:cNvPr id="97" name="直线箭头连接符 96"/>
            <p:cNvCxnSpPr/>
            <p:nvPr/>
          </p:nvCxnSpPr>
          <p:spPr>
            <a:xfrm>
              <a:off x="16175" y="4840"/>
              <a:ext cx="58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189" name="文本框 97"/>
            <p:cNvSpPr txBox="1"/>
            <p:nvPr/>
          </p:nvSpPr>
          <p:spPr>
            <a:xfrm>
              <a:off x="16275" y="5260"/>
              <a:ext cx="1488" cy="447"/>
            </a:xfrm>
            <a:prstGeom prst="rect">
              <a:avLst/>
            </a:prstGeom>
            <a:noFill/>
            <a:ln w="9525">
              <a:noFill/>
            </a:ln>
          </p:spPr>
          <p:txBody>
            <a:bodyPr wrap="square">
              <a:spAutoFit/>
            </a:bodyPr>
            <a:lstStyle/>
            <a:p>
              <a:pPr eaLnBrk="1" hangingPunct="1">
                <a:buNone/>
              </a:pPr>
              <a:r>
                <a:rPr lang="zh-CN" altLang="en-US" sz="1000" dirty="0">
                  <a:solidFill>
                    <a:srgbClr val="000000"/>
                  </a:solidFill>
                  <a:latin typeface="微软雅黑" panose="020B0503020204020204" pitchFamily="34" charset="-122"/>
                  <a:ea typeface="微软雅黑" panose="020B0503020204020204" pitchFamily="34" charset="-122"/>
                </a:rPr>
                <a:t>获取组织样本</a:t>
              </a:r>
            </a:p>
          </p:txBody>
        </p:sp>
        <p:cxnSp>
          <p:nvCxnSpPr>
            <p:cNvPr id="99" name="直线箭头连接符 98"/>
            <p:cNvCxnSpPr/>
            <p:nvPr/>
          </p:nvCxnSpPr>
          <p:spPr>
            <a:xfrm>
              <a:off x="16310" y="5910"/>
              <a:ext cx="0" cy="43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191" name="文本框 100"/>
            <p:cNvSpPr txBox="1"/>
            <p:nvPr/>
          </p:nvSpPr>
          <p:spPr>
            <a:xfrm>
              <a:off x="16470" y="5893"/>
              <a:ext cx="1888" cy="447"/>
            </a:xfrm>
            <a:prstGeom prst="rect">
              <a:avLst/>
            </a:prstGeom>
            <a:noFill/>
            <a:ln w="9525">
              <a:noFill/>
            </a:ln>
          </p:spPr>
          <p:txBody>
            <a:bodyPr wrap="square">
              <a:spAutoFit/>
            </a:bodyPr>
            <a:lstStyle/>
            <a:p>
              <a:pPr eaLnBrk="1" hangingPunct="1">
                <a:buNone/>
              </a:pPr>
              <a:r>
                <a:rPr lang="zh-CN" altLang="en-US" sz="1000" dirty="0">
                  <a:solidFill>
                    <a:srgbClr val="000000"/>
                  </a:solidFill>
                  <a:latin typeface="微软雅黑" panose="020B0503020204020204" pitchFamily="34" charset="-122"/>
                  <a:ea typeface="微软雅黑" panose="020B0503020204020204" pitchFamily="34" charset="-122"/>
                </a:rPr>
                <a:t>组织预处理、固定</a:t>
              </a:r>
            </a:p>
          </p:txBody>
        </p:sp>
        <p:sp>
          <p:nvSpPr>
            <p:cNvPr id="102" name="矩形 101"/>
            <p:cNvSpPr/>
            <p:nvPr/>
          </p:nvSpPr>
          <p:spPr>
            <a:xfrm>
              <a:off x="16020" y="7040"/>
              <a:ext cx="1785" cy="188"/>
            </a:xfrm>
            <a:prstGeom prst="rect">
              <a:avLst/>
            </a:prstGeom>
            <a:blipFill dpi="0" rotWithShape="1">
              <a:blip r:embed="rId8">
                <a:alphaModFix amt="49623"/>
              </a:blip>
              <a:srcRect/>
              <a:tile tx="0" ty="0" sx="100000" sy="100000" flip="none" algn="tl"/>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nvGrpSpPr>
            <p:cNvPr id="49193" name="组合 102"/>
            <p:cNvGrpSpPr/>
            <p:nvPr/>
          </p:nvGrpSpPr>
          <p:grpSpPr>
            <a:xfrm>
              <a:off x="16130" y="6813"/>
              <a:ext cx="880" cy="300"/>
              <a:chOff x="6530947" y="4707095"/>
              <a:chExt cx="515346" cy="501576"/>
            </a:xfrm>
          </p:grpSpPr>
          <p:sp>
            <p:nvSpPr>
              <p:cNvPr id="104" name="任意形状 103"/>
              <p:cNvSpPr/>
              <p:nvPr/>
            </p:nvSpPr>
            <p:spPr>
              <a:xfrm>
                <a:off x="6530947" y="4800709"/>
                <a:ext cx="515346" cy="407962"/>
              </a:xfrm>
              <a:custGeom>
                <a:avLst/>
                <a:gdLst>
                  <a:gd name="connsiteX0" fmla="*/ 289470 w 367036"/>
                  <a:gd name="connsiteY0" fmla="*/ 13540 h 290556"/>
                  <a:gd name="connsiteX1" fmla="*/ 44922 w 367036"/>
                  <a:gd name="connsiteY1" fmla="*/ 45437 h 290556"/>
                  <a:gd name="connsiteX2" fmla="*/ 13024 w 367036"/>
                  <a:gd name="connsiteY2" fmla="*/ 215558 h 290556"/>
                  <a:gd name="connsiteX3" fmla="*/ 193777 w 367036"/>
                  <a:gd name="connsiteY3" fmla="*/ 289986 h 290556"/>
                  <a:gd name="connsiteX4" fmla="*/ 363898 w 367036"/>
                  <a:gd name="connsiteY4" fmla="*/ 236823 h 290556"/>
                  <a:gd name="connsiteX5" fmla="*/ 289470 w 367036"/>
                  <a:gd name="connsiteY5" fmla="*/ 13540 h 29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036" h="290556">
                    <a:moveTo>
                      <a:pt x="289470" y="13540"/>
                    </a:moveTo>
                    <a:cubicBezTo>
                      <a:pt x="236307" y="-18358"/>
                      <a:pt x="90996" y="11767"/>
                      <a:pt x="44922" y="45437"/>
                    </a:cubicBezTo>
                    <a:cubicBezTo>
                      <a:pt x="-1152" y="79107"/>
                      <a:pt x="-11785" y="174800"/>
                      <a:pt x="13024" y="215558"/>
                    </a:cubicBezTo>
                    <a:cubicBezTo>
                      <a:pt x="37833" y="256316"/>
                      <a:pt x="135298" y="286442"/>
                      <a:pt x="193777" y="289986"/>
                    </a:cubicBezTo>
                    <a:cubicBezTo>
                      <a:pt x="252256" y="293530"/>
                      <a:pt x="349721" y="281125"/>
                      <a:pt x="363898" y="236823"/>
                    </a:cubicBezTo>
                    <a:cubicBezTo>
                      <a:pt x="378075" y="192521"/>
                      <a:pt x="342633" y="45438"/>
                      <a:pt x="289470" y="13540"/>
                    </a:cubicBezTo>
                    <a:close/>
                  </a:path>
                </a:pathLst>
              </a:custGeom>
              <a:solidFill>
                <a:schemeClr val="tx2">
                  <a:lumMod val="20000"/>
                  <a:lumOff val="80000"/>
                </a:schemeClr>
              </a:solidFill>
              <a:ln w="25400" cmpd="dbl">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05" name="椭圆 104"/>
              <p:cNvSpPr/>
              <p:nvPr/>
            </p:nvSpPr>
            <p:spPr>
              <a:xfrm>
                <a:off x="6591078" y="4772616"/>
                <a:ext cx="73079" cy="14929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06" name="椭圆 105"/>
              <p:cNvSpPr/>
              <p:nvPr/>
            </p:nvSpPr>
            <p:spPr>
              <a:xfrm>
                <a:off x="6928078" y="4794099"/>
                <a:ext cx="73079" cy="14929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07" name="椭圆 106"/>
              <p:cNvSpPr/>
              <p:nvPr/>
            </p:nvSpPr>
            <p:spPr>
              <a:xfrm>
                <a:off x="6734518" y="4707095"/>
                <a:ext cx="73079" cy="14929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08" name="任意形状 107"/>
              <p:cNvSpPr/>
              <p:nvPr/>
            </p:nvSpPr>
            <p:spPr>
              <a:xfrm rot="5681962">
                <a:off x="6697740" y="4929466"/>
                <a:ext cx="222422" cy="243739"/>
              </a:xfrm>
              <a:custGeom>
                <a:avLst/>
                <a:gdLst>
                  <a:gd name="connsiteX0" fmla="*/ 68173 w 180099"/>
                  <a:gd name="connsiteY0" fmla="*/ 725 h 221924"/>
                  <a:gd name="connsiteX1" fmla="*/ 79 w 180099"/>
                  <a:gd name="connsiteY1" fmla="*/ 59091 h 221924"/>
                  <a:gd name="connsiteX2" fmla="*/ 82764 w 180099"/>
                  <a:gd name="connsiteY2" fmla="*/ 214734 h 221924"/>
                  <a:gd name="connsiteX3" fmla="*/ 180041 w 180099"/>
                  <a:gd name="connsiteY3" fmla="*/ 185551 h 221924"/>
                  <a:gd name="connsiteX4" fmla="*/ 97356 w 180099"/>
                  <a:gd name="connsiteY4" fmla="*/ 93138 h 221924"/>
                  <a:gd name="connsiteX5" fmla="*/ 68173 w 180099"/>
                  <a:gd name="connsiteY5" fmla="*/ 725 h 2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099" h="221924">
                    <a:moveTo>
                      <a:pt x="68173" y="725"/>
                    </a:moveTo>
                    <a:cubicBezTo>
                      <a:pt x="51960" y="-4950"/>
                      <a:pt x="-2353" y="23423"/>
                      <a:pt x="79" y="59091"/>
                    </a:cubicBezTo>
                    <a:cubicBezTo>
                      <a:pt x="2511" y="94759"/>
                      <a:pt x="52770" y="193657"/>
                      <a:pt x="82764" y="214734"/>
                    </a:cubicBezTo>
                    <a:cubicBezTo>
                      <a:pt x="112758" y="235811"/>
                      <a:pt x="177609" y="205817"/>
                      <a:pt x="180041" y="185551"/>
                    </a:cubicBezTo>
                    <a:cubicBezTo>
                      <a:pt x="182473" y="165285"/>
                      <a:pt x="108705" y="122321"/>
                      <a:pt x="97356" y="93138"/>
                    </a:cubicBezTo>
                    <a:cubicBezTo>
                      <a:pt x="86007" y="63955"/>
                      <a:pt x="84386" y="6400"/>
                      <a:pt x="68173" y="725"/>
                    </a:cubicBezTo>
                    <a:close/>
                  </a:path>
                </a:pathLst>
              </a:custGeom>
              <a:solidFill>
                <a:schemeClr val="bg1">
                  <a:lumMod val="75000"/>
                </a:schemeClr>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cxnSp>
          <p:nvCxnSpPr>
            <p:cNvPr id="109" name="直线箭头连接符 108"/>
            <p:cNvCxnSpPr/>
            <p:nvPr/>
          </p:nvCxnSpPr>
          <p:spPr>
            <a:xfrm>
              <a:off x="16310" y="7413"/>
              <a:ext cx="0" cy="43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195" name="文本框 109"/>
            <p:cNvSpPr txBox="1"/>
            <p:nvPr/>
          </p:nvSpPr>
          <p:spPr>
            <a:xfrm>
              <a:off x="16428" y="7380"/>
              <a:ext cx="1288" cy="447"/>
            </a:xfrm>
            <a:prstGeom prst="rect">
              <a:avLst/>
            </a:prstGeom>
            <a:noFill/>
            <a:ln w="9525">
              <a:noFill/>
            </a:ln>
          </p:spPr>
          <p:txBody>
            <a:bodyPr wrap="square">
              <a:spAutoFit/>
            </a:bodyPr>
            <a:lstStyle/>
            <a:p>
              <a:pPr eaLnBrk="1" hangingPunct="1">
                <a:buNone/>
              </a:pPr>
              <a:r>
                <a:rPr lang="zh-CN" altLang="en-US" sz="1000" dirty="0">
                  <a:solidFill>
                    <a:srgbClr val="000000"/>
                  </a:solidFill>
                  <a:latin typeface="微软雅黑" panose="020B0503020204020204" pitchFamily="34" charset="-122"/>
                  <a:ea typeface="微软雅黑" panose="020B0503020204020204" pitchFamily="34" charset="-122"/>
                </a:rPr>
                <a:t>染色与观察</a:t>
              </a:r>
            </a:p>
          </p:txBody>
        </p:sp>
      </p:grpSp>
      <p:sp>
        <p:nvSpPr>
          <p:cNvPr id="17" name="Title"/>
          <p:cNvSpPr txBox="1"/>
          <p:nvPr/>
        </p:nvSpPr>
        <p:spPr>
          <a:xfrm>
            <a:off x="742121" y="1288415"/>
            <a:ext cx="10666364" cy="337185"/>
          </a:xfrm>
          <a:prstGeom prst="roundRect">
            <a:avLst>
              <a:gd name="adj"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algn="ctr">
              <a:defRPr kumimoji="1" sz="1600" b="1">
                <a:solidFill>
                  <a:srgbClr val="FFFFFF"/>
                </a:solidFill>
                <a:latin typeface="Arial" panose="020B0604020202020204" pitchFamily="34" charset="0"/>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ym typeface="+mn-lt"/>
              </a:rPr>
              <a:t>HER2变异的常用检测方法</a:t>
            </a:r>
          </a:p>
        </p:txBody>
      </p:sp>
      <p:sp>
        <p:nvSpPr>
          <p:cNvPr id="3" name="标题 16"/>
          <p:cNvSpPr txBox="1"/>
          <p:nvPr>
            <p:custDataLst>
              <p:tags r:id="rId2"/>
            </p:custDataLst>
          </p:nvPr>
        </p:nvSpPr>
        <p:spPr>
          <a:xfrm>
            <a:off x="699770" y="541020"/>
            <a:ext cx="10985500" cy="441325"/>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zh-CN" altLang="en-US" dirty="0">
                <a:solidFill>
                  <a:srgbClr val="70309F"/>
                </a:solidFill>
                <a:latin typeface="微软雅黑" panose="020B0503020204020204" pitchFamily="34" charset="-122"/>
                <a:ea typeface="微软雅黑" panose="020B0503020204020204" pitchFamily="34" charset="-122"/>
                <a:sym typeface="+mn-lt"/>
              </a:rPr>
              <a:t>临床针对</a:t>
            </a:r>
            <a:r>
              <a:rPr lang="en-US" altLang="zh-CN" dirty="0">
                <a:solidFill>
                  <a:srgbClr val="70309F"/>
                </a:solidFill>
                <a:latin typeface="微软雅黑" panose="020B0503020204020204" pitchFamily="34" charset="-122"/>
                <a:ea typeface="微软雅黑" panose="020B0503020204020204" pitchFamily="34" charset="-122"/>
                <a:sym typeface="+mn-lt"/>
              </a:rPr>
              <a:t>HER2</a:t>
            </a:r>
            <a:r>
              <a:rPr lang="zh-CN" altLang="en-US" dirty="0">
                <a:solidFill>
                  <a:srgbClr val="70309F"/>
                </a:solidFill>
                <a:latin typeface="微软雅黑" panose="020B0503020204020204" pitchFamily="34" charset="-122"/>
                <a:ea typeface="微软雅黑" panose="020B0503020204020204" pitchFamily="34" charset="-122"/>
                <a:sym typeface="+mn-lt"/>
              </a:rPr>
              <a:t>不同变异的检测方法均有所不同，需谨慎区分</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矩形: 圆角 137"/>
          <p:cNvSpPr/>
          <p:nvPr/>
        </p:nvSpPr>
        <p:spPr>
          <a:xfrm>
            <a:off x="4683760" y="1505585"/>
            <a:ext cx="6694170" cy="4662170"/>
          </a:xfrm>
          <a:prstGeom prst="roundRect">
            <a:avLst>
              <a:gd name="adj" fmla="val 1070"/>
            </a:avLst>
          </a:prstGeom>
          <a:solidFill>
            <a:schemeClr val="bg1"/>
          </a:solidFill>
          <a:ln>
            <a:solidFill>
              <a:schemeClr val="bg1">
                <a:lumMod val="85000"/>
              </a:schemeClr>
            </a:solidFill>
          </a:ln>
          <a:effectLst>
            <a:outerShdw blurRad="63500" algn="ctr" rotWithShape="0">
              <a:srgbClr val="8A005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33677155-C562-4F09-C64B-02B9A2C2A8C5}"/>
              </a:ext>
            </a:extLst>
          </p:cNvPr>
          <p:cNvPicPr>
            <a:picLocks noChangeAspect="1"/>
          </p:cNvPicPr>
          <p:nvPr/>
        </p:nvPicPr>
        <p:blipFill>
          <a:blip r:embed="rId3"/>
          <a:srcRect t="39405" b="15666"/>
          <a:stretch/>
        </p:blipFill>
        <p:spPr>
          <a:xfrm>
            <a:off x="4668251" y="1520793"/>
            <a:ext cx="6679933" cy="1463040"/>
          </a:xfrm>
          <a:prstGeom prst="rect">
            <a:avLst/>
          </a:prstGeom>
        </p:spPr>
      </p:pic>
      <p:sp>
        <p:nvSpPr>
          <p:cNvPr id="26" name="矩形: 圆角 137"/>
          <p:cNvSpPr/>
          <p:nvPr/>
        </p:nvSpPr>
        <p:spPr>
          <a:xfrm>
            <a:off x="540385" y="1569085"/>
            <a:ext cx="4028440" cy="4584700"/>
          </a:xfrm>
          <a:prstGeom prst="roundRect">
            <a:avLst>
              <a:gd name="adj" fmla="val 1070"/>
            </a:avLst>
          </a:prstGeom>
          <a:solidFill>
            <a:schemeClr val="bg1"/>
          </a:solidFill>
          <a:ln w="6350">
            <a:solidFill>
              <a:schemeClr val="bg1">
                <a:lumMod val="85000"/>
              </a:schemeClr>
            </a:solidFill>
          </a:ln>
          <a:effectLst>
            <a:outerShdw blurRad="63500" algn="ctr" rotWithShape="0">
              <a:srgbClr val="8A005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itle 1"/>
          <p:cNvSpPr>
            <a:spLocks noGrp="1"/>
          </p:cNvSpPr>
          <p:nvPr/>
        </p:nvSpPr>
        <p:spPr>
          <a:xfrm>
            <a:off x="563245" y="313055"/>
            <a:ext cx="11343005" cy="784860"/>
          </a:xfrm>
          <a:prstGeom prst="rect">
            <a:avLst/>
          </a:prstGeom>
        </p:spPr>
        <p:txBody>
          <a:bodyPr vert="horz" lIns="65551" tIns="32776" rIns="65551" bIns="32776" rtlCol="0" anchor="ctr">
            <a:noAutofit/>
          </a:bodyPr>
          <a:lstStyle>
            <a:lvl1pPr algn="l" defTabSz="914400" rtl="0" eaLnBrk="1" latinLnBrk="0" hangingPunct="1">
              <a:lnSpc>
                <a:spcPct val="90000"/>
              </a:lnSpc>
              <a:spcBef>
                <a:spcPct val="0"/>
              </a:spcBef>
              <a:buNone/>
              <a:defRPr sz="2800" kern="1200">
                <a:solidFill>
                  <a:schemeClr val="tx1"/>
                </a:solidFill>
                <a:latin typeface="微软雅黑" panose="020B0503020204020204" pitchFamily="34" charset="-122"/>
                <a:ea typeface="微软雅黑" panose="020B0503020204020204" pitchFamily="34" charset="-122"/>
                <a:cs typeface="+mj-cs"/>
              </a:defRPr>
            </a:lvl1pPr>
          </a:lstStyle>
          <a:p>
            <a:r>
              <a:rPr lang="zh-CN" altLang="en-US" b="1" dirty="0">
                <a:solidFill>
                  <a:srgbClr val="70309F"/>
                </a:solidFill>
                <a:sym typeface="+mn-ea"/>
              </a:rPr>
              <a:t>目前</a:t>
            </a:r>
            <a:r>
              <a:rPr lang="en-US" altLang="zh-CN" b="1" dirty="0">
                <a:solidFill>
                  <a:srgbClr val="70309F"/>
                </a:solidFill>
                <a:sym typeface="+mn-ea"/>
              </a:rPr>
              <a:t>NSCLC</a:t>
            </a:r>
            <a:r>
              <a:rPr lang="zh-CN" altLang="en-US" b="1" dirty="0">
                <a:solidFill>
                  <a:srgbClr val="70309F"/>
                </a:solidFill>
                <a:sym typeface="+mn-ea"/>
              </a:rPr>
              <a:t>多个临床指南</a:t>
            </a:r>
            <a:r>
              <a:rPr lang="en-US" altLang="zh-CN" b="1" dirty="0">
                <a:solidFill>
                  <a:srgbClr val="70309F"/>
                </a:solidFill>
                <a:sym typeface="+mn-ea"/>
              </a:rPr>
              <a:t>/</a:t>
            </a:r>
            <a:r>
              <a:rPr lang="zh-CN" altLang="en-US" b="1" dirty="0">
                <a:solidFill>
                  <a:srgbClr val="70309F"/>
                </a:solidFill>
                <a:sym typeface="+mn-ea"/>
              </a:rPr>
              <a:t>共识均推荐包含</a:t>
            </a:r>
            <a:r>
              <a:rPr lang="zh-CN" altLang="en-US" b="1" dirty="0">
                <a:solidFill>
                  <a:srgbClr val="70309F"/>
                </a:solidFill>
              </a:rPr>
              <a:t>HER2基因在内的多基因共检</a:t>
            </a:r>
          </a:p>
        </p:txBody>
      </p:sp>
      <p:sp>
        <p:nvSpPr>
          <p:cNvPr id="7" name="文本框 6"/>
          <p:cNvSpPr txBox="1"/>
          <p:nvPr/>
        </p:nvSpPr>
        <p:spPr>
          <a:xfrm>
            <a:off x="545465" y="1107440"/>
            <a:ext cx="10322560" cy="337185"/>
          </a:xfrm>
          <a:prstGeom prst="rect">
            <a:avLst/>
          </a:prstGeom>
          <a:noFill/>
        </p:spPr>
        <p:txBody>
          <a:bodyPr wrap="square" rtlCol="0" anchor="t">
            <a:spAutoFit/>
          </a:bodyPr>
          <a:lstStyle/>
          <a:p>
            <a:pPr marL="285750" indent="-285750" algn="l">
              <a:buFont typeface="Wingdings" panose="05000000000000000000" charset="0"/>
              <a:buChar char=""/>
            </a:pPr>
            <a:r>
              <a:rPr lang="zh-CN" altLang="en-US" sz="1600" dirty="0">
                <a:ea typeface="微软雅黑" panose="020B0503020204020204" pitchFamily="34" charset="-122"/>
                <a:sym typeface="+mn-ea"/>
              </a:rPr>
              <a:t>HER2是NSCLC中的扩展基因，肺癌相关驱动基因共检已被写入多个权威诊疗指南或专家共识。</a:t>
            </a:r>
          </a:p>
        </p:txBody>
      </p:sp>
      <p:pic>
        <p:nvPicPr>
          <p:cNvPr id="13" name="内容占位符 12"/>
          <p:cNvPicPr>
            <a:picLocks noGrp="1" noChangeAspect="1"/>
          </p:cNvPicPr>
          <p:nvPr>
            <p:ph sz="half" idx="1"/>
          </p:nvPr>
        </p:nvPicPr>
        <p:blipFill>
          <a:blip r:embed="rId4"/>
          <a:stretch>
            <a:fillRect/>
          </a:stretch>
        </p:blipFill>
        <p:spPr>
          <a:xfrm>
            <a:off x="540385" y="1622425"/>
            <a:ext cx="3931285" cy="1097915"/>
          </a:xfrm>
          <a:prstGeom prst="rect">
            <a:avLst/>
          </a:prstGeom>
        </p:spPr>
      </p:pic>
      <p:pic>
        <p:nvPicPr>
          <p:cNvPr id="24" name="内容占位符 23"/>
          <p:cNvPicPr>
            <a:picLocks noGrp="1" noChangeAspect="1"/>
          </p:cNvPicPr>
          <p:nvPr>
            <p:ph sz="half" idx="2"/>
          </p:nvPr>
        </p:nvPicPr>
        <p:blipFill>
          <a:blip r:embed="rId5"/>
          <a:stretch>
            <a:fillRect/>
          </a:stretch>
        </p:blipFill>
        <p:spPr>
          <a:xfrm>
            <a:off x="624205" y="2648585"/>
            <a:ext cx="3723640" cy="1990725"/>
          </a:xfrm>
          <a:prstGeom prst="rect">
            <a:avLst/>
          </a:prstGeom>
        </p:spPr>
      </p:pic>
      <p:sp>
        <p:nvSpPr>
          <p:cNvPr id="29" name="矩形 28"/>
          <p:cNvSpPr/>
          <p:nvPr/>
        </p:nvSpPr>
        <p:spPr>
          <a:xfrm>
            <a:off x="540385" y="1962785"/>
            <a:ext cx="4027805" cy="378460"/>
          </a:xfrm>
          <a:prstGeom prst="rect">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buClrTx/>
              <a:buSzTx/>
              <a:buFontTx/>
            </a:pPr>
            <a:r>
              <a:rPr kumimoji="1" lang="zh-CN" altLang="en-US" sz="1600" b="1">
                <a:solidFill>
                  <a:srgbClr val="FFFFFF"/>
                </a:solidFill>
                <a:latin typeface="Arial" panose="020B0604020202020204" pitchFamily="34" charset="0"/>
                <a:ea typeface="微软雅黑" panose="020B0503020204020204" pitchFamily="34" charset="-122"/>
                <a:sym typeface="+mn-ea"/>
              </a:rPr>
              <a:t>2024版中华医学会肺癌临床诊疗指南</a:t>
            </a:r>
            <a:r>
              <a:rPr kumimoji="1" lang="zh-CN" altLang="en-US" sz="1600" b="1" baseline="30000">
                <a:solidFill>
                  <a:srgbClr val="FFFFFF"/>
                </a:solidFill>
                <a:latin typeface="Arial" panose="020B0604020202020204" pitchFamily="34" charset="0"/>
                <a:ea typeface="微软雅黑" panose="020B0503020204020204" pitchFamily="34" charset="-122"/>
                <a:sym typeface="+mn-ea"/>
              </a:rPr>
              <a:t>1</a:t>
            </a:r>
          </a:p>
        </p:txBody>
      </p:sp>
      <p:sp>
        <p:nvSpPr>
          <p:cNvPr id="32" name="文本框 31"/>
          <p:cNvSpPr txBox="1"/>
          <p:nvPr/>
        </p:nvSpPr>
        <p:spPr>
          <a:xfrm>
            <a:off x="322580" y="6202680"/>
            <a:ext cx="5773420" cy="337185"/>
          </a:xfrm>
          <a:prstGeom prst="rect">
            <a:avLst/>
          </a:prstGeom>
        </p:spPr>
        <p:txBody>
          <a:bodyPr wrap="square">
            <a:spAutoFit/>
          </a:bodyPr>
          <a:lstStyle/>
          <a:p>
            <a:pPr marL="0" indent="0"/>
            <a:r>
              <a:rPr lang="en-US" altLang="zh-CN" sz="800" b="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800" dirty="0">
                <a:solidFill>
                  <a:schemeClr val="tx1"/>
                </a:solidFill>
                <a:sym typeface="+mn-ea"/>
              </a:rPr>
              <a:t>中华医学会肿瘤学分会. 中华医学会肺癌临床诊疗指南（2024版）. 中华医学杂志, 2024, 104(34) : 3175-3213.</a:t>
            </a:r>
            <a:endParaRPr lang="en-US" altLang="zh-CN" sz="800" b="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r>
              <a:rPr lang="en-US" altLang="zh-CN" sz="800" b="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800" dirty="0">
                <a:sym typeface="+mn-ea"/>
              </a:rPr>
              <a:t>202</a:t>
            </a:r>
            <a:r>
              <a:rPr lang="en-US" altLang="zh-CN" sz="800" dirty="0">
                <a:sym typeface="+mn-ea"/>
              </a:rPr>
              <a:t>5 </a:t>
            </a:r>
            <a:r>
              <a:rPr lang="zh-CN" altLang="en-US" sz="800" dirty="0">
                <a:sym typeface="+mn-ea"/>
              </a:rPr>
              <a:t>NCCN  NSCLC guideline V</a:t>
            </a:r>
            <a:r>
              <a:rPr lang="en-US" altLang="zh-CN" sz="800" dirty="0">
                <a:sym typeface="+mn-ea"/>
              </a:rPr>
              <a:t>3</a:t>
            </a:r>
            <a:r>
              <a:rPr lang="zh-CN" altLang="en-US" sz="800" dirty="0">
                <a:sym typeface="+mn-ea"/>
              </a:rPr>
              <a:t>.</a:t>
            </a:r>
            <a:endParaRPr lang="en-US" altLang="zh-CN" sz="800" b="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矩形 32"/>
          <p:cNvSpPr/>
          <p:nvPr/>
        </p:nvSpPr>
        <p:spPr>
          <a:xfrm>
            <a:off x="534670" y="4639945"/>
            <a:ext cx="4014470" cy="1050925"/>
          </a:xfrm>
          <a:prstGeom prst="rect">
            <a:avLst/>
          </a:prstGeom>
          <a:solidFill>
            <a:srgbClr val="8A0051">
              <a:alpha val="5000"/>
            </a:srgbClr>
          </a:solidFill>
          <a:ln w="952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indent="-285750" algn="l" fontAlgn="auto">
              <a:lnSpc>
                <a:spcPct val="120000"/>
              </a:lnSpc>
              <a:buFont typeface="Arial" panose="020B0604020202020204" pitchFamily="34" charset="0"/>
              <a:buChar char="•"/>
            </a:pPr>
            <a:r>
              <a:rPr lang="zh-CN" altLang="en-US" sz="1400" dirty="0">
                <a:solidFill>
                  <a:schemeClr val="tx1"/>
                </a:solidFill>
                <a:latin typeface="Arial" panose="020B0604020202020204" pitchFamily="34" charset="0"/>
                <a:ea typeface="微软雅黑" panose="020B0503020204020204" pitchFamily="34" charset="-122"/>
              </a:rPr>
              <a:t>推荐</a:t>
            </a:r>
            <a:r>
              <a:rPr lang="en-US" altLang="zh-CN" sz="1400" dirty="0">
                <a:solidFill>
                  <a:schemeClr val="tx1"/>
                </a:solidFill>
                <a:latin typeface="Arial" panose="020B0604020202020204" pitchFamily="34" charset="0"/>
                <a:ea typeface="微软雅黑" panose="020B0503020204020204" pitchFamily="34" charset="-122"/>
              </a:rPr>
              <a:t>采用经过验证的 NGS平台或 RT‑PCR 多基因联检平台可</a:t>
            </a:r>
            <a:r>
              <a:rPr lang="en-US" altLang="zh-CN" sz="1400" b="1" dirty="0">
                <a:solidFill>
                  <a:schemeClr val="accent6">
                    <a:lumMod val="75000"/>
                  </a:schemeClr>
                </a:solidFill>
                <a:latin typeface="Arial" panose="020B0604020202020204" pitchFamily="34" charset="0"/>
                <a:ea typeface="微软雅黑" panose="020B0503020204020204" pitchFamily="34" charset="-122"/>
              </a:rPr>
              <a:t>同时检测</a:t>
            </a:r>
            <a:r>
              <a:rPr lang="en-US" altLang="zh-CN" sz="1400" dirty="0">
                <a:solidFill>
                  <a:schemeClr val="tx1"/>
                </a:solidFill>
                <a:latin typeface="Arial" panose="020B0604020202020204" pitchFamily="34" charset="0"/>
                <a:ea typeface="微软雅黑" panose="020B0503020204020204" pitchFamily="34" charset="-122"/>
              </a:rPr>
              <a:t>EGFR/ALK/ ROS1</a:t>
            </a:r>
            <a:r>
              <a:rPr lang="en-US" altLang="zh-CN" sz="1400" dirty="0">
                <a:solidFill>
                  <a:schemeClr val="tx1"/>
                </a:solidFill>
                <a:latin typeface="Arial" panose="020B0604020202020204" pitchFamily="34" charset="0"/>
                <a:ea typeface="微软雅黑" panose="020B0503020204020204" pitchFamily="34" charset="-122"/>
                <a:sym typeface="+mn-ea"/>
              </a:rPr>
              <a:t>/BRAF/KRAS/RET/MET/</a:t>
            </a:r>
            <a:r>
              <a:rPr lang="en-US" altLang="zh-CN" sz="1400" dirty="0">
                <a:solidFill>
                  <a:schemeClr val="accent6">
                    <a:lumMod val="75000"/>
                  </a:schemeClr>
                </a:solidFill>
                <a:latin typeface="Arial" panose="020B0604020202020204" pitchFamily="34" charset="0"/>
                <a:ea typeface="微软雅黑" panose="020B0503020204020204" pitchFamily="34" charset="-122"/>
                <a:sym typeface="+mn-ea"/>
              </a:rPr>
              <a:t> </a:t>
            </a:r>
            <a:r>
              <a:rPr lang="en-US" altLang="zh-CN" sz="1400" b="1" dirty="0">
                <a:solidFill>
                  <a:schemeClr val="accent6">
                    <a:lumMod val="75000"/>
                  </a:schemeClr>
                </a:solidFill>
                <a:latin typeface="Arial Bold" panose="020B0704020202090204" charset="0"/>
                <a:ea typeface="微软雅黑" panose="020B0503020204020204" pitchFamily="34" charset="-122"/>
                <a:cs typeface="Arial Bold" panose="020B0704020202090204" charset="0"/>
                <a:sym typeface="+mn-ea"/>
              </a:rPr>
              <a:t>HER2</a:t>
            </a:r>
            <a:r>
              <a:rPr lang="en-US" altLang="zh-CN" sz="1400" dirty="0">
                <a:solidFill>
                  <a:schemeClr val="tx1"/>
                </a:solidFill>
                <a:latin typeface="Arial" panose="020B0604020202020204" pitchFamily="34" charset="0"/>
                <a:ea typeface="微软雅黑" panose="020B0503020204020204" pitchFamily="34" charset="-122"/>
                <a:sym typeface="+mn-ea"/>
              </a:rPr>
              <a:t>/PD-L1</a:t>
            </a:r>
          </a:p>
        </p:txBody>
      </p:sp>
      <p:sp>
        <p:nvSpPr>
          <p:cNvPr id="6" name="矩形 5"/>
          <p:cNvSpPr/>
          <p:nvPr/>
        </p:nvSpPr>
        <p:spPr>
          <a:xfrm>
            <a:off x="4657090" y="3073400"/>
            <a:ext cx="6755765" cy="381000"/>
          </a:xfrm>
          <a:prstGeom prst="rect">
            <a:avLst/>
          </a:prstGeom>
          <a:solidFill>
            <a:srgbClr val="FFEF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FF9400"/>
                </a:solidFill>
                <a:latin typeface="微软雅黑" panose="020B0503020204020204" pitchFamily="34" charset="-122"/>
                <a:ea typeface="微软雅黑" panose="020B0503020204020204" pitchFamily="34" charset="-122"/>
              </a:rPr>
              <a:t>2025</a:t>
            </a:r>
            <a:r>
              <a:rPr lang="zh-CN" altLang="en-US" sz="1400" b="1" dirty="0">
                <a:solidFill>
                  <a:srgbClr val="FF9400"/>
                </a:solidFill>
                <a:latin typeface="微软雅黑" panose="020B0503020204020204" pitchFamily="34" charset="-122"/>
                <a:ea typeface="微软雅黑" panose="020B0503020204020204" pitchFamily="34" charset="-122"/>
              </a:rPr>
              <a:t>年第</a:t>
            </a:r>
            <a:r>
              <a:rPr lang="en-US" altLang="zh-CN" sz="1400" b="1" dirty="0">
                <a:solidFill>
                  <a:srgbClr val="FF9400"/>
                </a:solidFill>
                <a:latin typeface="微软雅黑" panose="020B0503020204020204" pitchFamily="34" charset="-122"/>
                <a:ea typeface="微软雅黑" panose="020B0503020204020204" pitchFamily="34" charset="-122"/>
              </a:rPr>
              <a:t>3</a:t>
            </a:r>
            <a:r>
              <a:rPr lang="zh-CN" altLang="en-US" sz="1400" b="1" dirty="0">
                <a:solidFill>
                  <a:srgbClr val="FF9400"/>
                </a:solidFill>
                <a:latin typeface="微软雅黑" panose="020B0503020204020204" pitchFamily="34" charset="-122"/>
                <a:ea typeface="微软雅黑" panose="020B0503020204020204" pitchFamily="34" charset="-122"/>
              </a:rPr>
              <a:t>版</a:t>
            </a:r>
            <a:r>
              <a:rPr lang="en-US" altLang="zh-CN" sz="1400" b="1" dirty="0" err="1">
                <a:solidFill>
                  <a:srgbClr val="FF9400"/>
                </a:solidFill>
                <a:latin typeface="微软雅黑" panose="020B0503020204020204" pitchFamily="34" charset="-122"/>
                <a:ea typeface="微软雅黑" panose="020B0503020204020204" pitchFamily="34" charset="-122"/>
              </a:rPr>
              <a:t>NCCN</a:t>
            </a:r>
            <a:r>
              <a:rPr lang="en-US" altLang="zh-CN" sz="1400" b="1" dirty="0">
                <a:solidFill>
                  <a:srgbClr val="FF9400"/>
                </a:solidFill>
                <a:latin typeface="微软雅黑" panose="020B0503020204020204" pitchFamily="34" charset="-122"/>
                <a:ea typeface="微软雅黑" panose="020B0503020204020204" pitchFamily="34" charset="-122"/>
              </a:rPr>
              <a:t> NSCLC </a:t>
            </a:r>
            <a:r>
              <a:rPr lang="zh-CN" altLang="en-US" sz="1400" b="1" dirty="0">
                <a:solidFill>
                  <a:srgbClr val="FF9400"/>
                </a:solidFill>
                <a:latin typeface="微软雅黑" panose="020B0503020204020204" pitchFamily="34" charset="-122"/>
                <a:ea typeface="微软雅黑" panose="020B0503020204020204" pitchFamily="34" charset="-122"/>
              </a:rPr>
              <a:t>指南</a:t>
            </a:r>
            <a:r>
              <a:rPr lang="en-US" altLang="zh-CN" sz="1400" b="1" baseline="30000" dirty="0">
                <a:solidFill>
                  <a:srgbClr val="FF9400"/>
                </a:solidFill>
                <a:latin typeface="微软雅黑" panose="020B0503020204020204" pitchFamily="34" charset="-122"/>
                <a:ea typeface="微软雅黑" panose="020B0503020204020204" pitchFamily="34" charset="-122"/>
              </a:rPr>
              <a:t>2</a:t>
            </a:r>
          </a:p>
        </p:txBody>
      </p:sp>
      <p:pic>
        <p:nvPicPr>
          <p:cNvPr id="11" name="图片 10">
            <a:extLst>
              <a:ext uri="{FF2B5EF4-FFF2-40B4-BE49-F238E27FC236}">
                <a16:creationId xmlns:a16="http://schemas.microsoft.com/office/drawing/2014/main" id="{F9959932-CAB4-9F11-8E57-578B3D6C3545}"/>
              </a:ext>
            </a:extLst>
          </p:cNvPr>
          <p:cNvPicPr>
            <a:picLocks noChangeAspect="1"/>
          </p:cNvPicPr>
          <p:nvPr/>
        </p:nvPicPr>
        <p:blipFill>
          <a:blip r:embed="rId6"/>
          <a:stretch>
            <a:fillRect/>
          </a:stretch>
        </p:blipFill>
        <p:spPr>
          <a:xfrm>
            <a:off x="5000735" y="3640667"/>
            <a:ext cx="5850355" cy="2281765"/>
          </a:xfrm>
          <a:prstGeom prst="rect">
            <a:avLst/>
          </a:prstGeom>
        </p:spPr>
      </p:pic>
      <p:grpSp>
        <p:nvGrpSpPr>
          <p:cNvPr id="12" name="组合 11">
            <a:extLst>
              <a:ext uri="{FF2B5EF4-FFF2-40B4-BE49-F238E27FC236}">
                <a16:creationId xmlns:a16="http://schemas.microsoft.com/office/drawing/2014/main" id="{3B954CDE-8BDD-657D-9622-AA02E78D868C}"/>
              </a:ext>
            </a:extLst>
          </p:cNvPr>
          <p:cNvGrpSpPr/>
          <p:nvPr/>
        </p:nvGrpSpPr>
        <p:grpSpPr>
          <a:xfrm>
            <a:off x="4698685" y="4184649"/>
            <a:ext cx="5246685" cy="1504951"/>
            <a:chOff x="4698685" y="4184649"/>
            <a:chExt cx="5246685" cy="1504951"/>
          </a:xfrm>
        </p:grpSpPr>
        <p:sp>
          <p:nvSpPr>
            <p:cNvPr id="10" name="矩形: 圆角 9"/>
            <p:cNvSpPr/>
            <p:nvPr/>
          </p:nvSpPr>
          <p:spPr>
            <a:xfrm>
              <a:off x="4698685" y="4624397"/>
              <a:ext cx="846763" cy="75100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进展或转移性</a:t>
              </a:r>
              <a:endParaRPr lang="en-US" altLang="zh-CN" sz="1200" b="1" dirty="0">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1200" b="1" dirty="0">
                  <a:latin typeface="微软雅黑" panose="020B0503020204020204" pitchFamily="34" charset="-122"/>
                  <a:ea typeface="微软雅黑" panose="020B0503020204020204" pitchFamily="34" charset="-122"/>
                  <a:cs typeface="微软雅黑" panose="020B0503020204020204" pitchFamily="34" charset="-122"/>
                </a:rPr>
                <a:t>NSCLC</a:t>
              </a:r>
              <a:endParaRPr lang="zh-CN" altLang="en-US" sz="12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矩形 20"/>
            <p:cNvSpPr/>
            <p:nvPr/>
          </p:nvSpPr>
          <p:spPr>
            <a:xfrm>
              <a:off x="9201150" y="4304665"/>
              <a:ext cx="744220" cy="128905"/>
            </a:xfrm>
            <a:prstGeom prst="rect">
              <a:avLst/>
            </a:prstGeom>
            <a:noFill/>
            <a:ln w="28575">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44" name="矩形 43"/>
            <p:cNvSpPr/>
            <p:nvPr/>
          </p:nvSpPr>
          <p:spPr>
            <a:xfrm>
              <a:off x="8071485" y="5445125"/>
              <a:ext cx="802640" cy="129540"/>
            </a:xfrm>
            <a:prstGeom prst="rect">
              <a:avLst/>
            </a:prstGeom>
            <a:noFill/>
            <a:ln w="28575">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52" name="矩形 51"/>
            <p:cNvSpPr/>
            <p:nvPr/>
          </p:nvSpPr>
          <p:spPr>
            <a:xfrm>
              <a:off x="6889750" y="5394325"/>
              <a:ext cx="790575" cy="295275"/>
            </a:xfrm>
            <a:prstGeom prst="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53" name="矩形 52"/>
            <p:cNvSpPr/>
            <p:nvPr/>
          </p:nvSpPr>
          <p:spPr>
            <a:xfrm>
              <a:off x="6922308" y="4184649"/>
              <a:ext cx="789767" cy="496369"/>
            </a:xfrm>
            <a:prstGeom prst="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p:cNvSpPr/>
          <p:nvPr/>
        </p:nvSpPr>
        <p:spPr>
          <a:xfrm>
            <a:off x="2917788" y="2197057"/>
            <a:ext cx="8186894" cy="1152000"/>
          </a:xfrm>
          <a:prstGeom prst="roundRect">
            <a:avLst>
              <a:gd name="adj" fmla="val 50000"/>
            </a:avLst>
          </a:prstGeom>
          <a:gradFill flip="none" rotWithShape="1">
            <a:gsLst>
              <a:gs pos="100000">
                <a:schemeClr val="bg1">
                  <a:lumMod val="95000"/>
                  <a:alpha val="65374"/>
                </a:schemeClr>
              </a:gs>
              <a:gs pos="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 name="文本框 2"/>
          <p:cNvSpPr txBox="1"/>
          <p:nvPr/>
        </p:nvSpPr>
        <p:spPr>
          <a:xfrm>
            <a:off x="8742911" y="2340869"/>
            <a:ext cx="3476624" cy="1200329"/>
          </a:xfrm>
          <a:prstGeom prst="rect">
            <a:avLst/>
          </a:prstGeom>
          <a:noFill/>
        </p:spPr>
        <p:txBody>
          <a:bodyPr wrap="square" rtlCol="0">
            <a:spAutoFit/>
          </a:bodyPr>
          <a:lstStyle>
            <a:defPPr>
              <a:defRPr lang="en-US"/>
            </a:defPPr>
            <a:lvl1pPr algn="ctr">
              <a:defRPr sz="7200" b="1" i="1">
                <a:gradFill flip="none" rotWithShape="1">
                  <a:gsLst>
                    <a:gs pos="100000">
                      <a:schemeClr val="bg1">
                        <a:lumMod val="65000"/>
                      </a:schemeClr>
                    </a:gs>
                    <a:gs pos="23000">
                      <a:schemeClr val="bg1">
                        <a:lumMod val="75000"/>
                        <a:alpha val="21000"/>
                      </a:schemeClr>
                    </a:gs>
                  </a:gsLst>
                  <a:lin ang="16200000" scaled="1"/>
                  <a:tileRect/>
                </a:gradFill>
                <a:latin typeface="微软雅黑" panose="020B0503020204020204" pitchFamily="34" charset="-122"/>
                <a:ea typeface="微软雅黑" panose="020B0503020204020204" pitchFamily="34" charset="-122"/>
              </a:defRPr>
            </a:lvl1pPr>
          </a:lstStyle>
          <a:p>
            <a:r>
              <a:rPr lang="en-US" altLang="zh-CN" dirty="0"/>
              <a:t>01</a:t>
            </a:r>
            <a:endParaRPr lang="zh-CN" altLang="en-US" dirty="0"/>
          </a:p>
        </p:txBody>
      </p:sp>
      <p:sp>
        <p:nvSpPr>
          <p:cNvPr id="18" name="矩形: 圆角 61"/>
          <p:cNvSpPr/>
          <p:nvPr/>
        </p:nvSpPr>
        <p:spPr>
          <a:xfrm rot="2684045">
            <a:off x="3459554" y="2747869"/>
            <a:ext cx="147792" cy="147792"/>
          </a:xfrm>
          <a:prstGeom prst="roundRect">
            <a:avLst>
              <a:gd name="adj" fmla="val 33114"/>
            </a:avLst>
          </a:prstGeom>
          <a:solidFill>
            <a:schemeClr val="tx1">
              <a:lumMod val="75000"/>
              <a:lumOff val="2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文本框 18"/>
          <p:cNvSpPr txBox="1"/>
          <p:nvPr/>
        </p:nvSpPr>
        <p:spPr>
          <a:xfrm>
            <a:off x="3776980" y="2432521"/>
            <a:ext cx="6039485" cy="645160"/>
          </a:xfrm>
          <a:prstGeom prst="rect">
            <a:avLst/>
          </a:prstGeom>
          <a:noFill/>
        </p:spPr>
        <p:txBody>
          <a:bodyPr wrap="square" rtlCol="0">
            <a:spAutoFit/>
          </a:bodyPr>
          <a:lstStyle>
            <a:defPPr>
              <a:defRPr lang="en-US"/>
            </a:defPPr>
            <a:lvl1pPr>
              <a:lnSpc>
                <a:spcPct val="150000"/>
              </a:lnSpc>
              <a:defRPr sz="2800" b="1">
                <a:solidFill>
                  <a:schemeClr val="bg1">
                    <a:lumMod val="65000"/>
                  </a:schemeClr>
                </a:solidFill>
                <a:latin typeface="微软雅黑" panose="020B0503020204020204" pitchFamily="34" charset="-122"/>
                <a:ea typeface="微软雅黑" panose="020B0503020204020204" pitchFamily="34" charset="-122"/>
              </a:defRPr>
            </a:lvl1pPr>
          </a:lstStyle>
          <a:p>
            <a:r>
              <a:rPr lang="zh-CN" altLang="en-US" sz="2400" dirty="0">
                <a:sym typeface="+mn-ea"/>
              </a:rPr>
              <a:t>HER2变异NSCLC疾病概述与检测规范</a:t>
            </a:r>
          </a:p>
        </p:txBody>
      </p:sp>
      <p:sp>
        <p:nvSpPr>
          <p:cNvPr id="24" name="矩形: 圆角 6"/>
          <p:cNvSpPr/>
          <p:nvPr/>
        </p:nvSpPr>
        <p:spPr>
          <a:xfrm>
            <a:off x="2917788" y="3689777"/>
            <a:ext cx="8186894" cy="1152000"/>
          </a:xfrm>
          <a:prstGeom prst="roundRect">
            <a:avLst>
              <a:gd name="adj" fmla="val 50000"/>
            </a:avLst>
          </a:prstGeom>
          <a:gradFill flip="none" rotWithShape="1">
            <a:gsLst>
              <a:gs pos="100000">
                <a:srgbClr val="7030A0">
                  <a:alpha val="86870"/>
                </a:srgbClr>
              </a:gs>
              <a:gs pos="0">
                <a:srgbClr val="E37835">
                  <a:alpha val="8436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100000">
                    <a:srgbClr val="7030A0"/>
                  </a:gs>
                  <a:gs pos="23000">
                    <a:schemeClr val="accent1">
                      <a:lumMod val="20000"/>
                      <a:lumOff val="80000"/>
                      <a:alpha val="0"/>
                    </a:schemeClr>
                  </a:gs>
                </a:gsLst>
                <a:lin ang="16200000" scaled="1"/>
              </a:gradFill>
              <a:latin typeface="微软雅黑" panose="020B0503020204020204" pitchFamily="34" charset="-122"/>
              <a:ea typeface="微软雅黑" panose="020B0503020204020204" pitchFamily="34" charset="-122"/>
            </a:endParaRPr>
          </a:p>
        </p:txBody>
      </p:sp>
      <p:sp>
        <p:nvSpPr>
          <p:cNvPr id="25" name="文本框 24"/>
          <p:cNvSpPr txBox="1"/>
          <p:nvPr/>
        </p:nvSpPr>
        <p:spPr>
          <a:xfrm>
            <a:off x="8640336" y="3811095"/>
            <a:ext cx="3476624" cy="1200329"/>
          </a:xfrm>
          <a:prstGeom prst="rect">
            <a:avLst/>
          </a:prstGeom>
          <a:noFill/>
        </p:spPr>
        <p:txBody>
          <a:bodyPr wrap="square" rtlCol="0">
            <a:spAutoFit/>
          </a:bodyPr>
          <a:lstStyle>
            <a:defPPr>
              <a:defRPr lang="en-US"/>
            </a:defPPr>
            <a:lvl1pPr algn="ctr">
              <a:defRPr sz="8000" b="1" i="1">
                <a:gradFill flip="none" rotWithShape="1">
                  <a:gsLst>
                    <a:gs pos="100000">
                      <a:srgbClr val="7030A0"/>
                    </a:gs>
                    <a:gs pos="23000">
                      <a:schemeClr val="accent1">
                        <a:lumMod val="20000"/>
                        <a:lumOff val="80000"/>
                        <a:alpha val="0"/>
                      </a:schemeClr>
                    </a:gs>
                  </a:gsLst>
                  <a:lin ang="16200000" scaled="1"/>
                  <a:tileRect/>
                </a:gradFill>
                <a:latin typeface="微软雅黑" panose="020B0503020204020204" pitchFamily="34" charset="-122"/>
                <a:ea typeface="微软雅黑" panose="020B0503020204020204" pitchFamily="34" charset="-122"/>
              </a:defRPr>
            </a:lvl1pPr>
          </a:lstStyle>
          <a:p>
            <a:r>
              <a:rPr lang="en-US" altLang="zh-CN" dirty="0"/>
              <a:t>02</a:t>
            </a:r>
            <a:endParaRPr lang="zh-CN" altLang="en-US" dirty="0"/>
          </a:p>
        </p:txBody>
      </p:sp>
      <p:sp>
        <p:nvSpPr>
          <p:cNvPr id="26" name="矩形: 圆角 61"/>
          <p:cNvSpPr/>
          <p:nvPr/>
        </p:nvSpPr>
        <p:spPr>
          <a:xfrm rot="2684045">
            <a:off x="3459554" y="4240589"/>
            <a:ext cx="147792" cy="147792"/>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文本框 26"/>
          <p:cNvSpPr txBox="1"/>
          <p:nvPr/>
        </p:nvSpPr>
        <p:spPr>
          <a:xfrm>
            <a:off x="3637954" y="4105986"/>
            <a:ext cx="7534038" cy="460375"/>
          </a:xfrm>
          <a:prstGeom prst="rect">
            <a:avLst/>
          </a:prstGeom>
          <a:noFill/>
        </p:spPr>
        <p:txBody>
          <a:bodyPr wrap="square" rtlCol="0">
            <a:sp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r>
              <a:rPr lang="en-US" altLang="zh-CN" b="1" dirty="0">
                <a:solidFill>
                  <a:schemeClr val="bg1"/>
                </a:solidFill>
                <a:latin typeface="微软雅黑" panose="020B0503020204020204" pitchFamily="34" charset="-122"/>
                <a:ea typeface="微软雅黑" panose="020B0503020204020204" pitchFamily="34" charset="-122"/>
                <a:sym typeface="+mn-ea"/>
              </a:rPr>
              <a:t>HER2</a:t>
            </a:r>
            <a:r>
              <a:rPr lang="zh-CN" altLang="en-US" b="1" dirty="0">
                <a:solidFill>
                  <a:schemeClr val="bg1"/>
                </a:solidFill>
                <a:latin typeface="微软雅黑" panose="020B0503020204020204" pitchFamily="34" charset="-122"/>
                <a:ea typeface="微软雅黑" panose="020B0503020204020204" pitchFamily="34" charset="-122"/>
                <a:sym typeface="+mn-ea"/>
              </a:rPr>
              <a:t>突变</a:t>
            </a:r>
            <a:r>
              <a:rPr lang="en-US" altLang="zh-CN" b="1" dirty="0">
                <a:solidFill>
                  <a:schemeClr val="bg1"/>
                </a:solidFill>
                <a:latin typeface="微软雅黑" panose="020B0503020204020204" pitchFamily="34" charset="-122"/>
                <a:ea typeface="微软雅黑" panose="020B0503020204020204" pitchFamily="34" charset="-122"/>
                <a:sym typeface="+mn-ea"/>
              </a:rPr>
              <a:t>NSCLC</a:t>
            </a:r>
            <a:r>
              <a:rPr lang="zh-CN" altLang="en-US" b="1" dirty="0">
                <a:solidFill>
                  <a:schemeClr val="bg1"/>
                </a:solidFill>
                <a:latin typeface="微软雅黑" panose="020B0503020204020204" pitchFamily="34" charset="-122"/>
                <a:ea typeface="微软雅黑" panose="020B0503020204020204" pitchFamily="34" charset="-122"/>
                <a:sym typeface="+mn-ea"/>
              </a:rPr>
              <a:t>检测与</a:t>
            </a:r>
            <a:r>
              <a:rPr lang="en-US" altLang="zh-CN" b="1" dirty="0">
                <a:solidFill>
                  <a:schemeClr val="bg1"/>
                </a:solidFill>
                <a:latin typeface="微软雅黑" panose="020B0503020204020204" pitchFamily="34" charset="-122"/>
                <a:ea typeface="微软雅黑" panose="020B0503020204020204" pitchFamily="34" charset="-122"/>
                <a:sym typeface="+mn-ea"/>
              </a:rPr>
              <a:t>ADC</a:t>
            </a:r>
            <a:r>
              <a:rPr lang="zh-CN" altLang="en-US" b="1" dirty="0">
                <a:solidFill>
                  <a:schemeClr val="bg1"/>
                </a:solidFill>
                <a:latin typeface="微软雅黑" panose="020B0503020204020204" pitchFamily="34" charset="-122"/>
                <a:ea typeface="微软雅黑" panose="020B0503020204020204" pitchFamily="34" charset="-122"/>
                <a:sym typeface="+mn-ea"/>
              </a:rPr>
              <a:t>治疗新进展</a:t>
            </a:r>
            <a:endParaRPr kumimoji="0" lang="zh-CN" altLang="en-US" b="1" i="0" u="none" strike="noStrike" cap="none" spc="0" normalizeH="0" baseline="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2" name="文本框 31"/>
          <p:cNvSpPr txBox="1"/>
          <p:nvPr/>
        </p:nvSpPr>
        <p:spPr>
          <a:xfrm>
            <a:off x="738821" y="1035602"/>
            <a:ext cx="1292662" cy="5565272"/>
          </a:xfrm>
          <a:prstGeom prst="rect">
            <a:avLst/>
          </a:prstGeom>
          <a:solidFill>
            <a:schemeClr val="bg1"/>
          </a:solidFill>
        </p:spPr>
        <p:txBody>
          <a:bodyPr vert="eaVert" wrap="square" rtlCol="0">
            <a:spAutoFit/>
          </a:bodyPr>
          <a:lstStyle/>
          <a:p>
            <a:r>
              <a:rPr lang="en-US" altLang="zh-CN" sz="7200" b="1" dirty="0">
                <a:solidFill>
                  <a:schemeClr val="bg1">
                    <a:lumMod val="95000"/>
                  </a:schemeClr>
                </a:solidFill>
                <a:latin typeface="微软雅黑" panose="020B0503020204020204" pitchFamily="34" charset="-122"/>
                <a:ea typeface="微软雅黑" panose="020B0503020204020204" pitchFamily="34" charset="-122"/>
              </a:rPr>
              <a:t>CONTENTS</a:t>
            </a:r>
            <a:endParaRPr lang="zh-CN" altLang="en-US" sz="7200" b="1"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37" name="直线连接符 36"/>
          <p:cNvCxnSpPr/>
          <p:nvPr/>
        </p:nvCxnSpPr>
        <p:spPr>
          <a:xfrm flipV="1">
            <a:off x="1930498" y="0"/>
            <a:ext cx="0" cy="2157719"/>
          </a:xfrm>
          <a:prstGeom prst="line">
            <a:avLst/>
          </a:prstGeom>
        </p:spPr>
        <p:style>
          <a:lnRef idx="1">
            <a:schemeClr val="accent1"/>
          </a:lnRef>
          <a:fillRef idx="0">
            <a:schemeClr val="accent1"/>
          </a:fillRef>
          <a:effectRef idx="0">
            <a:schemeClr val="accent1"/>
          </a:effectRef>
          <a:fontRef idx="minor">
            <a:schemeClr val="tx1"/>
          </a:fontRef>
        </p:style>
      </p:cxnSp>
      <p:sp>
        <p:nvSpPr>
          <p:cNvPr id="33" name="标题 1"/>
          <p:cNvSpPr txBox="1"/>
          <p:nvPr/>
        </p:nvSpPr>
        <p:spPr>
          <a:xfrm>
            <a:off x="1487062" y="1934699"/>
            <a:ext cx="969048" cy="311172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zh-CN" altLang="en-US" sz="8800" b="1" dirty="0">
                <a:solidFill>
                  <a:srgbClr val="E37835"/>
                </a:solidFill>
                <a:latin typeface="微软雅黑" panose="020B0503020204020204" pitchFamily="34" charset="-122"/>
                <a:ea typeface="微软雅黑" panose="020B0503020204020204" pitchFamily="34" charset="-122"/>
                <a:cs typeface="+mn-ea"/>
                <a:sym typeface="+mn-lt"/>
              </a:rPr>
              <a:t>目   录</a:t>
            </a:r>
          </a:p>
        </p:txBody>
      </p:sp>
      <p:cxnSp>
        <p:nvCxnSpPr>
          <p:cNvPr id="42" name="直线连接符 41"/>
          <p:cNvCxnSpPr/>
          <p:nvPr/>
        </p:nvCxnSpPr>
        <p:spPr>
          <a:xfrm flipV="1">
            <a:off x="1925804" y="5010209"/>
            <a:ext cx="0" cy="1847791"/>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custDataLst>
              <p:tags r:id="rId1"/>
            </p:custDataLst>
          </p:nvPr>
        </p:nvSpPr>
        <p:spPr>
          <a:xfrm>
            <a:off x="6807797" y="1731206"/>
            <a:ext cx="4806990" cy="4551021"/>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30" name="圆角矩形 29"/>
          <p:cNvSpPr/>
          <p:nvPr>
            <p:custDataLst>
              <p:tags r:id="rId2"/>
            </p:custDataLst>
          </p:nvPr>
        </p:nvSpPr>
        <p:spPr>
          <a:xfrm>
            <a:off x="700780" y="1731207"/>
            <a:ext cx="5885367" cy="4551021"/>
          </a:xfrm>
          <a:prstGeom prst="roundRect">
            <a:avLst>
              <a:gd name="adj" fmla="val 0"/>
            </a:avLst>
          </a:prstGeom>
          <a:solidFill>
            <a:schemeClr val="bg1"/>
          </a:solidFill>
          <a:ln>
            <a:solidFill>
              <a:schemeClr val="bg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grpSp>
        <p:nvGrpSpPr>
          <p:cNvPr id="29" name="组合 28"/>
          <p:cNvGrpSpPr/>
          <p:nvPr/>
        </p:nvGrpSpPr>
        <p:grpSpPr>
          <a:xfrm>
            <a:off x="732854" y="1761889"/>
            <a:ext cx="6082849" cy="3979183"/>
            <a:chOff x="658710" y="1893292"/>
            <a:chExt cx="6082849" cy="3979183"/>
          </a:xfrm>
        </p:grpSpPr>
        <p:pic>
          <p:nvPicPr>
            <p:cNvPr id="11" name="Picture 2"/>
            <p:cNvPicPr>
              <a:picLocks noChangeAspect="1"/>
            </p:cNvPicPr>
            <p:nvPr/>
          </p:nvPicPr>
          <p:blipFill rotWithShape="1">
            <a:blip r:embed="rId6"/>
            <a:srcRect r="60734" b="55374"/>
            <a:stretch>
              <a:fillRect/>
            </a:stretch>
          </p:blipFill>
          <p:spPr>
            <a:xfrm>
              <a:off x="5572252" y="2518965"/>
              <a:ext cx="602147" cy="905389"/>
            </a:xfrm>
            <a:prstGeom prst="rect">
              <a:avLst/>
            </a:prstGeom>
          </p:spPr>
        </p:pic>
        <p:grpSp>
          <p:nvGrpSpPr>
            <p:cNvPr id="28" name="组合 27"/>
            <p:cNvGrpSpPr/>
            <p:nvPr/>
          </p:nvGrpSpPr>
          <p:grpSpPr>
            <a:xfrm>
              <a:off x="658710" y="1893292"/>
              <a:ext cx="6082849" cy="3979183"/>
              <a:chOff x="665480" y="1823085"/>
              <a:chExt cx="6588170" cy="4309745"/>
            </a:xfrm>
          </p:grpSpPr>
          <p:grpSp>
            <p:nvGrpSpPr>
              <p:cNvPr id="403" name="组合 402"/>
              <p:cNvGrpSpPr/>
              <p:nvPr/>
            </p:nvGrpSpPr>
            <p:grpSpPr>
              <a:xfrm>
                <a:off x="665480" y="1823085"/>
                <a:ext cx="5358765" cy="4309745"/>
                <a:chOff x="1014" y="2858"/>
                <a:chExt cx="8439" cy="6787"/>
              </a:xfrm>
            </p:grpSpPr>
            <p:pic>
              <p:nvPicPr>
                <p:cNvPr id="10" name="Picture 8"/>
                <p:cNvPicPr>
                  <a:picLocks noChangeAspect="1"/>
                </p:cNvPicPr>
                <p:nvPr/>
              </p:nvPicPr>
              <p:blipFill rotWithShape="1">
                <a:blip r:embed="rId7"/>
                <a:srcRect l="12276" t="7682"/>
                <a:stretch>
                  <a:fillRect/>
                </a:stretch>
              </p:blipFill>
              <p:spPr>
                <a:xfrm>
                  <a:off x="1928" y="3281"/>
                  <a:ext cx="7525" cy="6292"/>
                </a:xfrm>
                <a:prstGeom prst="rect">
                  <a:avLst/>
                </a:prstGeom>
              </p:spPr>
            </p:pic>
            <p:sp>
              <p:nvSpPr>
                <p:cNvPr id="12" name="矩形 11"/>
                <p:cNvSpPr/>
                <p:nvPr/>
              </p:nvSpPr>
              <p:spPr>
                <a:xfrm>
                  <a:off x="5519" y="2858"/>
                  <a:ext cx="2280" cy="2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solidFill>
                        <a:srgbClr val="000000"/>
                      </a:solidFill>
                      <a:latin typeface="+mn-ea"/>
                      <a:sym typeface="Arial" panose="020B0604020202020204" pitchFamily="34" charset="0"/>
                    </a:rPr>
                    <a:t>HER</a:t>
                  </a:r>
                  <a:r>
                    <a:rPr lang="en-US" altLang="zh-CN" sz="1200" b="1" i="0" dirty="0">
                      <a:solidFill>
                        <a:srgbClr val="000000"/>
                      </a:solidFill>
                      <a:effectLst/>
                      <a:latin typeface="+mn-ea"/>
                      <a:sym typeface="Arial" panose="020B0604020202020204" pitchFamily="34" charset="0"/>
                    </a:rPr>
                    <a:t>2</a:t>
                  </a:r>
                  <a:r>
                    <a:rPr lang="zh-CN" altLang="en-US" sz="1200" b="1" i="0" dirty="0">
                      <a:solidFill>
                        <a:srgbClr val="000000"/>
                      </a:solidFill>
                      <a:effectLst/>
                      <a:latin typeface="+mn-ea"/>
                      <a:sym typeface="Arial" panose="020B0604020202020204" pitchFamily="34" charset="0"/>
                    </a:rPr>
                    <a:t>突变</a:t>
                  </a:r>
                  <a:endParaRPr lang="zh-CN" altLang="en-US" sz="1200" b="1" dirty="0">
                    <a:solidFill>
                      <a:schemeClr val="tx1"/>
                    </a:solidFill>
                    <a:latin typeface="+mn-ea"/>
                    <a:sym typeface="Arial" panose="020B0604020202020204" pitchFamily="34" charset="0"/>
                  </a:endParaRPr>
                </a:p>
              </p:txBody>
            </p:sp>
            <p:sp>
              <p:nvSpPr>
                <p:cNvPr id="13" name="矩形 12"/>
                <p:cNvSpPr/>
                <p:nvPr/>
              </p:nvSpPr>
              <p:spPr>
                <a:xfrm>
                  <a:off x="4379" y="3152"/>
                  <a:ext cx="2280" cy="2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dirty="0">
                      <a:solidFill>
                        <a:srgbClr val="000000"/>
                      </a:solidFill>
                      <a:effectLst/>
                      <a:latin typeface="+mn-ea"/>
                      <a:sym typeface="Arial" panose="020B0604020202020204" pitchFamily="34" charset="0"/>
                    </a:rPr>
                    <a:t>热点</a:t>
                  </a:r>
                  <a:endParaRPr lang="zh-CN" altLang="en-US" sz="800" dirty="0">
                    <a:solidFill>
                      <a:schemeClr val="tx1"/>
                    </a:solidFill>
                    <a:latin typeface="+mn-ea"/>
                    <a:sym typeface="Arial" panose="020B0604020202020204" pitchFamily="34" charset="0"/>
                  </a:endParaRPr>
                </a:p>
              </p:txBody>
            </p:sp>
            <p:sp>
              <p:nvSpPr>
                <p:cNvPr id="14" name="矩形 13"/>
                <p:cNvSpPr/>
                <p:nvPr/>
              </p:nvSpPr>
              <p:spPr>
                <a:xfrm>
                  <a:off x="7975" y="3142"/>
                  <a:ext cx="1404" cy="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dirty="0">
                      <a:solidFill>
                        <a:srgbClr val="000000"/>
                      </a:solidFill>
                      <a:latin typeface="+mn-ea"/>
                      <a:sym typeface="Arial" panose="020B0604020202020204" pitchFamily="34" charset="0"/>
                    </a:rPr>
                    <a:t>非</a:t>
                  </a:r>
                  <a:r>
                    <a:rPr lang="zh-CN" altLang="en-US" sz="800" dirty="0">
                      <a:solidFill>
                        <a:srgbClr val="000000"/>
                      </a:solidFill>
                      <a:effectLst/>
                      <a:latin typeface="+mn-ea"/>
                      <a:sym typeface="Arial" panose="020B0604020202020204" pitchFamily="34" charset="0"/>
                    </a:rPr>
                    <a:t>热点</a:t>
                  </a:r>
                  <a:endParaRPr lang="zh-CN" altLang="en-US" sz="800" dirty="0">
                    <a:solidFill>
                      <a:schemeClr val="tx1"/>
                    </a:solidFill>
                    <a:latin typeface="+mn-ea"/>
                    <a:sym typeface="Arial" panose="020B0604020202020204" pitchFamily="34" charset="0"/>
                  </a:endParaRPr>
                </a:p>
              </p:txBody>
            </p:sp>
            <p:sp>
              <p:nvSpPr>
                <p:cNvPr id="15" name="矩形 14"/>
                <p:cNvSpPr/>
                <p:nvPr/>
              </p:nvSpPr>
              <p:spPr>
                <a:xfrm>
                  <a:off x="1639" y="4183"/>
                  <a:ext cx="1535" cy="54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effectLst/>
                      <a:latin typeface="+mn-ea"/>
                      <a:sym typeface="Arial" panose="020B0604020202020204" pitchFamily="34" charset="0"/>
                    </a:rPr>
                    <a:t>乳腺癌</a:t>
                  </a:r>
                </a:p>
                <a:p>
                  <a:pPr algn="ctr"/>
                  <a:endParaRPr lang="zh-CN" altLang="en-US" sz="1000" dirty="0">
                    <a:solidFill>
                      <a:srgbClr val="000000"/>
                    </a:solidFill>
                    <a:effectLst/>
                    <a:latin typeface="+mn-ea"/>
                    <a:sym typeface="Arial" panose="020B0604020202020204" pitchFamily="34" charset="0"/>
                  </a:endParaRPr>
                </a:p>
                <a:p>
                  <a:pPr algn="ctr"/>
                  <a:r>
                    <a:rPr lang="zh-CN" altLang="en-US" sz="1000" dirty="0">
                      <a:solidFill>
                        <a:srgbClr val="000000"/>
                      </a:solidFill>
                      <a:effectLst/>
                      <a:latin typeface="+mn-ea"/>
                      <a:sym typeface="Arial" panose="020B0604020202020204" pitchFamily="34" charset="0"/>
                    </a:rPr>
                    <a:t>肺癌</a:t>
                  </a:r>
                </a:p>
                <a:p>
                  <a:pPr algn="ctr"/>
                  <a:endParaRPr lang="zh-CN" altLang="en-US" sz="1000" dirty="0">
                    <a:solidFill>
                      <a:srgbClr val="000000"/>
                    </a:solidFill>
                    <a:effectLst/>
                    <a:latin typeface="+mn-ea"/>
                    <a:sym typeface="Arial" panose="020B0604020202020204" pitchFamily="34" charset="0"/>
                  </a:endParaRPr>
                </a:p>
                <a:p>
                  <a:pPr algn="ctr"/>
                  <a:r>
                    <a:rPr lang="zh-CN" altLang="en-US" sz="1000" dirty="0">
                      <a:solidFill>
                        <a:srgbClr val="000000"/>
                      </a:solidFill>
                      <a:effectLst/>
                      <a:latin typeface="+mn-ea"/>
                      <a:sym typeface="Arial" panose="020B0604020202020204" pitchFamily="34" charset="0"/>
                    </a:rPr>
                    <a:t>膀胱癌</a:t>
                  </a:r>
                </a:p>
                <a:p>
                  <a:pPr algn="ctr"/>
                  <a:endParaRPr lang="zh-CN" altLang="en-US" sz="1000" dirty="0">
                    <a:solidFill>
                      <a:srgbClr val="000000"/>
                    </a:solidFill>
                    <a:effectLst/>
                    <a:latin typeface="+mn-ea"/>
                    <a:sym typeface="Arial" panose="020B0604020202020204" pitchFamily="34" charset="0"/>
                  </a:endParaRPr>
                </a:p>
                <a:p>
                  <a:pPr algn="ctr"/>
                  <a:r>
                    <a:rPr lang="zh-CN" altLang="en-US" sz="1000" dirty="0">
                      <a:solidFill>
                        <a:srgbClr val="000000"/>
                      </a:solidFill>
                      <a:effectLst/>
                      <a:latin typeface="+mn-ea"/>
                      <a:sym typeface="Arial" panose="020B0604020202020204" pitchFamily="34" charset="0"/>
                    </a:rPr>
                    <a:t>结直肠癌</a:t>
                  </a:r>
                </a:p>
                <a:p>
                  <a:pPr algn="ctr"/>
                  <a:endParaRPr lang="zh-CN" altLang="en-US" sz="1000" dirty="0">
                    <a:solidFill>
                      <a:srgbClr val="000000"/>
                    </a:solidFill>
                    <a:effectLst/>
                    <a:latin typeface="+mn-ea"/>
                    <a:sym typeface="Arial" panose="020B0604020202020204" pitchFamily="34" charset="0"/>
                  </a:endParaRPr>
                </a:p>
                <a:p>
                  <a:pPr algn="ctr"/>
                  <a:r>
                    <a:rPr lang="zh-CN" altLang="en-US" sz="1000" dirty="0">
                      <a:solidFill>
                        <a:srgbClr val="000000"/>
                      </a:solidFill>
                      <a:effectLst/>
                      <a:latin typeface="+mn-ea"/>
                      <a:sym typeface="Arial" panose="020B0604020202020204" pitchFamily="34" charset="0"/>
                    </a:rPr>
                    <a:t>胆管癌</a:t>
                  </a:r>
                </a:p>
                <a:p>
                  <a:pPr algn="ctr"/>
                  <a:endParaRPr lang="zh-CN" altLang="en-US" sz="1000" dirty="0">
                    <a:solidFill>
                      <a:srgbClr val="000000"/>
                    </a:solidFill>
                    <a:effectLst/>
                    <a:latin typeface="+mn-ea"/>
                    <a:sym typeface="Arial" panose="020B0604020202020204" pitchFamily="34" charset="0"/>
                  </a:endParaRPr>
                </a:p>
                <a:p>
                  <a:pPr algn="ctr"/>
                  <a:r>
                    <a:rPr lang="zh-CN" altLang="en-US" sz="1000" dirty="0">
                      <a:solidFill>
                        <a:srgbClr val="000000"/>
                      </a:solidFill>
                      <a:effectLst/>
                      <a:latin typeface="+mn-ea"/>
                      <a:sym typeface="Arial" panose="020B0604020202020204" pitchFamily="34" charset="0"/>
                    </a:rPr>
                    <a:t>宫颈癌</a:t>
                  </a:r>
                </a:p>
                <a:p>
                  <a:pPr algn="ctr"/>
                  <a:endParaRPr lang="zh-CN" altLang="en-US" sz="1000" dirty="0">
                    <a:solidFill>
                      <a:srgbClr val="000000"/>
                    </a:solidFill>
                    <a:effectLst/>
                    <a:latin typeface="+mn-ea"/>
                    <a:sym typeface="Arial" panose="020B0604020202020204" pitchFamily="34" charset="0"/>
                  </a:endParaRPr>
                </a:p>
                <a:p>
                  <a:pPr algn="ctr"/>
                  <a:r>
                    <a:rPr lang="zh-CN" altLang="en-US" sz="1000" dirty="0">
                      <a:solidFill>
                        <a:srgbClr val="000000"/>
                      </a:solidFill>
                      <a:effectLst/>
                      <a:latin typeface="+mn-ea"/>
                      <a:sym typeface="Arial" panose="020B0604020202020204" pitchFamily="34" charset="0"/>
                    </a:rPr>
                    <a:t>子宫内膜癌</a:t>
                  </a:r>
                </a:p>
                <a:p>
                  <a:pPr algn="ctr"/>
                  <a:endParaRPr lang="zh-CN" altLang="en-US" sz="1000" dirty="0">
                    <a:solidFill>
                      <a:srgbClr val="000000"/>
                    </a:solidFill>
                    <a:effectLst/>
                    <a:latin typeface="+mn-ea"/>
                    <a:sym typeface="Arial" panose="020B0604020202020204" pitchFamily="34" charset="0"/>
                  </a:endParaRPr>
                </a:p>
                <a:p>
                  <a:pPr algn="ctr"/>
                  <a:r>
                    <a:rPr lang="zh-CN" altLang="en-US" sz="1000" dirty="0">
                      <a:solidFill>
                        <a:srgbClr val="000000"/>
                      </a:solidFill>
                      <a:effectLst/>
                      <a:latin typeface="+mn-ea"/>
                      <a:sym typeface="Arial" panose="020B0604020202020204" pitchFamily="34" charset="0"/>
                    </a:rPr>
                    <a:t>胃肠道肿瘤</a:t>
                  </a:r>
                </a:p>
                <a:p>
                  <a:pPr algn="ctr"/>
                  <a:endParaRPr lang="zh-CN" altLang="en-US" sz="1000" dirty="0">
                    <a:solidFill>
                      <a:srgbClr val="000000"/>
                    </a:solidFill>
                    <a:effectLst/>
                    <a:latin typeface="+mn-ea"/>
                    <a:sym typeface="Arial" panose="020B0604020202020204" pitchFamily="34" charset="0"/>
                  </a:endParaRPr>
                </a:p>
                <a:p>
                  <a:pPr algn="ctr"/>
                  <a:r>
                    <a:rPr lang="zh-CN" altLang="en-US" sz="1000" dirty="0">
                      <a:solidFill>
                        <a:srgbClr val="000000"/>
                      </a:solidFill>
                      <a:effectLst/>
                      <a:latin typeface="+mn-ea"/>
                      <a:sym typeface="Arial" panose="020B0604020202020204" pitchFamily="34" charset="0"/>
                    </a:rPr>
                    <a:t>卵巢癌</a:t>
                  </a:r>
                </a:p>
                <a:p>
                  <a:pPr algn="ctr"/>
                  <a:endParaRPr lang="zh-CN" altLang="en-US" sz="1000" dirty="0">
                    <a:solidFill>
                      <a:srgbClr val="000000"/>
                    </a:solidFill>
                    <a:effectLst/>
                    <a:latin typeface="+mn-ea"/>
                    <a:sym typeface="Arial" panose="020B0604020202020204" pitchFamily="34" charset="0"/>
                  </a:endParaRPr>
                </a:p>
                <a:p>
                  <a:pPr algn="ctr"/>
                  <a:r>
                    <a:rPr lang="zh-CN" altLang="en-US" sz="1000" dirty="0">
                      <a:solidFill>
                        <a:srgbClr val="000000"/>
                      </a:solidFill>
                      <a:effectLst/>
                      <a:latin typeface="+mn-ea"/>
                      <a:sym typeface="Arial" panose="020B0604020202020204" pitchFamily="34" charset="0"/>
                    </a:rPr>
                    <a:t>其他</a:t>
                  </a:r>
                  <a:endParaRPr lang="zh-CN" altLang="en-US" sz="600" dirty="0">
                    <a:solidFill>
                      <a:schemeClr val="tx1"/>
                    </a:solidFill>
                    <a:latin typeface="+mn-ea"/>
                    <a:sym typeface="Arial" panose="020B0604020202020204" pitchFamily="34" charset="0"/>
                  </a:endParaRPr>
                </a:p>
              </p:txBody>
            </p:sp>
            <p:sp>
              <p:nvSpPr>
                <p:cNvPr id="16" name="矩形 15"/>
                <p:cNvSpPr/>
                <p:nvPr/>
              </p:nvSpPr>
              <p:spPr>
                <a:xfrm rot="16200000">
                  <a:off x="718" y="6455"/>
                  <a:ext cx="1699" cy="4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rgbClr val="000000"/>
                      </a:solidFill>
                      <a:effectLst/>
                      <a:latin typeface="+mn-ea"/>
                      <a:sym typeface="Arial" panose="020B0604020202020204" pitchFamily="34" charset="0"/>
                    </a:rPr>
                    <a:t>肿瘤类型</a:t>
                  </a:r>
                  <a:endParaRPr lang="zh-CN" altLang="en-US" sz="1050" b="1" dirty="0">
                    <a:solidFill>
                      <a:schemeClr val="tx1"/>
                    </a:solidFill>
                    <a:latin typeface="+mn-ea"/>
                    <a:sym typeface="Arial" panose="020B0604020202020204" pitchFamily="34" charset="0"/>
                  </a:endParaRPr>
                </a:p>
              </p:txBody>
            </p:sp>
            <p:sp>
              <p:nvSpPr>
                <p:cNvPr id="17" name="矩形 16"/>
                <p:cNvSpPr/>
                <p:nvPr/>
              </p:nvSpPr>
              <p:spPr>
                <a:xfrm>
                  <a:off x="1014" y="8037"/>
                  <a:ext cx="775" cy="3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800" dirty="0">
                    <a:solidFill>
                      <a:schemeClr val="tx1"/>
                    </a:solidFill>
                    <a:latin typeface="+mn-ea"/>
                    <a:sym typeface="Arial" panose="020B0604020202020204" pitchFamily="34" charset="0"/>
                  </a:endParaRPr>
                </a:p>
              </p:txBody>
            </p:sp>
            <p:sp>
              <p:nvSpPr>
                <p:cNvPr id="23" name="矩形 22"/>
                <p:cNvSpPr/>
                <p:nvPr/>
              </p:nvSpPr>
              <p:spPr>
                <a:xfrm>
                  <a:off x="4379" y="3496"/>
                  <a:ext cx="2280" cy="2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dirty="0">
                      <a:solidFill>
                        <a:srgbClr val="000000"/>
                      </a:solidFill>
                      <a:effectLst/>
                      <a:latin typeface="+mn-ea"/>
                      <a:sym typeface="Arial" panose="020B0604020202020204" pitchFamily="34" charset="0"/>
                    </a:rPr>
                    <a:t>激酶域</a:t>
                  </a:r>
                  <a:endParaRPr lang="zh-CN" altLang="en-US" sz="700" dirty="0">
                    <a:solidFill>
                      <a:schemeClr val="tx1"/>
                    </a:solidFill>
                    <a:latin typeface="+mn-ea"/>
                    <a:sym typeface="Arial" panose="020B0604020202020204" pitchFamily="34" charset="0"/>
                  </a:endParaRPr>
                </a:p>
              </p:txBody>
            </p:sp>
          </p:grpSp>
          <p:sp>
            <p:nvSpPr>
              <p:cNvPr id="22" name="矩形 21"/>
              <p:cNvSpPr/>
              <p:nvPr/>
            </p:nvSpPr>
            <p:spPr>
              <a:xfrm>
                <a:off x="5917955" y="2383205"/>
                <a:ext cx="1335695" cy="59493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zh-CN" altLang="en-US" sz="900" dirty="0">
                    <a:solidFill>
                      <a:schemeClr val="tx1"/>
                    </a:solidFill>
                    <a:highlight>
                      <a:srgbClr val="FFFFFF"/>
                    </a:highlight>
                    <a:latin typeface="+mn-ea"/>
                    <a:sym typeface="Arial" panose="020B0604020202020204" pitchFamily="34" charset="0"/>
                  </a:rPr>
                  <a:t>中位最佳变化</a:t>
                </a:r>
                <a:r>
                  <a:rPr lang="en-US" altLang="zh-CN" sz="900" dirty="0">
                    <a:solidFill>
                      <a:schemeClr val="tx1"/>
                    </a:solidFill>
                    <a:highlight>
                      <a:srgbClr val="FFFFFF"/>
                    </a:highlight>
                    <a:latin typeface="+mn-ea"/>
                    <a:sym typeface="Arial" panose="020B0604020202020204" pitchFamily="34" charset="0"/>
                  </a:rPr>
                  <a:t>%*</a:t>
                </a:r>
                <a:r>
                  <a:rPr lang="zh-CN" altLang="en-US" sz="900" dirty="0">
                    <a:solidFill>
                      <a:schemeClr val="tx1"/>
                    </a:solidFill>
                    <a:highlight>
                      <a:srgbClr val="FFFFFF"/>
                    </a:highlight>
                    <a:latin typeface="+mn-ea"/>
                    <a:sym typeface="Arial" panose="020B0604020202020204" pitchFamily="34" charset="0"/>
                  </a:rPr>
                  <a:t>   </a:t>
                </a:r>
              </a:p>
            </p:txBody>
          </p:sp>
        </p:grpSp>
      </p:grpSp>
      <p:grpSp>
        <p:nvGrpSpPr>
          <p:cNvPr id="402" name="组合 401"/>
          <p:cNvGrpSpPr/>
          <p:nvPr/>
        </p:nvGrpSpPr>
        <p:grpSpPr>
          <a:xfrm>
            <a:off x="7074959" y="1843855"/>
            <a:ext cx="4407012" cy="3939738"/>
            <a:chOff x="11797" y="3435"/>
            <a:chExt cx="6100" cy="5508"/>
          </a:xfrm>
        </p:grpSpPr>
        <p:pic>
          <p:nvPicPr>
            <p:cNvPr id="7" name="Picture 7"/>
            <p:cNvPicPr>
              <a:picLocks noChangeAspect="1"/>
            </p:cNvPicPr>
            <p:nvPr/>
          </p:nvPicPr>
          <p:blipFill rotWithShape="1">
            <a:blip r:embed="rId8"/>
            <a:srcRect l="68696" t="37787" r="19357" b="21869"/>
            <a:stretch>
              <a:fillRect/>
            </a:stretch>
          </p:blipFill>
          <p:spPr>
            <a:xfrm>
              <a:off x="11797" y="3435"/>
              <a:ext cx="6101" cy="5509"/>
            </a:xfrm>
            <a:prstGeom prst="rect">
              <a:avLst/>
            </a:prstGeom>
          </p:spPr>
        </p:pic>
        <p:sp>
          <p:nvSpPr>
            <p:cNvPr id="18" name="矩形 17"/>
            <p:cNvSpPr/>
            <p:nvPr/>
          </p:nvSpPr>
          <p:spPr>
            <a:xfrm>
              <a:off x="12330" y="3567"/>
              <a:ext cx="854" cy="6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dirty="0">
                  <a:solidFill>
                    <a:srgbClr val="000000"/>
                  </a:solidFill>
                  <a:latin typeface="+mn-ea"/>
                  <a:sym typeface="Arial" panose="020B0604020202020204" pitchFamily="34" charset="0"/>
                </a:rPr>
                <a:t>肺癌</a:t>
              </a:r>
              <a:endParaRPr lang="zh-CN" altLang="en-US" sz="1050" dirty="0">
                <a:solidFill>
                  <a:schemeClr val="tx1"/>
                </a:solidFill>
                <a:latin typeface="+mn-ea"/>
                <a:sym typeface="Arial" panose="020B0604020202020204" pitchFamily="34" charset="0"/>
              </a:endParaRPr>
            </a:p>
          </p:txBody>
        </p:sp>
        <p:sp>
          <p:nvSpPr>
            <p:cNvPr id="19" name="矩形 18"/>
            <p:cNvSpPr/>
            <p:nvPr/>
          </p:nvSpPr>
          <p:spPr>
            <a:xfrm>
              <a:off x="13730" y="3567"/>
              <a:ext cx="977" cy="6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dirty="0">
                  <a:solidFill>
                    <a:schemeClr val="tx1"/>
                  </a:solidFill>
                  <a:latin typeface="+mn-ea"/>
                  <a:sym typeface="Arial" panose="020B0604020202020204" pitchFamily="34" charset="0"/>
                </a:rPr>
                <a:t>乳腺癌</a:t>
              </a:r>
            </a:p>
          </p:txBody>
        </p:sp>
        <p:sp>
          <p:nvSpPr>
            <p:cNvPr id="20" name="矩形 19"/>
            <p:cNvSpPr/>
            <p:nvPr/>
          </p:nvSpPr>
          <p:spPr>
            <a:xfrm>
              <a:off x="15132" y="3554"/>
              <a:ext cx="1155" cy="6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dirty="0">
                  <a:solidFill>
                    <a:schemeClr val="tx1"/>
                  </a:solidFill>
                  <a:latin typeface="+mn-ea"/>
                  <a:sym typeface="Arial" panose="020B0604020202020204" pitchFamily="34" charset="0"/>
                </a:rPr>
                <a:t>结直肠癌</a:t>
              </a:r>
            </a:p>
          </p:txBody>
        </p:sp>
        <p:sp>
          <p:nvSpPr>
            <p:cNvPr id="21" name="矩形 20"/>
            <p:cNvSpPr/>
            <p:nvPr/>
          </p:nvSpPr>
          <p:spPr>
            <a:xfrm>
              <a:off x="16520" y="3572"/>
              <a:ext cx="1155" cy="6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050" i="1" dirty="0">
                  <a:solidFill>
                    <a:schemeClr val="tx1"/>
                  </a:solidFill>
                  <a:latin typeface="+mn-ea"/>
                  <a:sym typeface="Arial" panose="020B0604020202020204" pitchFamily="34" charset="0"/>
                </a:rPr>
                <a:t>HER2</a:t>
              </a:r>
            </a:p>
            <a:p>
              <a:pPr algn="ctr"/>
              <a:r>
                <a:rPr lang="zh-CN" altLang="en-US" sz="1050" dirty="0">
                  <a:solidFill>
                    <a:schemeClr val="tx1"/>
                  </a:solidFill>
                  <a:latin typeface="+mn-ea"/>
                  <a:sym typeface="Arial" panose="020B0604020202020204" pitchFamily="34" charset="0"/>
                </a:rPr>
                <a:t>突变</a:t>
              </a:r>
            </a:p>
          </p:txBody>
        </p:sp>
        <p:sp>
          <p:nvSpPr>
            <p:cNvPr id="3" name="流程图: 接点 2"/>
            <p:cNvSpPr/>
            <p:nvPr/>
          </p:nvSpPr>
          <p:spPr>
            <a:xfrm>
              <a:off x="11920" y="5600"/>
              <a:ext cx="1625" cy="1585"/>
            </a:xfrm>
            <a:prstGeom prst="flowChartConnector">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矩形 23"/>
          <p:cNvSpPr/>
          <p:nvPr/>
        </p:nvSpPr>
        <p:spPr>
          <a:xfrm>
            <a:off x="7219482" y="5859947"/>
            <a:ext cx="4190242" cy="276999"/>
          </a:xfrm>
          <a:prstGeom prst="rect">
            <a:avLst/>
          </a:prstGeom>
        </p:spPr>
        <p:txBody>
          <a:bodyPr wrap="square">
            <a:spAutoFit/>
          </a:bodyPr>
          <a:lstStyle/>
          <a:p>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肺癌主要集中在</a:t>
            </a:r>
            <a:r>
              <a:rPr lang="en-US" altLang="zh-CN" sz="1200" i="1" dirty="0">
                <a:solidFill>
                  <a:schemeClr val="tx1">
                    <a:lumMod val="95000"/>
                    <a:lumOff val="5000"/>
                  </a:schemeClr>
                </a:solidFill>
                <a:latin typeface="微软雅黑" panose="020B0503020204020204" pitchFamily="34" charset="-122"/>
                <a:ea typeface="微软雅黑" panose="020B0503020204020204" pitchFamily="34" charset="-122"/>
              </a:rPr>
              <a:t>HER2</a:t>
            </a:r>
            <a:r>
              <a:rPr lang="zh-CN" altLang="en-US" sz="1200" i="1" dirty="0">
                <a:solidFill>
                  <a:schemeClr val="tx1">
                    <a:lumMod val="95000"/>
                    <a:lumOff val="5000"/>
                  </a:schemeClr>
                </a:solidFill>
                <a:latin typeface="微软雅黑" panose="020B0503020204020204" pitchFamily="34" charset="-122"/>
                <a:ea typeface="微软雅黑" panose="020B0503020204020204" pitchFamily="34" charset="-122"/>
              </a:rPr>
              <a:t>第</a:t>
            </a:r>
            <a:r>
              <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rPr>
              <a:t>20</a:t>
            </a: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号外显子插入突变，约占</a:t>
            </a:r>
            <a:r>
              <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rPr>
              <a:t>76%</a:t>
            </a:r>
            <a:endParaRPr lang="zh-CN" altLang="en-US" sz="1200" baseline="30000" dirty="0">
              <a:solidFill>
                <a:schemeClr val="tx1">
                  <a:lumMod val="95000"/>
                  <a:lumOff val="5000"/>
                </a:schemeClr>
              </a:solidFill>
            </a:endParaRPr>
          </a:p>
        </p:txBody>
      </p:sp>
      <p:sp>
        <p:nvSpPr>
          <p:cNvPr id="25" name="矩形 24"/>
          <p:cNvSpPr/>
          <p:nvPr/>
        </p:nvSpPr>
        <p:spPr>
          <a:xfrm>
            <a:off x="782276" y="5742840"/>
            <a:ext cx="5526254" cy="369332"/>
          </a:xfrm>
          <a:prstGeom prst="rect">
            <a:avLst/>
          </a:prstGeom>
        </p:spPr>
        <p:txBody>
          <a:bodyPr wrap="square">
            <a:spAutoFit/>
          </a:bodyPr>
          <a:lstStyle/>
          <a:p>
            <a:r>
              <a:rPr lang="zh-CN" altLang="en-US" sz="900" dirty="0">
                <a:solidFill>
                  <a:schemeClr val="tx1">
                    <a:lumMod val="95000"/>
                    <a:lumOff val="5000"/>
                  </a:schemeClr>
                </a:solidFill>
                <a:latin typeface="+mn-ea"/>
                <a:sym typeface="Arial" panose="020B0604020202020204" pitchFamily="34" charset="0"/>
              </a:rPr>
              <a:t>圆圈的大小与肿瘤类型和等位基因</a:t>
            </a:r>
            <a:r>
              <a:rPr lang="en-US" altLang="zh-CN" sz="900" dirty="0">
                <a:solidFill>
                  <a:schemeClr val="tx1">
                    <a:lumMod val="95000"/>
                    <a:lumOff val="5000"/>
                  </a:schemeClr>
                </a:solidFill>
                <a:latin typeface="+mn-ea"/>
                <a:sym typeface="Arial" panose="020B0604020202020204" pitchFamily="34" charset="0"/>
              </a:rPr>
              <a:t>/</a:t>
            </a:r>
            <a:r>
              <a:rPr lang="zh-CN" altLang="en-US" sz="900" dirty="0">
                <a:solidFill>
                  <a:schemeClr val="tx1">
                    <a:lumMod val="95000"/>
                    <a:lumOff val="5000"/>
                  </a:schemeClr>
                </a:solidFill>
                <a:latin typeface="+mn-ea"/>
                <a:sym typeface="Arial" panose="020B0604020202020204" pitchFamily="34" charset="0"/>
              </a:rPr>
              <a:t>结构的比例成正比</a:t>
            </a:r>
            <a:r>
              <a:rPr lang="en-GB" altLang="zh-CN" sz="900" dirty="0">
                <a:solidFill>
                  <a:schemeClr val="tx1">
                    <a:lumMod val="95000"/>
                    <a:lumOff val="5000"/>
                  </a:schemeClr>
                </a:solidFill>
                <a:latin typeface="+mn-ea"/>
                <a:sym typeface="Arial" panose="020B0604020202020204" pitchFamily="34" charset="0"/>
              </a:rPr>
              <a:t>;</a:t>
            </a:r>
            <a:r>
              <a:rPr lang="zh-CN" altLang="en-US" sz="900" dirty="0">
                <a:solidFill>
                  <a:schemeClr val="tx1">
                    <a:lumMod val="95000"/>
                    <a:lumOff val="5000"/>
                  </a:schemeClr>
                </a:solidFill>
                <a:latin typeface="+mn-ea"/>
                <a:sym typeface="Arial" panose="020B0604020202020204" pitchFamily="34" charset="0"/>
              </a:rPr>
              <a:t>圆圈的颜色反映了靶病灶的中位最佳变化比例</a:t>
            </a:r>
            <a:r>
              <a:rPr lang="en-GB" altLang="zh-CN" sz="900" dirty="0">
                <a:solidFill>
                  <a:schemeClr val="tx1">
                    <a:lumMod val="95000"/>
                    <a:lumOff val="5000"/>
                  </a:schemeClr>
                </a:solidFill>
                <a:latin typeface="+mn-ea"/>
                <a:sym typeface="Arial" panose="020B0604020202020204" pitchFamily="34" charset="0"/>
              </a:rPr>
              <a:t>(</a:t>
            </a:r>
            <a:r>
              <a:rPr lang="zh-CN" altLang="en-US" sz="900" dirty="0">
                <a:solidFill>
                  <a:schemeClr val="tx1">
                    <a:lumMod val="95000"/>
                    <a:lumOff val="5000"/>
                  </a:schemeClr>
                </a:solidFill>
                <a:latin typeface="+mn-ea"/>
                <a:sym typeface="Arial" panose="020B0604020202020204" pitchFamily="34" charset="0"/>
              </a:rPr>
              <a:t>任何正的中值变化都是白色的</a:t>
            </a:r>
            <a:r>
              <a:rPr lang="en-GB" altLang="zh-CN" sz="900" dirty="0">
                <a:solidFill>
                  <a:schemeClr val="tx1">
                    <a:lumMod val="95000"/>
                    <a:lumOff val="5000"/>
                  </a:schemeClr>
                </a:solidFill>
                <a:latin typeface="+mn-ea"/>
                <a:sym typeface="Arial" panose="020B0604020202020204" pitchFamily="34" charset="0"/>
              </a:rPr>
              <a:t>)</a:t>
            </a:r>
            <a:endParaRPr lang="zh-CN" altLang="en-US" sz="900" dirty="0">
              <a:solidFill>
                <a:schemeClr val="tx1">
                  <a:lumMod val="95000"/>
                  <a:lumOff val="5000"/>
                </a:schemeClr>
              </a:solidFill>
              <a:latin typeface="+mn-ea"/>
            </a:endParaRPr>
          </a:p>
        </p:txBody>
      </p:sp>
      <p:sp>
        <p:nvSpPr>
          <p:cNvPr id="26" name="矩形 25"/>
          <p:cNvSpPr/>
          <p:nvPr/>
        </p:nvSpPr>
        <p:spPr>
          <a:xfrm>
            <a:off x="582698" y="6343916"/>
            <a:ext cx="10827026" cy="461665"/>
          </a:xfrm>
          <a:prstGeom prst="rect">
            <a:avLst/>
          </a:prstGeom>
        </p:spPr>
        <p:txBody>
          <a:bodyPr wrap="square">
            <a:spAutoFit/>
          </a:bodyPr>
          <a:lstStyle/>
          <a:p>
            <a:pPr marL="228600" indent="-228600">
              <a:buAutoNum type="arabicPeriod"/>
            </a:pPr>
            <a:r>
              <a:rPr lang="en-US" altLang="zh-CN" sz="800" dirty="0">
                <a:solidFill>
                  <a:schemeClr val="bg2">
                    <a:lumMod val="25000"/>
                  </a:schemeClr>
                </a:solidFill>
                <a:latin typeface="+mn-ea"/>
                <a:cs typeface="Arial" panose="020B0604020202020204" pitchFamily="34" charset="0"/>
                <a:sym typeface="Arial" panose="020B0604020202020204" pitchFamily="34" charset="0"/>
              </a:rPr>
              <a:t>Modified from Hyman DM, et al. Nature 2018;554:189–94;</a:t>
            </a:r>
          </a:p>
          <a:p>
            <a:pPr marL="228600" indent="-228600">
              <a:buAutoNum type="arabicPeriod"/>
            </a:pPr>
            <a:r>
              <a:rPr lang="en-US" altLang="zh-CN" sz="800" dirty="0" err="1">
                <a:solidFill>
                  <a:schemeClr val="bg2">
                    <a:lumMod val="25000"/>
                  </a:schemeClr>
                </a:solidFill>
                <a:latin typeface="+mn-ea"/>
                <a:cs typeface="Arial" panose="020B0604020202020204" pitchFamily="34" charset="0"/>
                <a:sym typeface="Arial" panose="020B0604020202020204" pitchFamily="34" charset="0"/>
              </a:rPr>
              <a:t>Robichaux</a:t>
            </a:r>
            <a:r>
              <a:rPr lang="en-US" altLang="zh-CN" sz="800" dirty="0">
                <a:solidFill>
                  <a:schemeClr val="bg2">
                    <a:lumMod val="25000"/>
                  </a:schemeClr>
                </a:solidFill>
                <a:latin typeface="+mn-ea"/>
                <a:cs typeface="Arial" panose="020B0604020202020204" pitchFamily="34" charset="0"/>
                <a:sym typeface="Arial" panose="020B0604020202020204" pitchFamily="34" charset="0"/>
              </a:rPr>
              <a:t> JP, et al. Cancer Cell 2019;36:444.57.e7</a:t>
            </a:r>
            <a:r>
              <a:rPr lang="zh-CN" altLang="en-US" sz="800" dirty="0">
                <a:solidFill>
                  <a:schemeClr val="bg2">
                    <a:lumMod val="25000"/>
                  </a:schemeClr>
                </a:solidFill>
                <a:latin typeface="+mn-ea"/>
                <a:cs typeface="Arial" panose="020B0604020202020204" pitchFamily="34" charset="0"/>
                <a:sym typeface="Arial" panose="020B0604020202020204" pitchFamily="34" charset="0"/>
              </a:rPr>
              <a:t>；</a:t>
            </a:r>
            <a:endParaRPr lang="en-US" altLang="zh-CN" sz="800" dirty="0">
              <a:solidFill>
                <a:schemeClr val="bg2">
                  <a:lumMod val="25000"/>
                </a:schemeClr>
              </a:solidFill>
              <a:latin typeface="+mn-ea"/>
              <a:cs typeface="Arial" panose="020B0604020202020204" pitchFamily="34" charset="0"/>
              <a:sym typeface="Arial" panose="020B0604020202020204" pitchFamily="34" charset="0"/>
            </a:endParaRPr>
          </a:p>
          <a:p>
            <a:pPr marL="228600" indent="-228600">
              <a:buAutoNum type="arabicPeriod"/>
            </a:pPr>
            <a:r>
              <a:rPr lang="en-US" altLang="zh-CN" sz="800" dirty="0">
                <a:solidFill>
                  <a:schemeClr val="bg2">
                    <a:lumMod val="25000"/>
                  </a:schemeClr>
                </a:solidFill>
                <a:latin typeface="+mn-ea"/>
              </a:rPr>
              <a:t>Song </a:t>
            </a:r>
            <a:r>
              <a:rPr lang="en-US" altLang="zh-CN" sz="800" dirty="0" err="1">
                <a:solidFill>
                  <a:schemeClr val="bg2">
                    <a:lumMod val="25000"/>
                  </a:schemeClr>
                </a:solidFill>
                <a:latin typeface="+mn-ea"/>
              </a:rPr>
              <a:t>Zhengbo</a:t>
            </a:r>
            <a:r>
              <a:rPr lang="en-US" altLang="zh-CN" sz="800" dirty="0">
                <a:solidFill>
                  <a:schemeClr val="bg2">
                    <a:lumMod val="25000"/>
                  </a:schemeClr>
                </a:solidFill>
                <a:latin typeface="+mn-ea"/>
              </a:rPr>
              <a:t>, et al. </a:t>
            </a:r>
            <a:r>
              <a:rPr lang="en-US" altLang="zh-CN" sz="800" dirty="0" err="1">
                <a:solidFill>
                  <a:schemeClr val="bg2">
                    <a:lumMod val="25000"/>
                  </a:schemeClr>
                </a:solidFill>
                <a:latin typeface="+mn-ea"/>
              </a:rPr>
              <a:t>Oncotarget</a:t>
            </a:r>
            <a:r>
              <a:rPr lang="en-US" altLang="zh-CN" sz="800" dirty="0">
                <a:solidFill>
                  <a:schemeClr val="bg2">
                    <a:lumMod val="25000"/>
                  </a:schemeClr>
                </a:solidFill>
                <a:latin typeface="+mn-ea"/>
              </a:rPr>
              <a:t> vol. 7,47 (2016): 78152-78158</a:t>
            </a:r>
            <a:r>
              <a:rPr lang="zh-CN" altLang="en-US" sz="800" dirty="0">
                <a:solidFill>
                  <a:schemeClr val="bg2">
                    <a:lumMod val="25000"/>
                  </a:schemeClr>
                </a:solidFill>
                <a:latin typeface="+mn-ea"/>
              </a:rPr>
              <a:t>；</a:t>
            </a:r>
            <a:endParaRPr lang="en-US" altLang="zh-CN" sz="800" dirty="0">
              <a:solidFill>
                <a:schemeClr val="bg2">
                  <a:lumMod val="25000"/>
                </a:schemeClr>
              </a:solidFill>
              <a:latin typeface="+mn-ea"/>
              <a:cs typeface="Arial" panose="020B0604020202020204" pitchFamily="34" charset="0"/>
              <a:sym typeface="Arial" panose="020B0604020202020204" pitchFamily="34" charset="0"/>
            </a:endParaRPr>
          </a:p>
        </p:txBody>
      </p:sp>
      <p:sp>
        <p:nvSpPr>
          <p:cNvPr id="27" name="文本框 26"/>
          <p:cNvSpPr txBox="1"/>
          <p:nvPr/>
        </p:nvSpPr>
        <p:spPr>
          <a:xfrm>
            <a:off x="782276" y="6051396"/>
            <a:ext cx="3259667" cy="230832"/>
          </a:xfrm>
          <a:prstGeom prst="rect">
            <a:avLst/>
          </a:prstGeom>
          <a:noFill/>
        </p:spPr>
        <p:txBody>
          <a:bodyPr wrap="square">
            <a:spAutoFit/>
          </a:bodyPr>
          <a:lstStyle/>
          <a:p>
            <a:r>
              <a:rPr lang="en-US" altLang="zh-CN" sz="900" b="0" i="0" dirty="0">
                <a:solidFill>
                  <a:srgbClr val="333333"/>
                </a:solidFill>
                <a:effectLst/>
                <a:latin typeface="+mn-ea"/>
              </a:rPr>
              <a:t>*</a:t>
            </a:r>
            <a:r>
              <a:rPr lang="zh-CN" altLang="en-US" sz="900" b="0" i="0" dirty="0">
                <a:solidFill>
                  <a:srgbClr val="333333"/>
                </a:solidFill>
                <a:effectLst/>
                <a:latin typeface="+mn-ea"/>
              </a:rPr>
              <a:t>与基线相比最大减小</a:t>
            </a:r>
            <a:r>
              <a:rPr lang="en-US" altLang="zh-CN" sz="900" b="0" i="0" dirty="0">
                <a:solidFill>
                  <a:srgbClr val="333333"/>
                </a:solidFill>
                <a:effectLst/>
                <a:latin typeface="+mn-ea"/>
              </a:rPr>
              <a:t>,</a:t>
            </a:r>
            <a:r>
              <a:rPr lang="zh-CN" altLang="en-US" sz="900" b="0" i="0" dirty="0">
                <a:solidFill>
                  <a:srgbClr val="333333"/>
                </a:solidFill>
                <a:effectLst/>
                <a:latin typeface="+mn-ea"/>
              </a:rPr>
              <a:t>或与基线相比无减小时最小增大</a:t>
            </a:r>
            <a:endParaRPr lang="zh-CN" altLang="en-US" sz="900" dirty="0">
              <a:latin typeface="+mn-ea"/>
            </a:endParaRPr>
          </a:p>
        </p:txBody>
      </p:sp>
      <p:sp>
        <p:nvSpPr>
          <p:cNvPr id="52" name="Title"/>
          <p:cNvSpPr txBox="1"/>
          <p:nvPr/>
        </p:nvSpPr>
        <p:spPr>
          <a:xfrm>
            <a:off x="700781" y="1255643"/>
            <a:ext cx="5885368" cy="438785"/>
          </a:xfrm>
          <a:prstGeom prst="roundRect">
            <a:avLst>
              <a:gd name="adj"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algn="ctr">
              <a:defRPr kumimoji="1" sz="1600" b="1">
                <a:solidFill>
                  <a:srgbClr val="FFFFFF"/>
                </a:solidFill>
                <a:latin typeface="Arial" panose="020B0604020202020204" pitchFamily="34" charset="0"/>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ym typeface="Arial" panose="020B0604020202020204" pitchFamily="34" charset="0"/>
              </a:rPr>
              <a:t>肿瘤类型和</a:t>
            </a:r>
            <a:r>
              <a:rPr lang="en-US" altLang="zh-CN" dirty="0">
                <a:sym typeface="Arial" panose="020B0604020202020204" pitchFamily="34" charset="0"/>
              </a:rPr>
              <a:t>HER2 </a:t>
            </a:r>
            <a:r>
              <a:rPr lang="zh-CN" altLang="en-US" dirty="0">
                <a:sym typeface="Arial" panose="020B0604020202020204" pitchFamily="34" charset="0"/>
              </a:rPr>
              <a:t>等位基因</a:t>
            </a:r>
            <a:r>
              <a:rPr lang="en-US" altLang="zh-CN" dirty="0">
                <a:sym typeface="Arial" panose="020B0604020202020204" pitchFamily="34" charset="0"/>
              </a:rPr>
              <a:t>/</a:t>
            </a:r>
            <a:r>
              <a:rPr lang="zh-CN" altLang="en-US" dirty="0">
                <a:sym typeface="Arial" panose="020B0604020202020204" pitchFamily="34" charset="0"/>
              </a:rPr>
              <a:t>结构域的综合疗效</a:t>
            </a:r>
            <a:r>
              <a:rPr lang="en-US" altLang="zh-CN" baseline="30000" dirty="0">
                <a:sym typeface="Arial" panose="020B0604020202020204" pitchFamily="34" charset="0"/>
              </a:rPr>
              <a:t>1,2</a:t>
            </a:r>
          </a:p>
        </p:txBody>
      </p:sp>
      <p:sp>
        <p:nvSpPr>
          <p:cNvPr id="401" name="Title"/>
          <p:cNvSpPr txBox="1"/>
          <p:nvPr/>
        </p:nvSpPr>
        <p:spPr>
          <a:xfrm>
            <a:off x="6807796" y="1255986"/>
            <a:ext cx="4806990" cy="438785"/>
          </a:xfrm>
          <a:prstGeom prst="roundRect">
            <a:avLst>
              <a:gd name="adj" fmla="val 0"/>
            </a:avLst>
          </a:prstGeom>
          <a:gradFill>
            <a:gsLst>
              <a:gs pos="5000">
                <a:srgbClr val="FF9400"/>
              </a:gs>
              <a:gs pos="36000">
                <a:srgbClr val="9A4C72"/>
              </a:gs>
              <a:gs pos="69000">
                <a:srgbClr val="712FA0"/>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algn="ctr">
              <a:defRPr kumimoji="1" sz="1600" b="1">
                <a:solidFill>
                  <a:srgbClr val="FFFFFF"/>
                </a:solidFill>
                <a:latin typeface="Arial" panose="020B0604020202020204" pitchFamily="34" charset="0"/>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sym typeface="Arial" panose="020B0604020202020204" pitchFamily="34" charset="0"/>
              </a:rPr>
              <a:t>HER2 </a:t>
            </a:r>
            <a:r>
              <a:rPr lang="zh-CN" altLang="en-US" dirty="0">
                <a:sym typeface="Arial" panose="020B0604020202020204" pitchFamily="34" charset="0"/>
              </a:rPr>
              <a:t>热点突变因肿瘤类型而异</a:t>
            </a:r>
            <a:r>
              <a:rPr lang="en-US" altLang="zh-CN" baseline="30000" dirty="0">
                <a:sym typeface="Arial" panose="020B0604020202020204" pitchFamily="34" charset="0"/>
              </a:rPr>
              <a:t>3</a:t>
            </a:r>
          </a:p>
        </p:txBody>
      </p:sp>
      <p:sp>
        <p:nvSpPr>
          <p:cNvPr id="6" name="标题 16"/>
          <p:cNvSpPr txBox="1"/>
          <p:nvPr>
            <p:custDataLst>
              <p:tags r:id="rId3"/>
            </p:custDataLst>
          </p:nvPr>
        </p:nvSpPr>
        <p:spPr>
          <a:xfrm>
            <a:off x="605315" y="375018"/>
            <a:ext cx="10858500" cy="900112"/>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zh-CN" altLang="en-US" sz="2800" b="1" dirty="0">
                <a:solidFill>
                  <a:srgbClr val="70309F"/>
                </a:solidFill>
                <a:cs typeface="微软雅黑" panose="020B0503020204020204" pitchFamily="34" charset="-122"/>
                <a:sym typeface="+mn-lt"/>
              </a:rPr>
              <a:t>HER2突变参与多种肿瘤的发生发展，对肺癌诊疗极具意义</a:t>
            </a:r>
            <a:endParaRPr lang="zh-CN" altLang="en-US" dirty="0">
              <a:solidFill>
                <a:srgbClr val="70309F"/>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GuidesStyle_Normal&quot;,&quot;Kind&quot;:0,&quot;OldGuidesSetting&quot;:{&quot;HeaderHeight&quot;:15.0,&quot;FooterHeight&quot;:9.0,&quot;SideMargin&quot;:5.5,&quot;TopMargin&quot;:0.0,&quot;BottomMargin&quot;:0.0,&quot;IntervalMargin&quot;:1.5}}"/>
  <p:tag name="KSO_WPP_MARK_KEY" val="93cd9fc5-4d7a-4137-abe5-4467e46fe7f5"/>
  <p:tag name="COMMONDATA" val="eyJoZGlkIjoiNjQ0Mzk2NDA2MDJjZWNhZWEwZGJiOTRmYjYwYzM0NTUifQ=="/>
</p:tagLst>
</file>

<file path=ppt/tags/tag1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11.xml><?xml version="1.0" encoding="utf-8"?>
<p:tagLst xmlns:a="http://schemas.openxmlformats.org/drawingml/2006/main" xmlns:r="http://schemas.openxmlformats.org/officeDocument/2006/relationships" xmlns:p="http://schemas.openxmlformats.org/presentationml/2006/main">
  <p:tag name="TABLE_ENDDRAG_ORIGIN_RECT" val="850*79"/>
  <p:tag name="TABLE_ENDDRAG_RECT" val="40*121*850*79"/>
  <p:tag name="KSO_WM_UNIT_TABLE_BEAUTIFY" val="smartTable{0976051e-5e72-4942-b1a1-6ddfff79bfe1}"/>
</p:tagLst>
</file>

<file path=ppt/tags/tag1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5189_1*l_h_i*1_2_1"/>
  <p:tag name="KSO_WM_TEMPLATE_CATEGORY" val="diagram"/>
  <p:tag name="KSO_WM_TEMPLATE_INDEX" val="20235189"/>
  <p:tag name="KSO_WM_UNIT_LAYERLEVEL" val="1_1_1"/>
  <p:tag name="KSO_WM_TAG_VERSION" val="3.0"/>
  <p:tag name="KSO_WM_BEAUTIFY_FLAG" val="#wm#"/>
  <p:tag name="KSO_WM_DIAGRAM_VERSION" val="3"/>
  <p:tag name="KSO_WM_DIAGRAM_COLOR_TRICK" val="2"/>
  <p:tag name="KSO_WM_DIAGRAM_COLOR_TEXT_CAN_REMOVE" val="n"/>
  <p:tag name="KSO_WM_UNIT_FILL_TYPE" val="3"/>
  <p:tag name="KSO_WM_DIAGRAM_MAX_ITEMCNT" val="2"/>
  <p:tag name="KSO_WM_DIAGRAM_MIN_ITEMCNT" val="2"/>
  <p:tag name="KSO_WM_DIAGRAM_VIRTUALLY_FRAME" val="{&quot;height&quot;:397.8,&quot;left&quot;:52,&quot;top&quot;:103.95,&quot;width&quot;:853.2}"/>
  <p:tag name="KSO_WM_DIAGRAM_COLOR_MATCH_VALUE" val="{&quot;shape&quot;:{&quot;fill&quot;:{&quot;gradient&quot;:[{&quot;brightness&quot;:0.4000000059604645,&quot;colorType&quot;:1,&quot;foreColorIndex&quot;:6,&quot;pos&quot;:0,&quot;transparency&quot;:0.949999988079071},{&quot;brightness&quot;:0.4000000059604645,&quot;colorType&quot;:1,&quot;foreColorIndex&quot;:6,&quot;pos&quot;:1,&quot;transparency&quot;:0.800000011920929}],&quot;type&quot;:3},&quot;glow&quot;:{&quot;colorType&quot;:0},&quot;line&quot;:{&quot;gradient&quot;:[{&quot;brightness&quot;:0,&quot;colorType&quot;:1,&quot;foreColorIndex&quot;:6,&quot;pos&quot;:1,&quot;transparency&quot;:1},{&quot;brightness&quot;:0,&quot;colorType&quot;:1,&quot;foreColorIndex&quot;:6,&quot;pos&quot;:0,&quot;transparency&quot;:0.5600000023841858}],&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5189_1*l_h_i*1_2_1"/>
  <p:tag name="KSO_WM_TEMPLATE_CATEGORY" val="diagram"/>
  <p:tag name="KSO_WM_TEMPLATE_INDEX" val="20235189"/>
  <p:tag name="KSO_WM_UNIT_LAYERLEVEL" val="1_1_1"/>
  <p:tag name="KSO_WM_TAG_VERSION" val="3.0"/>
  <p:tag name="KSO_WM_BEAUTIFY_FLAG" val="#wm#"/>
  <p:tag name="KSO_WM_DIAGRAM_VERSION" val="3"/>
  <p:tag name="KSO_WM_DIAGRAM_COLOR_TRICK" val="2"/>
  <p:tag name="KSO_WM_DIAGRAM_COLOR_TEXT_CAN_REMOVE" val="n"/>
  <p:tag name="KSO_WM_UNIT_FILL_TYPE" val="3"/>
  <p:tag name="KSO_WM_DIAGRAM_MAX_ITEMCNT" val="2"/>
  <p:tag name="KSO_WM_DIAGRAM_MIN_ITEMCNT" val="2"/>
  <p:tag name="KSO_WM_DIAGRAM_VIRTUALLY_FRAME" val="{&quot;height&quot;:397.8,&quot;left&quot;:52,&quot;top&quot;:103.95,&quot;width&quot;:853.2}"/>
  <p:tag name="KSO_WM_DIAGRAM_COLOR_MATCH_VALUE" val="{&quot;shape&quot;:{&quot;fill&quot;:{&quot;gradient&quot;:[{&quot;brightness&quot;:0.4000000059604645,&quot;colorType&quot;:1,&quot;foreColorIndex&quot;:6,&quot;pos&quot;:0,&quot;transparency&quot;:0.949999988079071},{&quot;brightness&quot;:0.4000000059604645,&quot;colorType&quot;:1,&quot;foreColorIndex&quot;:6,&quot;pos&quot;:1,&quot;transparency&quot;:0.800000011920929}],&quot;type&quot;:3},&quot;glow&quot;:{&quot;colorType&quot;:0},&quot;line&quot;:{&quot;gradient&quot;:[{&quot;brightness&quot;:0,&quot;colorType&quot;:1,&quot;foreColorIndex&quot;:6,&quot;pos&quot;:1,&quot;transparency&quot;:1},{&quot;brightness&quot;:0,&quot;colorType&quot;:1,&quot;foreColorIndex&quot;:6,&quot;pos&quot;:0,&quot;transparency&quot;:0.5600000023841858}],&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1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17.xml><?xml version="1.0" encoding="utf-8"?>
<p:tagLst xmlns:a="http://schemas.openxmlformats.org/drawingml/2006/main" xmlns:r="http://schemas.openxmlformats.org/officeDocument/2006/relationships" xmlns:p="http://schemas.openxmlformats.org/presentationml/2006/main">
  <p:tag name="TABLE_ENDDRAG_ORIGIN_RECT" val="857*382"/>
  <p:tag name="TABLE_ENDDRAG_RECT" val="47*88*857*382"/>
</p:tagLst>
</file>

<file path=ppt/tags/tag1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2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TABLE_ENDDRAG_ORIGIN_RECT" val="842*364"/>
  <p:tag name="TABLE_ENDDRAG_RECT" val="51*106*842*364"/>
  <p:tag name="KSO_WM_UNIT_TABLE_BEAUTIFY" val="smartTable{539e9193-a7f5-4c2b-8b62-65d0682762d9}"/>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TABLE_ENDDRAG_ORIGIN_RECT" val="238*39"/>
  <p:tag name="TABLE_ENDDRAG_RECT" val="235*228*238*39"/>
</p:tagLst>
</file>

<file path=ppt/tags/tag26.xml><?xml version="1.0" encoding="utf-8"?>
<p:tagLst xmlns:a="http://schemas.openxmlformats.org/drawingml/2006/main" xmlns:r="http://schemas.openxmlformats.org/officeDocument/2006/relationships" xmlns:p="http://schemas.openxmlformats.org/presentationml/2006/main">
  <p:tag name="TABLE_ENDDRAG_ORIGIN_RECT" val="205*38"/>
  <p:tag name="TABLE_ENDDRAG_RECT" val="486*143*205*38"/>
</p:tagLst>
</file>

<file path=ppt/tags/tag2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28.xml><?xml version="1.0" encoding="utf-8"?>
<p:tagLst xmlns:a="http://schemas.openxmlformats.org/drawingml/2006/main" xmlns:r="http://schemas.openxmlformats.org/officeDocument/2006/relationships" xmlns:p="http://schemas.openxmlformats.org/presentationml/2006/main">
  <p:tag name="TABLE_ENDDRAG_ORIGIN_RECT" val="433*248"/>
  <p:tag name="TABLE_ENDDRAG_RECT" val="40*194*433*248"/>
</p:tagLst>
</file>

<file path=ppt/tags/tag2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355.0445669291338,&quot;left&quot;:-47.37685039370079,&quot;top&quot;:119.6,&quot;width&quot;:1053.5537007874016}"/>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355.0445669291338,&quot;left&quot;:-47.37685039370079,&quot;top&quot;:119.6,&quot;width&quot;:1053.5537007874016}"/>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355.0445669291338,&quot;left&quot;:-47.37685039370079,&quot;top&quot;:119.6,&quot;width&quot;:1053.5537007874016}"/>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355.0445669291338,&quot;left&quot;:-47.37685039370079,&quot;top&quot;:119.6,&quot;width&quot;:1053.5537007874016}"/>
</p:tagLst>
</file>

<file path=ppt/tags/tag3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UNIT_TABLE_BEAUTIFY" val="smartTable{1fe84305-2145-4dd0-9074-54321643b72c}"/>
  <p:tag name="KSO_WM_BEAUTIFY_FLAG" val=""/>
  <p:tag name="TABLE_ENDDRAG_ORIGIN_RECT" val="117*201"/>
  <p:tag name="TABLE_ENDDRAG_RECT" val="474*306*117*201"/>
</p:tagLst>
</file>

<file path=ppt/tags/tag41.xml><?xml version="1.0" encoding="utf-8"?>
<p:tagLst xmlns:a="http://schemas.openxmlformats.org/drawingml/2006/main" xmlns:r="http://schemas.openxmlformats.org/officeDocument/2006/relationships" xmlns:p="http://schemas.openxmlformats.org/presentationml/2006/main">
  <p:tag name="KSO_WM_SLIDE_ID" val="diagram20235189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diagram"/>
  <p:tag name="KSO_WM_TEMPLATE_INDEX" val="20235189"/>
  <p:tag name="KSO_WM_SLIDE_TYPE" val="text"/>
  <p:tag name="KSO_WM_SLIDE_SUBTYPE" val="diag"/>
  <p:tag name="KSO_WM_SLIDE_SIZE" val="849.55*388.3"/>
  <p:tag name="KSO_WM_SLIDE_POSITION" val="55.65*113.45"/>
  <p:tag name="KSO_WM_SLIDE_LAYOUT" val="a_l"/>
  <p:tag name="KSO_WM_SLIDE_LAYOUT_CNT" val="1_1"/>
  <p:tag name="KSO_WM_SPECIAL_SOURCE" val="bdnull"/>
  <p:tag name="KSO_WM_DIAGRAM_GROUP_CODE" val="l1-1"/>
  <p:tag name="KSO_WM_SLIDE_DIAGTYPE" val="l"/>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5189_1*l_h_i*1_2_1"/>
  <p:tag name="KSO_WM_TEMPLATE_CATEGORY" val="diagram"/>
  <p:tag name="KSO_WM_TEMPLATE_INDEX" val="20235189"/>
  <p:tag name="KSO_WM_UNIT_LAYERLEVEL" val="1_1_1"/>
  <p:tag name="KSO_WM_TAG_VERSION" val="3.0"/>
  <p:tag name="KSO_WM_BEAUTIFY_FLAG" val="#wm#"/>
  <p:tag name="KSO_WM_DIAGRAM_VERSION" val="3"/>
  <p:tag name="KSO_WM_DIAGRAM_COLOR_TRICK" val="2"/>
  <p:tag name="KSO_WM_DIAGRAM_COLOR_TEXT_CAN_REMOVE" val="n"/>
  <p:tag name="KSO_WM_UNIT_FILL_TYPE" val="3"/>
  <p:tag name="KSO_WM_DIAGRAM_MAX_ITEMCNT" val="2"/>
  <p:tag name="KSO_WM_DIAGRAM_MIN_ITEMCNT" val="2"/>
  <p:tag name="KSO_WM_DIAGRAM_VIRTUALLY_FRAME" val="{&quot;height&quot;:397.8,&quot;left&quot;:52,&quot;top&quot;:103.95,&quot;width&quot;:853.2}"/>
  <p:tag name="KSO_WM_DIAGRAM_COLOR_MATCH_VALUE" val="{&quot;shape&quot;:{&quot;fill&quot;:{&quot;gradient&quot;:[{&quot;brightness&quot;:0.4000000059604645,&quot;colorType&quot;:1,&quot;foreColorIndex&quot;:6,&quot;pos&quot;:0,&quot;transparency&quot;:0.949999988079071},{&quot;brightness&quot;:0.4000000059604645,&quot;colorType&quot;:1,&quot;foreColorIndex&quot;:6,&quot;pos&quot;:1,&quot;transparency&quot;:0.800000011920929}],&quot;type&quot;:3},&quot;glow&quot;:{&quot;colorType&quot;:0},&quot;line&quot;:{&quot;gradient&quot;:[{&quot;brightness&quot;:0,&quot;colorType&quot;:1,&quot;foreColorIndex&quot;:6,&quot;pos&quot;:1,&quot;transparency&quot;:1},{&quot;brightness&quot;:0,&quot;colorType&quot;:1,&quot;foreColorIndex&quot;:6,&quot;pos&quot;:0,&quot;transparency&quot;:0.5600000023841858}],&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5189_1*l_h_i*1_1_1"/>
  <p:tag name="KSO_WM_TEMPLATE_CATEGORY" val="diagram"/>
  <p:tag name="KSO_WM_TEMPLATE_INDEX" val="20235189"/>
  <p:tag name="KSO_WM_UNIT_LAYERLEVEL" val="1_1_1"/>
  <p:tag name="KSO_WM_TAG_VERSION" val="3.0"/>
  <p:tag name="KSO_WM_BEAUTIFY_FLAG" val="#wm#"/>
  <p:tag name="KSO_WM_DIAGRAM_VERSION" val="3"/>
  <p:tag name="KSO_WM_DIAGRAM_COLOR_TRICK" val="2"/>
  <p:tag name="KSO_WM_DIAGRAM_COLOR_TEXT_CAN_REMOVE" val="n"/>
  <p:tag name="KSO_WM_UNIT_FILL_TYPE" val="3"/>
  <p:tag name="KSO_WM_DIAGRAM_MAX_ITEMCNT" val="2"/>
  <p:tag name="KSO_WM_DIAGRAM_MIN_ITEMCNT" val="2"/>
  <p:tag name="KSO_WM_DIAGRAM_VIRTUALLY_FRAME" val="{&quot;height&quot;:397.8,&quot;left&quot;:52,&quot;top&quot;:103.95,&quot;width&quot;:853.2}"/>
  <p:tag name="KSO_WM_DIAGRAM_COLOR_MATCH_VALUE" val="{&quot;shape&quot;:{&quot;fill&quot;:{&quot;gradient&quot;:[{&quot;brightness&quot;:0.4000000059604645,&quot;colorType&quot;:1,&quot;foreColorIndex&quot;:5,&quot;pos&quot;:0,&quot;transparency&quot;:0.949999988079071},{&quot;brightness&quot;:0.4000000059604645,&quot;colorType&quot;:1,&quot;foreColorIndex&quot;:5,&quot;pos&quot;:1,&quot;transparency&quot;:0.800000011920929}],&quot;type&quot;:3},&quot;glow&quot;:{&quot;colorType&quot;:0},&quot;line&quot;:{&quot;gradient&quot;:[{&quot;brightness&quot;:0,&quot;colorType&quot;:1,&quot;foreColorIndex&quot;:5,&quot;pos&quot;:1,&quot;transparency&quot;:1},{&quot;brightness&quot;:0,&quot;colorType&quot;:1,&quot;foreColorIndex&quot;:5,&quot;pos&quot;:0,&quot;transparency&quot;:0.5600000023841858}],&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 name="KSO_WM_UNIT_TABLE_BEAUTIFY" val="smartTable{cda7d881-fd35-4bdb-863a-3c46ee74bba7}"/>
  <p:tag name="TABLE_ENDDRAG_ORIGIN_RECT" val="382*90"/>
  <p:tag name="TABLE_ENDDRAG_RECT" val="508*223*382*90"/>
</p:tagLst>
</file>

<file path=ppt/tags/tag4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4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48.xml><?xml version="1.0" encoding="utf-8"?>
<p:tagLst xmlns:a="http://schemas.openxmlformats.org/drawingml/2006/main" xmlns:r="http://schemas.openxmlformats.org/officeDocument/2006/relationships" xmlns:p="http://schemas.openxmlformats.org/presentationml/2006/main">
  <p:tag name="TABLE_ENDDRAG_ORIGIN_RECT" val="672*316"/>
  <p:tag name="TABLE_ENDDRAG_RECT" val="231*175*672*316"/>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f"/>
  <p:tag name="KSO_WM_UNIT_INDEX" val="1"/>
  <p:tag name="KSO_WM_UNIT_ID" val="custom20235134_1*f*1"/>
  <p:tag name="KSO_WM_TEMPLATE_CATEGORY" val="custom"/>
  <p:tag name="KSO_WM_TEMPLATE_INDEX" val="20235134"/>
  <p:tag name="KSO_WM_UNIT_LAYERLEVEL" val="1"/>
  <p:tag name="KSO_WM_TAG_VERSION" val="3.0"/>
  <p:tag name="KSO_WM_BEAUTIFY_FLAG" val="#wm#"/>
  <p:tag name="KSO_WM_UNIT_SUBTYPE" val="a"/>
  <p:tag name="KSO_WM_UNIT_TEXT_LAYER_COUNT" val="1"/>
  <p:tag name="KSO_WM_UNIT_NOCLEAR" val="0"/>
  <p:tag name="KSO_WM_UNIT_VALUE" val="122"/>
  <p:tag name="KSO_WM_UNIT_PRESET_TEXT" val="单击添加文本具体内容，简明扼要地阐述您的观点。根据需要可酌情增减文字，以便观者准确地理解您传达的思想。"/>
  <p:tag name="KSO_WM_UNIT_TEXT_TYPE"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5189_1*l_h_i*1_2_1"/>
  <p:tag name="KSO_WM_TEMPLATE_CATEGORY" val="diagram"/>
  <p:tag name="KSO_WM_TEMPLATE_INDEX" val="20235189"/>
  <p:tag name="KSO_WM_UNIT_LAYERLEVEL" val="1_1_1"/>
  <p:tag name="KSO_WM_TAG_VERSION" val="3.0"/>
  <p:tag name="KSO_WM_BEAUTIFY_FLAG" val="#wm#"/>
  <p:tag name="KSO_WM_DIAGRAM_VERSION" val="3"/>
  <p:tag name="KSO_WM_DIAGRAM_COLOR_TRICK" val="2"/>
  <p:tag name="KSO_WM_DIAGRAM_COLOR_TEXT_CAN_REMOVE" val="n"/>
  <p:tag name="KSO_WM_UNIT_FILL_TYPE" val="3"/>
  <p:tag name="KSO_WM_DIAGRAM_MAX_ITEMCNT" val="2"/>
  <p:tag name="KSO_WM_DIAGRAM_MIN_ITEMCNT" val="2"/>
  <p:tag name="KSO_WM_DIAGRAM_VIRTUALLY_FRAME" val="{&quot;height&quot;:397.8,&quot;left&quot;:52,&quot;top&quot;:103.95,&quot;width&quot;:853.2}"/>
  <p:tag name="KSO_WM_DIAGRAM_COLOR_MATCH_VALUE" val="{&quot;shape&quot;:{&quot;fill&quot;:{&quot;gradient&quot;:[{&quot;brightness&quot;:0.4000000059604645,&quot;colorType&quot;:1,&quot;foreColorIndex&quot;:6,&quot;pos&quot;:0,&quot;transparency&quot;:0.949999988079071},{&quot;brightness&quot;:0.4000000059604645,&quot;colorType&quot;:1,&quot;foreColorIndex&quot;:6,&quot;pos&quot;:1,&quot;transparency&quot;:0.800000011920929}],&quot;type&quot;:3},&quot;glow&quot;:{&quot;colorType&quot;:0},&quot;line&quot;:{&quot;gradient&quot;:[{&quot;brightness&quot;:0,&quot;colorType&quot;:1,&quot;foreColorIndex&quot;:6,&quot;pos&quot;:1,&quot;transparency&quot;:1},{&quot;brightness&quot;:0,&quot;colorType&quot;:1,&quot;foreColorIndex&quot;:6,&quot;pos&quot;:0,&quot;transparency&quot;:0.5600000023841858}],&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51.xml><?xml version="1.0" encoding="utf-8"?>
<p:tagLst xmlns:a="http://schemas.openxmlformats.org/drawingml/2006/main" xmlns:r="http://schemas.openxmlformats.org/officeDocument/2006/relationships" xmlns:p="http://schemas.openxmlformats.org/presentationml/2006/main">
  <p:tag name="TABLE_ENDDRAG_ORIGIN_RECT" val="826*391"/>
  <p:tag name="TABLE_ENDDRAG_RECT" val="48*100*826*391"/>
  <p:tag name="KSO_WM_UNIT_TABLE_BEAUTIFY" val="smartTable{89850046-35a0-45a5-b759-9bf4a65363a5}"/>
</p:tagLst>
</file>

<file path=ppt/tags/tag5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5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5189_1*l_h_i*1_2_1"/>
  <p:tag name="KSO_WM_TEMPLATE_CATEGORY" val="diagram"/>
  <p:tag name="KSO_WM_TEMPLATE_INDEX" val="20235189"/>
  <p:tag name="KSO_WM_UNIT_LAYERLEVEL" val="1_1_1"/>
  <p:tag name="KSO_WM_TAG_VERSION" val="3.0"/>
  <p:tag name="KSO_WM_BEAUTIFY_FLAG" val="#wm#"/>
  <p:tag name="KSO_WM_DIAGRAM_VERSION" val="3"/>
  <p:tag name="KSO_WM_DIAGRAM_COLOR_TRICK" val="2"/>
  <p:tag name="KSO_WM_DIAGRAM_COLOR_TEXT_CAN_REMOVE" val="n"/>
  <p:tag name="KSO_WM_UNIT_FILL_TYPE" val="3"/>
  <p:tag name="KSO_WM_DIAGRAM_MAX_ITEMCNT" val="2"/>
  <p:tag name="KSO_WM_DIAGRAM_MIN_ITEMCNT" val="2"/>
  <p:tag name="KSO_WM_DIAGRAM_VIRTUALLY_FRAME" val="{&quot;height&quot;:397.8,&quot;left&quot;:52,&quot;top&quot;:103.95,&quot;width&quot;:853.2}"/>
  <p:tag name="KSO_WM_DIAGRAM_COLOR_MATCH_VALUE" val="{&quot;shape&quot;:{&quot;fill&quot;:{&quot;gradient&quot;:[{&quot;brightness&quot;:0.4000000059604645,&quot;colorType&quot;:1,&quot;foreColorIndex&quot;:6,&quot;pos&quot;:0,&quot;transparency&quot;:0.949999988079071},{&quot;brightness&quot;:0.4000000059604645,&quot;colorType&quot;:1,&quot;foreColorIndex&quot;:6,&quot;pos&quot;:1,&quot;transparency&quot;:0.800000011920929}],&quot;type&quot;:3},&quot;glow&quot;:{&quot;colorType&quot;:0},&quot;line&quot;:{&quot;gradient&quot;:[{&quot;brightness&quot;:0,&quot;colorType&quot;:1,&quot;foreColorIndex&quot;:6,&quot;pos&quot;:1,&quot;transparency&quot;:1},{&quot;brightness&quot;:0,&quot;colorType&quot;:1,&quot;foreColorIndex&quot;:6,&quot;pos&quot;:0,&quot;transparency&quot;:0.5600000023841858}],&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5189_1*l_h_i*1_2_1"/>
  <p:tag name="KSO_WM_TEMPLATE_CATEGORY" val="diagram"/>
  <p:tag name="KSO_WM_TEMPLATE_INDEX" val="20235189"/>
  <p:tag name="KSO_WM_UNIT_LAYERLEVEL" val="1_1_1"/>
  <p:tag name="KSO_WM_TAG_VERSION" val="3.0"/>
  <p:tag name="KSO_WM_BEAUTIFY_FLAG" val="#wm#"/>
  <p:tag name="KSO_WM_DIAGRAM_VERSION" val="3"/>
  <p:tag name="KSO_WM_DIAGRAM_COLOR_TRICK" val="2"/>
  <p:tag name="KSO_WM_DIAGRAM_COLOR_TEXT_CAN_REMOVE" val="n"/>
  <p:tag name="KSO_WM_UNIT_FILL_TYPE" val="3"/>
  <p:tag name="KSO_WM_DIAGRAM_MAX_ITEMCNT" val="2"/>
  <p:tag name="KSO_WM_DIAGRAM_MIN_ITEMCNT" val="2"/>
  <p:tag name="KSO_WM_DIAGRAM_VIRTUALLY_FRAME" val="{&quot;height&quot;:397.8,&quot;left&quot;:52,&quot;top&quot;:103.95,&quot;width&quot;:853.2}"/>
  <p:tag name="KSO_WM_DIAGRAM_COLOR_MATCH_VALUE" val="{&quot;shape&quot;:{&quot;fill&quot;:{&quot;gradient&quot;:[{&quot;brightness&quot;:0.4000000059604645,&quot;colorType&quot;:1,&quot;foreColorIndex&quot;:6,&quot;pos&quot;:0,&quot;transparency&quot;:0.949999988079071},{&quot;brightness&quot;:0.4000000059604645,&quot;colorType&quot;:1,&quot;foreColorIndex&quot;:6,&quot;pos&quot;:1,&quot;transparency&quot;:0.800000011920929}],&quot;type&quot;:3},&quot;glow&quot;:{&quot;colorType&quot;:0},&quot;line&quot;:{&quot;gradient&quot;:[{&quot;brightness&quot;:0,&quot;colorType&quot;:1,&quot;foreColorIndex&quot;:6,&quot;pos&quot;:1,&quot;transparency&quot;:1},{&quot;brightness&quot;:0,&quot;colorType&quot;:1,&quot;foreColorIndex&quot;:6,&quot;pos&quot;:0,&quot;transparency&quot;:0.5600000023841858}],&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189_1*a*1"/>
  <p:tag name="KSO_WM_TEMPLATE_CATEGORY" val="diagram"/>
  <p:tag name="KSO_WM_TEMPLATE_INDEX" val="20235189"/>
  <p:tag name="KSO_WM_UNIT_LAYERLEVEL" val="1"/>
  <p:tag name="KSO_WM_TAG_VERSION" val="3.0"/>
  <p:tag name="KSO_WM_BEAUTIFY_FLAG" val="#wm#"/>
  <p:tag name="KSO_WM_DIAGRAM_GROUP_CODE" val="l1-1"/>
  <p:tag name="KSO_WM_UNIT_PRESET_TEXT" val="单击此处添加标题"/>
  <p:tag name="KSO_WM_UNIT_TEXT_TYPE" val="1"/>
</p:tagLst>
</file>

<file path=ppt/theme/theme1.xml><?xml version="1.0" encoding="utf-8"?>
<a:theme xmlns:a="http://schemas.openxmlformats.org/drawingml/2006/main" name="Designed by iSlide">
  <a:themeElements>
    <a:clrScheme name="iSlide">
      <a:dk1>
        <a:srgbClr val="2F2F2F"/>
      </a:dk1>
      <a:lt1>
        <a:srgbClr val="FFFFFF"/>
      </a:lt1>
      <a:dk2>
        <a:srgbClr val="778495"/>
      </a:dk2>
      <a:lt2>
        <a:srgbClr val="F0F0F0"/>
      </a:lt2>
      <a:accent1>
        <a:srgbClr val="7D63F5"/>
      </a:accent1>
      <a:accent2>
        <a:srgbClr val="D663F5"/>
      </a:accent2>
      <a:accent3>
        <a:srgbClr val="7760F8"/>
      </a:accent3>
      <a:accent4>
        <a:srgbClr val="8E7EE7"/>
      </a:accent4>
      <a:accent5>
        <a:srgbClr val="7969D0"/>
      </a:accent5>
      <a:accent6>
        <a:srgbClr val="7B6EC4"/>
      </a:accent6>
      <a:hlink>
        <a:srgbClr val="F84D4D"/>
      </a:hlink>
      <a:folHlink>
        <a:srgbClr val="979797"/>
      </a:folHlink>
    </a:clrScheme>
    <a:fontScheme name="iSlide">
      <a:majorFont>
        <a:latin typeface="Arial"/>
        <a:ea typeface="微软雅黑"/>
        <a:cs typeface=""/>
      </a:majorFont>
      <a:minorFont>
        <a:latin typeface="Arial"/>
        <a:ea typeface="微软雅黑"/>
        <a:cs typeface=""/>
      </a:minorFont>
    </a:fontScheme>
    <a:fmtScheme name="iSlid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817">
      <a:dk1>
        <a:sysClr val="windowText" lastClr="000000"/>
      </a:dk1>
      <a:lt1>
        <a:sysClr val="window" lastClr="FFFFFF"/>
      </a:lt1>
      <a:dk2>
        <a:srgbClr val="44546A"/>
      </a:dk2>
      <a:lt2>
        <a:srgbClr val="E7E6E6"/>
      </a:lt2>
      <a:accent1>
        <a:srgbClr val="EE7623"/>
      </a:accent1>
      <a:accent2>
        <a:srgbClr val="7030A0"/>
      </a:accent2>
      <a:accent3>
        <a:srgbClr val="A5A5A5"/>
      </a:accent3>
      <a:accent4>
        <a:srgbClr val="FFC000"/>
      </a:accent4>
      <a:accent5>
        <a:srgbClr val="5B9BD5"/>
      </a:accent5>
      <a:accent6>
        <a:srgbClr val="70AD47"/>
      </a:accent6>
      <a:hlink>
        <a:srgbClr val="0563C1"/>
      </a:hlink>
      <a:folHlink>
        <a:srgbClr val="954F72"/>
      </a:folHlink>
    </a:clrScheme>
    <a:fontScheme name="自定义 1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10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085466c-0aa5-4446-83ec-efd989949bf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3BEBFD7B668B46A803A44F0F85CCBA" ma:contentTypeVersion="11" ma:contentTypeDescription="Create a new document." ma:contentTypeScope="" ma:versionID="ab3f24c95ea0b1ba6aa3f885356ae584">
  <xsd:schema xmlns:xsd="http://www.w3.org/2001/XMLSchema" xmlns:xs="http://www.w3.org/2001/XMLSchema" xmlns:p="http://schemas.microsoft.com/office/2006/metadata/properties" xmlns:ns2="9085466c-0aa5-4446-83ec-efd989949bf7" targetNamespace="http://schemas.microsoft.com/office/2006/metadata/properties" ma:root="true" ma:fieldsID="c6fbc09f9e0b62f263ee9e12d0b0835b" ns2:_="">
    <xsd:import namespace="9085466c-0aa5-4446-83ec-efd989949bf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85466c-0aa5-4446-83ec-efd989949b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ee89e71-04cd-405e-9ca3-99e020c1694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801817-8CDD-4319-9115-00D1110F8501}">
  <ds:schemaRefs/>
</ds:datastoreItem>
</file>

<file path=customXml/itemProps2.xml><?xml version="1.0" encoding="utf-8"?>
<ds:datastoreItem xmlns:ds="http://schemas.openxmlformats.org/officeDocument/2006/customXml" ds:itemID="{0E83FC75-21D7-4FBB-AB8C-0FCA15EFA923}">
  <ds:schemaRefs/>
</ds:datastoreItem>
</file>

<file path=customXml/itemProps3.xml><?xml version="1.0" encoding="utf-8"?>
<ds:datastoreItem xmlns:ds="http://schemas.openxmlformats.org/officeDocument/2006/customXml" ds:itemID="{D0657CC4-45DE-4FD6-8BEF-6677807FD062}">
  <ds:schemaRefs/>
</ds:datastoreItem>
</file>

<file path=docProps/app.xml><?xml version="1.0" encoding="utf-8"?>
<Properties xmlns="http://schemas.openxmlformats.org/officeDocument/2006/extended-properties" xmlns:vt="http://schemas.openxmlformats.org/officeDocument/2006/docPropsVTypes">
  <Template>Designed by iSlide</Template>
  <TotalTime>1032</TotalTime>
  <Words>5872</Words>
  <Application>Microsoft Office PowerPoint</Application>
  <PresentationFormat>宽屏</PresentationFormat>
  <Paragraphs>705</Paragraphs>
  <Slides>31</Slides>
  <Notes>11</Notes>
  <HiddenSlides>0</HiddenSlides>
  <MMClips>0</MMClips>
  <ScaleCrop>false</ScaleCrop>
  <HeadingPairs>
    <vt:vector size="8" baseType="variant">
      <vt:variant>
        <vt:lpstr>已用的字体</vt:lpstr>
      </vt:variant>
      <vt:variant>
        <vt:i4>8</vt:i4>
      </vt:variant>
      <vt:variant>
        <vt:lpstr>主题</vt:lpstr>
      </vt:variant>
      <vt:variant>
        <vt:i4>2</vt:i4>
      </vt:variant>
      <vt:variant>
        <vt:lpstr>嵌入 OLE 服务器</vt:lpstr>
      </vt:variant>
      <vt:variant>
        <vt:i4>1</vt:i4>
      </vt:variant>
      <vt:variant>
        <vt:lpstr>幻灯片标题</vt:lpstr>
      </vt:variant>
      <vt:variant>
        <vt:i4>31</vt:i4>
      </vt:variant>
    </vt:vector>
  </HeadingPairs>
  <TitlesOfParts>
    <vt:vector size="42" baseType="lpstr">
      <vt:lpstr>-apple-system</vt:lpstr>
      <vt:lpstr>system-ui</vt:lpstr>
      <vt:lpstr>等线</vt:lpstr>
      <vt:lpstr>汉仪中黑S</vt:lpstr>
      <vt:lpstr>微软雅黑</vt:lpstr>
      <vt:lpstr>Arial</vt:lpstr>
      <vt:lpstr>Arial Bold</vt:lpstr>
      <vt:lpstr>Wingdings</vt:lpstr>
      <vt:lpstr>Designed by iSlide</vt:lpstr>
      <vt:lpstr>2_Office 主题​​</vt:lpstr>
      <vt:lpstr>think-cell 幻灯片</vt:lpstr>
      <vt:lpstr>PowerPoint 演示文稿</vt:lpstr>
      <vt:lpstr>PowerPoint 演示文稿</vt:lpstr>
      <vt:lpstr>HER2基因是一种具有酪氨酸激酶活性的跨膜糖蛋白受体，参与调控细胞的生长增殖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随着靶向HER2的ADC药物的不断发展，HER2基因检测规范化刻不容缓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婷 邓</dc:creator>
  <cp:lastModifiedBy>Wang, Chang</cp:lastModifiedBy>
  <cp:revision>64</cp:revision>
  <dcterms:created xsi:type="dcterms:W3CDTF">2025-04-02T04:02:00Z</dcterms:created>
  <dcterms:modified xsi:type="dcterms:W3CDTF">2025-10-17T04:25:22Z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231E445D69C045A183211AF803CEE5B9_12</vt:lpwstr>
  </property>
  <property fmtid="{D5CDD505-2E9C-101B-9397-08002B2CF9AE}" pid="3" name="KSOProductBuildVer">
    <vt:lpwstr>2052-11.1.0.14036</vt:lpwstr>
  </property>
</Properties>
</file>